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sldIdLst>
    <p:sldId id="273" r:id="rId3"/>
    <p:sldId id="259" r:id="rId4"/>
    <p:sldId id="261" r:id="rId5"/>
    <p:sldId id="277" r:id="rId6"/>
    <p:sldId id="278" r:id="rId7"/>
    <p:sldId id="279" r:id="rId8"/>
    <p:sldId id="280" r:id="rId9"/>
    <p:sldId id="281" r:id="rId10"/>
    <p:sldId id="262" r:id="rId11"/>
    <p:sldId id="283" r:id="rId12"/>
    <p:sldId id="282" r:id="rId13"/>
    <p:sldId id="274" r:id="rId14"/>
    <p:sldId id="275" r:id="rId15"/>
    <p:sldId id="276" r:id="rId16"/>
    <p:sldId id="271" r:id="rId17"/>
    <p:sldId id="266" r:id="rId1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40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ustomXml" Target="../customXml/item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0B57-73F9-447F-9814-54E3FBA84CC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C853-CD38-4029-9C87-3FAFEFB2F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0B57-73F9-447F-9814-54E3FBA84CC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C853-CD38-4029-9C87-3FAFEFB2F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0B57-73F9-447F-9814-54E3FBA84CC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C853-CD38-4029-9C87-3FAFEFB2F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1670B57-73F9-447F-9814-54E3FBA84CC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8B7C853-CD38-4029-9C87-3FAFEFB2F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670B57-73F9-447F-9814-54E3FBA84CC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B7C853-CD38-4029-9C87-3FAFEFB2FF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670B57-73F9-447F-9814-54E3FBA84CC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B7C853-CD38-4029-9C87-3FAFEFB2FF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670B57-73F9-447F-9814-54E3FBA84CC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B7C853-CD38-4029-9C87-3FAFEFB2FF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670B57-73F9-447F-9814-54E3FBA84CC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B7C853-CD38-4029-9C87-3FAFEFB2F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670B57-73F9-447F-9814-54E3FBA84CC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B7C853-CD38-4029-9C87-3FAFEFB2FF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670B57-73F9-447F-9814-54E3FBA84CC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B7C853-CD38-4029-9C87-3FAFEFB2F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1670B57-73F9-447F-9814-54E3FBA84CC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B7C853-CD38-4029-9C87-3FAFEFB2F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0B57-73F9-447F-9814-54E3FBA84CC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C853-CD38-4029-9C87-3FAFEFB2F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1670B57-73F9-447F-9814-54E3FBA84CC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8B7C853-CD38-4029-9C87-3FAFEFB2FF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670B57-73F9-447F-9814-54E3FBA84CC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B7C853-CD38-4029-9C87-3FAFEFB2F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670B57-73F9-447F-9814-54E3FBA84CC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B7C853-CD38-4029-9C87-3FAFEFB2F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0B57-73F9-447F-9814-54E3FBA84CC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C853-CD38-4029-9C87-3FAFEFB2F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0B57-73F9-447F-9814-54E3FBA84CC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C853-CD38-4029-9C87-3FAFEFB2F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0B57-73F9-447F-9814-54E3FBA84CC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C853-CD38-4029-9C87-3FAFEFB2F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0B57-73F9-447F-9814-54E3FBA84CC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C853-CD38-4029-9C87-3FAFEFB2F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0B57-73F9-447F-9814-54E3FBA84CC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C853-CD38-4029-9C87-3FAFEFB2F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0B57-73F9-447F-9814-54E3FBA84CC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C853-CD38-4029-9C87-3FAFEFB2F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0B57-73F9-447F-9814-54E3FBA84CC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7C853-CD38-4029-9C87-3FAFEFB2F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70B57-73F9-447F-9814-54E3FBA84CC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7C853-CD38-4029-9C87-3FAFEFB2F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1670B57-73F9-447F-9814-54E3FBA84CC9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8B7C853-CD38-4029-9C87-3FAFEFB2FF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awfoundationbc.org/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14800"/>
            <a:ext cx="7772400" cy="696511"/>
          </a:xfrm>
        </p:spPr>
        <p:txBody>
          <a:bodyPr>
            <a:normAutofit/>
          </a:bodyPr>
          <a:lstStyle/>
          <a:p>
            <a:pPr algn="ctr"/>
            <a:r>
              <a:rPr lang="en-CA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Presenter: </a:t>
            </a:r>
            <a:r>
              <a:rPr lang="en-CA" sz="2400" b="1" smtClean="0">
                <a:latin typeface="Arial" panose="020B0604020202020204" pitchFamily="34" charset="0"/>
                <a:cs typeface="Arial" panose="020B0604020202020204" pitchFamily="34" charset="0"/>
              </a:rPr>
              <a:t>Heather Wojcik, </a:t>
            </a:r>
            <a:r>
              <a:rPr lang="en-CA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 Director</a:t>
            </a:r>
            <a:endParaRPr lang="en-CA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 descr="TLFBC Logo_2 colour.t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76450" y="381000"/>
            <a:ext cx="4991100" cy="2812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420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spcBef>
                <a:spcPts val="1800"/>
              </a:spcBef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lvl="0" indent="0" algn="ctr">
              <a:lnSpc>
                <a:spcPct val="120000"/>
              </a:lnSpc>
              <a:buNone/>
            </a:pPr>
            <a:endParaRPr lang="en-CA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ctr">
              <a:lnSpc>
                <a:spcPct val="120000"/>
              </a:lnSpc>
              <a:buNone/>
            </a:pPr>
            <a:r>
              <a:rPr lang="en-CA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CA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non-profit organization in British </a:t>
            </a:r>
            <a:r>
              <a:rPr lang="en-CA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Columbia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742950" lvl="0" indent="-742950" algn="l">
              <a:lnSpc>
                <a:spcPct val="120000"/>
              </a:lnSpc>
              <a:buFont typeface="+mj-lt"/>
              <a:buAutoNum type="arabicPeriod"/>
            </a:pPr>
            <a:endParaRPr lang="en-US" sz="3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61963" indent="-461963">
              <a:lnSpc>
                <a:spcPct val="170000"/>
              </a:lnSpc>
              <a:spcBef>
                <a:spcPts val="1800"/>
              </a:spcBef>
            </a:pPr>
            <a:endParaRPr lang="en-US" sz="3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61963" lvl="0" indent="-461963" algn="l">
              <a:lnSpc>
                <a:spcPct val="170000"/>
              </a:lnSpc>
              <a:spcBef>
                <a:spcPts val="1800"/>
              </a:spcBef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Who Can Apply?</a:t>
            </a:r>
          </a:p>
        </p:txBody>
      </p:sp>
    </p:spTree>
    <p:extLst>
      <p:ext uri="{BB962C8B-B14F-4D97-AF65-F5344CB8AC3E}">
        <p14:creationId xmlns:p14="http://schemas.microsoft.com/office/powerpoint/2010/main" val="3352170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spcBef>
                <a:spcPts val="1800"/>
              </a:spcBef>
              <a:buNone/>
            </a:pP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ctr">
              <a:lnSpc>
                <a:spcPct val="120000"/>
              </a:lnSpc>
              <a:buNone/>
            </a:pPr>
            <a:endParaRPr lang="en-CA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lvl="0" indent="0" algn="ctr">
              <a:lnSpc>
                <a:spcPct val="120000"/>
              </a:lnSpc>
              <a:buNone/>
            </a:pPr>
            <a:r>
              <a:rPr lang="en-CA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Fund of $500,000 </a:t>
            </a:r>
            <a:r>
              <a:rPr lang="en-CA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en-CA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2016 </a:t>
            </a:r>
            <a:r>
              <a:rPr lang="en-CA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 one-time </a:t>
            </a:r>
            <a:r>
              <a:rPr lang="en-CA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projects </a:t>
            </a:r>
          </a:p>
          <a:p>
            <a:pPr marL="0" lvl="0" indent="0" algn="ctr">
              <a:lnSpc>
                <a:spcPct val="120000"/>
              </a:lnSpc>
              <a:buNone/>
            </a:pPr>
            <a:endParaRPr lang="en-CA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lvl="0" indent="0" algn="ctr">
              <a:lnSpc>
                <a:spcPct val="120000"/>
              </a:lnSpc>
              <a:buNone/>
            </a:pPr>
            <a:r>
              <a:rPr lang="en-CA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Up </a:t>
            </a:r>
            <a:r>
              <a:rPr lang="en-CA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$50,000 for each </a:t>
            </a:r>
            <a:r>
              <a:rPr lang="en-CA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project</a:t>
            </a:r>
            <a:endParaRPr lang="en-CA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742950" lvl="0" indent="-742950" algn="l">
              <a:lnSpc>
                <a:spcPct val="120000"/>
              </a:lnSpc>
              <a:buFont typeface="+mj-lt"/>
              <a:buAutoNum type="arabicPeriod"/>
            </a:pP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742950" lvl="0" indent="-742950" algn="l">
              <a:lnSpc>
                <a:spcPct val="120000"/>
              </a:lnSpc>
              <a:buFont typeface="+mj-lt"/>
              <a:buAutoNum type="arabicPeriod"/>
            </a:pPr>
            <a:endParaRPr lang="en-US" sz="3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61963" indent="-461963">
              <a:lnSpc>
                <a:spcPct val="170000"/>
              </a:lnSpc>
              <a:spcBef>
                <a:spcPts val="1800"/>
              </a:spcBef>
            </a:pPr>
            <a:endParaRPr lang="en-US" sz="3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61963" lvl="0" indent="-461963" algn="l">
              <a:lnSpc>
                <a:spcPct val="170000"/>
              </a:lnSpc>
              <a:spcBef>
                <a:spcPts val="1800"/>
              </a:spcBef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CA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How much </a:t>
            </a:r>
            <a:r>
              <a:rPr lang="en-CA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funding </a:t>
            </a:r>
            <a:r>
              <a:rPr lang="en-CA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 available?</a:t>
            </a:r>
          </a:p>
        </p:txBody>
      </p:sp>
    </p:spTree>
    <p:extLst>
      <p:ext uri="{BB962C8B-B14F-4D97-AF65-F5344CB8AC3E}">
        <p14:creationId xmlns:p14="http://schemas.microsoft.com/office/powerpoint/2010/main" val="1904708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4863" marR="64008" indent="-342900">
              <a:lnSpc>
                <a:spcPct val="120000"/>
              </a:lnSpc>
              <a:buClr>
                <a:srgbClr val="2DA2BF"/>
              </a:buClr>
            </a:pPr>
            <a:r>
              <a:rPr lang="en-CA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CA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ime-limited </a:t>
            </a:r>
            <a:r>
              <a:rPr lang="en-CA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project </a:t>
            </a:r>
            <a:endParaRPr lang="en-CA" sz="20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804863" marR="64008" indent="-342900">
              <a:lnSpc>
                <a:spcPct val="120000"/>
              </a:lnSpc>
              <a:buClr>
                <a:srgbClr val="2DA2BF"/>
              </a:buClr>
            </a:pPr>
            <a:r>
              <a:rPr lang="en-CA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en-CA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alls </a:t>
            </a:r>
            <a:r>
              <a:rPr lang="en-CA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within one or more of the mandated </a:t>
            </a:r>
            <a:r>
              <a:rPr lang="en-CA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areas</a:t>
            </a:r>
          </a:p>
          <a:p>
            <a:pPr marL="804863" marR="64008" indent="-342900">
              <a:lnSpc>
                <a:spcPct val="120000"/>
              </a:lnSpc>
              <a:buClr>
                <a:srgbClr val="2DA2BF"/>
              </a:buClr>
            </a:pPr>
            <a:r>
              <a:rPr lang="en-CA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All proposals considered if within </a:t>
            </a:r>
            <a:r>
              <a:rPr lang="en-CA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 program </a:t>
            </a:r>
            <a:r>
              <a:rPr lang="en-CA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objectives</a:t>
            </a:r>
          </a:p>
          <a:p>
            <a:pPr marL="804863" marR="64008" indent="-342900">
              <a:lnSpc>
                <a:spcPct val="120000"/>
              </a:lnSpc>
              <a:buClr>
                <a:srgbClr val="2DA2BF"/>
              </a:buClr>
            </a:pPr>
            <a:r>
              <a:rPr lang="en-CA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Previous areas of encouragement:</a:t>
            </a:r>
          </a:p>
          <a:p>
            <a:pPr marL="1141413" marR="64008" indent="-342900">
              <a:lnSpc>
                <a:spcPct val="120000"/>
              </a:lnSpc>
              <a:buClr>
                <a:srgbClr val="2DA2BF"/>
              </a:buClr>
              <a:buFont typeface="Wingdings" panose="05000000000000000000" pitchFamily="2" charset="2"/>
              <a:buChar char="q"/>
            </a:pPr>
            <a:r>
              <a:rPr lang="en-CA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Legal </a:t>
            </a:r>
            <a:r>
              <a:rPr lang="en-CA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needs of </a:t>
            </a:r>
            <a:r>
              <a:rPr lang="en-CA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culturally diverse groups</a:t>
            </a:r>
          </a:p>
          <a:p>
            <a:pPr marL="1141413" marR="64008" indent="-342900">
              <a:lnSpc>
                <a:spcPct val="120000"/>
              </a:lnSpc>
              <a:buClr>
                <a:srgbClr val="2DA2BF"/>
              </a:buClr>
              <a:buFont typeface="Wingdings" panose="05000000000000000000" pitchFamily="2" charset="2"/>
              <a:buChar char="q"/>
            </a:pPr>
            <a:r>
              <a:rPr lang="en-CA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Legal needs of remote</a:t>
            </a:r>
            <a:r>
              <a:rPr lang="en-CA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isolated and underserved areas of the province </a:t>
            </a:r>
            <a:endParaRPr lang="en-CA" sz="20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1141413" marR="64008" lvl="0" indent="-342900">
              <a:lnSpc>
                <a:spcPct val="12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" panose="05000000000000000000" pitchFamily="2" charset="2"/>
              <a:buChar char="q"/>
            </a:pPr>
            <a:r>
              <a:rPr lang="en-CA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n-CA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egal </a:t>
            </a:r>
            <a:r>
              <a:rPr lang="en-CA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needs of individuals with low literacy</a:t>
            </a:r>
          </a:p>
          <a:p>
            <a:pPr marL="687388" marR="64008" lvl="0" indent="-225425">
              <a:lnSpc>
                <a:spcPct val="120000"/>
              </a:lnSpc>
              <a:spcBef>
                <a:spcPts val="400"/>
              </a:spcBef>
              <a:buClr>
                <a:srgbClr val="2DA2BF"/>
              </a:buClr>
              <a:buSzPct val="68000"/>
              <a:buNone/>
            </a:pP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en-CA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CA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r>
              <a:rPr lang="en-CA" sz="4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What is funding for</a:t>
            </a:r>
            <a:r>
              <a:rPr lang="en-CA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CA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CA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1800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Funding notice released: usually in December</a:t>
            </a:r>
          </a:p>
          <a:p>
            <a:pPr marL="109728" indent="0">
              <a:buNone/>
            </a:pPr>
            <a:endParaRPr lang="en-CA" dirty="0" smtClean="0"/>
          </a:p>
          <a:p>
            <a:r>
              <a:rPr lang="en-CA" dirty="0" smtClean="0"/>
              <a:t>Application due date: usually in January</a:t>
            </a:r>
          </a:p>
          <a:p>
            <a:pPr marL="109728" indent="0">
              <a:buNone/>
            </a:pPr>
            <a:endParaRPr lang="en-CA" dirty="0" smtClean="0"/>
          </a:p>
          <a:p>
            <a:r>
              <a:rPr lang="en-CA" dirty="0" smtClean="0"/>
              <a:t>Adjudication date: usually in June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 smtClean="0"/>
              <a:t/>
            </a:r>
            <a:br>
              <a:rPr lang="en-CA" dirty="0" smtClean="0"/>
            </a:br>
            <a:r>
              <a:rPr lang="en-CA" sz="4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Funding </a:t>
            </a:r>
            <a:r>
              <a:rPr lang="en-CA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Timeline</a:t>
            </a:r>
            <a:br>
              <a:rPr lang="en-CA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CA" sz="4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761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from </a:t>
            </a:r>
            <a:r>
              <a:rPr lang="en-US" dirty="0"/>
              <a:t>our website, </a:t>
            </a:r>
            <a:r>
              <a:rPr lang="en-US" u="sng" dirty="0">
                <a:hlinkClick r:id="rId2"/>
              </a:rPr>
              <a:t>www.lawfoundationbc.org</a:t>
            </a:r>
            <a:r>
              <a:rPr lang="en-US" dirty="0"/>
              <a:t> (Microsoft Word or PDF format)</a:t>
            </a:r>
            <a:endParaRPr lang="en-CA" dirty="0"/>
          </a:p>
          <a:p>
            <a:pPr lvl="0"/>
            <a:r>
              <a:rPr lang="en-US" dirty="0"/>
              <a:t>by e-mailing us at info@lawfoundationbc.org</a:t>
            </a:r>
            <a:endParaRPr lang="en-CA" dirty="0"/>
          </a:p>
          <a:p>
            <a:pPr lvl="0"/>
            <a:r>
              <a:rPr lang="en-US" dirty="0"/>
              <a:t>by calling us at (604) 688-2337</a:t>
            </a:r>
            <a:endParaRPr lang="en-CA" dirty="0"/>
          </a:p>
          <a:p>
            <a:pPr lvl="0"/>
            <a:r>
              <a:rPr lang="en-US" dirty="0"/>
              <a:t>by faxing us at (604) 688-4586</a:t>
            </a:r>
            <a:endParaRPr lang="en-CA" dirty="0"/>
          </a:p>
          <a:p>
            <a:pPr lvl="0"/>
            <a:r>
              <a:rPr lang="en-US" dirty="0"/>
              <a:t>by writing us at the Law Foundation of BC, 1340 – 605 Robson Street, Vancouver, BC, V6B 5J3</a:t>
            </a:r>
            <a:endParaRPr lang="en-CA" dirty="0"/>
          </a:p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forms may be obtained</a:t>
            </a:r>
            <a:r>
              <a:rPr lang="en-US" sz="35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CA" sz="35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499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772400" cy="220980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600200"/>
            <a:ext cx="7467600" cy="4724400"/>
          </a:xfrm>
        </p:spPr>
        <p:txBody>
          <a:bodyPr>
            <a:normAutofit/>
          </a:bodyPr>
          <a:lstStyle/>
          <a:p>
            <a:pPr algn="l">
              <a:spcBef>
                <a:spcPts val="1800"/>
              </a:spcBef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461963" indent="-461963">
              <a:lnSpc>
                <a:spcPct val="170000"/>
              </a:lnSpc>
              <a:spcBef>
                <a:spcPts val="1800"/>
              </a:spcBef>
            </a:pPr>
            <a:endParaRPr lang="en-US" sz="3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61963" lvl="0" indent="-461963" algn="l">
              <a:lnSpc>
                <a:spcPct val="170000"/>
              </a:lnSpc>
              <a:spcBef>
                <a:spcPts val="1800"/>
              </a:spcBef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LFBC Logo_2 colour.t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371600"/>
            <a:ext cx="6634355" cy="3738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1219199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Vision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86000"/>
            <a:ext cx="7162800" cy="4038600"/>
          </a:xfrm>
        </p:spPr>
        <p:txBody>
          <a:bodyPr>
            <a:normAutofit/>
          </a:bodyPr>
          <a:lstStyle/>
          <a:p>
            <a:pPr algn="l">
              <a:spcBef>
                <a:spcPts val="1800"/>
              </a:spcBef>
            </a:pPr>
            <a:r>
              <a:rPr lang="en-US" sz="3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society where access to justice is protected and advanced. </a:t>
            </a:r>
          </a:p>
          <a:p>
            <a:pPr marL="461963" lvl="0" indent="-461963" algn="l">
              <a:lnSpc>
                <a:spcPct val="170000"/>
              </a:lnSpc>
              <a:spcBef>
                <a:spcPts val="1800"/>
              </a:spcBef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99060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Mission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86000"/>
            <a:ext cx="7162800" cy="4038600"/>
          </a:xfrm>
        </p:spPr>
        <p:txBody>
          <a:bodyPr>
            <a:normAutofit/>
          </a:bodyPr>
          <a:lstStyle/>
          <a:p>
            <a:pPr algn="l">
              <a:spcBef>
                <a:spcPts val="1800"/>
              </a:spcBef>
            </a:pPr>
            <a:r>
              <a:rPr lang="en-US" sz="3600" dirty="0" smtClean="0">
                <a:solidFill>
                  <a:schemeClr val="tx1"/>
                </a:solidFill>
              </a:rPr>
              <a:t>To </a:t>
            </a:r>
            <a:r>
              <a:rPr lang="en-US" sz="3600" dirty="0">
                <a:solidFill>
                  <a:schemeClr val="tx1"/>
                </a:solidFill>
              </a:rPr>
              <a:t>advance and promote a just society governed by the rule of law, through leadership, </a:t>
            </a:r>
            <a:r>
              <a:rPr lang="en-US" sz="3600" dirty="0" smtClean="0">
                <a:solidFill>
                  <a:schemeClr val="tx1"/>
                </a:solidFill>
              </a:rPr>
              <a:t>innovation, </a:t>
            </a:r>
            <a:r>
              <a:rPr lang="en-US" sz="3600" dirty="0">
                <a:solidFill>
                  <a:schemeClr val="tx1"/>
                </a:solidFill>
              </a:rPr>
              <a:t>and collaboration. </a:t>
            </a:r>
          </a:p>
          <a:p>
            <a:pPr marL="461963" indent="-461963">
              <a:lnSpc>
                <a:spcPct val="170000"/>
              </a:lnSpc>
              <a:spcBef>
                <a:spcPts val="1800"/>
              </a:spcBef>
            </a:pPr>
            <a:endParaRPr lang="en-US" sz="3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61963" lvl="0" indent="-461963" algn="l">
              <a:lnSpc>
                <a:spcPct val="170000"/>
              </a:lnSpc>
              <a:spcBef>
                <a:spcPts val="1800"/>
              </a:spcBef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The Law Foundation’s funds are directed to five mandated areas: </a:t>
            </a:r>
            <a:endParaRPr lang="en-C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endParaRPr lang="en-CA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7388" indent="-577850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egal education</a:t>
            </a:r>
          </a:p>
          <a:p>
            <a:pPr marL="687388" indent="-577850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egal research</a:t>
            </a:r>
          </a:p>
          <a:p>
            <a:pPr marL="687388" indent="-577850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egal aid</a:t>
            </a:r>
          </a:p>
          <a:p>
            <a:pPr marL="687388" indent="-577850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aw reform</a:t>
            </a:r>
          </a:p>
          <a:p>
            <a:pPr marL="687388" indent="-577850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CA" dirty="0" smtClean="0">
                <a:latin typeface="Arial" panose="020B0604020202020204" pitchFamily="34" charset="0"/>
                <a:cs typeface="Arial" panose="020B0604020202020204" pitchFamily="34" charset="0"/>
              </a:rPr>
              <a:t>aw libraries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Objectives</a:t>
            </a:r>
            <a:endParaRPr lang="en-CA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508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47389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CA" sz="2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CA" sz="2100" b="1" dirty="0">
                <a:latin typeface="Arial" panose="020B0604020202020204" pitchFamily="34" charset="0"/>
                <a:cs typeface="Arial" panose="020B0604020202020204" pitchFamily="34" charset="0"/>
              </a:rPr>
              <a:t>.	Legal Education</a:t>
            </a:r>
          </a:p>
          <a:p>
            <a:pPr marL="109728" indent="0">
              <a:buNone/>
            </a:pPr>
            <a:endParaRPr lang="en-CA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r>
              <a:rPr lang="en-CA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To make </a:t>
            </a:r>
            <a:r>
              <a:rPr lang="en-CA" sz="2100" dirty="0">
                <a:latin typeface="Arial" panose="020B0604020202020204" pitchFamily="34" charset="0"/>
                <a:cs typeface="Arial" panose="020B0604020202020204" pitchFamily="34" charset="0"/>
              </a:rPr>
              <a:t>the law more accessible through:</a:t>
            </a:r>
          </a:p>
          <a:p>
            <a:pPr marL="109728" indent="0">
              <a:buNone/>
            </a:pPr>
            <a:endParaRPr lang="en-CA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6928" indent="-457200">
              <a:buFont typeface="+mj-lt"/>
              <a:buAutoNum type="alphaLcParenR"/>
            </a:pPr>
            <a:r>
              <a:rPr lang="en-CA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increasing </a:t>
            </a:r>
            <a:r>
              <a:rPr lang="en-CA" sz="2100" dirty="0">
                <a:latin typeface="Arial" panose="020B0604020202020204" pitchFamily="34" charset="0"/>
                <a:cs typeface="Arial" panose="020B0604020202020204" pitchFamily="34" charset="0"/>
              </a:rPr>
              <a:t>public awareness of the law and the justice system;</a:t>
            </a:r>
          </a:p>
          <a:p>
            <a:pPr marL="566928" indent="-457200">
              <a:buFont typeface="+mj-lt"/>
              <a:buAutoNum type="alphaLcParenR"/>
            </a:pPr>
            <a:endParaRPr lang="en-CA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6928" indent="-457200">
              <a:buFont typeface="+mj-lt"/>
              <a:buAutoNum type="alphaLcParenR"/>
            </a:pPr>
            <a:r>
              <a:rPr lang="en-CA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providing </a:t>
            </a:r>
            <a:r>
              <a:rPr lang="en-CA" sz="2100" dirty="0">
                <a:latin typeface="Arial" panose="020B0604020202020204" pitchFamily="34" charset="0"/>
                <a:cs typeface="Arial" panose="020B0604020202020204" pitchFamily="34" charset="0"/>
              </a:rPr>
              <a:t>education to groups with particular legal needs; and</a:t>
            </a:r>
          </a:p>
          <a:p>
            <a:pPr marL="566928" indent="-457200">
              <a:buFont typeface="+mj-lt"/>
              <a:buAutoNum type="alphaLcParenR"/>
            </a:pPr>
            <a:endParaRPr lang="en-CA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9913" indent="-460375">
              <a:buFont typeface="+mj-lt"/>
              <a:buAutoNum type="alphaLcParenR"/>
            </a:pPr>
            <a:r>
              <a:rPr lang="en-CA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assisting </a:t>
            </a:r>
            <a:r>
              <a:rPr lang="en-CA" sz="2100" dirty="0">
                <a:latin typeface="Arial" panose="020B0604020202020204" pitchFamily="34" charset="0"/>
                <a:cs typeface="Arial" panose="020B0604020202020204" pitchFamily="34" charset="0"/>
              </a:rPr>
              <a:t>in the academic and professional development of those providing legal </a:t>
            </a:r>
            <a:r>
              <a:rPr lang="en-CA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84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24529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CA" sz="2100" b="1" dirty="0">
                <a:latin typeface="Arial" panose="020B0604020202020204" pitchFamily="34" charset="0"/>
                <a:cs typeface="Arial" panose="020B0604020202020204" pitchFamily="34" charset="0"/>
              </a:rPr>
              <a:t>2.	Legal Research</a:t>
            </a:r>
          </a:p>
          <a:p>
            <a:pPr marL="109728" indent="0">
              <a:buNone/>
            </a:pPr>
            <a:endParaRPr lang="en-CA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r>
              <a:rPr lang="en-CA" sz="2100" dirty="0">
                <a:latin typeface="Arial" panose="020B0604020202020204" pitchFamily="34" charset="0"/>
                <a:cs typeface="Arial" panose="020B0604020202020204" pitchFamily="34" charset="0"/>
              </a:rPr>
              <a:t>To advance the knowledge of:</a:t>
            </a:r>
          </a:p>
          <a:p>
            <a:pPr marL="109728" indent="0">
              <a:buNone/>
            </a:pPr>
            <a:endParaRPr lang="en-CA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r>
              <a:rPr lang="en-CA" sz="2100" dirty="0">
                <a:latin typeface="Arial" panose="020B0604020202020204" pitchFamily="34" charset="0"/>
                <a:cs typeface="Arial" panose="020B0604020202020204" pitchFamily="34" charset="0"/>
              </a:rPr>
              <a:t>a)	law;</a:t>
            </a:r>
          </a:p>
          <a:p>
            <a:pPr marL="109728" indent="0">
              <a:buNone/>
            </a:pPr>
            <a:endParaRPr lang="en-CA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r>
              <a:rPr lang="en-CA" sz="2100" dirty="0">
                <a:latin typeface="Arial" panose="020B0604020202020204" pitchFamily="34" charset="0"/>
                <a:cs typeface="Arial" panose="020B0604020202020204" pitchFamily="34" charset="0"/>
              </a:rPr>
              <a:t>b)	social policy; and</a:t>
            </a:r>
          </a:p>
          <a:p>
            <a:pPr marL="109728" indent="0">
              <a:buNone/>
            </a:pPr>
            <a:endParaRPr lang="en-CA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r>
              <a:rPr lang="en-CA" sz="2100" dirty="0">
                <a:latin typeface="Arial" panose="020B0604020202020204" pitchFamily="34" charset="0"/>
                <a:cs typeface="Arial" panose="020B0604020202020204" pitchFamily="34" charset="0"/>
              </a:rPr>
              <a:t>c)	the administration of justice</a:t>
            </a:r>
          </a:p>
          <a:p>
            <a:pPr marL="109728" indent="0">
              <a:buNone/>
            </a:pPr>
            <a:endParaRPr lang="en-CA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18885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24529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CA" sz="2100" b="1" dirty="0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en-CA" sz="21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CA" sz="2100" b="1" dirty="0">
                <a:latin typeface="Arial" panose="020B0604020202020204" pitchFamily="34" charset="0"/>
                <a:cs typeface="Arial" panose="020B0604020202020204" pitchFamily="34" charset="0"/>
              </a:rPr>
              <a:t>Legal Aid</a:t>
            </a:r>
          </a:p>
          <a:p>
            <a:pPr marL="109728" indent="0">
              <a:buNone/>
            </a:pPr>
            <a:endParaRPr lang="en-CA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r>
              <a:rPr lang="en-CA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  <a:r>
              <a:rPr lang="en-CA" sz="2100" dirty="0">
                <a:latin typeface="Arial" panose="020B0604020202020204" pitchFamily="34" charset="0"/>
                <a:cs typeface="Arial" panose="020B0604020202020204" pitchFamily="34" charset="0"/>
              </a:rPr>
              <a:t>	To assist in the provision of legal services, including:</a:t>
            </a:r>
          </a:p>
          <a:p>
            <a:pPr marL="109728" indent="0">
              <a:buNone/>
            </a:pPr>
            <a:endParaRPr lang="en-CA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indent="-457200">
              <a:buFont typeface="+mj-lt"/>
              <a:buAutoNum type="alphaLcParenR"/>
            </a:pPr>
            <a:r>
              <a:rPr lang="en-CA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advice to and </a:t>
            </a:r>
            <a:r>
              <a:rPr lang="en-CA" sz="2100" dirty="0">
                <a:latin typeface="Arial" panose="020B0604020202020204" pitchFamily="34" charset="0"/>
                <a:cs typeface="Arial" panose="020B0604020202020204" pitchFamily="34" charset="0"/>
              </a:rPr>
              <a:t>representation of economically disadvantaged persons; and</a:t>
            </a:r>
          </a:p>
          <a:p>
            <a:pPr marL="914400" indent="-457200">
              <a:buFont typeface="+mj-lt"/>
              <a:buAutoNum type="alphaLcParenR"/>
            </a:pPr>
            <a:endParaRPr lang="en-CA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indent="-457200">
              <a:buFont typeface="+mj-lt"/>
              <a:buAutoNum type="alphaLcParenR"/>
            </a:pPr>
            <a:r>
              <a:rPr lang="en-CA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 </a:t>
            </a:r>
            <a:r>
              <a:rPr lang="en-CA" sz="2100" dirty="0">
                <a:latin typeface="Arial" panose="020B0604020202020204" pitchFamily="34" charset="0"/>
                <a:cs typeface="Arial" panose="020B0604020202020204" pitchFamily="34" charset="0"/>
              </a:rPr>
              <a:t>of community service and non-profit organizations that address issues that benefit groups of disadvantaged persons or the public.</a:t>
            </a:r>
          </a:p>
          <a:p>
            <a:pPr marL="109728" indent="0">
              <a:buNone/>
            </a:pPr>
            <a:endParaRPr lang="en-CA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r>
              <a:rPr lang="en-CA" sz="2100" dirty="0" smtClean="0">
                <a:latin typeface="Arial" panose="020B0604020202020204" pitchFamily="34" charset="0"/>
                <a:cs typeface="Arial" panose="020B0604020202020204" pitchFamily="34" charset="0"/>
              </a:rPr>
              <a:t>2)</a:t>
            </a:r>
            <a:r>
              <a:rPr lang="en-CA" sz="2100" dirty="0">
                <a:latin typeface="Arial" panose="020B0604020202020204" pitchFamily="34" charset="0"/>
                <a:cs typeface="Arial" panose="020B0604020202020204" pitchFamily="34" charset="0"/>
              </a:rPr>
              <a:t>	To facilitate access of the public to the justice system.</a:t>
            </a:r>
          </a:p>
          <a:p>
            <a:pPr marL="109728" indent="0">
              <a:buNone/>
            </a:pP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0940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55009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CA" sz="1900" b="1" dirty="0">
                <a:latin typeface="Arial" panose="020B0604020202020204" pitchFamily="34" charset="0"/>
                <a:cs typeface="Arial" panose="020B0604020202020204" pitchFamily="34" charset="0"/>
              </a:rPr>
              <a:t>4.	Law Reform</a:t>
            </a:r>
          </a:p>
          <a:p>
            <a:pPr marL="109728" indent="0">
              <a:buNone/>
            </a:pPr>
            <a:endParaRPr lang="en-CA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r>
              <a:rPr lang="en-CA" sz="1900" dirty="0">
                <a:latin typeface="Arial" panose="020B0604020202020204" pitchFamily="34" charset="0"/>
                <a:cs typeface="Arial" panose="020B0604020202020204" pitchFamily="34" charset="0"/>
              </a:rPr>
              <a:t>To encourage and support projects promoting changes to the law and the administration of justice in accord with current knowledge, values and technology.</a:t>
            </a:r>
          </a:p>
          <a:p>
            <a:pPr marL="109728" indent="0">
              <a:buNone/>
            </a:pPr>
            <a:endParaRPr lang="en-CA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>
              <a:buNone/>
            </a:pPr>
            <a:r>
              <a:rPr lang="en-CA" sz="1900" b="1" dirty="0">
                <a:latin typeface="Arial" panose="020B0604020202020204" pitchFamily="34" charset="0"/>
                <a:cs typeface="Arial" panose="020B0604020202020204" pitchFamily="34" charset="0"/>
              </a:rPr>
              <a:t>5.	Law Libraries</a:t>
            </a:r>
          </a:p>
          <a:p>
            <a:pPr marL="109728" indent="0">
              <a:buNone/>
            </a:pPr>
            <a:endParaRPr lang="en-CA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indent="-457200">
              <a:buFont typeface="+mj-lt"/>
              <a:buAutoNum type="arabicParenR"/>
            </a:pPr>
            <a:r>
              <a:rPr lang="en-CA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CA" sz="1900" dirty="0">
                <a:latin typeface="Arial" panose="020B0604020202020204" pitchFamily="34" charset="0"/>
                <a:cs typeface="Arial" panose="020B0604020202020204" pitchFamily="34" charset="0"/>
              </a:rPr>
              <a:t>assist law libraries and resource centres to keep their materials </a:t>
            </a:r>
            <a:r>
              <a:rPr lang="en-CA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endParaRPr lang="en-CA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indent="-457200">
              <a:buFont typeface="+mj-lt"/>
              <a:buAutoNum type="arabicParenR"/>
            </a:pPr>
            <a:r>
              <a:rPr lang="en-CA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CA" sz="1900" dirty="0">
                <a:latin typeface="Arial" panose="020B0604020202020204" pitchFamily="34" charset="0"/>
                <a:cs typeface="Arial" panose="020B0604020202020204" pitchFamily="34" charset="0"/>
              </a:rPr>
              <a:t>encourage and support projects </a:t>
            </a:r>
            <a:r>
              <a:rPr lang="en-CA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that improve </a:t>
            </a:r>
            <a:r>
              <a:rPr lang="en-CA" sz="1900" dirty="0">
                <a:latin typeface="Arial" panose="020B0604020202020204" pitchFamily="34" charset="0"/>
                <a:cs typeface="Arial" panose="020B0604020202020204" pitchFamily="34" charset="0"/>
              </a:rPr>
              <a:t>the utility and </a:t>
            </a:r>
            <a:r>
              <a:rPr lang="en-CA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accessibility of legal and law-related materials</a:t>
            </a:r>
          </a:p>
          <a:p>
            <a:pPr marL="109728" indent="0">
              <a:buNone/>
            </a:pPr>
            <a:endParaRPr lang="en-CA" dirty="0" smtClean="0"/>
          </a:p>
          <a:p>
            <a:pPr marL="109728" indent="0">
              <a:buNone/>
            </a:pP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3484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511491"/>
          </a:xfrm>
        </p:spPr>
        <p:txBody>
          <a:bodyPr>
            <a:normAutofit/>
          </a:bodyPr>
          <a:lstStyle/>
          <a:p>
            <a:pPr marL="742950" lvl="0" indent="-742950" algn="l">
              <a:lnSpc>
                <a:spcPct val="120000"/>
              </a:lnSpc>
              <a:buFont typeface="+mj-lt"/>
              <a:buAutoNum type="arabicPeriod"/>
            </a:pP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742950" lvl="0" indent="-742950" algn="l">
              <a:lnSpc>
                <a:spcPct val="120000"/>
              </a:lnSpc>
              <a:buFont typeface="+mj-lt"/>
              <a:buAutoNum type="arabicPeriod"/>
            </a:pPr>
            <a:endParaRPr lang="en-US" sz="3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61963" indent="-461963">
              <a:lnSpc>
                <a:spcPct val="170000"/>
              </a:lnSpc>
              <a:spcBef>
                <a:spcPts val="1800"/>
              </a:spcBef>
            </a:pPr>
            <a:endParaRPr lang="en-US" sz="3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61963" lvl="0" indent="-461963" algn="l">
              <a:lnSpc>
                <a:spcPct val="170000"/>
              </a:lnSpc>
              <a:spcBef>
                <a:spcPts val="1800"/>
              </a:spcBef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068762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Projects Initiative</a:t>
            </a:r>
            <a:endParaRPr lang="en-US" sz="5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44814E760EE04886DE658D90D502A1" ma:contentTypeVersion="1" ma:contentTypeDescription="Create a new document." ma:contentTypeScope="" ma:versionID="062203ac46efe56d098db4a4748ee07c">
  <xsd:schema xmlns:xsd="http://www.w3.org/2001/XMLSchema" xmlns:xs="http://www.w3.org/2001/XMLSchema" xmlns:p="http://schemas.microsoft.com/office/2006/metadata/properties" xmlns:ns2="4588f895-da83-424c-9f0e-ba2c8846aa70" targetNamespace="http://schemas.microsoft.com/office/2006/metadata/properties" ma:root="true" ma:fieldsID="397ba554ecf56ce3203a446a84e04973" ns2:_="">
    <xsd:import namespace="4588f895-da83-424c-9f0e-ba2c8846aa70"/>
    <xsd:element name="properties">
      <xsd:complexType>
        <xsd:sequence>
          <xsd:element name="documentManagement">
            <xsd:complexType>
              <xsd:all>
                <xsd:element ref="ns2:Review_x0020_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88f895-da83-424c-9f0e-ba2c8846aa70" elementFormDefault="qualified">
    <xsd:import namespace="http://schemas.microsoft.com/office/2006/documentManagement/types"/>
    <xsd:import namespace="http://schemas.microsoft.com/office/infopath/2007/PartnerControls"/>
    <xsd:element name="Review_x0020_Date" ma:index="8" nillable="true" ma:displayName="Review Date" ma:format="DateOnly" ma:internalName="Review_x0020_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view_x0020_Date xmlns="4588f895-da83-424c-9f0e-ba2c8846aa70" xsi:nil="true"/>
  </documentManagement>
</p:properties>
</file>

<file path=customXml/itemProps1.xml><?xml version="1.0" encoding="utf-8"?>
<ds:datastoreItem xmlns:ds="http://schemas.openxmlformats.org/officeDocument/2006/customXml" ds:itemID="{1C611ACC-4E0F-4771-BC2F-7B0FF93E7AAD}"/>
</file>

<file path=customXml/itemProps2.xml><?xml version="1.0" encoding="utf-8"?>
<ds:datastoreItem xmlns:ds="http://schemas.openxmlformats.org/officeDocument/2006/customXml" ds:itemID="{475C1991-D0AC-4C23-B3CC-F8EDB753AD2B}"/>
</file>

<file path=customXml/itemProps3.xml><?xml version="1.0" encoding="utf-8"?>
<ds:datastoreItem xmlns:ds="http://schemas.openxmlformats.org/officeDocument/2006/customXml" ds:itemID="{189FEC02-52B2-4481-8971-2EB4C07403D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239</Words>
  <Application>Microsoft Office PowerPoint</Application>
  <PresentationFormat>On-screen Show (4:3)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Lucida Sans Unicode</vt:lpstr>
      <vt:lpstr>Verdana</vt:lpstr>
      <vt:lpstr>Wingdings</vt:lpstr>
      <vt:lpstr>Wingdings 2</vt:lpstr>
      <vt:lpstr>Wingdings 3</vt:lpstr>
      <vt:lpstr>Office Theme</vt:lpstr>
      <vt:lpstr>Concourse</vt:lpstr>
      <vt:lpstr>PowerPoint Presentation</vt:lpstr>
      <vt:lpstr>Vision</vt:lpstr>
      <vt:lpstr>Mission</vt:lpstr>
      <vt:lpstr>Program Objectives</vt:lpstr>
      <vt:lpstr>PowerPoint Presentation</vt:lpstr>
      <vt:lpstr>PowerPoint Presentation</vt:lpstr>
      <vt:lpstr>PowerPoint Presentation</vt:lpstr>
      <vt:lpstr>PowerPoint Presentation</vt:lpstr>
      <vt:lpstr>Projects Initiative</vt:lpstr>
      <vt:lpstr>Who Can Apply?</vt:lpstr>
      <vt:lpstr>How much funding is available?</vt:lpstr>
      <vt:lpstr> What is funding for: </vt:lpstr>
      <vt:lpstr> Funding Timeline </vt:lpstr>
      <vt:lpstr>Application forms may be obtained:</vt:lpstr>
      <vt:lpstr>Thank You</vt:lpstr>
      <vt:lpstr>PowerPoint Presentation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Sandra Morgenstern</dc:creator>
  <cp:lastModifiedBy>Heather Wojcik</cp:lastModifiedBy>
  <cp:revision>60</cp:revision>
  <cp:lastPrinted>2015-09-24T22:54:19Z</cp:lastPrinted>
  <dcterms:created xsi:type="dcterms:W3CDTF">2013-04-03T20:26:42Z</dcterms:created>
  <dcterms:modified xsi:type="dcterms:W3CDTF">2016-08-31T22:14:41Z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0x0101009744814E760EE04886DE658D90D502A1</vt:lpwstr>
  </property>
</Properties>
</file>