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4"/>
  </p:notesMasterIdLst>
  <p:sldIdLst>
    <p:sldId id="376" r:id="rId2"/>
    <p:sldId id="256" r:id="rId3"/>
    <p:sldId id="257" r:id="rId4"/>
    <p:sldId id="259" r:id="rId5"/>
    <p:sldId id="261" r:id="rId6"/>
    <p:sldId id="483" r:id="rId7"/>
    <p:sldId id="484" r:id="rId8"/>
    <p:sldId id="485" r:id="rId9"/>
    <p:sldId id="413" r:id="rId10"/>
    <p:sldId id="490" r:id="rId11"/>
    <p:sldId id="489" r:id="rId12"/>
    <p:sldId id="488" r:id="rId13"/>
    <p:sldId id="487" r:id="rId14"/>
    <p:sldId id="511" r:id="rId15"/>
    <p:sldId id="512" r:id="rId16"/>
    <p:sldId id="513" r:id="rId17"/>
    <p:sldId id="514" r:id="rId18"/>
    <p:sldId id="507" r:id="rId19"/>
    <p:sldId id="508" r:id="rId20"/>
    <p:sldId id="509" r:id="rId21"/>
    <p:sldId id="510" r:id="rId22"/>
    <p:sldId id="503" r:id="rId23"/>
    <p:sldId id="504" r:id="rId24"/>
    <p:sldId id="505" r:id="rId25"/>
    <p:sldId id="506" r:id="rId26"/>
    <p:sldId id="499" r:id="rId27"/>
    <p:sldId id="500" r:id="rId28"/>
    <p:sldId id="501" r:id="rId29"/>
    <p:sldId id="502" r:id="rId30"/>
    <p:sldId id="495" r:id="rId31"/>
    <p:sldId id="496" r:id="rId32"/>
    <p:sldId id="497" r:id="rId33"/>
    <p:sldId id="498" r:id="rId34"/>
    <p:sldId id="491" r:id="rId35"/>
    <p:sldId id="492" r:id="rId36"/>
    <p:sldId id="493" r:id="rId37"/>
    <p:sldId id="494" r:id="rId38"/>
    <p:sldId id="486" r:id="rId39"/>
    <p:sldId id="520" r:id="rId40"/>
    <p:sldId id="519" r:id="rId41"/>
    <p:sldId id="516" r:id="rId42"/>
    <p:sldId id="517" r:id="rId43"/>
    <p:sldId id="518" r:id="rId44"/>
    <p:sldId id="515" r:id="rId45"/>
    <p:sldId id="523" r:id="rId46"/>
    <p:sldId id="522" r:id="rId47"/>
    <p:sldId id="521" r:id="rId48"/>
    <p:sldId id="529" r:id="rId49"/>
    <p:sldId id="528" r:id="rId50"/>
    <p:sldId id="527" r:id="rId51"/>
    <p:sldId id="526" r:id="rId52"/>
    <p:sldId id="525" r:id="rId53"/>
    <p:sldId id="533" r:id="rId54"/>
    <p:sldId id="532" r:id="rId55"/>
    <p:sldId id="531" r:id="rId56"/>
    <p:sldId id="534" r:id="rId57"/>
    <p:sldId id="546" r:id="rId58"/>
    <p:sldId id="545" r:id="rId59"/>
    <p:sldId id="544" r:id="rId60"/>
    <p:sldId id="543" r:id="rId61"/>
    <p:sldId id="548" r:id="rId62"/>
    <p:sldId id="547" r:id="rId63"/>
    <p:sldId id="542" r:id="rId64"/>
    <p:sldId id="551" r:id="rId65"/>
    <p:sldId id="550" r:id="rId66"/>
    <p:sldId id="549" r:id="rId67"/>
    <p:sldId id="555" r:id="rId68"/>
    <p:sldId id="554" r:id="rId69"/>
    <p:sldId id="553" r:id="rId70"/>
    <p:sldId id="556" r:id="rId71"/>
    <p:sldId id="552" r:id="rId72"/>
    <p:sldId id="558" r:id="rId73"/>
  </p:sldIdLst>
  <p:sldSz cx="9144000" cy="5143500" type="screen16x9"/>
  <p:notesSz cx="6858000" cy="9144000"/>
  <p:embeddedFontLst>
    <p:embeddedFont>
      <p:font typeface="Roboto Condensed" charset="0"/>
      <p:regular r:id="rId75"/>
      <p:bold r:id="rId76"/>
      <p:italic r:id="rId77"/>
      <p:boldItalic r:id="rId78"/>
    </p:embeddedFont>
    <p:embeddedFont>
      <p:font typeface="Roboto Condensed Light" charset="0"/>
      <p:regular r:id="rId79"/>
      <p:bold r:id="rId80"/>
      <p:italic r:id="rId81"/>
      <p:boldItalic r:id="rId82"/>
    </p:embeddedFont>
    <p:embeddedFont>
      <p:font typeface="Arvo"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8623D83-27EC-48A3-A7D8-45CFA0EABE73}">
  <a:tblStyle styleId="{88623D83-27EC-48A3-A7D8-45CFA0EABE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1505" autoAdjust="0"/>
  </p:normalViewPr>
  <p:slideViewPr>
    <p:cSldViewPr>
      <p:cViewPr varScale="1">
        <p:scale>
          <a:sx n="98" d="100"/>
          <a:sy n="98" d="100"/>
        </p:scale>
        <p:origin x="-57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8.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 name="Picture 4" descr="bca logo.jpeg"/>
          <p:cNvPicPr>
            <a:picLocks noChangeAspect="1"/>
          </p:cNvPicPr>
          <p:nvPr userDrawn="1"/>
        </p:nvPicPr>
        <p:blipFill>
          <a:blip r:embed="rId6"/>
          <a:stretch>
            <a:fillRect/>
          </a:stretch>
        </p:blipFill>
        <p:spPr>
          <a:xfrm>
            <a:off x="7743825" y="1"/>
            <a:ext cx="1400175" cy="819149"/>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294967295"/>
          </p:nvPr>
        </p:nvSpPr>
        <p:spPr>
          <a:xfrm>
            <a:off x="7656513" y="4637088"/>
            <a:ext cx="1487487" cy="314325"/>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pic>
        <p:nvPicPr>
          <p:cNvPr id="5122" name="Picture 2" descr="C:\Users\Admin\Desktop\bca logo.jpeg"/>
          <p:cNvPicPr>
            <a:picLocks noChangeAspect="1" noChangeArrowheads="1"/>
          </p:cNvPicPr>
          <p:nvPr/>
        </p:nvPicPr>
        <p:blipFill>
          <a:blip r:embed="rId2"/>
          <a:srcRect/>
          <a:stretch>
            <a:fillRect/>
          </a:stretch>
        </p:blipFill>
        <p:spPr bwMode="auto">
          <a:xfrm>
            <a:off x="1600200" y="1352550"/>
            <a:ext cx="4267200" cy="294432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pPr>
              <a:lnSpc>
                <a:spcPct val="120000"/>
              </a:lnSpc>
            </a:pPr>
            <a:r>
              <a:rPr lang="en-US" sz="1800" dirty="0" smtClean="0"/>
              <a:t>Virtual memory can be implemented via:</a:t>
            </a:r>
          </a:p>
          <a:p>
            <a:pPr lvl="1">
              <a:lnSpc>
                <a:spcPct val="120000"/>
              </a:lnSpc>
            </a:pPr>
            <a:r>
              <a:rPr lang="en-US" sz="1800" dirty="0" smtClean="0"/>
              <a:t>Demand paging </a:t>
            </a:r>
          </a:p>
          <a:p>
            <a:pPr lvl="1">
              <a:lnSpc>
                <a:spcPct val="120000"/>
              </a:lnSpc>
            </a:pPr>
            <a:r>
              <a:rPr lang="en-US" sz="1800" dirty="0" smtClean="0"/>
              <a:t>Demand segmentation</a:t>
            </a:r>
          </a:p>
          <a:p>
            <a:endParaRPr lang="en-US" sz="1400" dirty="0" smtClean="0">
              <a:latin typeface="Roboto Condensed" charset="0"/>
              <a:ea typeface="Roboto Condensed"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That is  Larger Than Physical Memory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5" name="Picture 5" descr="9"/>
          <p:cNvPicPr>
            <a:picLocks noChangeAspect="1" noChangeArrowheads="1"/>
          </p:cNvPicPr>
          <p:nvPr/>
        </p:nvPicPr>
        <p:blipFill>
          <a:blip r:embed="rId2"/>
          <a:srcRect/>
          <a:stretch>
            <a:fillRect/>
          </a:stretch>
        </p:blipFill>
        <p:spPr bwMode="auto">
          <a:xfrm>
            <a:off x="457200" y="1276350"/>
            <a:ext cx="6553200" cy="3657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Virtual-address Space</a:t>
            </a:r>
            <a:endParaRPr lang="en-US" dirty="0"/>
          </a:p>
        </p:txBody>
      </p:sp>
      <p:sp>
        <p:nvSpPr>
          <p:cNvPr id="3" name="Text Placeholder 2"/>
          <p:cNvSpPr>
            <a:spLocks noGrp="1"/>
          </p:cNvSpPr>
          <p:nvPr>
            <p:ph type="body" idx="1"/>
          </p:nvPr>
        </p:nvSpPr>
        <p:spPr>
          <a:xfrm>
            <a:off x="3011400" y="1276350"/>
            <a:ext cx="5599200" cy="3733800"/>
          </a:xfrm>
        </p:spPr>
        <p:txBody>
          <a:bodyPr/>
          <a:lstStyle/>
          <a:p>
            <a:pPr lvl="0"/>
            <a:r>
              <a:rPr lang="en-US" sz="1800" dirty="0" smtClean="0">
                <a:latin typeface="Roboto Condensed" charset="0"/>
                <a:ea typeface="Roboto Condensed" charset="0"/>
              </a:rPr>
              <a:t>Figure shows </a:t>
            </a:r>
            <a:r>
              <a:rPr lang="en-US" sz="1800" b="1" i="1" dirty="0" smtClean="0">
                <a:latin typeface="Roboto Condensed" charset="0"/>
                <a:ea typeface="Roboto Condensed" charset="0"/>
              </a:rPr>
              <a:t>virtual address space</a:t>
            </a:r>
            <a:r>
              <a:rPr lang="en-US" sz="1800" dirty="0" smtClean="0">
                <a:latin typeface="Roboto Condensed" charset="0"/>
                <a:ea typeface="Roboto Condensed" charset="0"/>
              </a:rPr>
              <a:t>, which is the programmers logical view of process memory storage. The actual physical layout is controlled by the process's page table.</a:t>
            </a:r>
          </a:p>
          <a:p>
            <a:pPr lvl="0"/>
            <a:r>
              <a:rPr lang="en-US" sz="1800" dirty="0" smtClean="0">
                <a:latin typeface="Roboto Condensed" charset="0"/>
                <a:ea typeface="Roboto Condensed" charset="0"/>
              </a:rPr>
              <a:t>Note that the address space shown in Figure is </a:t>
            </a:r>
            <a:r>
              <a:rPr lang="en-US" sz="1800" b="1" i="1" dirty="0" smtClean="0">
                <a:latin typeface="Roboto Condensed" charset="0"/>
                <a:ea typeface="Roboto Condensed" charset="0"/>
              </a:rPr>
              <a:t>sparse</a:t>
            </a:r>
            <a:r>
              <a:rPr lang="en-US" sz="1800" dirty="0" smtClean="0">
                <a:latin typeface="Roboto Condensed" charset="0"/>
                <a:ea typeface="Roboto Condensed" charset="0"/>
              </a:rPr>
              <a:t> - A great hole in the middle of the address space is never used, unless the stack and/or the heap grow to fill the hole.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5" name="Picture 5"/>
          <p:cNvPicPr>
            <a:picLocks noChangeAspect="1" noChangeArrowheads="1"/>
          </p:cNvPicPr>
          <p:nvPr/>
        </p:nvPicPr>
        <p:blipFill>
          <a:blip r:embed="rId2"/>
          <a:srcRect/>
          <a:stretch>
            <a:fillRect/>
          </a:stretch>
        </p:blipFill>
        <p:spPr bwMode="auto">
          <a:xfrm>
            <a:off x="533400" y="1257301"/>
            <a:ext cx="2362200" cy="38861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352550"/>
            <a:ext cx="7720125" cy="3145500"/>
          </a:xfrm>
        </p:spPr>
        <p:txBody>
          <a:bodyPr/>
          <a:lstStyle/>
          <a:p>
            <a:pPr lvl="0"/>
            <a:r>
              <a:rPr lang="en-US" sz="1800" dirty="0" smtClean="0">
                <a:latin typeface="Roboto Condensed" charset="0"/>
                <a:ea typeface="Roboto Condensed" charset="0"/>
              </a:rPr>
              <a:t>Virtual memory also allows the sharing of files and memory by multiple processes, with several benefits:</a:t>
            </a:r>
          </a:p>
          <a:p>
            <a:pPr marL="747713" lvl="1"/>
            <a:r>
              <a:rPr lang="en-US" sz="1800" dirty="0" smtClean="0">
                <a:latin typeface="Roboto Condensed" charset="0"/>
                <a:ea typeface="Roboto Condensed" charset="0"/>
              </a:rPr>
              <a:t>System libraries can be shared by mapping them into the virtual address space of more than one process.</a:t>
            </a:r>
          </a:p>
          <a:p>
            <a:pPr marL="747713" lvl="1"/>
            <a:r>
              <a:rPr lang="en-US" sz="1800" dirty="0" smtClean="0">
                <a:latin typeface="Roboto Condensed" charset="0"/>
                <a:ea typeface="Roboto Condensed" charset="0"/>
              </a:rPr>
              <a:t>Processes can also share virtual memory by mapping the same block of memory to more than one process.</a:t>
            </a:r>
          </a:p>
          <a:p>
            <a:pPr marL="747713" lvl="1"/>
            <a:r>
              <a:rPr lang="en-US" sz="1800" dirty="0" smtClean="0">
                <a:latin typeface="Roboto Condensed" charset="0"/>
                <a:ea typeface="Roboto Condensed" charset="0"/>
              </a:rPr>
              <a:t>Process pages can be shared during a fork( ) system call, eliminating the need to copy all of the pages of the original ( parent ) process.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library using virtual memory</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5" name="Picture 4" descr="http://www.cs.uic.edu/~jbell/CourseNotes/OperatingSystems/images/Chapter9/9_03_SharedLibrary.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762000" y="1276350"/>
            <a:ext cx="6172200" cy="33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Paging</a:t>
            </a:r>
            <a:endParaRPr lang="en-US" dirty="0"/>
          </a:p>
        </p:txBody>
      </p:sp>
      <p:sp>
        <p:nvSpPr>
          <p:cNvPr id="3" name="Text Placeholder 2"/>
          <p:cNvSpPr>
            <a:spLocks noGrp="1"/>
          </p:cNvSpPr>
          <p:nvPr>
            <p:ph type="body" idx="1"/>
          </p:nvPr>
        </p:nvSpPr>
        <p:spPr>
          <a:xfrm>
            <a:off x="814275" y="1327350"/>
            <a:ext cx="7643925" cy="3145500"/>
          </a:xfrm>
        </p:spPr>
        <p:txBody>
          <a:bodyPr/>
          <a:lstStyle/>
          <a:p>
            <a:r>
              <a:rPr lang="en-US" sz="1800" dirty="0" smtClean="0">
                <a:latin typeface="Roboto Condensed" charset="0"/>
                <a:ea typeface="Roboto Condensed" charset="0"/>
              </a:rPr>
              <a:t>How an executable program might be loaded from disk into memory</a:t>
            </a:r>
          </a:p>
          <a:p>
            <a:r>
              <a:rPr lang="en-US" sz="1800" dirty="0" smtClean="0">
                <a:latin typeface="Roboto Condensed" charset="0"/>
                <a:ea typeface="Roboto Condensed" charset="0"/>
              </a:rPr>
              <a:t>One option to execute a program is to load the entire program in to physical memory at execution time.</a:t>
            </a:r>
          </a:p>
          <a:p>
            <a:r>
              <a:rPr lang="en-US" sz="1800" dirty="0" smtClean="0">
                <a:latin typeface="Roboto Condensed" charset="0"/>
                <a:ea typeface="Roboto Condensed" charset="0"/>
              </a:rPr>
              <a:t> problem with this approach is that we may not initially need the entire program in memory</a:t>
            </a:r>
          </a:p>
          <a:p>
            <a:r>
              <a:rPr lang="en-US" sz="1800" dirty="0" smtClean="0">
                <a:latin typeface="Roboto Condensed" charset="0"/>
                <a:ea typeface="Roboto Condensed" charset="0"/>
              </a:rPr>
              <a:t>An alternative strategy is to initially load pages only as they are needed. This technique is known as demand paging and is commonly used in virtual memory.</a:t>
            </a:r>
          </a:p>
          <a:p>
            <a:r>
              <a:rPr lang="en-US" sz="1800" dirty="0" smtClean="0">
                <a:latin typeface="Roboto Condensed" charset="0"/>
                <a:ea typeface="Roboto Condensed" charset="0"/>
              </a:rPr>
              <a:t>Pages are loaded only when they are demanded during program execution</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577125" cy="3145500"/>
          </a:xfrm>
        </p:spPr>
        <p:txBody>
          <a:bodyPr/>
          <a:lstStyle/>
          <a:p>
            <a:r>
              <a:rPr lang="en-US" sz="1800" dirty="0" smtClean="0">
                <a:latin typeface="Roboto Condensed" charset="0"/>
                <a:ea typeface="Roboto Condensed" charset="0"/>
              </a:rPr>
              <a:t>Pages that are never accessed are not loaded into physical memory which lead to</a:t>
            </a:r>
          </a:p>
          <a:p>
            <a:r>
              <a:rPr lang="en-US" sz="1800" dirty="0" smtClean="0">
                <a:latin typeface="Roboto Condensed" charset="0"/>
                <a:ea typeface="Roboto Condensed" charset="0"/>
              </a:rPr>
              <a:t>Less I/O needed, no unnecessary I/O</a:t>
            </a:r>
          </a:p>
          <a:p>
            <a:r>
              <a:rPr lang="en-US" sz="1800" dirty="0" smtClean="0">
                <a:latin typeface="Roboto Condensed" charset="0"/>
                <a:ea typeface="Roboto Condensed" charset="0"/>
              </a:rPr>
              <a:t>Less memory needed </a:t>
            </a:r>
          </a:p>
          <a:p>
            <a:r>
              <a:rPr lang="en-US" sz="1800" dirty="0" smtClean="0">
                <a:latin typeface="Roboto Condensed" charset="0"/>
                <a:ea typeface="Roboto Condensed" charset="0"/>
              </a:rPr>
              <a:t>Faster response</a:t>
            </a:r>
          </a:p>
          <a:p>
            <a:r>
              <a:rPr lang="en-US" sz="1800" dirty="0" smtClean="0">
                <a:latin typeface="Roboto Condensed" charset="0"/>
                <a:ea typeface="Roboto Condensed" charset="0"/>
              </a:rPr>
              <a:t>More users</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872525" cy="3301800"/>
          </a:xfrm>
        </p:spPr>
        <p:txBody>
          <a:bodyPr/>
          <a:lstStyle/>
          <a:p>
            <a:r>
              <a:rPr lang="en-US" sz="2000" dirty="0" smtClean="0">
                <a:latin typeface="Roboto Condensed" charset="0"/>
                <a:ea typeface="Roboto Condensed" charset="0"/>
              </a:rPr>
              <a:t>A demand paging system is similar to a paging scheme with swapping. Rather than swapping the entire process in to memory, we use </a:t>
            </a:r>
            <a:r>
              <a:rPr lang="en-US" sz="2000" dirty="0" smtClean="0">
                <a:solidFill>
                  <a:srgbClr val="FF0000"/>
                </a:solidFill>
                <a:latin typeface="Roboto Condensed" charset="0"/>
                <a:ea typeface="Roboto Condensed" charset="0"/>
              </a:rPr>
              <a:t>Lazy Swappers</a:t>
            </a:r>
            <a:r>
              <a:rPr lang="en-US" sz="2000" dirty="0" smtClean="0">
                <a:latin typeface="Roboto Condensed" charset="0"/>
                <a:ea typeface="Roboto Condensed" charset="0"/>
              </a:rPr>
              <a:t>-the job of this is to swap only that page which is needed into the memory, rather than swapping the entire process in to the memory.</a:t>
            </a:r>
          </a:p>
          <a:p>
            <a:r>
              <a:rPr lang="en-US" sz="2000" dirty="0" smtClean="0">
                <a:latin typeface="Roboto Condensed" charset="0"/>
                <a:ea typeface="Roboto Condensed" charset="0"/>
              </a:rPr>
              <a:t>Instead of swapping in a whole process, the pager brings only those necessary pages into memory</a:t>
            </a:r>
          </a:p>
          <a:p>
            <a:r>
              <a:rPr lang="en-US" sz="2000" dirty="0" smtClean="0">
                <a:latin typeface="Roboto Condensed" charset="0"/>
                <a:ea typeface="Roboto Condensed" charset="0"/>
              </a:rPr>
              <a:t>Thus it avoids reading in to memory pages that will not be used any way, decreasing the swap time and the a mount of physical memory needed</a:t>
            </a:r>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034326" cy="3145500"/>
          </a:xfrm>
        </p:spPr>
        <p:txBody>
          <a:bodyPr/>
          <a:lstStyle/>
          <a:p>
            <a:r>
              <a:rPr lang="en-US" sz="2000" dirty="0" smtClean="0">
                <a:latin typeface="Roboto Condensed" charset="0"/>
                <a:ea typeface="Roboto Condensed" charset="0"/>
              </a:rPr>
              <a:t>Page is needed  </a:t>
            </a:r>
            <a:r>
              <a:rPr lang="en-US" sz="2000" dirty="0" smtClean="0">
                <a:latin typeface="Roboto Condensed" charset="0"/>
                <a:ea typeface="Roboto Condensed" charset="0"/>
                <a:sym typeface="Wingdings" pitchFamily="2" charset="2"/>
              </a:rPr>
              <a:t></a:t>
            </a:r>
            <a:r>
              <a:rPr lang="en-US" sz="2000" dirty="0" smtClean="0">
                <a:latin typeface="Roboto Condensed" charset="0"/>
                <a:ea typeface="Roboto Condensed" charset="0"/>
              </a:rPr>
              <a:t>    reference to it </a:t>
            </a:r>
          </a:p>
          <a:p>
            <a:pPr lvl="1"/>
            <a:r>
              <a:rPr lang="en-US" sz="2000" dirty="0" smtClean="0">
                <a:latin typeface="Roboto Condensed" charset="0"/>
                <a:ea typeface="Roboto Condensed" charset="0"/>
              </a:rPr>
              <a:t>invalid reference  </a:t>
            </a:r>
            <a:r>
              <a:rPr lang="en-US" sz="2000" dirty="0" smtClean="0">
                <a:latin typeface="Roboto Condensed" charset="0"/>
                <a:ea typeface="Roboto Condensed" charset="0"/>
                <a:sym typeface="Wingdings" pitchFamily="2" charset="2"/>
              </a:rPr>
              <a:t></a:t>
            </a:r>
            <a:r>
              <a:rPr lang="en-US" sz="2000" dirty="0" smtClean="0">
                <a:latin typeface="Roboto Condensed" charset="0"/>
                <a:ea typeface="Roboto Condensed" charset="0"/>
              </a:rPr>
              <a:t>   abort</a:t>
            </a:r>
          </a:p>
          <a:p>
            <a:pPr lvl="1"/>
            <a:r>
              <a:rPr lang="en-US" sz="2000" dirty="0" smtClean="0">
                <a:latin typeface="Roboto Condensed" charset="0"/>
                <a:ea typeface="Roboto Condensed" charset="0"/>
              </a:rPr>
              <a:t>not-in-memory  </a:t>
            </a:r>
            <a:r>
              <a:rPr lang="en-US" sz="2000" dirty="0" smtClean="0">
                <a:latin typeface="Roboto Condensed" charset="0"/>
                <a:ea typeface="Roboto Condensed" charset="0"/>
                <a:sym typeface="Wingdings" pitchFamily="2" charset="2"/>
              </a:rPr>
              <a:t></a:t>
            </a:r>
            <a:r>
              <a:rPr lang="en-US" sz="2000" dirty="0" smtClean="0">
                <a:latin typeface="Roboto Condensed" charset="0"/>
                <a:ea typeface="Roboto Condensed" charset="0"/>
              </a:rPr>
              <a:t>   bring to memory</a:t>
            </a:r>
          </a:p>
          <a:p>
            <a:r>
              <a:rPr lang="en-US" sz="2000" dirty="0" smtClean="0">
                <a:latin typeface="Roboto Condensed" charset="0"/>
                <a:ea typeface="Roboto Condensed" charset="0"/>
              </a:rPr>
              <a:t>Lazy swapper – never swaps a page into memory unless page will be needed</a:t>
            </a:r>
          </a:p>
          <a:p>
            <a:r>
              <a:rPr lang="en-US" sz="2000" dirty="0" smtClean="0">
                <a:latin typeface="Roboto Condensed" charset="0"/>
                <a:ea typeface="Roboto Condensed" charset="0"/>
              </a:rPr>
              <a:t>Swapper that deals with pages is a pager</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Transfer of a Paged Memory to Contiguous Disk Space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5" name="Picture 4" descr="9"/>
          <p:cNvPicPr>
            <a:picLocks noChangeAspect="1" noChangeArrowheads="1"/>
          </p:cNvPicPr>
          <p:nvPr/>
        </p:nvPicPr>
        <p:blipFill>
          <a:blip r:embed="rId2"/>
          <a:srcRect/>
          <a:stretch>
            <a:fillRect/>
          </a:stretch>
        </p:blipFill>
        <p:spPr bwMode="auto">
          <a:xfrm>
            <a:off x="762000" y="1276350"/>
            <a:ext cx="6019800" cy="3733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715000" cy="2961900"/>
          </a:xfrm>
          <a:prstGeom prst="rect">
            <a:avLst/>
          </a:prstGeom>
        </p:spPr>
        <p:txBody>
          <a:bodyPr spcFirstLastPara="1" wrap="square" lIns="91425" tIns="91425" rIns="91425" bIns="91425" anchor="ctr" anchorCtr="0">
            <a:noAutofit/>
          </a:bodyPr>
          <a:lstStyle/>
          <a:p>
            <a:pPr lvl="0"/>
            <a:r>
              <a:rPr lang="en-US" dirty="0" smtClean="0"/>
              <a:t>Virtual Memory</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262925" cy="3145500"/>
          </a:xfrm>
        </p:spPr>
        <p:txBody>
          <a:bodyPr/>
          <a:lstStyle/>
          <a:p>
            <a:pPr>
              <a:lnSpc>
                <a:spcPct val="120000"/>
              </a:lnSpc>
            </a:pPr>
            <a:r>
              <a:rPr lang="en-IN" sz="2000" dirty="0" smtClean="0">
                <a:latin typeface="Roboto Condensed" charset="0"/>
                <a:ea typeface="Roboto Condensed" charset="0"/>
              </a:rPr>
              <a:t>When a process is to be swapped in, the </a:t>
            </a:r>
            <a:r>
              <a:rPr lang="en-IN" sz="2000" dirty="0" smtClean="0">
                <a:solidFill>
                  <a:srgbClr val="0000CC"/>
                </a:solidFill>
                <a:latin typeface="Roboto Condensed" charset="0"/>
                <a:ea typeface="Roboto Condensed" charset="0"/>
              </a:rPr>
              <a:t>pager guesses </a:t>
            </a:r>
            <a:r>
              <a:rPr lang="en-IN" sz="2000" dirty="0" smtClean="0">
                <a:latin typeface="Roboto Condensed" charset="0"/>
                <a:ea typeface="Roboto Condensed" charset="0"/>
              </a:rPr>
              <a:t>which pages will be used before the process is swapped out again. </a:t>
            </a:r>
          </a:p>
          <a:p>
            <a:pPr>
              <a:lnSpc>
                <a:spcPct val="120000"/>
              </a:lnSpc>
            </a:pPr>
            <a:r>
              <a:rPr lang="en-IN" sz="2000" dirty="0" smtClean="0">
                <a:latin typeface="Roboto Condensed" charset="0"/>
                <a:ea typeface="Roboto Condensed" charset="0"/>
              </a:rPr>
              <a:t>Instead of swapping in a whole process, the pager brings only those pages into memory.</a:t>
            </a:r>
          </a:p>
          <a:p>
            <a:pPr>
              <a:lnSpc>
                <a:spcPct val="120000"/>
              </a:lnSpc>
            </a:pPr>
            <a:r>
              <a:rPr lang="en-IN" sz="2000" dirty="0" smtClean="0">
                <a:latin typeface="Roboto Condensed" charset="0"/>
                <a:ea typeface="Roboto Condensed" charset="0"/>
              </a:rPr>
              <a:t>With this scheme, we need some </a:t>
            </a:r>
            <a:r>
              <a:rPr lang="en-IN" sz="2000" dirty="0" smtClean="0">
                <a:solidFill>
                  <a:srgbClr val="0000CC"/>
                </a:solidFill>
                <a:latin typeface="Roboto Condensed" charset="0"/>
                <a:ea typeface="Roboto Condensed" charset="0"/>
              </a:rPr>
              <a:t>form of hardware support </a:t>
            </a:r>
            <a:r>
              <a:rPr lang="en-IN" sz="2000" dirty="0" smtClean="0">
                <a:latin typeface="Roboto Condensed" charset="0"/>
                <a:ea typeface="Roboto Condensed" charset="0"/>
              </a:rPr>
              <a:t>to distinguish between the pages that are in memory and the pages that are on the disk.</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881925" cy="3145500"/>
          </a:xfrm>
        </p:spPr>
        <p:txBody>
          <a:bodyPr/>
          <a:lstStyle/>
          <a:p>
            <a:pPr>
              <a:lnSpc>
                <a:spcPct val="120000"/>
              </a:lnSpc>
            </a:pPr>
            <a:r>
              <a:rPr lang="en-IN" sz="2000" dirty="0" smtClean="0">
                <a:latin typeface="Roboto Condensed" charset="0"/>
                <a:ea typeface="Roboto Condensed" charset="0"/>
              </a:rPr>
              <a:t>The </a:t>
            </a:r>
            <a:r>
              <a:rPr lang="en-IN" sz="2000" dirty="0" smtClean="0">
                <a:solidFill>
                  <a:srgbClr val="0000CC"/>
                </a:solidFill>
                <a:latin typeface="Roboto Condensed" charset="0"/>
                <a:ea typeface="Roboto Condensed" charset="0"/>
              </a:rPr>
              <a:t>valid -invalid </a:t>
            </a:r>
            <a:r>
              <a:rPr lang="en-IN" sz="2000" dirty="0" smtClean="0">
                <a:latin typeface="Roboto Condensed" charset="0"/>
                <a:ea typeface="Roboto Condensed" charset="0"/>
              </a:rPr>
              <a:t>bit scheme can be used for this purpose.</a:t>
            </a:r>
          </a:p>
          <a:p>
            <a:pPr>
              <a:lnSpc>
                <a:spcPct val="120000"/>
              </a:lnSpc>
            </a:pPr>
            <a:r>
              <a:rPr lang="en-IN" sz="2000" dirty="0" smtClean="0">
                <a:latin typeface="Roboto Condensed" charset="0"/>
                <a:ea typeface="Roboto Condensed" charset="0"/>
              </a:rPr>
              <a:t>This time, when this bit is set to "valid' the associated page is both </a:t>
            </a:r>
            <a:r>
              <a:rPr lang="en-IN" sz="2000" dirty="0" smtClean="0">
                <a:solidFill>
                  <a:srgbClr val="0000FF"/>
                </a:solidFill>
                <a:latin typeface="Roboto Condensed" charset="0"/>
                <a:ea typeface="Roboto Condensed" charset="0"/>
              </a:rPr>
              <a:t>legal and in memory</a:t>
            </a:r>
            <a:r>
              <a:rPr lang="en-IN" sz="2000" dirty="0" smtClean="0">
                <a:latin typeface="Roboto Condensed" charset="0"/>
                <a:ea typeface="Roboto Condensed" charset="0"/>
              </a:rPr>
              <a:t>. If the bit is set to "invalid/' the page either is not valid (that is, not in the logical address space of the process) or is valid but is currently on the disk</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Invalid bit</a:t>
            </a:r>
            <a:endParaRPr lang="en-US" dirty="0"/>
          </a:p>
        </p:txBody>
      </p:sp>
      <p:sp>
        <p:nvSpPr>
          <p:cNvPr id="3" name="Text Placeholder 2"/>
          <p:cNvSpPr>
            <a:spLocks noGrp="1"/>
          </p:cNvSpPr>
          <p:nvPr>
            <p:ph type="body" idx="1"/>
          </p:nvPr>
        </p:nvSpPr>
        <p:spPr>
          <a:xfrm>
            <a:off x="304800" y="1327350"/>
            <a:ext cx="6272326" cy="3145500"/>
          </a:xfrm>
        </p:spPr>
        <p:txBody>
          <a:bodyPr/>
          <a:lstStyle/>
          <a:p>
            <a:r>
              <a:rPr lang="en-US" sz="2000" dirty="0" smtClean="0">
                <a:latin typeface="Roboto Condensed" charset="0"/>
                <a:ea typeface="Roboto Condensed" charset="0"/>
              </a:rPr>
              <a:t>With each page table entry a valid–invalid bit is associated (1 in-memory, 0 not-in-memory)</a:t>
            </a:r>
          </a:p>
          <a:p>
            <a:r>
              <a:rPr lang="en-US" sz="2000" dirty="0" smtClean="0">
                <a:latin typeface="Roboto Condensed" charset="0"/>
                <a:ea typeface="Roboto Condensed" charset="0"/>
              </a:rPr>
              <a:t>Initially valid–invalid bit is set to 0 on all entries</a:t>
            </a:r>
          </a:p>
          <a:p>
            <a:r>
              <a:rPr lang="en-US" sz="2000" dirty="0" smtClean="0">
                <a:latin typeface="Roboto Condensed" charset="0"/>
                <a:ea typeface="Roboto Condensed" charset="0"/>
              </a:rPr>
              <a:t>If the bit is set to ―invalid‖, the page is either not in the logical address space of the process or is valid but is currently on the disk</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1026" name="Picture 2"/>
          <p:cNvPicPr>
            <a:picLocks noChangeAspect="1" noChangeArrowheads="1"/>
          </p:cNvPicPr>
          <p:nvPr/>
        </p:nvPicPr>
        <p:blipFill>
          <a:blip r:embed="rId2"/>
          <a:srcRect/>
          <a:stretch>
            <a:fillRect/>
          </a:stretch>
        </p:blipFill>
        <p:spPr bwMode="auto">
          <a:xfrm>
            <a:off x="6781800" y="1352550"/>
            <a:ext cx="2133600" cy="24288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8024925" cy="3145500"/>
          </a:xfrm>
        </p:spPr>
        <p:txBody>
          <a:bodyPr/>
          <a:lstStyle/>
          <a:p>
            <a:r>
              <a:rPr lang="en-US" sz="1800" dirty="0" smtClean="0">
                <a:latin typeface="Roboto Condensed" charset="0"/>
                <a:ea typeface="Roboto Condensed" charset="0"/>
              </a:rPr>
              <a:t>The page table entry for a page that is brought into memory set as usual, but the page-table entry for a page that is not currently in memory is either marked invalid or contains the address of the page on the disk</a:t>
            </a:r>
          </a:p>
          <a:p>
            <a:r>
              <a:rPr lang="en-US" sz="1800" dirty="0" smtClean="0">
                <a:latin typeface="Roboto Condensed" charset="0"/>
                <a:ea typeface="Roboto Condensed" charset="0"/>
              </a:rPr>
              <a:t>Marking a page invalid has no effect if the process never attempts to access a page.</a:t>
            </a:r>
          </a:p>
          <a:p>
            <a:r>
              <a:rPr lang="en-US" sz="1800" dirty="0" smtClean="0">
                <a:latin typeface="Roboto Condensed" charset="0"/>
                <a:ea typeface="Roboto Condensed" charset="0"/>
              </a:rPr>
              <a:t>A page fault occurs when the  process tries to access a page that was not brought into memory</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Table When Some Pages Are Not in Main Memory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5" name="Picture 4" descr="9"/>
          <p:cNvPicPr>
            <a:picLocks noChangeAspect="1" noChangeArrowheads="1"/>
          </p:cNvPicPr>
          <p:nvPr/>
        </p:nvPicPr>
        <p:blipFill>
          <a:blip r:embed="rId2"/>
          <a:srcRect/>
          <a:stretch>
            <a:fillRect/>
          </a:stretch>
        </p:blipFill>
        <p:spPr bwMode="auto">
          <a:xfrm>
            <a:off x="2209800" y="1200150"/>
            <a:ext cx="6477000" cy="3733799"/>
          </a:xfrm>
          <a:prstGeom prst="rect">
            <a:avLst/>
          </a:prstGeom>
          <a:noFill/>
          <a:ln w="9525">
            <a:noFill/>
            <a:miter lim="800000"/>
            <a:headEnd/>
            <a:tailEnd/>
          </a:ln>
        </p:spPr>
      </p:pic>
      <p:sp>
        <p:nvSpPr>
          <p:cNvPr id="6" name="Rectangle 5"/>
          <p:cNvSpPr/>
          <p:nvPr/>
        </p:nvSpPr>
        <p:spPr>
          <a:xfrm>
            <a:off x="0" y="3973949"/>
            <a:ext cx="3276600" cy="1169551"/>
          </a:xfrm>
          <a:prstGeom prst="rect">
            <a:avLst/>
          </a:prstGeom>
        </p:spPr>
        <p:txBody>
          <a:bodyPr wrap="square">
            <a:spAutoFit/>
          </a:bodyPr>
          <a:lstStyle/>
          <a:p>
            <a:r>
              <a:rPr lang="en-IN" dirty="0" smtClean="0"/>
              <a:t>NOTE: The valid-invalid bit scheme described can be used for this purpose. Marking a page invalid will have no effect if the process never attempts to access that page.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Page-fault</a:t>
            </a:r>
            <a:endParaRPr lang="en-US" dirty="0"/>
          </a:p>
        </p:txBody>
      </p:sp>
      <p:sp>
        <p:nvSpPr>
          <p:cNvPr id="3" name="Text Placeholder 2"/>
          <p:cNvSpPr>
            <a:spLocks noGrp="1"/>
          </p:cNvSpPr>
          <p:nvPr>
            <p:ph type="body" idx="1"/>
          </p:nvPr>
        </p:nvSpPr>
        <p:spPr>
          <a:xfrm>
            <a:off x="609600" y="1327350"/>
            <a:ext cx="7467599" cy="3145500"/>
          </a:xfrm>
        </p:spPr>
        <p:txBody>
          <a:bodyPr/>
          <a:lstStyle/>
          <a:p>
            <a:r>
              <a:rPr lang="en-IN" sz="1800" dirty="0" smtClean="0">
                <a:latin typeface="Roboto Condensed" charset="0"/>
                <a:ea typeface="Roboto Condensed" charset="0"/>
              </a:rPr>
              <a:t>While the process executes and accesses pages that are memory resident, execution proceeds normally. Thus when a program tries to access a page, which was not brought in to the memory page fault occurs.</a:t>
            </a:r>
          </a:p>
          <a:p>
            <a:r>
              <a:rPr lang="en-IN" sz="1800" dirty="0" smtClean="0">
                <a:solidFill>
                  <a:srgbClr val="0000FF"/>
                </a:solidFill>
                <a:latin typeface="Roboto Condensed" charset="0"/>
                <a:ea typeface="Roboto Condensed" charset="0"/>
              </a:rPr>
              <a:t>Access to a page marked invalid causes a page-fault trap</a:t>
            </a:r>
            <a:r>
              <a:rPr lang="en-IN" sz="1800" dirty="0" smtClean="0">
                <a:latin typeface="Roboto Condensed" charset="0"/>
                <a:ea typeface="Roboto Condensed" charset="0"/>
              </a:rPr>
              <a:t>. Translating the address through the page table, will notice that the invalid bit is set, causing a trap to OS. This trap is the result of the operating system's failure to bring the desired page into memory..</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91525" cy="3145500"/>
          </a:xfrm>
        </p:spPr>
        <p:txBody>
          <a:bodyPr/>
          <a:lstStyle/>
          <a:p>
            <a:pPr>
              <a:lnSpc>
                <a:spcPct val="120000"/>
              </a:lnSpc>
              <a:buNone/>
            </a:pPr>
            <a:r>
              <a:rPr lang="en-IN" sz="1800" dirty="0" smtClean="0">
                <a:latin typeface="Roboto Condensed" charset="0"/>
                <a:ea typeface="Roboto Condensed" charset="0"/>
              </a:rPr>
              <a:t>The procedure for handling this page fault</a:t>
            </a:r>
          </a:p>
          <a:p>
            <a:pPr>
              <a:lnSpc>
                <a:spcPct val="120000"/>
              </a:lnSpc>
              <a:buFont typeface="+mj-lt"/>
              <a:buAutoNum type="arabicPeriod"/>
            </a:pPr>
            <a:r>
              <a:rPr lang="en-IN" sz="1800" dirty="0" smtClean="0">
                <a:latin typeface="Roboto Condensed" charset="0"/>
                <a:ea typeface="Roboto Condensed" charset="0"/>
              </a:rPr>
              <a:t>check an internal table (usually kept with PCB) for the process to determine whether the reference was a valid or an invalid memory access.</a:t>
            </a:r>
          </a:p>
          <a:p>
            <a:pPr>
              <a:lnSpc>
                <a:spcPct val="120000"/>
              </a:lnSpc>
              <a:buFont typeface="+mj-lt"/>
              <a:buAutoNum type="arabicPeriod"/>
            </a:pPr>
            <a:r>
              <a:rPr lang="en-IN" sz="1800" dirty="0" smtClean="0">
                <a:latin typeface="Roboto Condensed" charset="0"/>
                <a:ea typeface="Roboto Condensed" charset="0"/>
              </a:rPr>
              <a:t>If the reference was </a:t>
            </a:r>
            <a:r>
              <a:rPr lang="en-IN" sz="1800" dirty="0" smtClean="0">
                <a:solidFill>
                  <a:srgbClr val="C00000"/>
                </a:solidFill>
                <a:latin typeface="Roboto Condensed" charset="0"/>
                <a:ea typeface="Roboto Condensed" charset="0"/>
              </a:rPr>
              <a:t>invalid</a:t>
            </a:r>
            <a:r>
              <a:rPr lang="en-IN" sz="1800" dirty="0" smtClean="0">
                <a:latin typeface="Roboto Condensed" charset="0"/>
                <a:ea typeface="Roboto Condensed" charset="0"/>
              </a:rPr>
              <a:t>, we terminate the process. If it was </a:t>
            </a:r>
            <a:r>
              <a:rPr lang="en-IN" sz="1800" dirty="0" smtClean="0">
                <a:solidFill>
                  <a:srgbClr val="0000FF"/>
                </a:solidFill>
                <a:latin typeface="Roboto Condensed" charset="0"/>
                <a:ea typeface="Roboto Condensed" charset="0"/>
              </a:rPr>
              <a:t>valid</a:t>
            </a:r>
            <a:r>
              <a:rPr lang="en-IN" sz="1800" dirty="0" smtClean="0">
                <a:latin typeface="Roboto Condensed" charset="0"/>
                <a:ea typeface="Roboto Condensed" charset="0"/>
              </a:rPr>
              <a:t>, but we have not yet brought in that page, we now page it in.</a:t>
            </a:r>
          </a:p>
          <a:p>
            <a:pPr>
              <a:lnSpc>
                <a:spcPct val="120000"/>
              </a:lnSpc>
              <a:buFont typeface="+mj-lt"/>
              <a:buAutoNum type="arabicPeriod"/>
            </a:pPr>
            <a:r>
              <a:rPr lang="en-IN" sz="1800" dirty="0" smtClean="0">
                <a:latin typeface="Roboto Condensed" charset="0"/>
                <a:ea typeface="Roboto Condensed" charset="0"/>
              </a:rPr>
              <a:t>We find a free frame (by taking one from the free-frame list)</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352550"/>
            <a:ext cx="7796325" cy="3145500"/>
          </a:xfrm>
        </p:spPr>
        <p:txBody>
          <a:bodyPr/>
          <a:lstStyle/>
          <a:p>
            <a:pPr>
              <a:lnSpc>
                <a:spcPct val="120000"/>
              </a:lnSpc>
              <a:buNone/>
            </a:pPr>
            <a:r>
              <a:rPr lang="en-IN" sz="1800" dirty="0" smtClean="0">
                <a:latin typeface="Roboto Condensed" charset="0"/>
                <a:ea typeface="Roboto Condensed" charset="0"/>
              </a:rPr>
              <a:t>4. We schedule a disk operation to read the desired page into the newly allocated frame.</a:t>
            </a:r>
          </a:p>
          <a:p>
            <a:pPr>
              <a:lnSpc>
                <a:spcPct val="120000"/>
              </a:lnSpc>
              <a:buNone/>
            </a:pPr>
            <a:r>
              <a:rPr lang="en-IN" sz="1800" dirty="0" smtClean="0">
                <a:latin typeface="Roboto Condensed" charset="0"/>
                <a:ea typeface="Roboto Condensed" charset="0"/>
              </a:rPr>
              <a:t>5. When the disk read is complete, we modify the internal table kept with the process and the page table to indicate that the page is now in memory.</a:t>
            </a:r>
          </a:p>
          <a:p>
            <a:pPr>
              <a:lnSpc>
                <a:spcPct val="120000"/>
              </a:lnSpc>
              <a:buNone/>
            </a:pPr>
            <a:r>
              <a:rPr lang="en-IN" sz="1800" dirty="0" smtClean="0">
                <a:latin typeface="Roboto Condensed" charset="0"/>
                <a:ea typeface="Roboto Condensed" charset="0"/>
              </a:rPr>
              <a:t>6. Restart the instruction that was interrupted by the trap. The process can now access the page as though it had always been in memory</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Handling a Page Fault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5" name="Picture 4" descr="9"/>
          <p:cNvPicPr>
            <a:picLocks noChangeAspect="1" noChangeArrowheads="1"/>
          </p:cNvPicPr>
          <p:nvPr/>
        </p:nvPicPr>
        <p:blipFill>
          <a:blip r:embed="rId2"/>
          <a:srcRect/>
          <a:stretch>
            <a:fillRect/>
          </a:stretch>
        </p:blipFill>
        <p:spPr bwMode="auto">
          <a:xfrm>
            <a:off x="457200" y="1123950"/>
            <a:ext cx="7239000" cy="40195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PURE</a:t>
            </a:r>
            <a:r>
              <a:rPr lang="en-IN" dirty="0" smtClean="0"/>
              <a:t> DEMAND PAGING.</a:t>
            </a:r>
            <a:endParaRPr lang="en-US" dirty="0"/>
          </a:p>
        </p:txBody>
      </p:sp>
      <p:sp>
        <p:nvSpPr>
          <p:cNvPr id="3" name="Text Placeholder 2"/>
          <p:cNvSpPr>
            <a:spLocks noGrp="1"/>
          </p:cNvSpPr>
          <p:nvPr>
            <p:ph type="body" idx="1"/>
          </p:nvPr>
        </p:nvSpPr>
        <p:spPr>
          <a:xfrm>
            <a:off x="814274" y="1327350"/>
            <a:ext cx="7110525" cy="3145500"/>
          </a:xfrm>
        </p:spPr>
        <p:txBody>
          <a:bodyPr/>
          <a:lstStyle/>
          <a:p>
            <a:r>
              <a:rPr lang="en-IN" sz="2000" dirty="0" smtClean="0">
                <a:latin typeface="Roboto Condensed" charset="0"/>
                <a:ea typeface="Roboto Condensed" charset="0"/>
              </a:rPr>
              <a:t>We can </a:t>
            </a:r>
            <a:r>
              <a:rPr lang="en-IN" sz="2000" dirty="0" smtClean="0">
                <a:solidFill>
                  <a:srgbClr val="0000CC"/>
                </a:solidFill>
                <a:latin typeface="Roboto Condensed" charset="0"/>
                <a:ea typeface="Roboto Condensed" charset="0"/>
              </a:rPr>
              <a:t>start executing </a:t>
            </a:r>
            <a:r>
              <a:rPr lang="en-IN" sz="2000" dirty="0" smtClean="0">
                <a:latin typeface="Roboto Condensed" charset="0"/>
                <a:ea typeface="Roboto Condensed" charset="0"/>
              </a:rPr>
              <a:t>a process </a:t>
            </a:r>
            <a:r>
              <a:rPr lang="en-IN" sz="2000" dirty="0" smtClean="0">
                <a:solidFill>
                  <a:srgbClr val="0000CC"/>
                </a:solidFill>
                <a:latin typeface="Roboto Condensed" charset="0"/>
                <a:ea typeface="Roboto Condensed" charset="0"/>
              </a:rPr>
              <a:t>with no pages </a:t>
            </a:r>
            <a:r>
              <a:rPr lang="en-IN" sz="2000" dirty="0" smtClean="0">
                <a:latin typeface="Roboto Condensed" charset="0"/>
                <a:ea typeface="Roboto Condensed" charset="0"/>
              </a:rPr>
              <a:t>in memory. When the OS sets the instruction pointer to the </a:t>
            </a:r>
            <a:r>
              <a:rPr lang="en-IN" sz="2000" dirty="0" smtClean="0">
                <a:solidFill>
                  <a:srgbClr val="0000CC"/>
                </a:solidFill>
                <a:latin typeface="Roboto Condensed" charset="0"/>
                <a:ea typeface="Roboto Condensed" charset="0"/>
              </a:rPr>
              <a:t>first instruction </a:t>
            </a:r>
            <a:r>
              <a:rPr lang="en-IN" sz="2000" dirty="0" smtClean="0">
                <a:latin typeface="Roboto Condensed" charset="0"/>
                <a:ea typeface="Roboto Condensed" charset="0"/>
              </a:rPr>
              <a:t>of the process, the process will </a:t>
            </a:r>
            <a:r>
              <a:rPr lang="en-IN" sz="2000" dirty="0" smtClean="0">
                <a:solidFill>
                  <a:srgbClr val="0000CC"/>
                </a:solidFill>
                <a:latin typeface="Roboto Condensed" charset="0"/>
                <a:ea typeface="Roboto Condensed" charset="0"/>
              </a:rPr>
              <a:t>immediately fault for </a:t>
            </a:r>
            <a:r>
              <a:rPr lang="en-IN" sz="2000" dirty="0" smtClean="0">
                <a:latin typeface="Roboto Condensed" charset="0"/>
                <a:ea typeface="Roboto Condensed" charset="0"/>
              </a:rPr>
              <a:t>the page. </a:t>
            </a:r>
          </a:p>
          <a:p>
            <a:r>
              <a:rPr lang="en-IN" sz="2000" dirty="0" smtClean="0">
                <a:latin typeface="Roboto Condensed" charset="0"/>
                <a:ea typeface="Roboto Condensed" charset="0"/>
              </a:rPr>
              <a:t>After this page is brought in to memory, the process continues to execute, </a:t>
            </a:r>
            <a:r>
              <a:rPr lang="en-IN" sz="2000" dirty="0" smtClean="0">
                <a:solidFill>
                  <a:srgbClr val="0000CC"/>
                </a:solidFill>
                <a:latin typeface="Roboto Condensed" charset="0"/>
                <a:ea typeface="Roboto Condensed" charset="0"/>
              </a:rPr>
              <a:t>faulting as and when necessary </a:t>
            </a:r>
            <a:r>
              <a:rPr lang="en-IN" sz="2000" dirty="0" smtClean="0">
                <a:latin typeface="Roboto Condensed" charset="0"/>
                <a:ea typeface="Roboto Condensed" charset="0"/>
              </a:rPr>
              <a:t>until every needed page was actually in memory. This is </a:t>
            </a:r>
            <a:r>
              <a:rPr lang="en-IN" sz="2000" b="1" dirty="0" smtClean="0">
                <a:latin typeface="Roboto Condensed" charset="0"/>
                <a:ea typeface="Roboto Condensed" charset="0"/>
              </a:rPr>
              <a:t>pure demand paging.</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 </a:t>
            </a:r>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 Placeholder 21"/>
          <p:cNvSpPr>
            <a:spLocks noGrp="1"/>
          </p:cNvSpPr>
          <p:nvPr>
            <p:ph type="body" idx="2"/>
          </p:nvPr>
        </p:nvSpPr>
        <p:spPr>
          <a:xfrm>
            <a:off x="914400" y="1428750"/>
            <a:ext cx="6860023" cy="3352800"/>
          </a:xfrm>
        </p:spPr>
        <p:txBody>
          <a:bodyPr/>
          <a:lstStyle/>
          <a:p>
            <a:r>
              <a:rPr lang="en-US" dirty="0" smtClean="0"/>
              <a:t>Background</a:t>
            </a:r>
          </a:p>
          <a:p>
            <a:r>
              <a:rPr lang="en-US" dirty="0" smtClean="0"/>
              <a:t>Demand Paging</a:t>
            </a:r>
          </a:p>
          <a:p>
            <a:r>
              <a:rPr lang="en-US" dirty="0" smtClean="0"/>
              <a:t>Page Replacement</a:t>
            </a:r>
          </a:p>
          <a:p>
            <a:r>
              <a:rPr lang="en-US" dirty="0" smtClean="0"/>
              <a:t>Allocation of Frames </a:t>
            </a:r>
          </a:p>
          <a:p>
            <a:r>
              <a:rPr lang="en-US" dirty="0" smtClean="0"/>
              <a:t>Thrashing</a:t>
            </a:r>
          </a:p>
          <a:p>
            <a:r>
              <a:rPr lang="en-US" dirty="0" smtClean="0"/>
              <a:t>Page Size and Other Considerations</a:t>
            </a:r>
          </a:p>
          <a:p>
            <a:r>
              <a:rPr lang="en-US" dirty="0" smtClean="0"/>
              <a:t>Demand Segmentation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110525" cy="3145500"/>
          </a:xfrm>
        </p:spPr>
        <p:txBody>
          <a:bodyPr/>
          <a:lstStyle/>
          <a:p>
            <a:pPr>
              <a:lnSpc>
                <a:spcPct val="120000"/>
              </a:lnSpc>
            </a:pPr>
            <a:r>
              <a:rPr lang="en-IN" sz="2000" dirty="0" smtClean="0">
                <a:latin typeface="Roboto Condensed" charset="0"/>
                <a:ea typeface="Roboto Condensed" charset="0"/>
              </a:rPr>
              <a:t>The hardware to support demand paging is same as the hardware for paging and swapping.</a:t>
            </a:r>
          </a:p>
          <a:p>
            <a:pPr lvl="1">
              <a:lnSpc>
                <a:spcPct val="120000"/>
              </a:lnSpc>
            </a:pPr>
            <a:r>
              <a:rPr lang="en-IN" sz="1800" b="1" dirty="0" smtClean="0">
                <a:solidFill>
                  <a:srgbClr val="0000CC"/>
                </a:solidFill>
                <a:latin typeface="Roboto Condensed" charset="0"/>
                <a:ea typeface="Roboto Condensed" charset="0"/>
              </a:rPr>
              <a:t>Page table </a:t>
            </a:r>
            <a:r>
              <a:rPr lang="en-IN" sz="1800" dirty="0" smtClean="0">
                <a:latin typeface="Roboto Condensed" charset="0"/>
                <a:ea typeface="Roboto Condensed" charset="0"/>
              </a:rPr>
              <a:t>: This table has the ability to mark an entry invalid through a valid-invalid bit or special value of protection bits.</a:t>
            </a:r>
          </a:p>
          <a:p>
            <a:pPr lvl="1">
              <a:lnSpc>
                <a:spcPct val="120000"/>
              </a:lnSpc>
            </a:pPr>
            <a:r>
              <a:rPr lang="en-IN" sz="1800" b="1" dirty="0" smtClean="0">
                <a:solidFill>
                  <a:srgbClr val="0000CC"/>
                </a:solidFill>
                <a:latin typeface="Roboto Condensed" charset="0"/>
                <a:ea typeface="Roboto Condensed" charset="0"/>
              </a:rPr>
              <a:t>Secondary memory </a:t>
            </a:r>
            <a:r>
              <a:rPr lang="en-IN" sz="1800" dirty="0" smtClean="0">
                <a:latin typeface="Roboto Condensed" charset="0"/>
                <a:ea typeface="Roboto Condensed" charset="0"/>
              </a:rPr>
              <a:t>:They are usually a high speed disk or drums used to hold those pages that are not in memory. Backing store is also called as swap place</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Demand Paging (Cont.)</a:t>
            </a:r>
            <a:endParaRPr lang="en-US" dirty="0"/>
          </a:p>
        </p:txBody>
      </p:sp>
      <p:sp>
        <p:nvSpPr>
          <p:cNvPr id="3" name="Text Placeholder 2"/>
          <p:cNvSpPr>
            <a:spLocks noGrp="1"/>
          </p:cNvSpPr>
          <p:nvPr>
            <p:ph type="body" idx="1"/>
          </p:nvPr>
        </p:nvSpPr>
        <p:spPr>
          <a:xfrm>
            <a:off x="814274" y="1327350"/>
            <a:ext cx="7643925" cy="3145500"/>
          </a:xfrm>
        </p:spPr>
        <p:txBody>
          <a:bodyPr/>
          <a:lstStyle/>
          <a:p>
            <a:pPr>
              <a:lnSpc>
                <a:spcPct val="120000"/>
              </a:lnSpc>
              <a:tabLst>
                <a:tab pos="3092450" algn="l"/>
                <a:tab pos="4081463" algn="l"/>
              </a:tabLst>
            </a:pPr>
            <a:r>
              <a:rPr lang="en-IN" sz="1800" dirty="0" smtClean="0">
                <a:latin typeface="Roboto Condensed" charset="0"/>
                <a:ea typeface="Roboto Condensed" charset="0"/>
              </a:rPr>
              <a:t>Demand paging has a significant effect on the performance of a computer system, i.e., the Effective Access Time</a:t>
            </a:r>
          </a:p>
          <a:p>
            <a:pPr>
              <a:lnSpc>
                <a:spcPct val="120000"/>
              </a:lnSpc>
              <a:tabLst>
                <a:tab pos="3092450" algn="l"/>
                <a:tab pos="4081463" algn="l"/>
              </a:tabLst>
            </a:pPr>
            <a:r>
              <a:rPr lang="en-IN" sz="1800" dirty="0" smtClean="0">
                <a:latin typeface="Roboto Condensed" charset="0"/>
                <a:ea typeface="Roboto Condensed" charset="0"/>
              </a:rPr>
              <a:t>For most computer systems, the memory-access time denoted </a:t>
            </a:r>
            <a:r>
              <a:rPr lang="en-IN" sz="1800" b="1" dirty="0" smtClean="0">
                <a:latin typeface="Roboto Condensed" charset="0"/>
                <a:ea typeface="Roboto Condensed" charset="0"/>
              </a:rPr>
              <a:t>ma</a:t>
            </a:r>
            <a:r>
              <a:rPr lang="en-IN" sz="1800" dirty="0" smtClean="0">
                <a:latin typeface="Roboto Condensed" charset="0"/>
                <a:ea typeface="Roboto Condensed" charset="0"/>
              </a:rPr>
              <a:t>, ranges from 10 to 200 </a:t>
            </a:r>
            <a:r>
              <a:rPr lang="en-IN" sz="1800" dirty="0" err="1" smtClean="0">
                <a:latin typeface="Roboto Condensed" charset="0"/>
                <a:ea typeface="Roboto Condensed" charset="0"/>
              </a:rPr>
              <a:t>Nano</a:t>
            </a:r>
            <a:r>
              <a:rPr lang="en-IN" sz="1800" dirty="0" smtClean="0">
                <a:latin typeface="Roboto Condensed" charset="0"/>
                <a:ea typeface="Roboto Condensed" charset="0"/>
              </a:rPr>
              <a:t> seconds.</a:t>
            </a:r>
          </a:p>
          <a:p>
            <a:pPr>
              <a:lnSpc>
                <a:spcPct val="120000"/>
              </a:lnSpc>
              <a:tabLst>
                <a:tab pos="3092450" algn="l"/>
                <a:tab pos="4081463" algn="l"/>
              </a:tabLst>
            </a:pPr>
            <a:r>
              <a:rPr lang="en-IN" sz="1800" dirty="0" smtClean="0">
                <a:latin typeface="Roboto Condensed" charset="0"/>
                <a:ea typeface="Roboto Condensed" charset="0"/>
              </a:rPr>
              <a:t>When there are no page faults, the effective access time is equal to memory access time.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428750"/>
            <a:ext cx="7720125" cy="3145500"/>
          </a:xfrm>
        </p:spPr>
        <p:txBody>
          <a:bodyPr/>
          <a:lstStyle/>
          <a:p>
            <a:pPr>
              <a:lnSpc>
                <a:spcPct val="120000"/>
              </a:lnSpc>
              <a:tabLst>
                <a:tab pos="3092450" algn="l"/>
                <a:tab pos="4081463" algn="l"/>
              </a:tabLst>
            </a:pPr>
            <a:r>
              <a:rPr lang="en-IN" sz="1800" dirty="0" smtClean="0">
                <a:latin typeface="Roboto Condensed" charset="0"/>
                <a:ea typeface="Roboto Condensed" charset="0"/>
              </a:rPr>
              <a:t>If a page fault occurs, the relevant page must be read from the disk first and then access the desired word</a:t>
            </a:r>
            <a:endParaRPr lang="en-US" sz="1800" dirty="0" smtClean="0">
              <a:latin typeface="Roboto Condensed" charset="0"/>
              <a:ea typeface="Roboto Condensed" charset="0"/>
            </a:endParaRPr>
          </a:p>
          <a:p>
            <a:pPr>
              <a:lnSpc>
                <a:spcPct val="120000"/>
              </a:lnSpc>
              <a:tabLst>
                <a:tab pos="3092450" algn="l"/>
                <a:tab pos="4081463" algn="l"/>
              </a:tabLst>
            </a:pPr>
            <a:r>
              <a:rPr lang="en-US" sz="1800" dirty="0" smtClean="0">
                <a:latin typeface="Roboto Condensed" charset="0"/>
                <a:ea typeface="Roboto Condensed" charset="0"/>
              </a:rPr>
              <a:t>Page Fault Rate 0 </a:t>
            </a:r>
            <a:r>
              <a:rPr lang="en-US" sz="1800" dirty="0" smtClean="0">
                <a:latin typeface="Roboto Condensed" charset="0"/>
                <a:ea typeface="Roboto Condensed" charset="0"/>
                <a:sym typeface="Symbol" charset="2"/>
              </a:rPr>
              <a:t> </a:t>
            </a:r>
            <a:r>
              <a:rPr lang="en-US" sz="1800" i="1" dirty="0" smtClean="0">
                <a:latin typeface="Roboto Condensed" charset="0"/>
                <a:ea typeface="Roboto Condensed" charset="0"/>
                <a:sym typeface="Symbol" charset="2"/>
              </a:rPr>
              <a:t>p</a:t>
            </a:r>
            <a:r>
              <a:rPr lang="en-US" sz="1800" dirty="0" smtClean="0">
                <a:latin typeface="Roboto Condensed" charset="0"/>
                <a:ea typeface="Roboto Condensed" charset="0"/>
                <a:sym typeface="Symbol" charset="2"/>
              </a:rPr>
              <a:t>  1</a:t>
            </a:r>
          </a:p>
          <a:p>
            <a:pPr lvl="1">
              <a:lnSpc>
                <a:spcPct val="120000"/>
              </a:lnSpc>
              <a:tabLst>
                <a:tab pos="3092450" algn="l"/>
                <a:tab pos="4081463" algn="l"/>
              </a:tabLst>
            </a:pPr>
            <a:r>
              <a:rPr lang="en-US" sz="1800" dirty="0" smtClean="0">
                <a:latin typeface="Roboto Condensed" charset="0"/>
                <a:ea typeface="Roboto Condensed" charset="0"/>
                <a:sym typeface="Symbol" charset="2"/>
              </a:rPr>
              <a:t>if </a:t>
            </a:r>
            <a:r>
              <a:rPr lang="en-US" sz="1800" i="1" dirty="0" smtClean="0">
                <a:latin typeface="Roboto Condensed" charset="0"/>
                <a:ea typeface="Roboto Condensed" charset="0"/>
                <a:sym typeface="Symbol" charset="2"/>
              </a:rPr>
              <a:t>p</a:t>
            </a:r>
            <a:r>
              <a:rPr lang="en-US" sz="1800" dirty="0" smtClean="0">
                <a:latin typeface="Roboto Condensed" charset="0"/>
                <a:ea typeface="Roboto Condensed" charset="0"/>
                <a:sym typeface="Symbol" charset="2"/>
              </a:rPr>
              <a:t> = 0 no page faults </a:t>
            </a:r>
          </a:p>
          <a:p>
            <a:pPr lvl="1">
              <a:lnSpc>
                <a:spcPct val="120000"/>
              </a:lnSpc>
              <a:tabLst>
                <a:tab pos="3092450" algn="l"/>
                <a:tab pos="4081463" algn="l"/>
              </a:tabLst>
            </a:pPr>
            <a:r>
              <a:rPr lang="en-US" sz="1800" dirty="0" smtClean="0">
                <a:latin typeface="Roboto Condensed" charset="0"/>
                <a:ea typeface="Roboto Condensed" charset="0"/>
                <a:sym typeface="Symbol" charset="2"/>
              </a:rPr>
              <a:t>if </a:t>
            </a:r>
            <a:r>
              <a:rPr lang="en-US" sz="1800" i="1" dirty="0" smtClean="0">
                <a:latin typeface="Roboto Condensed" charset="0"/>
                <a:ea typeface="Roboto Condensed" charset="0"/>
                <a:sym typeface="Symbol" charset="2"/>
              </a:rPr>
              <a:t>p</a:t>
            </a:r>
            <a:r>
              <a:rPr lang="en-US" sz="1800" dirty="0" smtClean="0">
                <a:latin typeface="Roboto Condensed" charset="0"/>
                <a:ea typeface="Roboto Condensed" charset="0"/>
                <a:sym typeface="Symbol" charset="2"/>
              </a:rPr>
              <a:t> = 1, every reference is a fault</a:t>
            </a:r>
          </a:p>
          <a:p>
            <a:pPr>
              <a:lnSpc>
                <a:spcPct val="120000"/>
              </a:lnSpc>
              <a:tabLst>
                <a:tab pos="3092450" algn="l"/>
                <a:tab pos="4081463" algn="l"/>
              </a:tabLst>
            </a:pPr>
            <a:r>
              <a:rPr lang="en-US" sz="1800" dirty="0" smtClean="0">
                <a:latin typeface="Roboto Condensed" charset="0"/>
                <a:ea typeface="Roboto Condensed" charset="0"/>
                <a:sym typeface="Symbol" charset="2"/>
              </a:rPr>
              <a:t>Effective Access Time (EAT)</a:t>
            </a:r>
          </a:p>
          <a:p>
            <a:pPr>
              <a:lnSpc>
                <a:spcPct val="120000"/>
              </a:lnSpc>
              <a:buFont typeface="Monotype Sorts" charset="2"/>
              <a:buNone/>
              <a:tabLst>
                <a:tab pos="3092450" algn="l"/>
                <a:tab pos="4081463" algn="l"/>
              </a:tabLst>
            </a:pPr>
            <a:r>
              <a:rPr lang="en-US" sz="1800" dirty="0" smtClean="0">
                <a:latin typeface="Roboto Condensed" charset="0"/>
                <a:ea typeface="Roboto Condensed" charset="0"/>
                <a:sym typeface="Symbol" charset="2"/>
              </a:rPr>
              <a:t>	EAT = (1 – </a:t>
            </a:r>
            <a:r>
              <a:rPr lang="en-US" sz="1800" i="1" dirty="0" smtClean="0">
                <a:latin typeface="Roboto Condensed" charset="0"/>
                <a:ea typeface="Roboto Condensed" charset="0"/>
                <a:sym typeface="Symbol" charset="2"/>
              </a:rPr>
              <a:t>p</a:t>
            </a:r>
            <a:r>
              <a:rPr lang="en-US" sz="1800" dirty="0" smtClean="0">
                <a:latin typeface="Roboto Condensed" charset="0"/>
                <a:ea typeface="Roboto Condensed" charset="0"/>
                <a:sym typeface="Symbol" charset="2"/>
              </a:rPr>
              <a:t>) x memory access + </a:t>
            </a:r>
            <a:r>
              <a:rPr lang="en-US" sz="1800" i="1" dirty="0" smtClean="0">
                <a:latin typeface="Roboto Condensed" charset="0"/>
                <a:ea typeface="Roboto Condensed" charset="0"/>
                <a:sym typeface="Symbol" charset="2"/>
              </a:rPr>
              <a:t>p</a:t>
            </a:r>
            <a:r>
              <a:rPr lang="en-US" sz="1800" dirty="0" smtClean="0">
                <a:latin typeface="Roboto Condensed" charset="0"/>
                <a:ea typeface="Roboto Condensed" charset="0"/>
                <a:sym typeface="Symbol" charset="2"/>
              </a:rPr>
              <a:t> (page fault overhead + swap page out</a:t>
            </a:r>
          </a:p>
          <a:p>
            <a:pPr>
              <a:lnSpc>
                <a:spcPct val="120000"/>
              </a:lnSpc>
              <a:buFont typeface="Monotype Sorts" charset="2"/>
              <a:buNone/>
              <a:tabLst>
                <a:tab pos="3092450" algn="l"/>
                <a:tab pos="4081463" algn="l"/>
              </a:tabLst>
            </a:pPr>
            <a:r>
              <a:rPr lang="en-US" sz="1800" dirty="0" smtClean="0">
                <a:latin typeface="Roboto Condensed" charset="0"/>
                <a:ea typeface="Roboto Condensed" charset="0"/>
                <a:sym typeface="Symbol" charset="2"/>
              </a:rPr>
              <a:t>		    + swap page in + restart overhead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Paging Example</a:t>
            </a:r>
            <a:endParaRPr lang="en-US" dirty="0"/>
          </a:p>
        </p:txBody>
      </p:sp>
      <p:sp>
        <p:nvSpPr>
          <p:cNvPr id="3" name="Text Placeholder 2"/>
          <p:cNvSpPr>
            <a:spLocks noGrp="1"/>
          </p:cNvSpPr>
          <p:nvPr>
            <p:ph type="body" idx="1"/>
          </p:nvPr>
        </p:nvSpPr>
        <p:spPr>
          <a:xfrm>
            <a:off x="814274" y="1327350"/>
            <a:ext cx="7872525" cy="3145500"/>
          </a:xfrm>
        </p:spPr>
        <p:txBody>
          <a:bodyPr/>
          <a:lstStyle/>
          <a:p>
            <a:pPr>
              <a:tabLst>
                <a:tab pos="2535238" algn="l"/>
                <a:tab pos="3255963" algn="l"/>
              </a:tabLst>
            </a:pPr>
            <a:r>
              <a:rPr lang="en-US" sz="1800" dirty="0" smtClean="0">
                <a:latin typeface="Roboto Condensed" charset="0"/>
                <a:ea typeface="Roboto Condensed" charset="0"/>
              </a:rPr>
              <a:t>Memory access time = 200 nanoseconds</a:t>
            </a:r>
          </a:p>
          <a:p>
            <a:pPr>
              <a:tabLst>
                <a:tab pos="2535238" algn="l"/>
                <a:tab pos="3255963" algn="l"/>
              </a:tabLst>
            </a:pPr>
            <a:r>
              <a:rPr lang="en-US" sz="1800" dirty="0" smtClean="0">
                <a:latin typeface="Roboto Condensed" charset="0"/>
                <a:ea typeface="Roboto Condensed" charset="0"/>
              </a:rPr>
              <a:t>Average page-fault service time = 8 milliseconds</a:t>
            </a:r>
            <a:br>
              <a:rPr lang="en-US" sz="1800" dirty="0" smtClean="0">
                <a:latin typeface="Roboto Condensed" charset="0"/>
                <a:ea typeface="Roboto Condensed" charset="0"/>
              </a:rPr>
            </a:br>
            <a:endParaRPr lang="en-US" sz="1800" dirty="0" smtClean="0">
              <a:latin typeface="Roboto Condensed" charset="0"/>
              <a:ea typeface="Roboto Condensed" charset="0"/>
            </a:endParaRPr>
          </a:p>
          <a:p>
            <a:pPr>
              <a:tabLst>
                <a:tab pos="2535238" algn="l"/>
                <a:tab pos="3255963" algn="l"/>
              </a:tabLst>
            </a:pPr>
            <a:r>
              <a:rPr lang="en-US" sz="1800" dirty="0" smtClean="0">
                <a:latin typeface="Roboto Condensed" charset="0"/>
                <a:ea typeface="Roboto Condensed" charset="0"/>
              </a:rPr>
              <a:t>EAT = (1 – p) x 200 + p (8 milliseconds) </a:t>
            </a:r>
          </a:p>
          <a:p>
            <a:pPr>
              <a:buFont typeface="Monotype Sorts" charset="2"/>
              <a:buNone/>
              <a:tabLst>
                <a:tab pos="2535238" algn="l"/>
                <a:tab pos="3255963" algn="l"/>
              </a:tabLst>
            </a:pPr>
            <a:r>
              <a:rPr lang="en-US" sz="1800" dirty="0" smtClean="0">
                <a:latin typeface="Roboto Condensed" charset="0"/>
                <a:ea typeface="Roboto Condensed" charset="0"/>
              </a:rPr>
              <a:t>	        = (1 – p  x 200 + p x 8,000,000 </a:t>
            </a:r>
          </a:p>
          <a:p>
            <a:pPr>
              <a:buFont typeface="Monotype Sorts" charset="2"/>
              <a:buNone/>
              <a:tabLst>
                <a:tab pos="2535238" algn="l"/>
                <a:tab pos="3255963" algn="l"/>
              </a:tabLst>
            </a:pPr>
            <a:r>
              <a:rPr lang="en-US" sz="1800" dirty="0" smtClean="0">
                <a:latin typeface="Roboto Condensed" charset="0"/>
                <a:ea typeface="Roboto Condensed" charset="0"/>
              </a:rPr>
              <a:t>              = 200 + p x 7,999,800</a:t>
            </a:r>
          </a:p>
          <a:p>
            <a:pPr>
              <a:tabLst>
                <a:tab pos="2535238" algn="l"/>
                <a:tab pos="3255963" algn="l"/>
              </a:tabLst>
            </a:pPr>
            <a:r>
              <a:rPr lang="en-US" sz="1800" dirty="0" smtClean="0">
                <a:latin typeface="Roboto Condensed" charset="0"/>
                <a:ea typeface="Roboto Condensed" charset="0"/>
              </a:rPr>
              <a:t>If one access out of 1,000 causes a page fault, then</a:t>
            </a:r>
          </a:p>
          <a:p>
            <a:pPr>
              <a:buFont typeface="Monotype Sorts" charset="2"/>
              <a:buNone/>
              <a:tabLst>
                <a:tab pos="2535238" algn="l"/>
                <a:tab pos="3255963" algn="l"/>
              </a:tabLst>
            </a:pPr>
            <a:r>
              <a:rPr lang="en-US" sz="1800" dirty="0" smtClean="0">
                <a:latin typeface="Roboto Condensed" charset="0"/>
                <a:ea typeface="Roboto Condensed" charset="0"/>
              </a:rPr>
              <a:t>         EAT = 8.2 microseconds. </a:t>
            </a:r>
          </a:p>
          <a:p>
            <a:pPr>
              <a:buFont typeface="Monotype Sorts" charset="2"/>
              <a:buNone/>
              <a:tabLst>
                <a:tab pos="2535238" algn="l"/>
                <a:tab pos="3255963" algn="l"/>
              </a:tabLst>
            </a:pPr>
            <a:r>
              <a:rPr lang="en-US" sz="1800" dirty="0" smtClean="0">
                <a:latin typeface="Roboto Condensed" charset="0"/>
                <a:ea typeface="Roboto Condensed" charset="0"/>
              </a:rPr>
              <a:t>      This is a slowdown by a factor of 40!!</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tabLst>
                <a:tab pos="2535238" algn="l"/>
                <a:tab pos="3255963" algn="l"/>
              </a:tabLst>
            </a:pPr>
            <a:r>
              <a:rPr lang="en-US" sz="1800" dirty="0" smtClean="0">
                <a:latin typeface="Roboto Condensed" charset="0"/>
                <a:ea typeface="Roboto Condensed" charset="0"/>
              </a:rPr>
              <a:t>If want performance degradation &lt; 10 percent</a:t>
            </a:r>
          </a:p>
          <a:p>
            <a:pPr lvl="1">
              <a:tabLst>
                <a:tab pos="2535238" algn="l"/>
                <a:tab pos="3255963" algn="l"/>
              </a:tabLst>
            </a:pPr>
            <a:r>
              <a:rPr lang="en-US" sz="1800" dirty="0" smtClean="0">
                <a:latin typeface="Roboto Condensed" charset="0"/>
                <a:ea typeface="Roboto Condensed" charset="0"/>
              </a:rPr>
              <a:t>220 &gt; 200 + 7,999,800 x p</a:t>
            </a:r>
            <a:br>
              <a:rPr lang="en-US" sz="1800" dirty="0" smtClean="0">
                <a:latin typeface="Roboto Condensed" charset="0"/>
                <a:ea typeface="Roboto Condensed" charset="0"/>
              </a:rPr>
            </a:br>
            <a:r>
              <a:rPr lang="en-US" sz="1800" dirty="0" smtClean="0">
                <a:latin typeface="Roboto Condensed" charset="0"/>
                <a:ea typeface="Roboto Condensed" charset="0"/>
              </a:rPr>
              <a:t>20 &gt; 7,999,800 x p</a:t>
            </a:r>
          </a:p>
          <a:p>
            <a:pPr lvl="1">
              <a:tabLst>
                <a:tab pos="2535238" algn="l"/>
                <a:tab pos="3255963" algn="l"/>
              </a:tabLst>
            </a:pPr>
            <a:r>
              <a:rPr lang="en-US" sz="1800" dirty="0" smtClean="0">
                <a:latin typeface="Roboto Condensed" charset="0"/>
                <a:ea typeface="Roboto Condensed" charset="0"/>
              </a:rPr>
              <a:t>p &lt; .0000025</a:t>
            </a:r>
          </a:p>
          <a:p>
            <a:pPr lvl="1">
              <a:tabLst>
                <a:tab pos="2535238" algn="l"/>
                <a:tab pos="3255963" algn="l"/>
              </a:tabLst>
            </a:pPr>
            <a:r>
              <a:rPr lang="en-US" sz="1800" dirty="0" smtClean="0">
                <a:latin typeface="Roboto Condensed" charset="0"/>
                <a:ea typeface="Roboto Condensed" charset="0"/>
              </a:rPr>
              <a:t>&lt; one page fault in every 400,000 memory accesses</a:t>
            </a:r>
          </a:p>
          <a:p>
            <a:pPr>
              <a:buFont typeface="Monotype Sorts" charset="2"/>
              <a:buNone/>
              <a:tabLst>
                <a:tab pos="2535238" algn="l"/>
                <a:tab pos="3255963" algn="l"/>
              </a:tabLst>
            </a:pPr>
            <a:r>
              <a:rPr lang="en-US" sz="1800" dirty="0" smtClean="0">
                <a:latin typeface="Roboto Condensed" charset="0"/>
                <a:ea typeface="Roboto Condensed" charset="0"/>
              </a:rPr>
              <a:t>	</a:t>
            </a:r>
          </a:p>
          <a:p>
            <a:endParaRPr lang="en-US" sz="1800" dirty="0" smtClean="0">
              <a:latin typeface="Roboto Condensed" charset="0"/>
              <a:ea typeface="Roboto Condensed" charset="0"/>
            </a:endParaRPr>
          </a:p>
          <a:p>
            <a:endParaRPr lang="en-US"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a:t>
            </a:r>
            <a:endParaRPr lang="en-US" dirty="0"/>
          </a:p>
        </p:txBody>
      </p:sp>
      <p:sp>
        <p:nvSpPr>
          <p:cNvPr id="3" name="Text Placeholder 2"/>
          <p:cNvSpPr>
            <a:spLocks noGrp="1"/>
          </p:cNvSpPr>
          <p:nvPr>
            <p:ph type="body" idx="1"/>
          </p:nvPr>
        </p:nvSpPr>
        <p:spPr>
          <a:xfrm>
            <a:off x="814274" y="1327350"/>
            <a:ext cx="7339125" cy="3145500"/>
          </a:xfrm>
        </p:spPr>
        <p:txBody>
          <a:bodyPr/>
          <a:lstStyle/>
          <a:p>
            <a:pPr>
              <a:lnSpc>
                <a:spcPct val="110000"/>
              </a:lnSpc>
            </a:pPr>
            <a:r>
              <a:rPr lang="en-IN" sz="1800" dirty="0" smtClean="0">
                <a:latin typeface="Roboto Condensed" charset="0"/>
                <a:ea typeface="Roboto Condensed" charset="0"/>
              </a:rPr>
              <a:t>we assumed that each page</a:t>
            </a:r>
            <a:r>
              <a:rPr lang="en-IN" sz="1800" dirty="0" smtClean="0">
                <a:solidFill>
                  <a:srgbClr val="0000CC"/>
                </a:solidFill>
                <a:latin typeface="Roboto Condensed" charset="0"/>
                <a:ea typeface="Roboto Condensed" charset="0"/>
              </a:rPr>
              <a:t> faults </a:t>
            </a:r>
            <a:r>
              <a:rPr lang="en-IN" sz="1800" dirty="0" smtClean="0">
                <a:latin typeface="Roboto Condensed" charset="0"/>
                <a:ea typeface="Roboto Condensed" charset="0"/>
              </a:rPr>
              <a:t>at most once, when </a:t>
            </a:r>
            <a:r>
              <a:rPr lang="en-IN" sz="1800" dirty="0" smtClean="0">
                <a:solidFill>
                  <a:srgbClr val="0000CC"/>
                </a:solidFill>
                <a:latin typeface="Roboto Condensed" charset="0"/>
                <a:ea typeface="Roboto Condensed" charset="0"/>
              </a:rPr>
              <a:t>it is first referenced</a:t>
            </a:r>
            <a:r>
              <a:rPr lang="en-IN" sz="1800" dirty="0" smtClean="0">
                <a:latin typeface="Roboto Condensed" charset="0"/>
                <a:ea typeface="Roboto Condensed" charset="0"/>
              </a:rPr>
              <a:t>. This representation is not strictly accurate.</a:t>
            </a:r>
          </a:p>
          <a:p>
            <a:pPr>
              <a:lnSpc>
                <a:spcPct val="110000"/>
              </a:lnSpc>
            </a:pPr>
            <a:r>
              <a:rPr lang="en-IN" sz="1800" dirty="0" smtClean="0">
                <a:latin typeface="Roboto Condensed" charset="0"/>
                <a:ea typeface="Roboto Condensed" charset="0"/>
              </a:rPr>
              <a:t>If a process of 10 pages actually uses only half of them, then demand paging saves the I/0 necessary to load the 5 pages that are never used. </a:t>
            </a:r>
          </a:p>
          <a:p>
            <a:pPr>
              <a:lnSpc>
                <a:spcPct val="110000"/>
              </a:lnSpc>
            </a:pPr>
            <a:r>
              <a:rPr lang="en-IN" sz="1800" dirty="0" smtClean="0">
                <a:latin typeface="Roboto Condensed" charset="0"/>
                <a:ea typeface="Roboto Condensed" charset="0"/>
              </a:rPr>
              <a:t>We could also increase our degree of multiprogramming by running twice as many processes. Thus, if we had 40 frames, we could run 8 processes, rather than the 4 that could run if each required 10 frames (five of which were never used).</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805725" cy="3145500"/>
          </a:xfrm>
        </p:spPr>
        <p:txBody>
          <a:bodyPr/>
          <a:lstStyle/>
          <a:p>
            <a:r>
              <a:rPr lang="en-IN" sz="1800" dirty="0" smtClean="0">
                <a:latin typeface="Roboto Condensed" charset="0"/>
                <a:ea typeface="Roboto Condensed" charset="0"/>
              </a:rPr>
              <a:t>If we increase our degree of multiprogramming, we are </a:t>
            </a:r>
            <a:r>
              <a:rPr lang="en-IN" sz="1800" b="1" dirty="0" smtClean="0">
                <a:solidFill>
                  <a:srgbClr val="0000CC"/>
                </a:solidFill>
                <a:latin typeface="Roboto Condensed" charset="0"/>
                <a:ea typeface="Roboto Condensed" charset="0"/>
              </a:rPr>
              <a:t>over-allocating </a:t>
            </a:r>
            <a:r>
              <a:rPr lang="en-IN" sz="1800" dirty="0" smtClean="0">
                <a:latin typeface="Roboto Condensed" charset="0"/>
                <a:ea typeface="Roboto Condensed" charset="0"/>
              </a:rPr>
              <a:t>memory. If we run 6 processes, each of which is 10 pages in size but uses only 5 pages, we have higher CPU utilization and throughput, with10 frames to spare. </a:t>
            </a:r>
          </a:p>
          <a:p>
            <a:r>
              <a:rPr lang="en-IN" sz="1800" dirty="0" smtClean="0">
                <a:latin typeface="Roboto Condensed" charset="0"/>
                <a:ea typeface="Roboto Condensed" charset="0"/>
              </a:rPr>
              <a:t>It is possible, that each of these processes, for a particular data set, may suddenly try to use all ten of its pages, resulting in a need for sixty frames when only forty are available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76350"/>
            <a:ext cx="7391399" cy="3145500"/>
          </a:xfrm>
        </p:spPr>
        <p:txBody>
          <a:bodyPr/>
          <a:lstStyle/>
          <a:p>
            <a:pPr>
              <a:lnSpc>
                <a:spcPct val="120000"/>
              </a:lnSpc>
            </a:pPr>
            <a:r>
              <a:rPr lang="en-IN" sz="1800" dirty="0" smtClean="0">
                <a:latin typeface="Roboto Condensed" charset="0"/>
                <a:ea typeface="Roboto Condensed" charset="0"/>
              </a:rPr>
              <a:t>Over-allocation of memory manifests itself as follows. While a user process is executing, a page fault occurs. </a:t>
            </a:r>
          </a:p>
          <a:p>
            <a:pPr>
              <a:lnSpc>
                <a:spcPct val="120000"/>
              </a:lnSpc>
            </a:pPr>
            <a:r>
              <a:rPr lang="en-IN" sz="1800" dirty="0" smtClean="0">
                <a:latin typeface="Roboto Condensed" charset="0"/>
                <a:ea typeface="Roboto Condensed" charset="0"/>
              </a:rPr>
              <a:t>The operating system determines where the desired page is residing on the disk but then finds that there are </a:t>
            </a:r>
            <a:r>
              <a:rPr lang="en-IN" sz="1800" i="1" dirty="0" smtClean="0">
                <a:solidFill>
                  <a:srgbClr val="0000CC"/>
                </a:solidFill>
                <a:latin typeface="Roboto Condensed" charset="0"/>
                <a:ea typeface="Roboto Condensed" charset="0"/>
              </a:rPr>
              <a:t>no free frames </a:t>
            </a:r>
            <a:r>
              <a:rPr lang="en-IN" sz="1800" dirty="0" smtClean="0">
                <a:latin typeface="Roboto Condensed" charset="0"/>
                <a:ea typeface="Roboto Condensed" charset="0"/>
              </a:rPr>
              <a:t>on the free-frame list; all memory is in use (Figure)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pic>
        <p:nvPicPr>
          <p:cNvPr id="5" name="Picture 4" descr="9"/>
          <p:cNvPicPr>
            <a:picLocks noChangeAspect="1" noChangeArrowheads="1"/>
          </p:cNvPicPr>
          <p:nvPr/>
        </p:nvPicPr>
        <p:blipFill>
          <a:blip r:embed="rId2"/>
          <a:srcRect/>
          <a:stretch>
            <a:fillRect/>
          </a:stretch>
        </p:blipFill>
        <p:spPr bwMode="auto">
          <a:xfrm>
            <a:off x="990600" y="1200150"/>
            <a:ext cx="6071429" cy="379775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28750"/>
            <a:ext cx="8229600" cy="3145500"/>
          </a:xfrm>
        </p:spPr>
        <p:txBody>
          <a:bodyPr/>
          <a:lstStyle/>
          <a:p>
            <a:pPr>
              <a:lnSpc>
                <a:spcPct val="120000"/>
              </a:lnSpc>
            </a:pPr>
            <a:r>
              <a:rPr lang="en-IN" sz="1800" dirty="0" smtClean="0">
                <a:latin typeface="Roboto Condensed" charset="0"/>
                <a:ea typeface="Roboto Condensed" charset="0"/>
              </a:rPr>
              <a:t>The o s has several options </a:t>
            </a:r>
          </a:p>
          <a:p>
            <a:pPr marL="633413" lvl="1" indent="-342900">
              <a:lnSpc>
                <a:spcPct val="120000"/>
              </a:lnSpc>
            </a:pPr>
            <a:r>
              <a:rPr lang="en-IN" sz="1800" dirty="0" smtClean="0">
                <a:latin typeface="Roboto Condensed" charset="0"/>
                <a:ea typeface="Roboto Condensed" charset="0"/>
              </a:rPr>
              <a:t>It could </a:t>
            </a:r>
            <a:r>
              <a:rPr lang="en-IN" sz="1800" dirty="0" smtClean="0">
                <a:solidFill>
                  <a:srgbClr val="0000CC"/>
                </a:solidFill>
                <a:latin typeface="Roboto Condensed" charset="0"/>
                <a:ea typeface="Roboto Condensed" charset="0"/>
              </a:rPr>
              <a:t>terminate the user process</a:t>
            </a:r>
            <a:r>
              <a:rPr lang="en-IN" sz="1800" dirty="0" smtClean="0">
                <a:latin typeface="Roboto Condensed" charset="0"/>
                <a:ea typeface="Roboto Condensed" charset="0"/>
              </a:rPr>
              <a:t>. However this is not desirable since the  Users should not be aware that their processes are running on a paged system-paging should be logically transparent to the user. So this option is not the best choice</a:t>
            </a:r>
          </a:p>
          <a:p>
            <a:pPr marL="633413" lvl="1" indent="-342900">
              <a:lnSpc>
                <a:spcPct val="120000"/>
              </a:lnSpc>
            </a:pPr>
            <a:r>
              <a:rPr lang="en-IN" sz="1800" dirty="0" smtClean="0">
                <a:latin typeface="Roboto Condensed" charset="0"/>
                <a:ea typeface="Roboto Condensed" charset="0"/>
              </a:rPr>
              <a:t>Other option is the operating system could instead </a:t>
            </a:r>
            <a:r>
              <a:rPr lang="en-IN" sz="1800" dirty="0" smtClean="0">
                <a:solidFill>
                  <a:srgbClr val="0000CC"/>
                </a:solidFill>
                <a:latin typeface="Roboto Condensed" charset="0"/>
                <a:ea typeface="Roboto Condensed" charset="0"/>
              </a:rPr>
              <a:t>swap out a process, </a:t>
            </a:r>
            <a:r>
              <a:rPr lang="en-IN" sz="1800" dirty="0" smtClean="0">
                <a:latin typeface="Roboto Condensed" charset="0"/>
                <a:ea typeface="Roboto Condensed" charset="0"/>
              </a:rPr>
              <a:t>freeing </a:t>
            </a:r>
            <a:r>
              <a:rPr lang="en-IN" sz="1800" dirty="0" smtClean="0">
                <a:solidFill>
                  <a:srgbClr val="0000CC"/>
                </a:solidFill>
                <a:latin typeface="Roboto Condensed" charset="0"/>
                <a:ea typeface="Roboto Condensed" charset="0"/>
              </a:rPr>
              <a:t>all its frames </a:t>
            </a:r>
            <a:r>
              <a:rPr lang="en-IN" sz="1800" dirty="0" smtClean="0">
                <a:latin typeface="Roboto Condensed" charset="0"/>
                <a:ea typeface="Roboto Condensed" charset="0"/>
              </a:rPr>
              <a:t>and reducing the level of multiprogramming. This option is a good one</a:t>
            </a:r>
          </a:p>
          <a:p>
            <a:pPr marL="633413" lvl="1" indent="-342900">
              <a:lnSpc>
                <a:spcPct val="120000"/>
              </a:lnSpc>
            </a:pPr>
            <a:r>
              <a:rPr lang="en-IN" sz="1800" dirty="0" smtClean="0">
                <a:latin typeface="Roboto Condensed" charset="0"/>
                <a:ea typeface="Roboto Condensed" charset="0"/>
              </a:rPr>
              <a:t>the most common solution is </a:t>
            </a:r>
            <a:r>
              <a:rPr lang="en-US" sz="1800" dirty="0" smtClean="0">
                <a:latin typeface="Roboto Condensed" charset="0"/>
                <a:ea typeface="Roboto Condensed" charset="0"/>
              </a:rPr>
              <a:t>Page Replacement</a:t>
            </a:r>
            <a:r>
              <a:rPr lang="en-IN" sz="1800" dirty="0" smtClean="0">
                <a:latin typeface="Roboto Condensed" charset="0"/>
                <a:ea typeface="Roboto Condensed" charset="0"/>
              </a:rPr>
              <a:t>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 </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Let’s start with the first set of slides</a:t>
            </a:r>
            <a:endParaRP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Page Replacement</a:t>
            </a:r>
            <a:endParaRPr lang="en-US" dirty="0"/>
          </a:p>
        </p:txBody>
      </p:sp>
      <p:sp>
        <p:nvSpPr>
          <p:cNvPr id="3" name="Text Placeholder 2"/>
          <p:cNvSpPr>
            <a:spLocks noGrp="1"/>
          </p:cNvSpPr>
          <p:nvPr>
            <p:ph type="body" idx="1"/>
          </p:nvPr>
        </p:nvSpPr>
        <p:spPr>
          <a:xfrm>
            <a:off x="814274" y="1327350"/>
            <a:ext cx="6805725" cy="3145500"/>
          </a:xfrm>
        </p:spPr>
        <p:txBody>
          <a:bodyPr/>
          <a:lstStyle/>
          <a:p>
            <a:r>
              <a:rPr lang="en-US" sz="2000" dirty="0" smtClean="0">
                <a:latin typeface="Roboto Condensed" charset="0"/>
                <a:ea typeface="Roboto Condensed" charset="0"/>
              </a:rPr>
              <a:t>Page replacement takes the following approach. If no frame is free, we find one that is not currently being used and free it. We can free a frame by writing its contents to swap space, and changing the page table.</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pic>
        <p:nvPicPr>
          <p:cNvPr id="5" name="Picture 4" descr="http://www.cs.uic.edu/~jbell/CourseNotes/OperatingSystems/images/Chapter9/9_10_PageReplacement.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914400" y="1200150"/>
            <a:ext cx="6096000" cy="3409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57350"/>
            <a:ext cx="8001000" cy="3145500"/>
          </a:xfrm>
        </p:spPr>
        <p:txBody>
          <a:bodyPr/>
          <a:lstStyle/>
          <a:p>
            <a:pPr lvl="0">
              <a:buFont typeface="+mj-lt"/>
              <a:buAutoNum type="arabicPeriod"/>
            </a:pPr>
            <a:r>
              <a:rPr lang="en-US" sz="1800" dirty="0" smtClean="0">
                <a:latin typeface="Roboto Condensed" charset="0"/>
                <a:ea typeface="Roboto Condensed" charset="0"/>
              </a:rPr>
              <a:t>Find the location of the desired page on disk.</a:t>
            </a:r>
          </a:p>
          <a:p>
            <a:pPr lvl="0">
              <a:buFont typeface="+mj-lt"/>
              <a:buAutoNum type="arabicPeriod"/>
            </a:pPr>
            <a:r>
              <a:rPr lang="en-US" sz="1800" dirty="0" smtClean="0">
                <a:latin typeface="Roboto Condensed" charset="0"/>
                <a:ea typeface="Roboto Condensed" charset="0"/>
              </a:rPr>
              <a:t>Find a free frame:</a:t>
            </a:r>
          </a:p>
          <a:p>
            <a:pPr lvl="1">
              <a:buFont typeface="+mj-lt"/>
              <a:buAutoNum type="alphaLcParenR"/>
            </a:pPr>
            <a:r>
              <a:rPr lang="en-US" sz="1800" dirty="0" smtClean="0">
                <a:latin typeface="Roboto Condensed" charset="0"/>
                <a:ea typeface="Roboto Condensed" charset="0"/>
              </a:rPr>
              <a:t>If there is a free frame, use it.</a:t>
            </a:r>
          </a:p>
          <a:p>
            <a:pPr lvl="1">
              <a:buFont typeface="+mj-lt"/>
              <a:buAutoNum type="alphaLcParenR"/>
            </a:pPr>
            <a:r>
              <a:rPr lang="en-US" sz="1800" dirty="0" smtClean="0">
                <a:latin typeface="Roboto Condensed" charset="0"/>
                <a:ea typeface="Roboto Condensed" charset="0"/>
              </a:rPr>
              <a:t>Otherwise, use a page replacement</a:t>
            </a:r>
          </a:p>
          <a:p>
            <a:pPr>
              <a:buFont typeface="+mj-lt"/>
              <a:buAutoNum type="arabicPeriod"/>
            </a:pPr>
            <a:r>
              <a:rPr lang="en-US" sz="1800" dirty="0" smtClean="0">
                <a:latin typeface="Roboto Condensed" charset="0"/>
                <a:ea typeface="Roboto Condensed" charset="0"/>
              </a:rPr>
              <a:t>algorithm to select a </a:t>
            </a:r>
            <a:r>
              <a:rPr lang="en-US" sz="1800" b="1" i="1" dirty="0" smtClean="0">
                <a:latin typeface="Roboto Condensed" charset="0"/>
                <a:ea typeface="Roboto Condensed" charset="0"/>
              </a:rPr>
              <a:t>victim </a:t>
            </a:r>
            <a:r>
              <a:rPr lang="en-US" sz="1800" dirty="0" smtClean="0">
                <a:latin typeface="Roboto Condensed" charset="0"/>
                <a:ea typeface="Roboto Condensed" charset="0"/>
              </a:rPr>
              <a:t>frame.</a:t>
            </a:r>
          </a:p>
          <a:p>
            <a:pPr lvl="1">
              <a:buFont typeface="+mj-lt"/>
              <a:buAutoNum type="alphaLcParenR"/>
            </a:pPr>
            <a:r>
              <a:rPr lang="en-US" sz="1800" dirty="0" smtClean="0">
                <a:latin typeface="Roboto Condensed" charset="0"/>
                <a:ea typeface="Roboto Condensed" charset="0"/>
              </a:rPr>
              <a:t>Write the victim page to the disk; change the page and frame tables accordingly.</a:t>
            </a:r>
          </a:p>
          <a:p>
            <a:pPr lvl="0">
              <a:buFont typeface="+mj-lt"/>
              <a:buAutoNum type="arabicPeriod"/>
            </a:pPr>
            <a:r>
              <a:rPr lang="en-US" sz="1800" dirty="0" smtClean="0">
                <a:latin typeface="Roboto Condensed" charset="0"/>
                <a:ea typeface="Roboto Condensed" charset="0"/>
              </a:rPr>
              <a:t>Read the desired page into the (newly) free frame. Update the page and frame tables.</a:t>
            </a:r>
          </a:p>
          <a:p>
            <a:pPr lvl="0">
              <a:buFont typeface="+mj-lt"/>
              <a:buAutoNum type="arabicPeriod"/>
            </a:pPr>
            <a:r>
              <a:rPr lang="en-US" sz="1800" dirty="0" smtClean="0">
                <a:latin typeface="Roboto Condensed" charset="0"/>
                <a:ea typeface="Roboto Condensed" charset="0"/>
              </a:rPr>
              <a:t>Restart the user process.</a:t>
            </a:r>
          </a:p>
          <a:p>
            <a:pPr>
              <a:buFont typeface="+mj-lt"/>
              <a:buAutoNum type="arabicPeriod"/>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428750"/>
            <a:ext cx="7696200" cy="3145500"/>
          </a:xfrm>
        </p:spPr>
        <p:txBody>
          <a:bodyPr/>
          <a:lstStyle/>
          <a:p>
            <a:pPr>
              <a:lnSpc>
                <a:spcPct val="120000"/>
              </a:lnSpc>
            </a:pPr>
            <a:r>
              <a:rPr lang="en-IN" sz="1800" dirty="0" smtClean="0">
                <a:latin typeface="Roboto Condensed" charset="0"/>
                <a:ea typeface="Roboto Condensed" charset="0"/>
              </a:rPr>
              <a:t>If no frames are free, two page transfers (one out and one in) are required. This doubles the page-fault service time and increases the effective access time</a:t>
            </a:r>
          </a:p>
          <a:p>
            <a:pPr>
              <a:lnSpc>
                <a:spcPct val="120000"/>
              </a:lnSpc>
            </a:pPr>
            <a:r>
              <a:rPr lang="en-IN" sz="1800" dirty="0" smtClean="0">
                <a:latin typeface="Roboto Condensed" charset="0"/>
                <a:ea typeface="Roboto Condensed" charset="0"/>
              </a:rPr>
              <a:t>This overhead can be reduced by using a </a:t>
            </a:r>
            <a:r>
              <a:rPr lang="en-IN" sz="1800" dirty="0" smtClean="0">
                <a:solidFill>
                  <a:srgbClr val="0000CC"/>
                </a:solidFill>
                <a:latin typeface="Roboto Condensed" charset="0"/>
                <a:ea typeface="Roboto Condensed" charset="0"/>
              </a:rPr>
              <a:t>modify bit (or dirty bit</a:t>
            </a:r>
            <a:r>
              <a:rPr lang="en-IN" sz="1800" dirty="0" smtClean="0">
                <a:latin typeface="Roboto Condensed" charset="0"/>
                <a:ea typeface="Roboto Condensed" charset="0"/>
              </a:rPr>
              <a:t>). This bit </a:t>
            </a:r>
            <a:r>
              <a:rPr lang="en-IN" sz="1800" dirty="0" smtClean="0">
                <a:solidFill>
                  <a:srgbClr val="FF0000"/>
                </a:solidFill>
                <a:latin typeface="Roboto Condensed" charset="0"/>
                <a:ea typeface="Roboto Condensed" charset="0"/>
              </a:rPr>
              <a:t>is set </a:t>
            </a:r>
            <a:r>
              <a:rPr lang="en-IN" sz="1800" dirty="0" smtClean="0">
                <a:latin typeface="Roboto Condensed" charset="0"/>
                <a:ea typeface="Roboto Condensed" charset="0"/>
              </a:rPr>
              <a:t>by hardware when ever any word or byte in the </a:t>
            </a:r>
            <a:r>
              <a:rPr lang="en-IN" sz="1800" dirty="0" smtClean="0">
                <a:solidFill>
                  <a:srgbClr val="FF0000"/>
                </a:solidFill>
                <a:latin typeface="Roboto Condensed" charset="0"/>
                <a:ea typeface="Roboto Condensed" charset="0"/>
              </a:rPr>
              <a:t>memory is modified</a:t>
            </a:r>
          </a:p>
          <a:p>
            <a:pPr>
              <a:lnSpc>
                <a:spcPct val="120000"/>
              </a:lnSpc>
            </a:pPr>
            <a:r>
              <a:rPr lang="en-IN" sz="1800" dirty="0" smtClean="0">
                <a:latin typeface="Roboto Condensed" charset="0"/>
                <a:ea typeface="Roboto Condensed" charset="0"/>
              </a:rPr>
              <a:t>When we select a pager </a:t>
            </a:r>
            <a:r>
              <a:rPr lang="en-IN" sz="1800" dirty="0" smtClean="0">
                <a:solidFill>
                  <a:srgbClr val="0000CC"/>
                </a:solidFill>
                <a:latin typeface="Roboto Condensed" charset="0"/>
                <a:ea typeface="Roboto Condensed" charset="0"/>
              </a:rPr>
              <a:t>for replacement</a:t>
            </a:r>
            <a:r>
              <a:rPr lang="en-IN" sz="1800" dirty="0" smtClean="0">
                <a:latin typeface="Roboto Condensed" charset="0"/>
                <a:ea typeface="Roboto Condensed" charset="0"/>
              </a:rPr>
              <a:t>, we examine its modify bit. </a:t>
            </a:r>
            <a:r>
              <a:rPr lang="en-IN" sz="1800" dirty="0" smtClean="0">
                <a:solidFill>
                  <a:srgbClr val="0000CC"/>
                </a:solidFill>
                <a:latin typeface="Roboto Condensed" charset="0"/>
                <a:ea typeface="Roboto Condensed" charset="0"/>
              </a:rPr>
              <a:t>If the bit is set</a:t>
            </a:r>
            <a:r>
              <a:rPr lang="en-IN" sz="1800" dirty="0" smtClean="0">
                <a:latin typeface="Roboto Condensed" charset="0"/>
                <a:ea typeface="Roboto Condensed" charset="0"/>
              </a:rPr>
              <a:t>, we know that the </a:t>
            </a:r>
            <a:r>
              <a:rPr lang="en-IN" sz="1800" dirty="0" smtClean="0">
                <a:solidFill>
                  <a:srgbClr val="0000CC"/>
                </a:solidFill>
                <a:latin typeface="Roboto Condensed" charset="0"/>
                <a:ea typeface="Roboto Condensed" charset="0"/>
              </a:rPr>
              <a:t>page has been modified </a:t>
            </a:r>
            <a:r>
              <a:rPr lang="en-IN" sz="1800" dirty="0" smtClean="0">
                <a:latin typeface="Roboto Condensed" charset="0"/>
                <a:ea typeface="Roboto Condensed" charset="0"/>
              </a:rPr>
              <a:t>since it was read in from the disk. In this case, we must </a:t>
            </a:r>
            <a:r>
              <a:rPr lang="en-IN" sz="1800" dirty="0" smtClean="0">
                <a:solidFill>
                  <a:srgbClr val="FF0000"/>
                </a:solidFill>
                <a:latin typeface="Roboto Condensed" charset="0"/>
                <a:ea typeface="Roboto Condensed" charset="0"/>
              </a:rPr>
              <a:t>write that page to the disk</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91525" cy="3145500"/>
          </a:xfrm>
        </p:spPr>
        <p:txBody>
          <a:bodyPr/>
          <a:lstStyle/>
          <a:p>
            <a:pPr>
              <a:lnSpc>
                <a:spcPct val="120000"/>
              </a:lnSpc>
            </a:pPr>
            <a:r>
              <a:rPr lang="en-IN" sz="2000" dirty="0" smtClean="0">
                <a:latin typeface="Roboto Condensed" charset="0"/>
                <a:ea typeface="Roboto Condensed" charset="0"/>
              </a:rPr>
              <a:t>If the modify </a:t>
            </a:r>
            <a:r>
              <a:rPr lang="en-IN" sz="2000" dirty="0" smtClean="0">
                <a:solidFill>
                  <a:srgbClr val="0000CC"/>
                </a:solidFill>
                <a:latin typeface="Roboto Condensed" charset="0"/>
                <a:ea typeface="Roboto Condensed" charset="0"/>
              </a:rPr>
              <a:t>bit is not set, </a:t>
            </a:r>
            <a:r>
              <a:rPr lang="en-IN" sz="2000" dirty="0" smtClean="0">
                <a:latin typeface="Roboto Condensed" charset="0"/>
                <a:ea typeface="Roboto Condensed" charset="0"/>
              </a:rPr>
              <a:t>the page </a:t>
            </a:r>
            <a:r>
              <a:rPr lang="en-IN" sz="2000" dirty="0" smtClean="0">
                <a:solidFill>
                  <a:srgbClr val="0000CC"/>
                </a:solidFill>
                <a:latin typeface="Roboto Condensed" charset="0"/>
                <a:ea typeface="Roboto Condensed" charset="0"/>
              </a:rPr>
              <a:t>has not been modified </a:t>
            </a:r>
            <a:r>
              <a:rPr lang="en-IN" sz="2000" dirty="0" smtClean="0">
                <a:latin typeface="Roboto Condensed" charset="0"/>
                <a:ea typeface="Roboto Condensed" charset="0"/>
              </a:rPr>
              <a:t>since it was read in to memory. Hence we </a:t>
            </a:r>
            <a:r>
              <a:rPr lang="en-IN" sz="2000" dirty="0" smtClean="0">
                <a:solidFill>
                  <a:srgbClr val="FF0000"/>
                </a:solidFill>
                <a:latin typeface="Roboto Condensed" charset="0"/>
                <a:ea typeface="Roboto Condensed" charset="0"/>
              </a:rPr>
              <a:t>need not write the memory </a:t>
            </a:r>
            <a:r>
              <a:rPr lang="en-IN" sz="2000" dirty="0" smtClean="0">
                <a:latin typeface="Roboto Condensed" charset="0"/>
                <a:ea typeface="Roboto Condensed" charset="0"/>
              </a:rPr>
              <a:t>page to the disk as it is already there</a:t>
            </a:r>
          </a:p>
          <a:p>
            <a:pPr>
              <a:lnSpc>
                <a:spcPct val="120000"/>
              </a:lnSpc>
            </a:pPr>
            <a:r>
              <a:rPr lang="en-IN" sz="2000" dirty="0" smtClean="0">
                <a:latin typeface="Roboto Condensed" charset="0"/>
                <a:ea typeface="Roboto Condensed" charset="0"/>
              </a:rPr>
              <a:t>This technique also applies to read-only pages. Such pages can not be modified; thus they may be discarded when desired</a:t>
            </a: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Page-replacement algorithms</a:t>
            </a:r>
            <a:endParaRPr lang="en-US" dirty="0"/>
          </a:p>
        </p:txBody>
      </p:sp>
      <p:sp>
        <p:nvSpPr>
          <p:cNvPr id="3" name="Text Placeholder 2"/>
          <p:cNvSpPr>
            <a:spLocks noGrp="1"/>
          </p:cNvSpPr>
          <p:nvPr>
            <p:ph type="body" idx="1"/>
          </p:nvPr>
        </p:nvSpPr>
        <p:spPr>
          <a:xfrm>
            <a:off x="457200" y="1327350"/>
            <a:ext cx="7391399" cy="3145500"/>
          </a:xfrm>
        </p:spPr>
        <p:txBody>
          <a:bodyPr/>
          <a:lstStyle/>
          <a:p>
            <a:pPr lvl="0"/>
            <a:r>
              <a:rPr lang="en-US" sz="1800" dirty="0" smtClean="0">
                <a:latin typeface="Roboto Condensed" charset="0"/>
                <a:ea typeface="Roboto Condensed" charset="0"/>
              </a:rPr>
              <a:t>There are two major requirements to implement a successful demand paging system. We must develop a </a:t>
            </a:r>
            <a:r>
              <a:rPr lang="en-US" sz="1800" b="1" i="1" dirty="0" smtClean="0">
                <a:latin typeface="Roboto Condensed" charset="0"/>
                <a:ea typeface="Roboto Condensed" charset="0"/>
              </a:rPr>
              <a:t>frame-allocation algorithm</a:t>
            </a:r>
            <a:r>
              <a:rPr lang="en-US" sz="1800" dirty="0" smtClean="0">
                <a:latin typeface="Roboto Condensed" charset="0"/>
                <a:ea typeface="Roboto Condensed" charset="0"/>
              </a:rPr>
              <a:t> and a </a:t>
            </a:r>
            <a:r>
              <a:rPr lang="en-US" sz="1800" b="1" i="1" dirty="0" smtClean="0">
                <a:latin typeface="Roboto Condensed" charset="0"/>
                <a:ea typeface="Roboto Condensed" charset="0"/>
              </a:rPr>
              <a:t>page-replacement algorithm. </a:t>
            </a:r>
          </a:p>
          <a:p>
            <a:pPr lvl="0"/>
            <a:r>
              <a:rPr lang="en-US" sz="1800" dirty="0" smtClean="0">
                <a:latin typeface="Roboto Condensed" charset="0"/>
                <a:ea typeface="Roboto Condensed" charset="0"/>
              </a:rPr>
              <a:t>The former centers around how many frames are allocated to each process ( and to other needs ), and the latter deals with how to select a page for replacement when there are no free frames available.</a:t>
            </a:r>
          </a:p>
          <a:p>
            <a:r>
              <a:rPr lang="en-US" sz="1800" dirty="0" smtClean="0">
                <a:latin typeface="Roboto Condensed" charset="0"/>
                <a:ea typeface="Roboto Condensed" charset="0"/>
              </a:rPr>
              <a:t>Every OS has its own unique replacement scheme and there are many page replacement algorithms. Any algorithm should aim at lowest page-fault rate.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81150"/>
            <a:ext cx="7696200" cy="3145500"/>
          </a:xfrm>
        </p:spPr>
        <p:txBody>
          <a:bodyPr/>
          <a:lstStyle/>
          <a:p>
            <a:r>
              <a:rPr lang="en-US" sz="1800" dirty="0" smtClean="0">
                <a:latin typeface="Roboto Condensed" charset="0"/>
                <a:ea typeface="Roboto Condensed" charset="0"/>
              </a:rPr>
              <a:t>Every algorithm is evaluated by running it on a particular string of memory references (reference string) and computing the number of page faults on that string. In all our examples, the reference string is</a:t>
            </a:r>
          </a:p>
          <a:p>
            <a:pPr>
              <a:buNone/>
            </a:pPr>
            <a:r>
              <a:rPr lang="en-US" sz="1800" dirty="0" smtClean="0">
                <a:latin typeface="Roboto Condensed" charset="0"/>
                <a:ea typeface="Roboto Condensed" charset="0"/>
              </a:rPr>
              <a:t>		1, 2, 3, 4, 1, 2, 5, 1, 2, 3, 4, 5</a:t>
            </a:r>
          </a:p>
          <a:p>
            <a:pPr>
              <a:buNone/>
            </a:pPr>
            <a:r>
              <a:rPr lang="en-US" sz="1800" dirty="0" smtClean="0">
                <a:latin typeface="Roboto Condensed" charset="0"/>
                <a:ea typeface="Roboto Condensed" charset="0"/>
              </a:rPr>
              <a:t>The following are the different page replacement algorithms.</a:t>
            </a:r>
          </a:p>
          <a:p>
            <a:pPr marL="1090613" indent="-457200"/>
            <a:r>
              <a:rPr lang="en-US" sz="1800" dirty="0" smtClean="0">
                <a:latin typeface="Roboto Condensed" charset="0"/>
                <a:ea typeface="Roboto Condensed" charset="0"/>
              </a:rPr>
              <a:t>FIFO algorithms</a:t>
            </a:r>
          </a:p>
          <a:p>
            <a:pPr marL="1090613" indent="-457200"/>
            <a:r>
              <a:rPr lang="en-US" sz="1800" dirty="0" smtClean="0">
                <a:latin typeface="Roboto Condensed" charset="0"/>
                <a:ea typeface="Roboto Condensed" charset="0"/>
              </a:rPr>
              <a:t>Optimal replacement algorithm</a:t>
            </a:r>
          </a:p>
          <a:p>
            <a:pPr marL="1090613" indent="-457200"/>
            <a:r>
              <a:rPr lang="en-US" sz="1800" dirty="0" smtClean="0">
                <a:latin typeface="Roboto Condensed" charset="0"/>
                <a:ea typeface="Roboto Condensed" charset="0"/>
              </a:rPr>
              <a:t>Least Recently Used (LRU) algorithm</a:t>
            </a:r>
          </a:p>
          <a:p>
            <a:pPr marL="1090613" indent="-457200"/>
            <a:r>
              <a:rPr lang="en-US" sz="1800" dirty="0" smtClean="0">
                <a:latin typeface="Roboto Condensed" charset="0"/>
                <a:ea typeface="Roboto Condensed" charset="0"/>
              </a:rPr>
              <a:t>LRU approximation</a:t>
            </a:r>
          </a:p>
          <a:p>
            <a:pPr marL="1090613" indent="-457200"/>
            <a:r>
              <a:rPr lang="en-US" sz="1800" dirty="0" err="1" smtClean="0">
                <a:latin typeface="Roboto Condensed" charset="0"/>
                <a:ea typeface="Roboto Condensed" charset="0"/>
              </a:rPr>
              <a:t>Adhoc</a:t>
            </a:r>
            <a:r>
              <a:rPr lang="en-US" sz="1800" dirty="0" smtClean="0">
                <a:latin typeface="Roboto Condensed" charset="0"/>
                <a:ea typeface="Roboto Condensed" charset="0"/>
              </a:rPr>
              <a:t> algorithm</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of page faults versus number of frames.</a:t>
            </a:r>
            <a:br>
              <a:rPr lang="en-US" dirty="0" smtClean="0"/>
            </a:br>
            <a:endParaRPr lang="en-US" dirty="0"/>
          </a:p>
        </p:txBody>
      </p:sp>
      <p:sp>
        <p:nvSpPr>
          <p:cNvPr id="3" name="Text Placeholder 2"/>
          <p:cNvSpPr>
            <a:spLocks noGrp="1"/>
          </p:cNvSpPr>
          <p:nvPr>
            <p:ph type="body" idx="1"/>
          </p:nvPr>
        </p:nvSpPr>
        <p:spPr>
          <a:xfrm>
            <a:off x="5410200" y="1352550"/>
            <a:ext cx="3733800" cy="3145500"/>
          </a:xfrm>
        </p:spPr>
        <p:txBody>
          <a:bodyPr/>
          <a:lstStyle/>
          <a:p>
            <a:pPr marL="0" indent="23813">
              <a:buNone/>
            </a:pPr>
            <a:r>
              <a:rPr lang="en-US" sz="1800" dirty="0" smtClean="0"/>
              <a:t>As the number of frames available increases, the number of page faults decreases. As the number of frames increases, the number of page faults drops to some </a:t>
            </a:r>
            <a:r>
              <a:rPr lang="en-US" sz="1800" dirty="0" smtClean="0">
                <a:latin typeface="Roboto Condensed" charset="0"/>
                <a:ea typeface="Roboto Condensed" charset="0"/>
              </a:rPr>
              <a:t>minimal</a:t>
            </a:r>
            <a:r>
              <a:rPr lang="en-US" sz="1800" dirty="0" smtClean="0"/>
              <a:t> level</a:t>
            </a:r>
          </a:p>
          <a:p>
            <a:pPr>
              <a:buNone/>
            </a:pP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pic>
        <p:nvPicPr>
          <p:cNvPr id="5" name="Picture 4" descr="http://www.cs.uic.edu/~jbell/CourseNotes/OperatingSystems/images/Chapter9/9_11_PageFaultGraph.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8600" y="1428750"/>
            <a:ext cx="5105400" cy="3124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Page Replacement</a:t>
            </a:r>
            <a:endParaRPr lang="en-US" dirty="0"/>
          </a:p>
        </p:txBody>
      </p:sp>
      <p:sp>
        <p:nvSpPr>
          <p:cNvPr id="3" name="Text Placeholder 2"/>
          <p:cNvSpPr>
            <a:spLocks noGrp="1"/>
          </p:cNvSpPr>
          <p:nvPr>
            <p:ph type="body" idx="1"/>
          </p:nvPr>
        </p:nvSpPr>
        <p:spPr>
          <a:xfrm>
            <a:off x="609600" y="1428750"/>
            <a:ext cx="6781800" cy="3145500"/>
          </a:xfrm>
        </p:spPr>
        <p:txBody>
          <a:bodyPr/>
          <a:lstStyle/>
          <a:p>
            <a:r>
              <a:rPr lang="en-US" sz="1800" dirty="0" smtClean="0">
                <a:latin typeface="Roboto Condensed" charset="0"/>
                <a:ea typeface="Roboto Condensed" charset="0"/>
              </a:rPr>
              <a:t>Simplest replacement algorithm</a:t>
            </a:r>
          </a:p>
          <a:p>
            <a:r>
              <a:rPr lang="en-US" sz="1800" dirty="0" smtClean="0">
                <a:latin typeface="Roboto Condensed" charset="0"/>
                <a:ea typeface="Roboto Condensed" charset="0"/>
              </a:rPr>
              <a:t>Time at which a page is brought into memory is recorded with each page</a:t>
            </a:r>
          </a:p>
          <a:p>
            <a:r>
              <a:rPr lang="en-US" sz="1800" dirty="0" smtClean="0">
                <a:latin typeface="Roboto Condensed" charset="0"/>
                <a:ea typeface="Roboto Condensed" charset="0"/>
              </a:rPr>
              <a:t>The oldest page is chosen for replacement</a:t>
            </a:r>
          </a:p>
          <a:p>
            <a:r>
              <a:rPr lang="en-US" sz="1800" dirty="0" smtClean="0">
                <a:latin typeface="Roboto Condensed" charset="0"/>
                <a:ea typeface="Roboto Condensed" charset="0"/>
              </a:rPr>
              <a:t>A FIFO queue is created to hold all pages in memory. The page at the head of the queue is replaced and a new page is inserted at the tail of the queue</a:t>
            </a:r>
          </a:p>
          <a:p>
            <a:r>
              <a:rPr lang="en-US" sz="1800" dirty="0" smtClean="0">
                <a:latin typeface="Roboto Condensed" charset="0"/>
                <a:ea typeface="Roboto Condensed" charset="0"/>
              </a:rPr>
              <a:t>It is easy to understand and program, but performance is not always good</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Page Replacement</a:t>
            </a:r>
            <a:endParaRPr lang="en-US" dirty="0"/>
          </a:p>
        </p:txBody>
      </p:sp>
      <p:sp>
        <p:nvSpPr>
          <p:cNvPr id="3" name="Text Placeholder 2"/>
          <p:cNvSpPr>
            <a:spLocks noGrp="1"/>
          </p:cNvSpPr>
          <p:nvPr>
            <p:ph type="body" idx="1"/>
          </p:nvPr>
        </p:nvSpPr>
        <p:spPr>
          <a:xfrm>
            <a:off x="304800" y="3105150"/>
            <a:ext cx="8458200" cy="1773900"/>
          </a:xfrm>
        </p:spPr>
        <p:txBody>
          <a:bodyPr/>
          <a:lstStyle/>
          <a:p>
            <a:pPr>
              <a:buNone/>
            </a:pPr>
            <a:r>
              <a:rPr lang="en-US" sz="1800" dirty="0" smtClean="0">
                <a:latin typeface="Roboto Condensed" charset="0"/>
                <a:ea typeface="Roboto Condensed" charset="0"/>
              </a:rPr>
              <a:t>The first 3 references (7,0,1) cause page faults and are brought into these empty frames.</a:t>
            </a:r>
          </a:p>
          <a:p>
            <a:pPr>
              <a:buNone/>
            </a:pPr>
            <a:r>
              <a:rPr lang="en-US" sz="1800" dirty="0" smtClean="0">
                <a:latin typeface="Roboto Condensed" charset="0"/>
                <a:ea typeface="Roboto Condensed" charset="0"/>
              </a:rPr>
              <a:t>The next reference (2) replaces page 7,</a:t>
            </a:r>
          </a:p>
          <a:p>
            <a:pPr>
              <a:buNone/>
            </a:pPr>
            <a:r>
              <a:rPr lang="en-US" sz="1800" dirty="0" smtClean="0">
                <a:latin typeface="Roboto Condensed" charset="0"/>
                <a:ea typeface="Roboto Condensed" charset="0"/>
              </a:rPr>
              <a:t>The first reference to 3 replaces page 0. Due to this replacement, the next reference to 0 will result in page fault. Page 1 is then replaced by page 0. This process continues and results in 15 page faults</a:t>
            </a:r>
          </a:p>
          <a:p>
            <a:pPr>
              <a:buNone/>
            </a:pP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pic>
        <p:nvPicPr>
          <p:cNvPr id="5" name="Picture 4" descr="http://www.cs.uic.edu/~jbell/CourseNotes/OperatingSystems/images/Chapter9/9_12_FIFO_PageReplacement.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04800" y="1276350"/>
            <a:ext cx="7010400" cy="167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dirty="0" smtClean="0"/>
              <a:t>Objectives</a:t>
            </a:r>
            <a:endParaRPr sz="2400"/>
          </a:p>
        </p:txBody>
      </p:sp>
      <p:sp>
        <p:nvSpPr>
          <p:cNvPr id="237" name="Google Shape;237;p16"/>
          <p:cNvSpPr txBox="1">
            <a:spLocks noGrp="1"/>
          </p:cNvSpPr>
          <p:nvPr>
            <p:ph type="body" idx="1"/>
          </p:nvPr>
        </p:nvSpPr>
        <p:spPr>
          <a:xfrm>
            <a:off x="814274" y="1327350"/>
            <a:ext cx="7720125" cy="3145500"/>
          </a:xfrm>
          <a:prstGeom prst="rect">
            <a:avLst/>
          </a:prstGeom>
        </p:spPr>
        <p:txBody>
          <a:bodyPr spcFirstLastPara="1" wrap="square" lIns="91425" tIns="91425" rIns="91425" bIns="91425" anchor="ctr" anchorCtr="0">
            <a:noAutofit/>
          </a:bodyPr>
          <a:lstStyle/>
          <a:p>
            <a:r>
              <a:rPr lang="en-US" sz="2000" dirty="0" smtClean="0">
                <a:latin typeface="Roboto Condensed" charset="0"/>
                <a:ea typeface="Roboto Condensed" charset="0"/>
              </a:rPr>
              <a:t>To describe the benefits of a virtual memory system</a:t>
            </a:r>
            <a:br>
              <a:rPr lang="en-US" sz="2000" dirty="0" smtClean="0">
                <a:latin typeface="Roboto Condensed" charset="0"/>
                <a:ea typeface="Roboto Condensed" charset="0"/>
              </a:rPr>
            </a:br>
            <a:endParaRPr lang="en-US" sz="2000" dirty="0" smtClean="0">
              <a:latin typeface="Roboto Condensed" charset="0"/>
              <a:ea typeface="Roboto Condensed" charset="0"/>
            </a:endParaRPr>
          </a:p>
          <a:p>
            <a:r>
              <a:rPr lang="en-US" sz="2000" dirty="0" smtClean="0">
                <a:latin typeface="Roboto Condensed" charset="0"/>
                <a:ea typeface="Roboto Condensed" charset="0"/>
              </a:rPr>
              <a:t>To explain the concepts of demand paging, page-replacement algorithms, and allocation of page frames</a:t>
            </a:r>
            <a:br>
              <a:rPr lang="en-US" sz="2000" dirty="0" smtClean="0">
                <a:latin typeface="Roboto Condensed" charset="0"/>
                <a:ea typeface="Roboto Condensed" charset="0"/>
              </a:rPr>
            </a:br>
            <a:endParaRPr lang="en-US" sz="2000" dirty="0" smtClean="0">
              <a:latin typeface="Roboto Condensed" charset="0"/>
              <a:ea typeface="Roboto Condensed" charset="0"/>
            </a:endParaRPr>
          </a:p>
          <a:p>
            <a:r>
              <a:rPr lang="en-US" sz="2000" dirty="0" smtClean="0">
                <a:latin typeface="Roboto Condensed" charset="0"/>
                <a:ea typeface="Roboto Condensed" charset="0"/>
              </a:rPr>
              <a:t>To discuss the principle of the working-set model</a:t>
            </a:r>
          </a:p>
          <a:p>
            <a:pPr eaLnBrk="1" hangingPunct="1"/>
            <a:endParaRPr lang="en-US" sz="2000" dirty="0" smtClean="0">
              <a:latin typeface="Roboto Condensed" charset="0"/>
              <a:ea typeface="Roboto Condensed"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pic>
        <p:nvPicPr>
          <p:cNvPr id="5" name="Picture 2"/>
          <p:cNvPicPr>
            <a:picLocks noGrp="1" noChangeAspect="1" noChangeArrowheads="1"/>
          </p:cNvPicPr>
          <p:nvPr>
            <p:ph idx="1"/>
          </p:nvPr>
        </p:nvPicPr>
        <p:blipFill>
          <a:blip r:embed="rId2"/>
          <a:srcRect/>
          <a:stretch>
            <a:fillRect/>
          </a:stretch>
        </p:blipFill>
        <p:spPr bwMode="auto">
          <a:xfrm>
            <a:off x="0" y="1276350"/>
            <a:ext cx="7731603" cy="38671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FIFO Illustrating Belady’s Anomaly</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pic>
        <p:nvPicPr>
          <p:cNvPr id="5" name="Picture 4" descr="9"/>
          <p:cNvPicPr>
            <a:picLocks noChangeAspect="1" noChangeArrowheads="1"/>
          </p:cNvPicPr>
          <p:nvPr/>
        </p:nvPicPr>
        <p:blipFill>
          <a:blip r:embed="rId2"/>
          <a:srcRect/>
          <a:stretch>
            <a:fillRect/>
          </a:stretch>
        </p:blipFill>
        <p:spPr bwMode="auto">
          <a:xfrm>
            <a:off x="228600" y="1276350"/>
            <a:ext cx="6322851" cy="3581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kern="1200" dirty="0" smtClean="0">
                <a:solidFill>
                  <a:schemeClr val="tx2"/>
                </a:solidFill>
                <a:effectLst>
                  <a:outerShdw blurRad="31750" dist="25400" dir="5400000" algn="tl" rotWithShape="0">
                    <a:srgbClr val="000000">
                      <a:alpha val="25000"/>
                    </a:srgbClr>
                  </a:outerShdw>
                </a:effectLst>
              </a:rPr>
              <a:t>Optimal Page Replacement</a:t>
            </a:r>
            <a:endParaRPr lang="en-US" dirty="0"/>
          </a:p>
        </p:txBody>
      </p:sp>
      <p:sp>
        <p:nvSpPr>
          <p:cNvPr id="3" name="Text Placeholder 2"/>
          <p:cNvSpPr>
            <a:spLocks noGrp="1"/>
          </p:cNvSpPr>
          <p:nvPr>
            <p:ph type="body" idx="1"/>
          </p:nvPr>
        </p:nvSpPr>
        <p:spPr>
          <a:xfrm>
            <a:off x="814274" y="1327350"/>
            <a:ext cx="7339125" cy="3145500"/>
          </a:xfrm>
        </p:spPr>
        <p:txBody>
          <a:bodyPr/>
          <a:lstStyle/>
          <a:p>
            <a:r>
              <a:rPr lang="en-US" sz="1800" dirty="0" smtClean="0">
                <a:latin typeface="Roboto Condensed" charset="0"/>
                <a:ea typeface="Roboto Condensed" charset="0"/>
              </a:rPr>
              <a:t>Optimal page replacement algorithm is mainly to solve the problem of Belady’s Anomaly. </a:t>
            </a:r>
          </a:p>
          <a:p>
            <a:r>
              <a:rPr lang="en-US" sz="1800" dirty="0" smtClean="0">
                <a:latin typeface="Roboto Condensed" charset="0"/>
                <a:ea typeface="Roboto Condensed" charset="0"/>
              </a:rPr>
              <a:t>Optimal page replacement algorithm has the lowest page fault rate of all algorithms. </a:t>
            </a:r>
          </a:p>
          <a:p>
            <a:r>
              <a:rPr lang="en-US" sz="1800" dirty="0" smtClean="0">
                <a:latin typeface="Roboto Condensed" charset="0"/>
                <a:ea typeface="Roboto Condensed" charset="0"/>
              </a:rPr>
              <a:t>An optimal page replacement algorithm exists and has been called OPT.  </a:t>
            </a:r>
          </a:p>
          <a:p>
            <a:r>
              <a:rPr lang="en-US" sz="1800" dirty="0" smtClean="0">
                <a:latin typeface="Roboto Condensed" charset="0"/>
                <a:ea typeface="Roboto Condensed" charset="0"/>
              </a:rPr>
              <a:t>The working is simple “Replace the page that will not be used for the longest period of time” Example:  </a:t>
            </a:r>
          </a:p>
          <a:p>
            <a:r>
              <a:rPr lang="en-US" sz="1800" dirty="0" smtClean="0">
                <a:latin typeface="Roboto Condensed" charset="0"/>
                <a:ea typeface="Roboto Condensed" charset="0"/>
              </a:rPr>
              <a:t>consider the following reference string  </a:t>
            </a:r>
          </a:p>
          <a:p>
            <a:pPr>
              <a:tabLst>
                <a:tab pos="2700338" algn="l"/>
              </a:tabLst>
            </a:pPr>
            <a:r>
              <a:rPr lang="en-US" sz="1800" dirty="0" smtClean="0">
                <a:latin typeface="Roboto Condensed" charset="0"/>
                <a:ea typeface="Roboto Condensed" charset="0"/>
              </a:rPr>
              <a:t>Used for measuring how well your algorithm performs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Page Replacement</a:t>
            </a:r>
            <a:endParaRPr lang="en-US" dirty="0"/>
          </a:p>
        </p:txBody>
      </p:sp>
      <p:sp>
        <p:nvSpPr>
          <p:cNvPr id="3" name="Text Placeholder 2"/>
          <p:cNvSpPr>
            <a:spLocks noGrp="1"/>
          </p:cNvSpPr>
          <p:nvPr>
            <p:ph type="body" idx="1"/>
          </p:nvPr>
        </p:nvSpPr>
        <p:spPr>
          <a:xfrm>
            <a:off x="814274" y="1327350"/>
            <a:ext cx="7034325" cy="3145500"/>
          </a:xfrm>
        </p:spPr>
        <p:txBody>
          <a:bodyPr/>
          <a:lstStyle/>
          <a:p>
            <a:pPr lvl="0"/>
            <a:r>
              <a:rPr lang="en-US" sz="1800" dirty="0" smtClean="0">
                <a:latin typeface="Roboto Condensed" charset="0"/>
                <a:ea typeface="Roboto Condensed" charset="0"/>
              </a:rPr>
              <a:t>The	concept	behind	this	algorithm	is	that</a:t>
            </a:r>
          </a:p>
          <a:p>
            <a:pPr>
              <a:buNone/>
            </a:pPr>
            <a:r>
              <a:rPr lang="en-US" sz="1800" b="1" i="1" dirty="0" smtClean="0">
                <a:latin typeface="Roboto Condensed" charset="0"/>
                <a:ea typeface="Roboto Condensed" charset="0"/>
              </a:rPr>
              <a:t>―replace the page that will not be used for the longest period of time‖</a:t>
            </a:r>
            <a:endParaRPr lang="en-US" sz="1800" dirty="0" smtClean="0">
              <a:latin typeface="Roboto Condensed" charset="0"/>
              <a:ea typeface="Roboto Condensed" charset="0"/>
            </a:endParaRPr>
          </a:p>
          <a:p>
            <a:pPr lvl="0"/>
            <a:r>
              <a:rPr lang="en-US" sz="1800" dirty="0" smtClean="0">
                <a:latin typeface="Roboto Condensed" charset="0"/>
                <a:ea typeface="Roboto Condensed" charset="0"/>
              </a:rPr>
              <a:t>This is twice as good a FIFO.</a:t>
            </a:r>
          </a:p>
          <a:p>
            <a:pPr lvl="0"/>
            <a:r>
              <a:rPr lang="en-US" sz="1800" dirty="0" smtClean="0">
                <a:latin typeface="Roboto Condensed" charset="0"/>
                <a:ea typeface="Roboto Condensed" charset="0"/>
              </a:rPr>
              <a:t>It is	difficult	to implement	because	it requires future knowledge of the reference string</a:t>
            </a:r>
            <a:br>
              <a:rPr lang="en-US" sz="1800" dirty="0" smtClean="0">
                <a:latin typeface="Roboto Condensed" charset="0"/>
                <a:ea typeface="Roboto Condensed" charset="0"/>
              </a:rPr>
            </a:b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105150"/>
            <a:ext cx="8305800" cy="1748700"/>
          </a:xfrm>
        </p:spPr>
        <p:txBody>
          <a:bodyPr/>
          <a:lstStyle/>
          <a:p>
            <a:r>
              <a:rPr lang="en-US" sz="1800" dirty="0" smtClean="0">
                <a:latin typeface="Roboto Condensed" charset="0"/>
                <a:ea typeface="Roboto Condensed" charset="0"/>
              </a:rPr>
              <a:t>The first three references cause faults that fill three empty frames</a:t>
            </a:r>
          </a:p>
          <a:p>
            <a:r>
              <a:rPr lang="en-US" sz="1800" dirty="0" smtClean="0">
                <a:latin typeface="Roboto Condensed" charset="0"/>
                <a:ea typeface="Roboto Condensed" charset="0"/>
              </a:rPr>
              <a:t>Reference to page 2 replaces page 7 because 7 will not be used until reference 18, whereas page 0 will be used at 5, and page 1 at 14. The reference to page 3 replaces page1 as page 1 will be the last of the three pages in memory to be referenced again</a:t>
            </a:r>
          </a:p>
          <a:p>
            <a:r>
              <a:rPr lang="en-US" sz="1800" dirty="0" smtClean="0">
                <a:latin typeface="Roboto Condensed" charset="0"/>
                <a:ea typeface="Roboto Condensed" charset="0"/>
              </a:rPr>
              <a:t>This algorithm results in 9 page faults</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pic>
        <p:nvPicPr>
          <p:cNvPr id="5" name="Picture 4" descr="http://www.cs.uic.edu/~jbell/CourseNotes/OperatingSystems/images/Chapter9/9_14_OptimalPageReplacement.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533400" y="1276350"/>
            <a:ext cx="6715125" cy="16478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Algorithm</a:t>
            </a:r>
            <a:endParaRPr lang="en-US" dirty="0"/>
          </a:p>
        </p:txBody>
      </p:sp>
      <p:sp>
        <p:nvSpPr>
          <p:cNvPr id="3" name="Text Placeholder 2"/>
          <p:cNvSpPr>
            <a:spLocks noGrp="1"/>
          </p:cNvSpPr>
          <p:nvPr>
            <p:ph type="body" idx="1"/>
          </p:nvPr>
        </p:nvSpPr>
        <p:spPr>
          <a:xfrm>
            <a:off x="814274" y="1327350"/>
            <a:ext cx="6196126" cy="1396800"/>
          </a:xfrm>
        </p:spPr>
        <p:txBody>
          <a:bodyPr/>
          <a:lstStyle/>
          <a:p>
            <a:pPr lvl="0"/>
            <a:r>
              <a:rPr lang="en-US" sz="1800" dirty="0" smtClean="0">
                <a:latin typeface="Roboto Condensed" charset="0"/>
                <a:ea typeface="Roboto Condensed" charset="0"/>
              </a:rPr>
              <a:t>Replace page that will not be used for longest period of time</a:t>
            </a:r>
          </a:p>
          <a:p>
            <a:pPr lvl="0"/>
            <a:r>
              <a:rPr lang="en-US" sz="1800" dirty="0" smtClean="0">
                <a:latin typeface="Roboto Condensed" charset="0"/>
                <a:ea typeface="Roboto Condensed" charset="0"/>
              </a:rPr>
              <a:t>4 frames example</a:t>
            </a:r>
          </a:p>
          <a:p>
            <a:r>
              <a:rPr lang="en-US" sz="1800" dirty="0" smtClean="0">
                <a:latin typeface="Roboto Condensed" charset="0"/>
                <a:ea typeface="Roboto Condensed" charset="0"/>
              </a:rPr>
              <a:t>1, 2, 3, 4, 1, 2, 5, 1, 2, 3, 4, 5</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pic>
        <p:nvPicPr>
          <p:cNvPr id="106498" name="Picture 2"/>
          <p:cNvPicPr>
            <a:picLocks noChangeAspect="1" noChangeArrowheads="1"/>
          </p:cNvPicPr>
          <p:nvPr/>
        </p:nvPicPr>
        <p:blipFill>
          <a:blip r:embed="rId2"/>
          <a:srcRect/>
          <a:stretch>
            <a:fillRect/>
          </a:stretch>
        </p:blipFill>
        <p:spPr bwMode="auto">
          <a:xfrm>
            <a:off x="1752600" y="2495550"/>
            <a:ext cx="2809875" cy="1657350"/>
          </a:xfrm>
          <a:prstGeom prst="rect">
            <a:avLst/>
          </a:prstGeom>
          <a:noFill/>
          <a:ln w="9525">
            <a:noFill/>
            <a:miter lim="800000"/>
            <a:headEnd/>
            <a:tailEnd/>
          </a:ln>
          <a:effectLst/>
        </p:spPr>
      </p:pic>
      <p:sp>
        <p:nvSpPr>
          <p:cNvPr id="106499" name="Rectangle 3"/>
          <p:cNvSpPr>
            <a:spLocks noChangeArrowheads="1"/>
          </p:cNvSpPr>
          <p:nvPr/>
        </p:nvSpPr>
        <p:spPr bwMode="auto">
          <a:xfrm>
            <a:off x="304800" y="4095750"/>
            <a:ext cx="5715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762000" algn="l"/>
              </a:tabLst>
            </a:pPr>
            <a:r>
              <a:rPr lang="en-US" sz="1800" dirty="0" smtClean="0">
                <a:solidFill>
                  <a:schemeClr val="dk1"/>
                </a:solidFill>
                <a:latin typeface="Roboto Condensed" charset="0"/>
                <a:ea typeface="Roboto Condensed" charset="0"/>
                <a:cs typeface="Roboto Condensed Light"/>
                <a:sym typeface="Roboto Condensed Light"/>
              </a:rPr>
              <a:t>  How do you know this?</a:t>
            </a:r>
          </a:p>
          <a:p>
            <a:pPr fontAlgn="base">
              <a:spcBef>
                <a:spcPct val="0"/>
              </a:spcBef>
              <a:spcAft>
                <a:spcPct val="0"/>
              </a:spcAft>
              <a:buClrTx/>
              <a:buFontTx/>
              <a:buChar char="•"/>
              <a:tabLst>
                <a:tab pos="762000" algn="l"/>
              </a:tabLst>
            </a:pPr>
            <a:r>
              <a:rPr lang="en-US" sz="1800" dirty="0" smtClean="0">
                <a:solidFill>
                  <a:schemeClr val="dk1"/>
                </a:solidFill>
                <a:latin typeface="Roboto Condensed" charset="0"/>
                <a:ea typeface="Roboto Condensed" charset="0"/>
                <a:cs typeface="Roboto Condensed Light"/>
                <a:sym typeface="Roboto Condensed Light"/>
              </a:rPr>
              <a:t>  Used for measuring how well your algorithm performs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LRU Page Replacement</a:t>
            </a:r>
            <a:endParaRPr lang="en-US" dirty="0"/>
          </a:p>
        </p:txBody>
      </p:sp>
      <p:sp>
        <p:nvSpPr>
          <p:cNvPr id="3" name="Text Placeholder 2"/>
          <p:cNvSpPr>
            <a:spLocks noGrp="1"/>
          </p:cNvSpPr>
          <p:nvPr>
            <p:ph type="body" idx="1"/>
          </p:nvPr>
        </p:nvSpPr>
        <p:spPr>
          <a:xfrm>
            <a:off x="685800" y="1200150"/>
            <a:ext cx="6958125" cy="1219200"/>
          </a:xfrm>
        </p:spPr>
        <p:txBody>
          <a:bodyPr/>
          <a:lstStyle/>
          <a:p>
            <a:pPr>
              <a:lnSpc>
                <a:spcPct val="120000"/>
              </a:lnSpc>
            </a:pPr>
            <a:r>
              <a:rPr lang="en-US" sz="1600" dirty="0" smtClean="0">
                <a:latin typeface="Roboto Condensed" charset="0"/>
                <a:ea typeface="Roboto Condensed" charset="0"/>
              </a:rPr>
              <a:t>Use past knowledge rather than future</a:t>
            </a:r>
          </a:p>
          <a:p>
            <a:pPr>
              <a:lnSpc>
                <a:spcPct val="120000"/>
              </a:lnSpc>
            </a:pPr>
            <a:r>
              <a:rPr lang="en-US" sz="1600" dirty="0" smtClean="0">
                <a:latin typeface="Roboto Condensed" charset="0"/>
                <a:ea typeface="Roboto Condensed" charset="0"/>
              </a:rPr>
              <a:t>Replace page that has not been used in the most amount of time</a:t>
            </a:r>
          </a:p>
          <a:p>
            <a:pPr>
              <a:lnSpc>
                <a:spcPct val="120000"/>
              </a:lnSpc>
            </a:pPr>
            <a:r>
              <a:rPr lang="en-US" sz="1600" dirty="0" smtClean="0">
                <a:latin typeface="Roboto Condensed" charset="0"/>
                <a:ea typeface="Roboto Condensed" charset="0"/>
              </a:rPr>
              <a:t>Associate time of last use with each page</a:t>
            </a:r>
          </a:p>
          <a:p>
            <a:endParaRPr lang="en-US" sz="16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pic>
        <p:nvPicPr>
          <p:cNvPr id="5" name="Picture 4" descr="http://www.cs.uic.edu/~jbell/CourseNotes/OperatingSystems/images/Chapter9/9_15_LRU_PageReplacement.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85800" y="2190750"/>
            <a:ext cx="6534150" cy="1628775"/>
          </a:xfrm>
          <a:prstGeom prst="rect">
            <a:avLst/>
          </a:prstGeom>
          <a:noFill/>
          <a:ln>
            <a:noFill/>
          </a:ln>
        </p:spPr>
      </p:pic>
      <p:sp>
        <p:nvSpPr>
          <p:cNvPr id="6" name="Rectangle 5"/>
          <p:cNvSpPr/>
          <p:nvPr/>
        </p:nvSpPr>
        <p:spPr>
          <a:xfrm>
            <a:off x="609600" y="3790950"/>
            <a:ext cx="6781800" cy="1243417"/>
          </a:xfrm>
          <a:prstGeom prst="rect">
            <a:avLst/>
          </a:prstGeom>
        </p:spPr>
        <p:txBody>
          <a:bodyPr wrap="square">
            <a:spAutoFit/>
          </a:bodyPr>
          <a:lstStyle/>
          <a:p>
            <a:pPr marL="457200" indent="-381000">
              <a:lnSpc>
                <a:spcPct val="120000"/>
              </a:lnSpc>
              <a:spcBef>
                <a:spcPts val="600"/>
              </a:spcBef>
              <a:buClr>
                <a:schemeClr val="accent4"/>
              </a:buClr>
              <a:buSzPts val="2400"/>
              <a:buFont typeface="Roboto Condensed Light"/>
              <a:buChar char="▰"/>
            </a:pPr>
            <a:r>
              <a:rPr lang="en-US" sz="1800" dirty="0" smtClean="0">
                <a:solidFill>
                  <a:schemeClr val="dk1"/>
                </a:solidFill>
                <a:latin typeface="Roboto Condensed" charset="0"/>
                <a:ea typeface="Roboto Condensed" charset="0"/>
                <a:cs typeface="Roboto Condensed Light"/>
                <a:sym typeface="Roboto Condensed Light"/>
              </a:rPr>
              <a:t>12 faults – better than FIFO but worse than OPT</a:t>
            </a:r>
          </a:p>
          <a:p>
            <a:pPr marL="457200" indent="-381000">
              <a:lnSpc>
                <a:spcPct val="120000"/>
              </a:lnSpc>
              <a:spcBef>
                <a:spcPts val="600"/>
              </a:spcBef>
              <a:buClr>
                <a:schemeClr val="accent4"/>
              </a:buClr>
              <a:buSzPts val="2400"/>
              <a:buFont typeface="Roboto Condensed Light"/>
              <a:buChar char="▰"/>
            </a:pPr>
            <a:r>
              <a:rPr lang="en-US" sz="1800" dirty="0" smtClean="0">
                <a:solidFill>
                  <a:schemeClr val="dk1"/>
                </a:solidFill>
                <a:latin typeface="Roboto Condensed" charset="0"/>
                <a:ea typeface="Roboto Condensed" charset="0"/>
                <a:cs typeface="Roboto Condensed Light"/>
                <a:sym typeface="Roboto Condensed Light"/>
              </a:rPr>
              <a:t>Generally good algorithm and frequently used</a:t>
            </a:r>
          </a:p>
          <a:p>
            <a:pPr marL="457200" indent="-381000">
              <a:lnSpc>
                <a:spcPct val="120000"/>
              </a:lnSpc>
              <a:spcBef>
                <a:spcPts val="600"/>
              </a:spcBef>
              <a:buClr>
                <a:schemeClr val="accent4"/>
              </a:buClr>
              <a:buSzPts val="2400"/>
              <a:buFont typeface="Roboto Condensed Light"/>
              <a:buChar char="▰"/>
            </a:pPr>
            <a:r>
              <a:rPr lang="en-US" sz="1800" dirty="0" smtClean="0">
                <a:solidFill>
                  <a:schemeClr val="dk1"/>
                </a:solidFill>
                <a:latin typeface="Roboto Condensed" charset="0"/>
                <a:ea typeface="Roboto Condensed" charset="0"/>
                <a:cs typeface="Roboto Condensed Light"/>
                <a:sym typeface="Roboto Condensed Light"/>
              </a:rPr>
              <a:t>But how to implement?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of Frames</a:t>
            </a:r>
            <a:endParaRPr lang="en-US" dirty="0"/>
          </a:p>
        </p:txBody>
      </p:sp>
      <p:sp>
        <p:nvSpPr>
          <p:cNvPr id="3" name="Text Placeholder 2"/>
          <p:cNvSpPr>
            <a:spLocks noGrp="1"/>
          </p:cNvSpPr>
          <p:nvPr>
            <p:ph type="body" idx="1"/>
          </p:nvPr>
        </p:nvSpPr>
        <p:spPr>
          <a:xfrm>
            <a:off x="814274" y="1327350"/>
            <a:ext cx="7643925" cy="3145500"/>
          </a:xfrm>
        </p:spPr>
        <p:txBody>
          <a:bodyPr/>
          <a:lstStyle/>
          <a:p>
            <a:pPr>
              <a:lnSpc>
                <a:spcPct val="120000"/>
              </a:lnSpc>
            </a:pPr>
            <a:r>
              <a:rPr lang="en-IN" sz="1800" dirty="0" smtClean="0">
                <a:latin typeface="Roboto Condensed" charset="0"/>
                <a:ea typeface="Roboto Condensed" charset="0"/>
              </a:rPr>
              <a:t>How do we allocate the fixed amount of free memory among the various processes? If we have 93 free frames and two processes, how many frames does each process get?</a:t>
            </a:r>
          </a:p>
          <a:p>
            <a:pPr>
              <a:lnSpc>
                <a:spcPct val="120000"/>
              </a:lnSpc>
            </a:pPr>
            <a:r>
              <a:rPr lang="en-IN" sz="1800" dirty="0" smtClean="0">
                <a:latin typeface="Roboto Condensed" charset="0"/>
                <a:ea typeface="Roboto Condensed" charset="0"/>
              </a:rPr>
              <a:t>The simplest case is the single-user system. Consider a single-user system with 128 KB of memory composed of pages 1 KB in size. This system has 128 frames.  The operating system may take 35 KB, leaving 93 frames for the user process.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04950"/>
            <a:ext cx="8077200" cy="3145500"/>
          </a:xfrm>
        </p:spPr>
        <p:txBody>
          <a:bodyPr/>
          <a:lstStyle/>
          <a:p>
            <a:pPr>
              <a:lnSpc>
                <a:spcPct val="120000"/>
              </a:lnSpc>
            </a:pPr>
            <a:r>
              <a:rPr lang="en-IN" sz="1800" dirty="0" smtClean="0">
                <a:latin typeface="Roboto Condensed" charset="0"/>
                <a:ea typeface="Roboto Condensed" charset="0"/>
              </a:rPr>
              <a:t>Under pure demand paging, all 93 frames would initially be put on the free-frame list. When a user process started execution, it would generate a sequence of page faults. </a:t>
            </a:r>
          </a:p>
          <a:p>
            <a:pPr>
              <a:lnSpc>
                <a:spcPct val="120000"/>
              </a:lnSpc>
            </a:pPr>
            <a:r>
              <a:rPr lang="en-IN" sz="1800" dirty="0" smtClean="0">
                <a:latin typeface="Roboto Condensed" charset="0"/>
                <a:ea typeface="Roboto Condensed" charset="0"/>
              </a:rPr>
              <a:t>The first 93 page faults would all get free frames from the free-frame list. When the free-frame list was exhausted, a page-replacement algorithm would be used to select one of the 93 in memory pages to be replaced with the 94th, and so on.</a:t>
            </a:r>
          </a:p>
          <a:p>
            <a:r>
              <a:rPr lang="en-IN" sz="1800" dirty="0" smtClean="0">
                <a:latin typeface="Roboto Condensed" charset="0"/>
                <a:ea typeface="Roboto Condensed" charset="0"/>
              </a:rPr>
              <a:t>When the process terminated, the 93 frames would once again be placed on the free-frame list.</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09600" y="1327350"/>
            <a:ext cx="7924799" cy="3145500"/>
          </a:xfrm>
        </p:spPr>
        <p:txBody>
          <a:bodyPr/>
          <a:lstStyle/>
          <a:p>
            <a:pPr>
              <a:lnSpc>
                <a:spcPct val="120000"/>
              </a:lnSpc>
              <a:buNone/>
            </a:pPr>
            <a:r>
              <a:rPr lang="en-IN" sz="1800" dirty="0" smtClean="0">
                <a:latin typeface="Roboto Condensed" charset="0"/>
                <a:ea typeface="Roboto Condensed" charset="0"/>
              </a:rPr>
              <a:t>Allocation of frames are </a:t>
            </a:r>
            <a:r>
              <a:rPr lang="en-IN" sz="1800" dirty="0" smtClean="0">
                <a:solidFill>
                  <a:srgbClr val="0000FF"/>
                </a:solidFill>
                <a:latin typeface="Roboto Condensed" charset="0"/>
                <a:ea typeface="Roboto Condensed" charset="0"/>
              </a:rPr>
              <a:t>constrained</a:t>
            </a:r>
            <a:r>
              <a:rPr lang="en-IN" sz="1800" dirty="0" smtClean="0">
                <a:latin typeface="Roboto Condensed" charset="0"/>
                <a:ea typeface="Roboto Condensed" charset="0"/>
              </a:rPr>
              <a:t> in various ways</a:t>
            </a:r>
          </a:p>
          <a:p>
            <a:pPr>
              <a:lnSpc>
                <a:spcPct val="120000"/>
              </a:lnSpc>
            </a:pPr>
            <a:r>
              <a:rPr lang="en-IN" sz="1800" dirty="0" smtClean="0">
                <a:latin typeface="Roboto Condensed" charset="0"/>
                <a:ea typeface="Roboto Condensed" charset="0"/>
              </a:rPr>
              <a:t>We cannot, allocate more than the total number of available frames (unless there is page sharing). We must also allocate at least a minimum number of frames</a:t>
            </a:r>
          </a:p>
          <a:p>
            <a:pPr>
              <a:lnSpc>
                <a:spcPct val="120000"/>
              </a:lnSpc>
            </a:pPr>
            <a:r>
              <a:rPr lang="en-IN" sz="1800" dirty="0" smtClean="0">
                <a:latin typeface="Roboto Condensed" charset="0"/>
                <a:ea typeface="Roboto Condensed" charset="0"/>
              </a:rPr>
              <a:t>One reason for allocating at least a minimum number of frames involves performance. Obviously, as the number of frames allocated to each process decreases, the page-fault rate increases, slowing process execution</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729525" cy="3145500"/>
          </a:xfrm>
        </p:spPr>
        <p:txBody>
          <a:bodyPr/>
          <a:lstStyle/>
          <a:p>
            <a:pPr lvl="0">
              <a:lnSpc>
                <a:spcPct val="110000"/>
              </a:lnSpc>
            </a:pPr>
            <a:r>
              <a:rPr lang="en-US" sz="1800" dirty="0" smtClean="0">
                <a:latin typeface="Roboto Condensed" charset="0"/>
                <a:ea typeface="Roboto Condensed" charset="0"/>
              </a:rPr>
              <a:t>Preceding sections we  discussed about how to avoid memory fragmentation by breaking process memory requirements down into smaller bites ( pages ), and storing the pages non-contiguously in memory. </a:t>
            </a:r>
          </a:p>
          <a:p>
            <a:pPr lvl="0">
              <a:lnSpc>
                <a:spcPct val="110000"/>
              </a:lnSpc>
            </a:pPr>
            <a:r>
              <a:rPr lang="en-US" sz="1800" dirty="0" smtClean="0">
                <a:latin typeface="Roboto Condensed" charset="0"/>
                <a:ea typeface="Roboto Condensed" charset="0"/>
              </a:rPr>
              <a:t>However the </a:t>
            </a:r>
            <a:r>
              <a:rPr lang="en-US" sz="1800" dirty="0" smtClean="0">
                <a:solidFill>
                  <a:srgbClr val="0000CC"/>
                </a:solidFill>
                <a:latin typeface="Roboto Condensed" charset="0"/>
                <a:ea typeface="Roboto Condensed" charset="0"/>
              </a:rPr>
              <a:t>entire process still had to be stored in memory somewhere.</a:t>
            </a:r>
            <a:endParaRPr lang="en-IN" sz="1400" dirty="0" smtClean="0">
              <a:solidFill>
                <a:srgbClr val="0000CC"/>
              </a:solidFill>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729525" cy="3145500"/>
          </a:xfrm>
        </p:spPr>
        <p:txBody>
          <a:bodyPr/>
          <a:lstStyle/>
          <a:p>
            <a:pPr>
              <a:lnSpc>
                <a:spcPct val="120000"/>
              </a:lnSpc>
            </a:pPr>
            <a:r>
              <a:rPr lang="en-IN" sz="1800" dirty="0" smtClean="0">
                <a:latin typeface="Roboto Condensed" charset="0"/>
                <a:ea typeface="Roboto Condensed" charset="0"/>
              </a:rPr>
              <a:t>In addition, when a page fault occurs before an executing instruction is complete, the instruction must be restarted. Consequently. </a:t>
            </a:r>
          </a:p>
          <a:p>
            <a:pPr>
              <a:lnSpc>
                <a:spcPct val="120000"/>
              </a:lnSpc>
            </a:pPr>
            <a:r>
              <a:rPr lang="en-IN" sz="1800" dirty="0" smtClean="0">
                <a:latin typeface="Roboto Condensed" charset="0"/>
                <a:ea typeface="Roboto Condensed" charset="0"/>
              </a:rPr>
              <a:t>we must have enough frames to hold all the different pages that any single instruction can reference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Allocation Algorithms</a:t>
            </a:r>
            <a:endParaRPr lang="en-US" dirty="0"/>
          </a:p>
        </p:txBody>
      </p:sp>
      <p:sp>
        <p:nvSpPr>
          <p:cNvPr id="3" name="Text Placeholder 2"/>
          <p:cNvSpPr>
            <a:spLocks noGrp="1"/>
          </p:cNvSpPr>
          <p:nvPr>
            <p:ph type="body" idx="1"/>
          </p:nvPr>
        </p:nvSpPr>
        <p:spPr>
          <a:xfrm>
            <a:off x="814274" y="1327350"/>
            <a:ext cx="7110525" cy="3145500"/>
          </a:xfrm>
        </p:spPr>
        <p:txBody>
          <a:bodyPr/>
          <a:lstStyle/>
          <a:p>
            <a:r>
              <a:rPr lang="en-US" sz="1800" dirty="0" smtClean="0">
                <a:solidFill>
                  <a:srgbClr val="0000FF"/>
                </a:solidFill>
                <a:latin typeface="Roboto Condensed" charset="0"/>
                <a:ea typeface="Roboto Condensed" charset="0"/>
              </a:rPr>
              <a:t>Equal allocation</a:t>
            </a:r>
            <a:r>
              <a:rPr lang="en-US" sz="1800" dirty="0" smtClean="0">
                <a:latin typeface="Roboto Condensed" charset="0"/>
                <a:ea typeface="Roboto Condensed" charset="0"/>
              </a:rPr>
              <a:t>:</a:t>
            </a:r>
            <a:r>
              <a:rPr lang="en-IN" sz="1800" dirty="0" smtClean="0">
                <a:latin typeface="Roboto Condensed" charset="0"/>
                <a:ea typeface="Roboto Condensed" charset="0"/>
              </a:rPr>
              <a:t> The easiest way to split </a:t>
            </a:r>
            <a:r>
              <a:rPr lang="en-IN" sz="1800" i="1" dirty="0" smtClean="0">
                <a:solidFill>
                  <a:srgbClr val="0000FF"/>
                </a:solidFill>
                <a:latin typeface="Roboto Condensed" charset="0"/>
                <a:ea typeface="Roboto Condensed" charset="0"/>
              </a:rPr>
              <a:t>m</a:t>
            </a:r>
            <a:r>
              <a:rPr lang="en-IN" sz="1800" i="1" dirty="0" smtClean="0">
                <a:latin typeface="Roboto Condensed" charset="0"/>
                <a:ea typeface="Roboto Condensed" charset="0"/>
              </a:rPr>
              <a:t> frames among n processes is to give everyone an </a:t>
            </a:r>
            <a:r>
              <a:rPr lang="en-IN" sz="1800" dirty="0" smtClean="0">
                <a:latin typeface="Roboto Condensed" charset="0"/>
                <a:ea typeface="Roboto Condensed" charset="0"/>
              </a:rPr>
              <a:t>equal share, </a:t>
            </a:r>
            <a:r>
              <a:rPr lang="en-IN" sz="1800" i="1" dirty="0" smtClean="0">
                <a:latin typeface="Roboto Condensed" charset="0"/>
                <a:ea typeface="Roboto Condensed" charset="0"/>
              </a:rPr>
              <a:t>m/n frames. </a:t>
            </a:r>
          </a:p>
          <a:p>
            <a:r>
              <a:rPr lang="en-IN" sz="1800" i="1" dirty="0" smtClean="0">
                <a:latin typeface="Roboto Condensed" charset="0"/>
                <a:ea typeface="Roboto Condensed" charset="0"/>
              </a:rPr>
              <a:t>For instance, if there are 93 frames and five processes, </a:t>
            </a:r>
            <a:r>
              <a:rPr lang="en-IN" sz="1800" dirty="0" smtClean="0">
                <a:latin typeface="Roboto Condensed" charset="0"/>
                <a:ea typeface="Roboto Condensed" charset="0"/>
              </a:rPr>
              <a:t>each process will get 18 frames. The three leftover frames can be used as a free-frame buffer pool. This scheme is called </a:t>
            </a:r>
            <a:r>
              <a:rPr lang="en-US" sz="1800" dirty="0" smtClean="0">
                <a:latin typeface="Roboto Condensed" charset="0"/>
                <a:ea typeface="Roboto Condensed" charset="0"/>
              </a:rPr>
              <a:t>Equal allocation</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81150"/>
            <a:ext cx="7186726" cy="939600"/>
          </a:xfrm>
        </p:spPr>
        <p:txBody>
          <a:bodyPr/>
          <a:lstStyle/>
          <a:p>
            <a:r>
              <a:rPr lang="en-US" sz="1800" dirty="0" smtClean="0">
                <a:latin typeface="Roboto Condensed" charset="0"/>
                <a:ea typeface="Roboto Condensed" charset="0"/>
              </a:rPr>
              <a:t>Proportional allocation – Allocate according to the size of process</a:t>
            </a:r>
          </a:p>
          <a:p>
            <a:pPr lvl="1"/>
            <a:r>
              <a:rPr lang="en-US" sz="1800" dirty="0" smtClean="0">
                <a:latin typeface="Roboto Condensed" charset="0"/>
                <a:ea typeface="Roboto Condensed" charset="0"/>
              </a:rPr>
              <a:t>Dynamic as degree of multiprogramming, process sizes change</a:t>
            </a:r>
          </a:p>
          <a:p>
            <a:r>
              <a:rPr lang="en-IN" sz="1800" dirty="0" smtClean="0">
                <a:latin typeface="Roboto Condensed" charset="0"/>
                <a:ea typeface="Roboto Condensed" charset="0"/>
              </a:rPr>
              <a:t>Let the size of the virtual memory for process </a:t>
            </a:r>
            <a:r>
              <a:rPr lang="en-IN" sz="1800" i="1" dirty="0" smtClean="0">
                <a:latin typeface="Roboto Condensed" charset="0"/>
                <a:ea typeface="Roboto Condensed" charset="0"/>
              </a:rPr>
              <a:t>pi be </a:t>
            </a:r>
            <a:r>
              <a:rPr lang="en-IN" sz="1800" i="1" dirty="0" err="1" smtClean="0">
                <a:latin typeface="Roboto Condensed" charset="0"/>
                <a:ea typeface="Roboto Condensed" charset="0"/>
              </a:rPr>
              <a:t>si</a:t>
            </a:r>
            <a:r>
              <a:rPr lang="en-IN" sz="1800" i="1" dirty="0" smtClean="0">
                <a:latin typeface="Roboto Condensed" charset="0"/>
                <a:ea typeface="Roboto Condensed" charset="0"/>
              </a:rPr>
              <a:t>, </a:t>
            </a:r>
            <a:r>
              <a:rPr lang="en-IN" sz="1800" dirty="0" smtClean="0">
                <a:latin typeface="Roboto Condensed" charset="0"/>
                <a:ea typeface="Roboto Condensed" charset="0"/>
              </a:rPr>
              <a:t>and define</a:t>
            </a:r>
            <a:r>
              <a:rPr lang="en-IN" sz="1800" i="1" dirty="0" smtClean="0">
                <a:latin typeface="Roboto Condensed" charset="0"/>
                <a:ea typeface="Roboto Condensed" charset="0"/>
              </a:rPr>
              <a:t> </a:t>
            </a:r>
            <a:endParaRPr lang="en-US"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graphicFrame>
        <p:nvGraphicFramePr>
          <p:cNvPr id="116738" name="Object 2"/>
          <p:cNvGraphicFramePr>
            <a:graphicFrameLocks noChangeAspect="1"/>
          </p:cNvGraphicFramePr>
          <p:nvPr/>
        </p:nvGraphicFramePr>
        <p:xfrm>
          <a:off x="609600" y="3017976"/>
          <a:ext cx="3276600" cy="1579321"/>
        </p:xfrm>
        <a:graphic>
          <a:graphicData uri="http://schemas.openxmlformats.org/presentationml/2006/ole">
            <p:oleObj spid="_x0000_s116738" name="Equation" r:id="rId3" imgW="2857500" imgH="1612900" progId="Equation.3">
              <p:embed/>
            </p:oleObj>
          </a:graphicData>
        </a:graphic>
      </p:graphicFrame>
      <p:graphicFrame>
        <p:nvGraphicFramePr>
          <p:cNvPr id="116739" name="Object 3"/>
          <p:cNvGraphicFramePr>
            <a:graphicFrameLocks noChangeAspect="1"/>
          </p:cNvGraphicFramePr>
          <p:nvPr/>
        </p:nvGraphicFramePr>
        <p:xfrm>
          <a:off x="4419600" y="2647950"/>
          <a:ext cx="2682240" cy="2133600"/>
        </p:xfrm>
        <a:graphic>
          <a:graphicData uri="http://schemas.openxmlformats.org/presentationml/2006/ole">
            <p:oleObj spid="_x0000_s116739" name="Equation" r:id="rId4" imgW="1168400" imgH="143510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vs. Local Allocation</a:t>
            </a:r>
            <a:endParaRPr lang="en-US" dirty="0"/>
          </a:p>
        </p:txBody>
      </p:sp>
      <p:sp>
        <p:nvSpPr>
          <p:cNvPr id="3" name="Text Placeholder 2"/>
          <p:cNvSpPr>
            <a:spLocks noGrp="1"/>
          </p:cNvSpPr>
          <p:nvPr>
            <p:ph type="body" idx="1"/>
          </p:nvPr>
        </p:nvSpPr>
        <p:spPr>
          <a:xfrm>
            <a:off x="814274" y="1327350"/>
            <a:ext cx="7491525" cy="3145500"/>
          </a:xfrm>
        </p:spPr>
        <p:txBody>
          <a:bodyPr/>
          <a:lstStyle/>
          <a:p>
            <a:pPr lvl="0">
              <a:lnSpc>
                <a:spcPct val="110000"/>
              </a:lnSpc>
            </a:pPr>
            <a:r>
              <a:rPr lang="en-US" sz="1800" dirty="0" smtClean="0">
                <a:latin typeface="Roboto Condensed" charset="0"/>
                <a:ea typeface="Roboto Condensed" charset="0"/>
              </a:rPr>
              <a:t>One big question is whether frame allocation (page replacement) occurs on a local or global level.</a:t>
            </a:r>
            <a:endParaRPr lang="en-IN" sz="1800" dirty="0" smtClean="0">
              <a:latin typeface="Roboto Condensed" charset="0"/>
              <a:ea typeface="Roboto Condensed" charset="0"/>
            </a:endParaRPr>
          </a:p>
          <a:p>
            <a:pPr lvl="0">
              <a:lnSpc>
                <a:spcPct val="110000"/>
              </a:lnSpc>
            </a:pPr>
            <a:r>
              <a:rPr lang="en-US" sz="1800" dirty="0" smtClean="0">
                <a:latin typeface="Roboto Condensed" charset="0"/>
                <a:ea typeface="Roboto Condensed" charset="0"/>
              </a:rPr>
              <a:t>With </a:t>
            </a:r>
            <a:r>
              <a:rPr lang="en-US" sz="1800" dirty="0" smtClean="0">
                <a:solidFill>
                  <a:srgbClr val="0000FF"/>
                </a:solidFill>
                <a:latin typeface="Roboto Condensed" charset="0"/>
                <a:ea typeface="Roboto Condensed" charset="0"/>
              </a:rPr>
              <a:t>local replacement</a:t>
            </a:r>
            <a:r>
              <a:rPr lang="en-US" sz="1800" dirty="0" smtClean="0">
                <a:latin typeface="Roboto Condensed" charset="0"/>
                <a:ea typeface="Roboto Condensed" charset="0"/>
              </a:rPr>
              <a:t>, the number of </a:t>
            </a:r>
            <a:r>
              <a:rPr lang="en-US" sz="1800" dirty="0" smtClean="0">
                <a:solidFill>
                  <a:srgbClr val="0000FF"/>
                </a:solidFill>
                <a:latin typeface="Roboto Condensed" charset="0"/>
                <a:ea typeface="Roboto Condensed" charset="0"/>
              </a:rPr>
              <a:t>pages allocated </a:t>
            </a:r>
            <a:r>
              <a:rPr lang="en-US" sz="1800" dirty="0" smtClean="0">
                <a:latin typeface="Roboto Condensed" charset="0"/>
                <a:ea typeface="Roboto Condensed" charset="0"/>
              </a:rPr>
              <a:t>to a process is </a:t>
            </a:r>
            <a:r>
              <a:rPr lang="en-US" sz="1800" dirty="0" smtClean="0">
                <a:solidFill>
                  <a:srgbClr val="0000FF"/>
                </a:solidFill>
                <a:latin typeface="Roboto Condensed" charset="0"/>
                <a:ea typeface="Roboto Condensed" charset="0"/>
              </a:rPr>
              <a:t>fixed</a:t>
            </a:r>
            <a:r>
              <a:rPr lang="en-US" sz="1800" dirty="0" smtClean="0">
                <a:latin typeface="Roboto Condensed" charset="0"/>
                <a:ea typeface="Roboto Condensed" charset="0"/>
              </a:rPr>
              <a:t>, and page replacement occurs only amongst the pages allocated to this process.</a:t>
            </a:r>
            <a:endParaRPr lang="en-IN" sz="1800" dirty="0" smtClean="0">
              <a:latin typeface="Roboto Condensed" charset="0"/>
              <a:ea typeface="Roboto Condensed" charset="0"/>
            </a:endParaRPr>
          </a:p>
          <a:p>
            <a:pPr lvl="0">
              <a:lnSpc>
                <a:spcPct val="110000"/>
              </a:lnSpc>
            </a:pPr>
            <a:r>
              <a:rPr lang="en-US" sz="1800" dirty="0" smtClean="0">
                <a:latin typeface="Roboto Condensed" charset="0"/>
                <a:ea typeface="Roboto Condensed" charset="0"/>
              </a:rPr>
              <a:t>With </a:t>
            </a:r>
            <a:r>
              <a:rPr lang="en-US" sz="1800" dirty="0" smtClean="0">
                <a:solidFill>
                  <a:srgbClr val="0000FF"/>
                </a:solidFill>
                <a:latin typeface="Roboto Condensed" charset="0"/>
                <a:ea typeface="Roboto Condensed" charset="0"/>
              </a:rPr>
              <a:t>global replacement</a:t>
            </a:r>
            <a:r>
              <a:rPr lang="en-US" sz="1800" dirty="0" smtClean="0">
                <a:latin typeface="Roboto Condensed" charset="0"/>
                <a:ea typeface="Roboto Condensed" charset="0"/>
              </a:rPr>
              <a:t>, any page may be a potential victim, whether it currently belongs to the process seeking a free frame or not.</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6958125" cy="3145500"/>
          </a:xfrm>
        </p:spPr>
        <p:txBody>
          <a:bodyPr/>
          <a:lstStyle/>
          <a:p>
            <a:pPr lvl="0">
              <a:lnSpc>
                <a:spcPct val="110000"/>
              </a:lnSpc>
            </a:pPr>
            <a:r>
              <a:rPr lang="en-US" sz="2000" dirty="0" smtClean="0">
                <a:latin typeface="Roboto Condensed" charset="0"/>
                <a:ea typeface="Roboto Condensed" charset="0"/>
              </a:rPr>
              <a:t>Local page replacement allows processes </a:t>
            </a:r>
            <a:r>
              <a:rPr lang="en-US" sz="2000" dirty="0" smtClean="0">
                <a:solidFill>
                  <a:srgbClr val="0000FF"/>
                </a:solidFill>
                <a:latin typeface="Roboto Condensed" charset="0"/>
                <a:ea typeface="Roboto Condensed" charset="0"/>
              </a:rPr>
              <a:t>to better control </a:t>
            </a:r>
            <a:r>
              <a:rPr lang="en-US" sz="2000" dirty="0" smtClean="0">
                <a:latin typeface="Roboto Condensed" charset="0"/>
                <a:ea typeface="Roboto Condensed" charset="0"/>
              </a:rPr>
              <a:t>their own page fault rates, and leads to more consistent performance of a given process over different system load levels.</a:t>
            </a:r>
            <a:endParaRPr lang="en-IN" sz="2000" dirty="0" smtClean="0">
              <a:latin typeface="Roboto Condensed" charset="0"/>
              <a:ea typeface="Roboto Condensed" charset="0"/>
            </a:endParaRPr>
          </a:p>
          <a:p>
            <a:pPr>
              <a:lnSpc>
                <a:spcPct val="110000"/>
              </a:lnSpc>
            </a:pPr>
            <a:r>
              <a:rPr lang="en-US" sz="2000" dirty="0" smtClean="0">
                <a:latin typeface="Roboto Condensed" charset="0"/>
                <a:ea typeface="Roboto Condensed" charset="0"/>
              </a:rPr>
              <a:t>Global page replacement is overall more efficient, and is the more commonly used approach</a:t>
            </a:r>
            <a:endParaRPr lang="en-IN" sz="2000" dirty="0" smtClean="0">
              <a:latin typeface="Roboto Condensed" charset="0"/>
              <a:ea typeface="Roboto Condensed" charset="0"/>
            </a:endParaRPr>
          </a:p>
          <a:p>
            <a:endParaRPr lang="en-US" sz="20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vs. Local Allocation</a:t>
            </a:r>
            <a:endParaRPr lang="en-US" dirty="0"/>
          </a:p>
        </p:txBody>
      </p:sp>
      <p:sp>
        <p:nvSpPr>
          <p:cNvPr id="3" name="Text Placeholder 2"/>
          <p:cNvSpPr>
            <a:spLocks noGrp="1"/>
          </p:cNvSpPr>
          <p:nvPr>
            <p:ph type="body" idx="1"/>
          </p:nvPr>
        </p:nvSpPr>
        <p:spPr>
          <a:xfrm>
            <a:off x="814274" y="1327350"/>
            <a:ext cx="7339125" cy="3145500"/>
          </a:xfrm>
        </p:spPr>
        <p:txBody>
          <a:bodyPr/>
          <a:lstStyle/>
          <a:p>
            <a:r>
              <a:rPr lang="en-US" sz="1800" b="1" dirty="0" smtClean="0">
                <a:solidFill>
                  <a:srgbClr val="3366FF"/>
                </a:solidFill>
                <a:latin typeface="Roboto Condensed" charset="0"/>
                <a:ea typeface="Roboto Condensed" charset="0"/>
              </a:rPr>
              <a:t>Global replacement</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process selects a replacement frame from the set of all frames; one process can take a frame from another</a:t>
            </a:r>
          </a:p>
          <a:p>
            <a:pPr lvl="1"/>
            <a:r>
              <a:rPr lang="en-US" sz="1800" dirty="0" smtClean="0">
                <a:latin typeface="Roboto Condensed" charset="0"/>
                <a:ea typeface="Roboto Condensed" charset="0"/>
              </a:rPr>
              <a:t>But then process execution time can vary greatly</a:t>
            </a:r>
          </a:p>
          <a:p>
            <a:pPr lvl="1"/>
            <a:r>
              <a:rPr lang="en-US" sz="1800" dirty="0" smtClean="0">
                <a:latin typeface="Roboto Condensed" charset="0"/>
                <a:ea typeface="Roboto Condensed" charset="0"/>
              </a:rPr>
              <a:t>But greater throughput so more common</a:t>
            </a:r>
          </a:p>
          <a:p>
            <a:r>
              <a:rPr lang="en-US" sz="1800" b="1" dirty="0" smtClean="0">
                <a:solidFill>
                  <a:srgbClr val="3366FF"/>
                </a:solidFill>
                <a:latin typeface="Roboto Condensed" charset="0"/>
                <a:ea typeface="Roboto Condensed" charset="0"/>
              </a:rPr>
              <a:t>Local replacement</a:t>
            </a:r>
            <a:r>
              <a:rPr lang="en-US" sz="1800" dirty="0" smtClean="0">
                <a:solidFill>
                  <a:srgbClr val="3366FF"/>
                </a:solidFill>
                <a:latin typeface="Roboto Condensed" charset="0"/>
                <a:ea typeface="Roboto Condensed" charset="0"/>
              </a:rPr>
              <a:t> </a:t>
            </a:r>
            <a:r>
              <a:rPr lang="en-US" sz="1800" dirty="0" smtClean="0">
                <a:latin typeface="Roboto Condensed" charset="0"/>
                <a:ea typeface="Roboto Condensed" charset="0"/>
              </a:rPr>
              <a:t>– each process selects from only its own set of allocated frames</a:t>
            </a:r>
          </a:p>
          <a:p>
            <a:pPr lvl="1"/>
            <a:r>
              <a:rPr lang="en-US" sz="1800" dirty="0" smtClean="0">
                <a:latin typeface="Roboto Condensed" charset="0"/>
                <a:ea typeface="Roboto Condensed" charset="0"/>
              </a:rPr>
              <a:t>More consistent per-process performance</a:t>
            </a:r>
          </a:p>
          <a:p>
            <a:pPr lvl="1"/>
            <a:r>
              <a:rPr lang="en-US" sz="1800" dirty="0" smtClean="0">
                <a:latin typeface="Roboto Condensed" charset="0"/>
                <a:ea typeface="Roboto Condensed" charset="0"/>
              </a:rPr>
              <a:t>But possibly underutilized memory</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Thrashing</a:t>
            </a:r>
            <a:endParaRPr lang="en-US" dirty="0"/>
          </a:p>
        </p:txBody>
      </p:sp>
      <p:sp>
        <p:nvSpPr>
          <p:cNvPr id="3" name="Text Placeholder 2"/>
          <p:cNvSpPr>
            <a:spLocks noGrp="1"/>
          </p:cNvSpPr>
          <p:nvPr>
            <p:ph type="body" idx="1"/>
          </p:nvPr>
        </p:nvSpPr>
        <p:spPr>
          <a:xfrm>
            <a:off x="609600" y="1327350"/>
            <a:ext cx="7848599" cy="3301800"/>
          </a:xfrm>
        </p:spPr>
        <p:txBody>
          <a:bodyPr/>
          <a:lstStyle/>
          <a:p>
            <a:pPr>
              <a:lnSpc>
                <a:spcPct val="120000"/>
              </a:lnSpc>
            </a:pPr>
            <a:r>
              <a:rPr lang="en-IN" sz="1800" dirty="0" smtClean="0">
                <a:latin typeface="Roboto Condensed" charset="0"/>
                <a:ea typeface="Roboto Condensed" charset="0"/>
              </a:rPr>
              <a:t>Consider any process that does not have "</a:t>
            </a:r>
            <a:r>
              <a:rPr lang="en-IN" sz="1800" dirty="0" smtClean="0">
                <a:solidFill>
                  <a:srgbClr val="0000FF"/>
                </a:solidFill>
                <a:latin typeface="Roboto Condensed" charset="0"/>
                <a:ea typeface="Roboto Condensed" charset="0"/>
              </a:rPr>
              <a:t>enough</a:t>
            </a:r>
            <a:r>
              <a:rPr lang="en-IN" sz="1800" dirty="0" smtClean="0">
                <a:latin typeface="Roboto Condensed" charset="0"/>
                <a:ea typeface="Roboto Condensed" charset="0"/>
              </a:rPr>
              <a:t>" frames. If the process does not have the number of frames it needs to support pages in </a:t>
            </a:r>
            <a:r>
              <a:rPr lang="en-IN" sz="1800" dirty="0" smtClean="0">
                <a:solidFill>
                  <a:srgbClr val="0000FF"/>
                </a:solidFill>
                <a:latin typeface="Roboto Condensed" charset="0"/>
                <a:ea typeface="Roboto Condensed" charset="0"/>
              </a:rPr>
              <a:t>active use</a:t>
            </a:r>
            <a:r>
              <a:rPr lang="en-IN" sz="1800" dirty="0" smtClean="0">
                <a:latin typeface="Roboto Condensed" charset="0"/>
                <a:ea typeface="Roboto Condensed" charset="0"/>
              </a:rPr>
              <a:t>, it will quickly </a:t>
            </a:r>
            <a:r>
              <a:rPr lang="en-IN" sz="1800" dirty="0" smtClean="0">
                <a:solidFill>
                  <a:srgbClr val="0000FF"/>
                </a:solidFill>
                <a:latin typeface="Roboto Condensed" charset="0"/>
                <a:ea typeface="Roboto Condensed" charset="0"/>
              </a:rPr>
              <a:t>page-fault.</a:t>
            </a:r>
            <a:r>
              <a:rPr lang="en-IN" sz="1800" dirty="0" smtClean="0">
                <a:latin typeface="Roboto Condensed" charset="0"/>
                <a:ea typeface="Roboto Condensed" charset="0"/>
              </a:rPr>
              <a:t> At this point, it must replace some page.</a:t>
            </a:r>
          </a:p>
          <a:p>
            <a:pPr>
              <a:lnSpc>
                <a:spcPct val="120000"/>
              </a:lnSpc>
            </a:pPr>
            <a:r>
              <a:rPr lang="en-IN" sz="1800" dirty="0" smtClean="0">
                <a:latin typeface="Roboto Condensed" charset="0"/>
                <a:ea typeface="Roboto Condensed" charset="0"/>
              </a:rPr>
              <a:t>However, since all its </a:t>
            </a:r>
            <a:r>
              <a:rPr lang="en-IN" sz="1800" dirty="0" smtClean="0">
                <a:solidFill>
                  <a:srgbClr val="0000FF"/>
                </a:solidFill>
                <a:latin typeface="Roboto Condensed" charset="0"/>
                <a:ea typeface="Roboto Condensed" charset="0"/>
              </a:rPr>
              <a:t>pages are in active use</a:t>
            </a:r>
            <a:r>
              <a:rPr lang="en-IN" sz="1800" dirty="0" smtClean="0">
                <a:latin typeface="Roboto Condensed" charset="0"/>
                <a:ea typeface="Roboto Condensed" charset="0"/>
              </a:rPr>
              <a:t>, it must replace a page that will be needed </a:t>
            </a:r>
            <a:r>
              <a:rPr lang="en-IN" sz="1800" dirty="0" smtClean="0">
                <a:solidFill>
                  <a:srgbClr val="0000FF"/>
                </a:solidFill>
                <a:latin typeface="Roboto Condensed" charset="0"/>
                <a:ea typeface="Roboto Condensed" charset="0"/>
              </a:rPr>
              <a:t>again right away</a:t>
            </a:r>
            <a:r>
              <a:rPr lang="en-IN" sz="1800" dirty="0" smtClean="0">
                <a:latin typeface="Roboto Condensed" charset="0"/>
                <a:ea typeface="Roboto Condensed" charset="0"/>
              </a:rPr>
              <a:t>. Consequently, it quickly faults again, and again, and again, replacing pages that it must bring back in immediately</a:t>
            </a:r>
          </a:p>
          <a:p>
            <a:pPr>
              <a:lnSpc>
                <a:spcPct val="120000"/>
              </a:lnSpc>
            </a:pPr>
            <a:r>
              <a:rPr lang="en-IN" sz="1800" dirty="0" smtClean="0">
                <a:solidFill>
                  <a:srgbClr val="0000FF"/>
                </a:solidFill>
                <a:latin typeface="Roboto Condensed" charset="0"/>
                <a:ea typeface="Roboto Condensed" charset="0"/>
              </a:rPr>
              <a:t>This high paging activity is called </a:t>
            </a:r>
            <a:r>
              <a:rPr lang="en-IN" sz="1800" i="1" dirty="0" smtClean="0">
                <a:solidFill>
                  <a:srgbClr val="0000FF"/>
                </a:solidFill>
                <a:latin typeface="Roboto Condensed" charset="0"/>
                <a:ea typeface="Roboto Condensed" charset="0"/>
              </a:rPr>
              <a:t>thrashing</a:t>
            </a:r>
            <a:r>
              <a:rPr lang="en-IN" sz="1800" i="1" dirty="0" smtClean="0">
                <a:latin typeface="Roboto Condensed" charset="0"/>
                <a:ea typeface="Roboto Condensed" charset="0"/>
              </a:rPr>
              <a:t>.  A process is thrashing if it is </a:t>
            </a:r>
            <a:r>
              <a:rPr lang="en-IN" sz="1800" dirty="0" smtClean="0">
                <a:latin typeface="Roboto Condensed" charset="0"/>
                <a:ea typeface="Roboto Condensed" charset="0"/>
              </a:rPr>
              <a:t>spending more time paging than executing</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 of Thrashing</a:t>
            </a:r>
            <a:endParaRPr lang="en-US" dirty="0"/>
          </a:p>
        </p:txBody>
      </p:sp>
      <p:sp>
        <p:nvSpPr>
          <p:cNvPr id="3" name="Text Placeholder 2"/>
          <p:cNvSpPr>
            <a:spLocks noGrp="1"/>
          </p:cNvSpPr>
          <p:nvPr>
            <p:ph type="body" idx="1"/>
          </p:nvPr>
        </p:nvSpPr>
        <p:spPr>
          <a:xfrm>
            <a:off x="685800" y="1327350"/>
            <a:ext cx="7391399" cy="3225600"/>
          </a:xfrm>
        </p:spPr>
        <p:txBody>
          <a:bodyPr/>
          <a:lstStyle/>
          <a:p>
            <a:pPr>
              <a:lnSpc>
                <a:spcPct val="120000"/>
              </a:lnSpc>
            </a:pPr>
            <a:r>
              <a:rPr lang="en-IN" sz="1800" dirty="0" smtClean="0">
                <a:latin typeface="Roboto Condensed" charset="0"/>
                <a:ea typeface="Roboto Condensed" charset="0"/>
              </a:rPr>
              <a:t>Thrashing results in severe performance problems. Consider the following scenario, which is based on the actual behaviour of early paging systems</a:t>
            </a:r>
          </a:p>
          <a:p>
            <a:pPr>
              <a:lnSpc>
                <a:spcPct val="120000"/>
              </a:lnSpc>
            </a:pPr>
            <a:r>
              <a:rPr lang="en-IN" sz="1800" dirty="0" smtClean="0">
                <a:latin typeface="Roboto Condensed" charset="0"/>
                <a:ea typeface="Roboto Condensed" charset="0"/>
              </a:rPr>
              <a:t>The operating system </a:t>
            </a:r>
            <a:r>
              <a:rPr lang="en-IN" sz="1800" dirty="0" smtClean="0">
                <a:solidFill>
                  <a:srgbClr val="0000FF"/>
                </a:solidFill>
                <a:latin typeface="Roboto Condensed" charset="0"/>
                <a:ea typeface="Roboto Condensed" charset="0"/>
              </a:rPr>
              <a:t>monitors CPU utilization</a:t>
            </a:r>
            <a:r>
              <a:rPr lang="en-IN" sz="1800" dirty="0" smtClean="0">
                <a:latin typeface="Roboto Condensed" charset="0"/>
                <a:ea typeface="Roboto Condensed" charset="0"/>
              </a:rPr>
              <a:t>. If CPU utilization is too </a:t>
            </a:r>
            <a:r>
              <a:rPr lang="en-IN" sz="1800" dirty="0" smtClean="0">
                <a:solidFill>
                  <a:srgbClr val="0000FF"/>
                </a:solidFill>
                <a:latin typeface="Roboto Condensed" charset="0"/>
                <a:ea typeface="Roboto Condensed" charset="0"/>
              </a:rPr>
              <a:t>low</a:t>
            </a:r>
            <a:r>
              <a:rPr lang="en-IN" sz="1800" dirty="0" smtClean="0">
                <a:latin typeface="Roboto Condensed" charset="0"/>
                <a:ea typeface="Roboto Condensed" charset="0"/>
              </a:rPr>
              <a:t>, we </a:t>
            </a:r>
            <a:r>
              <a:rPr lang="en-IN" sz="1800" dirty="0" smtClean="0">
                <a:solidFill>
                  <a:srgbClr val="0000FF"/>
                </a:solidFill>
                <a:latin typeface="Roboto Condensed" charset="0"/>
                <a:ea typeface="Roboto Condensed" charset="0"/>
              </a:rPr>
              <a:t>increase</a:t>
            </a:r>
            <a:r>
              <a:rPr lang="en-IN" sz="1800" dirty="0" smtClean="0">
                <a:latin typeface="Roboto Condensed" charset="0"/>
                <a:ea typeface="Roboto Condensed" charset="0"/>
              </a:rPr>
              <a:t> the degree of </a:t>
            </a:r>
            <a:r>
              <a:rPr lang="en-IN" sz="1800" dirty="0" smtClean="0">
                <a:solidFill>
                  <a:srgbClr val="0000FF"/>
                </a:solidFill>
                <a:latin typeface="Roboto Condensed" charset="0"/>
                <a:ea typeface="Roboto Condensed" charset="0"/>
              </a:rPr>
              <a:t>multiprogramming</a:t>
            </a:r>
            <a:r>
              <a:rPr lang="en-IN" sz="1800" dirty="0" smtClean="0">
                <a:latin typeface="Roboto Condensed" charset="0"/>
                <a:ea typeface="Roboto Condensed" charset="0"/>
              </a:rPr>
              <a:t> by introducing a new process to the system.</a:t>
            </a:r>
          </a:p>
          <a:p>
            <a:pPr>
              <a:lnSpc>
                <a:spcPct val="120000"/>
              </a:lnSpc>
            </a:pPr>
            <a:r>
              <a:rPr lang="en-IN" sz="1800" i="1" dirty="0" smtClean="0">
                <a:latin typeface="Roboto Condensed" charset="0"/>
                <a:ea typeface="Roboto Condensed" charset="0"/>
              </a:rPr>
              <a:t>A global page-replacement algorithm is used; </a:t>
            </a:r>
            <a:r>
              <a:rPr lang="en-IN" sz="1800" dirty="0" smtClean="0">
                <a:latin typeface="Roboto Condensed" charset="0"/>
                <a:ea typeface="Roboto Condensed" charset="0"/>
              </a:rPr>
              <a:t>it replaces pages without regard to the process to which they belong. Now suppose that a process enters a new phase </a:t>
            </a:r>
            <a:r>
              <a:rPr lang="en-IN" sz="1800" dirty="0" smtClean="0">
                <a:solidFill>
                  <a:srgbClr val="0000FF"/>
                </a:solidFill>
                <a:latin typeface="Roboto Condensed" charset="0"/>
                <a:ea typeface="Roboto Condensed" charset="0"/>
              </a:rPr>
              <a:t>in its execution and needs more frames</a:t>
            </a:r>
            <a:r>
              <a:rPr lang="en-IN" sz="1800" dirty="0" smtClean="0">
                <a:latin typeface="Roboto Condensed" charset="0"/>
                <a:ea typeface="Roboto Condensed" charset="0"/>
              </a:rPr>
              <a:t>. </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1636050"/>
            <a:ext cx="8534400" cy="3145500"/>
          </a:xfrm>
        </p:spPr>
        <p:txBody>
          <a:bodyPr/>
          <a:lstStyle/>
          <a:p>
            <a:r>
              <a:rPr lang="en-IN" sz="1800" dirty="0" smtClean="0">
                <a:latin typeface="Roboto Condensed" charset="0"/>
                <a:ea typeface="Roboto Condensed" charset="0"/>
              </a:rPr>
              <a:t>It starts faulting and taking frames away from other processes. These processes need those pages and so they also fault, taking frames from other processes. These faulting processes must use the </a:t>
            </a:r>
            <a:r>
              <a:rPr lang="en-IN" sz="1800" dirty="0" smtClean="0">
                <a:solidFill>
                  <a:srgbClr val="0000FF"/>
                </a:solidFill>
                <a:latin typeface="Roboto Condensed" charset="0"/>
                <a:ea typeface="Roboto Condensed" charset="0"/>
              </a:rPr>
              <a:t>paging device to swap pages in and out</a:t>
            </a:r>
            <a:r>
              <a:rPr lang="en-IN" sz="1800" dirty="0" smtClean="0">
                <a:latin typeface="Roboto Condensed" charset="0"/>
                <a:ea typeface="Roboto Condensed" charset="0"/>
              </a:rPr>
              <a:t>.  As they queue up for the paging device, the </a:t>
            </a:r>
            <a:r>
              <a:rPr lang="en-IN" sz="1800" dirty="0" smtClean="0">
                <a:solidFill>
                  <a:srgbClr val="0000FF"/>
                </a:solidFill>
                <a:latin typeface="Roboto Condensed" charset="0"/>
                <a:ea typeface="Roboto Condensed" charset="0"/>
              </a:rPr>
              <a:t>ready queue empties</a:t>
            </a:r>
            <a:r>
              <a:rPr lang="en-IN" sz="1800" dirty="0" smtClean="0">
                <a:latin typeface="Roboto Condensed" charset="0"/>
                <a:ea typeface="Roboto Condensed" charset="0"/>
              </a:rPr>
              <a:t>. As processes wait for the paging device, CPU utilization decreases.</a:t>
            </a:r>
          </a:p>
          <a:p>
            <a:pPr>
              <a:lnSpc>
                <a:spcPct val="120000"/>
              </a:lnSpc>
            </a:pPr>
            <a:r>
              <a:rPr lang="en-IN" sz="1800" dirty="0" smtClean="0">
                <a:latin typeface="Roboto Condensed" charset="0"/>
                <a:ea typeface="Roboto Condensed" charset="0"/>
              </a:rPr>
              <a:t>The CPU scheduler sees the decreasing CPU utilization and </a:t>
            </a:r>
            <a:r>
              <a:rPr lang="en-IN" sz="1800" i="1" dirty="0" smtClean="0">
                <a:solidFill>
                  <a:srgbClr val="0000CC"/>
                </a:solidFill>
                <a:latin typeface="Roboto Condensed" charset="0"/>
                <a:ea typeface="Roboto Condensed" charset="0"/>
              </a:rPr>
              <a:t>increases</a:t>
            </a:r>
            <a:r>
              <a:rPr lang="en-IN" sz="1800" i="1" dirty="0" smtClean="0">
                <a:latin typeface="Roboto Condensed" charset="0"/>
                <a:ea typeface="Roboto Condensed" charset="0"/>
              </a:rPr>
              <a:t> the </a:t>
            </a:r>
            <a:r>
              <a:rPr lang="en-IN" sz="1800" dirty="0" smtClean="0">
                <a:solidFill>
                  <a:srgbClr val="0000CC"/>
                </a:solidFill>
                <a:latin typeface="Roboto Condensed" charset="0"/>
                <a:ea typeface="Roboto Condensed" charset="0"/>
              </a:rPr>
              <a:t>degree of multiprogramming </a:t>
            </a:r>
            <a:r>
              <a:rPr lang="en-IN" sz="1800" dirty="0" smtClean="0">
                <a:latin typeface="Roboto Condensed" charset="0"/>
                <a:ea typeface="Roboto Condensed" charset="0"/>
              </a:rPr>
              <a:t>as a result. </a:t>
            </a:r>
          </a:p>
          <a:p>
            <a:pPr>
              <a:lnSpc>
                <a:spcPct val="120000"/>
              </a:lnSpc>
            </a:pPr>
            <a:r>
              <a:rPr lang="en-IN" sz="1800" dirty="0" smtClean="0">
                <a:latin typeface="Roboto Condensed" charset="0"/>
                <a:ea typeface="Roboto Condensed" charset="0"/>
              </a:rPr>
              <a:t>The new process tries to get started by taking frames from running processes, causing more page faults and a longer queue for the paging device. As a result, CPU utilization drops even further, and the CPU scheduler tries to increase the degree of multiprogramming even more.</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415325" cy="3145500"/>
          </a:xfrm>
        </p:spPr>
        <p:txBody>
          <a:bodyPr/>
          <a:lstStyle/>
          <a:p>
            <a:pPr>
              <a:lnSpc>
                <a:spcPct val="120000"/>
              </a:lnSpc>
            </a:pPr>
            <a:r>
              <a:rPr lang="en-IN" sz="1800" dirty="0" smtClean="0">
                <a:latin typeface="Roboto Condensed" charset="0"/>
                <a:ea typeface="Roboto Condensed" charset="0"/>
              </a:rPr>
              <a:t>Thrashing has occurred, and system throughput plunges. The page fault rate increases tremendously. </a:t>
            </a:r>
          </a:p>
          <a:p>
            <a:pPr>
              <a:lnSpc>
                <a:spcPct val="120000"/>
              </a:lnSpc>
            </a:pPr>
            <a:r>
              <a:rPr lang="en-IN" sz="1800" dirty="0" smtClean="0">
                <a:latin typeface="Roboto Condensed" charset="0"/>
                <a:ea typeface="Roboto Condensed" charset="0"/>
              </a:rPr>
              <a:t>As a result, the effective memory-access time increases. No work is getting done, because the processes are spending all their time paging.</a:t>
            </a:r>
          </a:p>
          <a:p>
            <a:r>
              <a:rPr lang="en-IN" sz="1800" dirty="0" smtClean="0">
                <a:latin typeface="Roboto Condensed" charset="0"/>
                <a:ea typeface="Roboto Condensed" charset="0"/>
              </a:rPr>
              <a:t>This phenomenon is illustrated in Figure. in which CPU utilization is plotted against the degree of multiprogramming.</a:t>
            </a:r>
            <a:endParaRPr lang="en-IN"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14274" y="1327350"/>
            <a:ext cx="7720125" cy="3145500"/>
          </a:xfrm>
        </p:spPr>
        <p:txBody>
          <a:bodyPr/>
          <a:lstStyle/>
          <a:p>
            <a:pPr lvl="0">
              <a:lnSpc>
                <a:spcPct val="110000"/>
              </a:lnSpc>
              <a:buNone/>
            </a:pPr>
            <a:r>
              <a:rPr lang="en-US" sz="1800" dirty="0" smtClean="0">
                <a:latin typeface="Roboto Condensed" charset="0"/>
                <a:ea typeface="Roboto Condensed" charset="0"/>
              </a:rPr>
              <a:t>In practice, most real processes </a:t>
            </a:r>
            <a:r>
              <a:rPr lang="en-US" sz="1800" dirty="0" smtClean="0">
                <a:solidFill>
                  <a:srgbClr val="0000CC"/>
                </a:solidFill>
                <a:latin typeface="Roboto Condensed" charset="0"/>
                <a:ea typeface="Roboto Condensed" charset="0"/>
              </a:rPr>
              <a:t>do not need </a:t>
            </a:r>
            <a:r>
              <a:rPr lang="en-US" sz="1800" dirty="0" smtClean="0">
                <a:latin typeface="Roboto Condensed" charset="0"/>
                <a:ea typeface="Roboto Condensed" charset="0"/>
              </a:rPr>
              <a:t>all their </a:t>
            </a:r>
            <a:r>
              <a:rPr lang="en-US" sz="1800" dirty="0" smtClean="0">
                <a:solidFill>
                  <a:srgbClr val="0000CC"/>
                </a:solidFill>
                <a:latin typeface="Roboto Condensed" charset="0"/>
                <a:ea typeface="Roboto Condensed" charset="0"/>
              </a:rPr>
              <a:t>pages</a:t>
            </a:r>
            <a:r>
              <a:rPr lang="en-US" sz="1800" dirty="0" smtClean="0">
                <a:latin typeface="Roboto Condensed" charset="0"/>
                <a:ea typeface="Roboto Condensed" charset="0"/>
              </a:rPr>
              <a:t>, or at least not all </a:t>
            </a:r>
            <a:r>
              <a:rPr lang="en-US" sz="1800" dirty="0" smtClean="0">
                <a:solidFill>
                  <a:srgbClr val="0000CC"/>
                </a:solidFill>
                <a:latin typeface="Roboto Condensed" charset="0"/>
                <a:ea typeface="Roboto Condensed" charset="0"/>
              </a:rPr>
              <a:t>at once</a:t>
            </a:r>
            <a:r>
              <a:rPr lang="en-US" sz="1800" dirty="0" smtClean="0">
                <a:latin typeface="Roboto Condensed" charset="0"/>
                <a:ea typeface="Roboto Condensed" charset="0"/>
              </a:rPr>
              <a:t>, for several reasons:</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Error handling code is not needed unless that specific error occurs, some of which are quite rare.</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Arrays are often over-sized for worst-case scenarios, and only a small fraction of the arrays are actually used in practice.</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Certain features of certain programs are rarely used, such as the routine to balance the federal budget. :-)</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29075" y="1276350"/>
            <a:ext cx="4214925" cy="3276600"/>
          </a:xfrm>
        </p:spPr>
        <p:txBody>
          <a:bodyPr/>
          <a:lstStyle/>
          <a:p>
            <a:r>
              <a:rPr lang="en-IN" sz="1800" dirty="0" smtClean="0">
                <a:latin typeface="Roboto Condensed" charset="0"/>
                <a:ea typeface="Roboto Condensed" charset="0"/>
              </a:rPr>
              <a:t>As the degree of multiprogramming increases, CPU utilization also increases, although more slowly, until a maximum is reached. If the degree of multiprogramming is increased even further, thrashing sets in, and CPU utilization drops sharply. At this point, to increase CPU utilization and stop thrashing, we must </a:t>
            </a:r>
            <a:r>
              <a:rPr lang="en-IN" sz="1800" i="1" dirty="0" smtClean="0">
                <a:latin typeface="Roboto Condensed" charset="0"/>
                <a:ea typeface="Roboto Condensed" charset="0"/>
              </a:rPr>
              <a:t>decrease the degree of </a:t>
            </a:r>
            <a:r>
              <a:rPr lang="en-IN" sz="1800" dirty="0" smtClean="0">
                <a:latin typeface="Roboto Condensed" charset="0"/>
                <a:ea typeface="Roboto Condensed" charset="0"/>
              </a:rPr>
              <a:t>multiprogramming.</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pic>
        <p:nvPicPr>
          <p:cNvPr id="5" name="Picture 4" descr="9"/>
          <p:cNvPicPr>
            <a:picLocks noChangeAspect="1" noChangeArrowheads="1"/>
          </p:cNvPicPr>
          <p:nvPr/>
        </p:nvPicPr>
        <p:blipFill>
          <a:blip r:embed="rId2"/>
          <a:srcRect/>
          <a:stretch>
            <a:fillRect/>
          </a:stretch>
        </p:blipFill>
        <p:spPr bwMode="auto">
          <a:xfrm>
            <a:off x="228600" y="1352550"/>
            <a:ext cx="4876799"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274" y="1327350"/>
            <a:ext cx="7643925" cy="3145500"/>
          </a:xfrm>
        </p:spPr>
        <p:txBody>
          <a:bodyPr/>
          <a:lstStyle/>
          <a:p>
            <a:pPr>
              <a:lnSpc>
                <a:spcPct val="120000"/>
              </a:lnSpc>
            </a:pPr>
            <a:r>
              <a:rPr lang="en-IN" sz="1800" dirty="0" smtClean="0">
                <a:solidFill>
                  <a:srgbClr val="0000FF"/>
                </a:solidFill>
                <a:latin typeface="Roboto Condensed" charset="0"/>
                <a:ea typeface="Roboto Condensed" charset="0"/>
              </a:rPr>
              <a:t>We can limit the effects of thrashing by using local replacement </a:t>
            </a:r>
            <a:r>
              <a:rPr lang="en-IN" sz="1800" dirty="0" smtClean="0">
                <a:latin typeface="Roboto Condensed" charset="0"/>
                <a:ea typeface="Roboto Condensed" charset="0"/>
              </a:rPr>
              <a:t>algorithm. With local replacement, if one process starts thrashing, it cannot steal frames from another process and cause the latter to thrash as well.</a:t>
            </a:r>
          </a:p>
          <a:p>
            <a:pPr>
              <a:lnSpc>
                <a:spcPct val="120000"/>
              </a:lnSpc>
            </a:pPr>
            <a:r>
              <a:rPr lang="en-IN" sz="1800" dirty="0" smtClean="0">
                <a:latin typeface="Roboto Condensed" charset="0"/>
                <a:ea typeface="Roboto Condensed" charset="0"/>
              </a:rPr>
              <a:t>However, the problem is not entirely solved. If processes are thrashing, they will be in the queue for the paging device most of the time. The average service time for a page fault will increase because of the longer average queue for the paging device. Thus, the effective access time will increase even for a process that is not thrashing.</a:t>
            </a: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a:xfrm>
            <a:off x="228600" y="1327350"/>
            <a:ext cx="8153399" cy="3530400"/>
          </a:xfrm>
        </p:spPr>
        <p:txBody>
          <a:bodyPr/>
          <a:lstStyle/>
          <a:p>
            <a:r>
              <a:rPr lang="en-US" sz="1800" dirty="0" smtClean="0">
                <a:latin typeface="Roboto Condensed" charset="0"/>
                <a:ea typeface="Roboto Condensed" charset="0"/>
              </a:rPr>
              <a:t>Thrashing is a high paging activity. A process is thrashing</a:t>
            </a:r>
            <a:br>
              <a:rPr lang="en-US" sz="1800" dirty="0" smtClean="0">
                <a:latin typeface="Roboto Condensed" charset="0"/>
                <a:ea typeface="Roboto Condensed" charset="0"/>
              </a:rPr>
            </a:br>
            <a:r>
              <a:rPr lang="en-US" sz="1800" dirty="0" smtClean="0">
                <a:latin typeface="Roboto Condensed" charset="0"/>
                <a:ea typeface="Roboto Condensed" charset="0"/>
              </a:rPr>
              <a:t>if it is spending more time with paging rather than execution.</a:t>
            </a:r>
            <a:br>
              <a:rPr lang="en-US" sz="1800" dirty="0" smtClean="0">
                <a:latin typeface="Roboto Condensed" charset="0"/>
                <a:ea typeface="Roboto Condensed" charset="0"/>
              </a:rPr>
            </a:br>
            <a:r>
              <a:rPr lang="en-US" sz="1800" dirty="0" smtClean="0">
                <a:latin typeface="Roboto Condensed" charset="0"/>
                <a:ea typeface="Roboto Condensed" charset="0"/>
              </a:rPr>
              <a:t>Caused by:-</a:t>
            </a:r>
            <a:br>
              <a:rPr lang="en-US" sz="1800" dirty="0" smtClean="0">
                <a:latin typeface="Roboto Condensed" charset="0"/>
                <a:ea typeface="Roboto Condensed" charset="0"/>
              </a:rPr>
            </a:br>
            <a:r>
              <a:rPr lang="en-US" sz="1800" dirty="0" smtClean="0">
                <a:latin typeface="Roboto Condensed" charset="0"/>
                <a:ea typeface="Roboto Condensed" charset="0"/>
              </a:rPr>
              <a:t>* global replacement algorithm.</a:t>
            </a:r>
            <a:br>
              <a:rPr lang="en-US" sz="1800" dirty="0" smtClean="0">
                <a:latin typeface="Roboto Condensed" charset="0"/>
                <a:ea typeface="Roboto Condensed" charset="0"/>
              </a:rPr>
            </a:br>
            <a:r>
              <a:rPr lang="en-US" sz="1800" dirty="0" smtClean="0">
                <a:latin typeface="Roboto Condensed" charset="0"/>
                <a:ea typeface="Roboto Condensed" charset="0"/>
              </a:rPr>
              <a:t>* under allocation of the minimum </a:t>
            </a:r>
            <a:br>
              <a:rPr lang="en-US" sz="1800" dirty="0" smtClean="0">
                <a:latin typeface="Roboto Condensed" charset="0"/>
                <a:ea typeface="Roboto Condensed" charset="0"/>
              </a:rPr>
            </a:br>
            <a:r>
              <a:rPr lang="en-US" sz="1800" dirty="0" smtClean="0">
                <a:latin typeface="Roboto Condensed" charset="0"/>
                <a:ea typeface="Roboto Condensed" charset="0"/>
              </a:rPr>
              <a:t>number of pages required by a process.</a:t>
            </a:r>
            <a:br>
              <a:rPr lang="en-US" sz="1800" dirty="0" smtClean="0">
                <a:latin typeface="Roboto Condensed" charset="0"/>
                <a:ea typeface="Roboto Condensed" charset="0"/>
              </a:rPr>
            </a:br>
            <a:r>
              <a:rPr lang="en-US" sz="1800" dirty="0" smtClean="0">
                <a:latin typeface="Roboto Condensed" charset="0"/>
                <a:ea typeface="Roboto Condensed" charset="0"/>
              </a:rPr>
              <a:t>* very high degree of multiprogramming.</a:t>
            </a:r>
            <a:br>
              <a:rPr lang="en-US" sz="1800" dirty="0" smtClean="0">
                <a:latin typeface="Roboto Condensed" charset="0"/>
                <a:ea typeface="Roboto Condensed" charset="0"/>
              </a:rPr>
            </a:br>
            <a:r>
              <a:rPr lang="en-US" sz="1800" dirty="0" smtClean="0">
                <a:latin typeface="Roboto Condensed" charset="0"/>
                <a:ea typeface="Roboto Condensed" charset="0"/>
              </a:rPr>
              <a:t>Eliminated by:-</a:t>
            </a:r>
            <a:br>
              <a:rPr lang="en-US" sz="1800" dirty="0" smtClean="0">
                <a:latin typeface="Roboto Condensed" charset="0"/>
                <a:ea typeface="Roboto Condensed" charset="0"/>
              </a:rPr>
            </a:br>
            <a:r>
              <a:rPr lang="en-US" sz="1800" dirty="0" smtClean="0">
                <a:latin typeface="Roboto Condensed" charset="0"/>
                <a:ea typeface="Roboto Condensed" charset="0"/>
              </a:rPr>
              <a:t>*reducing level or degree of multiprogramming.</a:t>
            </a:r>
            <a:br>
              <a:rPr lang="en-US" sz="1800" dirty="0" smtClean="0">
                <a:latin typeface="Roboto Condensed" charset="0"/>
                <a:ea typeface="Roboto Condensed" charset="0"/>
              </a:rPr>
            </a:br>
            <a:r>
              <a:rPr lang="en-US" sz="1800" dirty="0" smtClean="0">
                <a:latin typeface="Roboto Condensed" charset="0"/>
                <a:ea typeface="Roboto Condensed" charset="0"/>
              </a:rPr>
              <a:t>*use local replacement algorithm.</a:t>
            </a:r>
            <a:br>
              <a:rPr lang="en-US" sz="1800" dirty="0" smtClean="0">
                <a:latin typeface="Roboto Condensed" charset="0"/>
                <a:ea typeface="Roboto Condensed" charset="0"/>
              </a:rPr>
            </a:br>
            <a:r>
              <a:rPr lang="en-US" sz="1800" dirty="0" smtClean="0">
                <a:latin typeface="Roboto Condensed" charset="0"/>
                <a:ea typeface="Roboto Condensed" charset="0"/>
              </a:rPr>
              <a:t>*while allocating check minimum sufficient frame required</a:t>
            </a:r>
            <a:br>
              <a:rPr lang="en-US" sz="1800" dirty="0" smtClean="0">
                <a:latin typeface="Roboto Condensed" charset="0"/>
                <a:ea typeface="Roboto Condensed" charset="0"/>
              </a:rPr>
            </a:br>
            <a:r>
              <a:rPr lang="en-US" sz="1800" dirty="0" smtClean="0">
                <a:latin typeface="Roboto Condensed" charset="0"/>
                <a:ea typeface="Roboto Condensed" charset="0"/>
              </a:rPr>
              <a:t>for a process. </a:t>
            </a:r>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83650"/>
            <a:ext cx="7415326" cy="3145500"/>
          </a:xfrm>
        </p:spPr>
        <p:txBody>
          <a:bodyPr/>
          <a:lstStyle/>
          <a:p>
            <a:pPr lvl="0">
              <a:lnSpc>
                <a:spcPct val="110000"/>
              </a:lnSpc>
              <a:buNone/>
            </a:pPr>
            <a:r>
              <a:rPr lang="en-US" sz="1800" dirty="0" smtClean="0">
                <a:latin typeface="Roboto Condensed" charset="0"/>
                <a:ea typeface="Roboto Condensed" charset="0"/>
              </a:rPr>
              <a:t>The ability to </a:t>
            </a:r>
            <a:r>
              <a:rPr lang="en-US" sz="1800" dirty="0" smtClean="0">
                <a:solidFill>
                  <a:srgbClr val="0000CC"/>
                </a:solidFill>
                <a:latin typeface="Roboto Condensed" charset="0"/>
                <a:ea typeface="Roboto Condensed" charset="0"/>
              </a:rPr>
              <a:t>load only the portions of processes </a:t>
            </a:r>
            <a:r>
              <a:rPr lang="en-US" sz="1800" dirty="0" smtClean="0">
                <a:latin typeface="Roboto Condensed" charset="0"/>
                <a:ea typeface="Roboto Condensed" charset="0"/>
              </a:rPr>
              <a:t>that were actually needed ( and only </a:t>
            </a:r>
            <a:r>
              <a:rPr lang="en-US" sz="1800" i="1" dirty="0" smtClean="0">
                <a:latin typeface="Roboto Condensed" charset="0"/>
                <a:ea typeface="Roboto Condensed" charset="0"/>
              </a:rPr>
              <a:t>when</a:t>
            </a:r>
            <a:r>
              <a:rPr lang="en-US" sz="1800" dirty="0" smtClean="0">
                <a:latin typeface="Roboto Condensed" charset="0"/>
                <a:ea typeface="Roboto Condensed" charset="0"/>
              </a:rPr>
              <a:t> they were needed ) has several benefits:</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Programs could be written for a much larger address space ( virtual memory space ) than physically exists on the computer.</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Because each process is only using a fraction of their total address space, there is more memory left for other programs, improving CPU utilization and system throughput.</a:t>
            </a:r>
            <a:endParaRPr lang="en-IN" sz="1800" dirty="0" smtClean="0">
              <a:latin typeface="Roboto Condensed" charset="0"/>
              <a:ea typeface="Roboto Condensed" charset="0"/>
            </a:endParaRPr>
          </a:p>
          <a:p>
            <a:pPr lvl="1">
              <a:lnSpc>
                <a:spcPct val="110000"/>
              </a:lnSpc>
            </a:pPr>
            <a:r>
              <a:rPr lang="en-US" sz="1800" dirty="0" smtClean="0">
                <a:latin typeface="Roboto Condensed" charset="0"/>
                <a:ea typeface="Roboto Condensed" charset="0"/>
              </a:rPr>
              <a:t>Less I/O is needed for swapping processes in and out of RAM, speeding things up.</a:t>
            </a:r>
            <a:endParaRPr lang="en-IN" sz="1800" dirty="0" smtClean="0">
              <a:latin typeface="Roboto Condensed" charset="0"/>
              <a:ea typeface="Roboto Condensed" charset="0"/>
            </a:endParaRPr>
          </a:p>
          <a:p>
            <a:endParaRPr lang="en-US" sz="1800" dirty="0">
              <a:latin typeface="Roboto Condensed" charset="0"/>
              <a:ea typeface="Roboto Condensed"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a:xfrm>
            <a:off x="381000" y="1327350"/>
            <a:ext cx="8610600" cy="3378000"/>
          </a:xfrm>
        </p:spPr>
        <p:txBody>
          <a:bodyPr/>
          <a:lstStyle/>
          <a:p>
            <a:pPr>
              <a:lnSpc>
                <a:spcPct val="120000"/>
              </a:lnSpc>
              <a:buNone/>
            </a:pPr>
            <a:r>
              <a:rPr lang="en-US" sz="1800" b="1" dirty="0" smtClean="0">
                <a:solidFill>
                  <a:srgbClr val="3366FF"/>
                </a:solidFill>
              </a:rPr>
              <a:t>Virtual memory</a:t>
            </a:r>
            <a:r>
              <a:rPr lang="en-US" sz="1800" dirty="0" smtClean="0">
                <a:solidFill>
                  <a:srgbClr val="3366FF"/>
                </a:solidFill>
              </a:rPr>
              <a:t> </a:t>
            </a:r>
            <a:r>
              <a:rPr lang="en-US" sz="1800" dirty="0" smtClean="0"/>
              <a:t>– involves separation of user logical memory from physical memory</a:t>
            </a:r>
          </a:p>
          <a:p>
            <a:pPr>
              <a:lnSpc>
                <a:spcPct val="120000"/>
              </a:lnSpc>
            </a:pPr>
            <a:r>
              <a:rPr lang="en-US" sz="1800" dirty="0" smtClean="0">
                <a:solidFill>
                  <a:srgbClr val="0000CC"/>
                </a:solidFill>
              </a:rPr>
              <a:t>This leads Logical address space can therefore be much larger than physical address space</a:t>
            </a:r>
          </a:p>
          <a:p>
            <a:pPr>
              <a:lnSpc>
                <a:spcPct val="120000"/>
              </a:lnSpc>
            </a:pPr>
            <a:r>
              <a:rPr lang="en-US" sz="1800" dirty="0" smtClean="0"/>
              <a:t>Only part of the program needs to be in memory for execution</a:t>
            </a:r>
          </a:p>
          <a:p>
            <a:pPr>
              <a:lnSpc>
                <a:spcPct val="120000"/>
              </a:lnSpc>
            </a:pPr>
            <a:r>
              <a:rPr lang="en-US" sz="1800" dirty="0" smtClean="0"/>
              <a:t>Allows address spaces to be shared by several processes</a:t>
            </a:r>
          </a:p>
          <a:p>
            <a:pPr>
              <a:lnSpc>
                <a:spcPct val="120000"/>
              </a:lnSpc>
            </a:pPr>
            <a:r>
              <a:rPr lang="en-US" sz="1800" dirty="0" smtClean="0"/>
              <a:t>Allows for more efficient process creation</a:t>
            </a:r>
          </a:p>
          <a:p>
            <a:pPr>
              <a:lnSpc>
                <a:spcPct val="120000"/>
              </a:lnSpc>
            </a:pPr>
            <a:r>
              <a:rPr lang="en-US" sz="1800" dirty="0" smtClean="0"/>
              <a:t>More programs running concurrently</a:t>
            </a:r>
          </a:p>
          <a:p>
            <a:pPr>
              <a:lnSpc>
                <a:spcPct val="120000"/>
              </a:lnSpc>
            </a:pPr>
            <a:r>
              <a:rPr lang="en-US" sz="1800" dirty="0" smtClean="0"/>
              <a:t>Less I/O needed to load or swap processes</a:t>
            </a:r>
            <a:br>
              <a:rPr lang="en-US" sz="1800" dirty="0" smtClean="0"/>
            </a:br>
            <a:endParaRPr lang="en-US" sz="18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4871</TotalTime>
  <Words>3877</Words>
  <PresentationFormat>On-screen Show (16:9)</PresentationFormat>
  <Paragraphs>323</Paragraphs>
  <Slides>72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1" baseType="lpstr">
      <vt:lpstr>Arial</vt:lpstr>
      <vt:lpstr>Roboto Condensed</vt:lpstr>
      <vt:lpstr>Roboto Condensed Light</vt:lpstr>
      <vt:lpstr>Wingdings</vt:lpstr>
      <vt:lpstr>Symbol</vt:lpstr>
      <vt:lpstr>Monotype Sorts</vt:lpstr>
      <vt:lpstr>Arvo</vt:lpstr>
      <vt:lpstr>Salerio template</vt:lpstr>
      <vt:lpstr>Equation</vt:lpstr>
      <vt:lpstr>Slide 1</vt:lpstr>
      <vt:lpstr>Virtual Memory</vt:lpstr>
      <vt:lpstr>Content </vt:lpstr>
      <vt:lpstr>Introduction </vt:lpstr>
      <vt:lpstr>Objectives</vt:lpstr>
      <vt:lpstr>Slide 6</vt:lpstr>
      <vt:lpstr>Slide 7</vt:lpstr>
      <vt:lpstr>Slide 8</vt:lpstr>
      <vt:lpstr>Background</vt:lpstr>
      <vt:lpstr>Background…</vt:lpstr>
      <vt:lpstr>Virtual Memory That is  Larger Than Physical Memory</vt:lpstr>
      <vt:lpstr>Virtual-address Space</vt:lpstr>
      <vt:lpstr>Slide 13</vt:lpstr>
      <vt:lpstr>Shared library using virtual memory</vt:lpstr>
      <vt:lpstr>Demand Paging</vt:lpstr>
      <vt:lpstr>Slide 16</vt:lpstr>
      <vt:lpstr>Slide 17</vt:lpstr>
      <vt:lpstr>Slide 18</vt:lpstr>
      <vt:lpstr>Transfer of a Paged Memory to Contiguous Disk Space</vt:lpstr>
      <vt:lpstr>Slide 20</vt:lpstr>
      <vt:lpstr>Slide 21</vt:lpstr>
      <vt:lpstr>Valid Invalid bit</vt:lpstr>
      <vt:lpstr>Slide 23</vt:lpstr>
      <vt:lpstr>Page Table When Some Pages Are Not in Main Memory</vt:lpstr>
      <vt:lpstr>Page-fault</vt:lpstr>
      <vt:lpstr>Slide 26</vt:lpstr>
      <vt:lpstr>Slide 27</vt:lpstr>
      <vt:lpstr>Steps in Handling a Page Fault</vt:lpstr>
      <vt:lpstr>PURE DEMAND PAGING.</vt:lpstr>
      <vt:lpstr>Slide 30</vt:lpstr>
      <vt:lpstr>Performance of Demand Paging (Cont.)</vt:lpstr>
      <vt:lpstr>Slide 32</vt:lpstr>
      <vt:lpstr>Demand Paging Example</vt:lpstr>
      <vt:lpstr>Slide 34</vt:lpstr>
      <vt:lpstr>Page Replacement</vt:lpstr>
      <vt:lpstr>Slide 36</vt:lpstr>
      <vt:lpstr>Slide 37</vt:lpstr>
      <vt:lpstr>Slide 38</vt:lpstr>
      <vt:lpstr>Slide 39</vt:lpstr>
      <vt:lpstr>Basic Page Replacement</vt:lpstr>
      <vt:lpstr>Slide 41</vt:lpstr>
      <vt:lpstr>Slide 42</vt:lpstr>
      <vt:lpstr>Slide 43</vt:lpstr>
      <vt:lpstr>Slide 44</vt:lpstr>
      <vt:lpstr>Page-replacement algorithms</vt:lpstr>
      <vt:lpstr>Slide 46</vt:lpstr>
      <vt:lpstr>Graph of page faults versus number of frames. </vt:lpstr>
      <vt:lpstr>FIFO Page Replacement</vt:lpstr>
      <vt:lpstr>FIFO Page Replacement</vt:lpstr>
      <vt:lpstr>Slide 50</vt:lpstr>
      <vt:lpstr>FIFO Illustrating Belady’s Anomaly</vt:lpstr>
      <vt:lpstr>Optimal Page Replacement</vt:lpstr>
      <vt:lpstr>Optimal Page Replacement</vt:lpstr>
      <vt:lpstr>Slide 54</vt:lpstr>
      <vt:lpstr>Optimal Algorithm</vt:lpstr>
      <vt:lpstr>LRU Page Replacement</vt:lpstr>
      <vt:lpstr>Allocation of Frames</vt:lpstr>
      <vt:lpstr>Slide 58</vt:lpstr>
      <vt:lpstr>Slide 59</vt:lpstr>
      <vt:lpstr>Slide 60</vt:lpstr>
      <vt:lpstr>Allocation Algorithms</vt:lpstr>
      <vt:lpstr>Slide 62</vt:lpstr>
      <vt:lpstr>Global vs. Local Allocation</vt:lpstr>
      <vt:lpstr>Slide 64</vt:lpstr>
      <vt:lpstr>Global vs. Local Allocation</vt:lpstr>
      <vt:lpstr>Thrashing</vt:lpstr>
      <vt:lpstr>Cause of Thrashing</vt:lpstr>
      <vt:lpstr>Slide 68</vt:lpstr>
      <vt:lpstr>Slide 69</vt:lpstr>
      <vt:lpstr>Slide 70</vt:lpstr>
      <vt:lpstr>Slide 71</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Admin</dc:creator>
  <cp:lastModifiedBy>admin</cp:lastModifiedBy>
  <cp:revision>176</cp:revision>
  <dcterms:modified xsi:type="dcterms:W3CDTF">2022-08-23T10:03:03Z</dcterms:modified>
</cp:coreProperties>
</file>