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6"/>
  </p:notesMasterIdLst>
  <p:sldIdLst>
    <p:sldId id="256" r:id="rId2"/>
    <p:sldId id="257" r:id="rId3"/>
    <p:sldId id="259" r:id="rId4"/>
    <p:sldId id="261" r:id="rId5"/>
    <p:sldId id="413" r:id="rId6"/>
    <p:sldId id="414" r:id="rId7"/>
    <p:sldId id="483" r:id="rId8"/>
    <p:sldId id="484" r:id="rId9"/>
    <p:sldId id="485" r:id="rId10"/>
    <p:sldId id="486" r:id="rId11"/>
    <p:sldId id="415" r:id="rId12"/>
    <p:sldId id="423" r:id="rId13"/>
    <p:sldId id="424" r:id="rId14"/>
    <p:sldId id="425" r:id="rId15"/>
    <p:sldId id="426" r:id="rId16"/>
    <p:sldId id="416" r:id="rId17"/>
    <p:sldId id="417" r:id="rId18"/>
    <p:sldId id="418" r:id="rId19"/>
    <p:sldId id="419" r:id="rId20"/>
    <p:sldId id="420" r:id="rId21"/>
    <p:sldId id="421" r:id="rId22"/>
    <p:sldId id="422" r:id="rId23"/>
    <p:sldId id="427" r:id="rId24"/>
    <p:sldId id="430" r:id="rId25"/>
    <p:sldId id="437" r:id="rId26"/>
    <p:sldId id="438" r:id="rId27"/>
    <p:sldId id="439" r:id="rId28"/>
    <p:sldId id="429" r:id="rId29"/>
    <p:sldId id="428" r:id="rId30"/>
    <p:sldId id="431" r:id="rId31"/>
    <p:sldId id="432" r:id="rId32"/>
    <p:sldId id="433" r:id="rId33"/>
    <p:sldId id="434" r:id="rId34"/>
    <p:sldId id="435" r:id="rId35"/>
    <p:sldId id="436" r:id="rId36"/>
    <p:sldId id="440" r:id="rId37"/>
    <p:sldId id="441" r:id="rId38"/>
    <p:sldId id="442" r:id="rId39"/>
    <p:sldId id="443" r:id="rId40"/>
    <p:sldId id="444" r:id="rId41"/>
    <p:sldId id="445" r:id="rId42"/>
    <p:sldId id="451" r:id="rId43"/>
    <p:sldId id="450" r:id="rId44"/>
    <p:sldId id="449" r:id="rId45"/>
    <p:sldId id="448" r:id="rId46"/>
    <p:sldId id="447" r:id="rId47"/>
    <p:sldId id="446" r:id="rId48"/>
    <p:sldId id="456" r:id="rId49"/>
    <p:sldId id="455" r:id="rId50"/>
    <p:sldId id="454" r:id="rId51"/>
    <p:sldId id="453" r:id="rId52"/>
    <p:sldId id="452" r:id="rId53"/>
    <p:sldId id="459" r:id="rId54"/>
    <p:sldId id="458" r:id="rId55"/>
    <p:sldId id="457" r:id="rId56"/>
    <p:sldId id="460" r:id="rId57"/>
    <p:sldId id="465" r:id="rId58"/>
    <p:sldId id="464" r:id="rId59"/>
    <p:sldId id="463" r:id="rId60"/>
    <p:sldId id="468" r:id="rId61"/>
    <p:sldId id="469" r:id="rId62"/>
    <p:sldId id="470" r:id="rId63"/>
    <p:sldId id="471" r:id="rId64"/>
    <p:sldId id="472" r:id="rId65"/>
    <p:sldId id="478" r:id="rId66"/>
    <p:sldId id="473" r:id="rId67"/>
    <p:sldId id="477" r:id="rId68"/>
    <p:sldId id="476" r:id="rId69"/>
    <p:sldId id="475" r:id="rId70"/>
    <p:sldId id="474" r:id="rId71"/>
    <p:sldId id="482" r:id="rId72"/>
    <p:sldId id="481" r:id="rId73"/>
    <p:sldId id="480" r:id="rId74"/>
    <p:sldId id="479" r:id="rId75"/>
  </p:sldIdLst>
  <p:sldSz cx="9144000" cy="5143500" type="screen16x9"/>
  <p:notesSz cx="6858000" cy="9144000"/>
  <p:embeddedFontLst>
    <p:embeddedFont>
      <p:font typeface="Roboto Condensed" charset="0"/>
      <p:regular r:id="rId77"/>
      <p:bold r:id="rId78"/>
      <p:italic r:id="rId79"/>
      <p:boldItalic r:id="rId80"/>
    </p:embeddedFont>
    <p:embeddedFont>
      <p:font typeface="Roboto Condensed Light" charset="0"/>
      <p:regular r:id="rId81"/>
      <p:bold r:id="rId82"/>
      <p:italic r:id="rId83"/>
      <p:boldItalic r:id="rId84"/>
    </p:embeddedFont>
    <p:embeddedFont>
      <p:font typeface="Wingdings 3" pitchFamily="18" charset="2"/>
      <p:regular r:id="rId85"/>
    </p:embeddedFont>
    <p:embeddedFont>
      <p:font typeface="Verdana" pitchFamily="34" charset="0"/>
      <p:regular r:id="rId86"/>
      <p:bold r:id="rId87"/>
      <p:italic r:id="rId88"/>
      <p:boldItalic r:id="rId89"/>
    </p:embeddedFont>
    <p:embeddedFont>
      <p:font typeface="Helvetica" charset="0"/>
      <p:regular r:id="rId90"/>
      <p:bold r:id="rId91"/>
      <p:italic r:id="rId92"/>
      <p:boldItalic r:id="rId93"/>
    </p:embeddedFont>
    <p:embeddedFont>
      <p:font typeface="Arvo"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88623D83-27EC-48A3-A7D8-45CFA0EABE73}">
  <a:tblStyle styleId="{88623D83-27EC-48A3-A7D8-45CFA0EABE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45" autoAdjust="0"/>
    <p:restoredTop sz="99283" autoAdjust="0"/>
  </p:normalViewPr>
  <p:slideViewPr>
    <p:cSldViewPr>
      <p:cViewPr>
        <p:scale>
          <a:sx n="108" d="100"/>
          <a:sy n="108" d="100"/>
        </p:scale>
        <p:origin x="-336" y="90"/>
      </p:cViewPr>
      <p:guideLst>
        <p:guide orient="horz" pos="1620"/>
        <p:guide pos="2880"/>
      </p:guideLst>
    </p:cSldViewPr>
  </p:slideViewPr>
  <p:outlineViewPr>
    <p:cViewPr>
      <p:scale>
        <a:sx n="33" d="100"/>
        <a:sy n="33" d="100"/>
      </p:scale>
      <p:origin x="48" y="609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97"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95"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font" Target="fonts/font17.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font" Target="fonts/font18.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 xmlns:p14="http://schemas.microsoft.com/office/powerpoint/2010/main" val="2291456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 name="Picture 4" descr="bca logo.jpeg"/>
          <p:cNvPicPr>
            <a:picLocks noChangeAspect="1"/>
          </p:cNvPicPr>
          <p:nvPr/>
        </p:nvPicPr>
        <p:blipFill>
          <a:blip r:embed="rId7"/>
          <a:stretch>
            <a:fillRect/>
          </a:stretch>
        </p:blipFill>
        <p:spPr>
          <a:xfrm>
            <a:off x="7743825" y="1"/>
            <a:ext cx="1400175" cy="819149"/>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OPERATINGSYSTEMTotal.doc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600200" y="2266950"/>
            <a:ext cx="5492400" cy="766200"/>
          </a:xfrm>
          <a:prstGeom prst="rect">
            <a:avLst/>
          </a:prstGeom>
        </p:spPr>
        <p:txBody>
          <a:bodyPr spcFirstLastPara="1" wrap="square" lIns="91425" tIns="91425" rIns="91425" bIns="91425" anchor="ctr" anchorCtr="0">
            <a:noAutofit/>
          </a:bodyPr>
          <a:lstStyle/>
          <a:p>
            <a:pPr lvl="0" algn="ctr"/>
            <a:r>
              <a:rPr lang="en-US" sz="3200" dirty="0" smtClean="0">
                <a:solidFill>
                  <a:schemeClr val="tx1"/>
                </a:solidFill>
              </a:rPr>
              <a:t>Memory Management </a:t>
            </a:r>
            <a:endParaRPr sz="32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Text Placeholder 2"/>
          <p:cNvSpPr>
            <a:spLocks noGrp="1"/>
          </p:cNvSpPr>
          <p:nvPr>
            <p:ph type="body" idx="1"/>
          </p:nvPr>
        </p:nvSpPr>
        <p:spPr>
          <a:xfrm>
            <a:off x="304800" y="1327350"/>
            <a:ext cx="8000999" cy="3378000"/>
          </a:xfrm>
        </p:spPr>
        <p:txBody>
          <a:bodyPr/>
          <a:lstStyle/>
          <a:p>
            <a:r>
              <a:rPr lang="en-US" sz="1800" dirty="0" smtClean="0">
                <a:latin typeface="Roboto Condensed" charset="0"/>
                <a:ea typeface="Roboto Condensed" charset="0"/>
              </a:rPr>
              <a:t>STATUS:-Keeping the status of each memory location, whether it is allocated or free.</a:t>
            </a:r>
          </a:p>
          <a:p>
            <a:r>
              <a:rPr lang="en-US" sz="1800" dirty="0" smtClean="0">
                <a:latin typeface="Roboto Condensed" charset="0"/>
                <a:ea typeface="Roboto Condensed" charset="0"/>
              </a:rPr>
              <a:t>POLICY OF ALLOCATION:-It keep track of how much, where &amp; when the memory should be allocated to the process.</a:t>
            </a:r>
          </a:p>
          <a:p>
            <a:r>
              <a:rPr lang="en-US" sz="1800" dirty="0" smtClean="0">
                <a:latin typeface="Roboto Condensed" charset="0"/>
                <a:ea typeface="Roboto Condensed" charset="0"/>
              </a:rPr>
              <a:t>MEMORY ALLOCATION:-When a process request for memory, specific locations must be selected and allocated as per policy above and memory status information is updated correspondingly.</a:t>
            </a:r>
          </a:p>
          <a:p>
            <a:r>
              <a:rPr lang="en-US" sz="1800" dirty="0" smtClean="0">
                <a:latin typeface="Roboto Condensed" charset="0"/>
                <a:ea typeface="Roboto Condensed" charset="0"/>
              </a:rPr>
              <a:t>DEALLOCATION:-The allocation memory may be either reclaimed by memory management. This operation is based on the deallocation policy. After deallocation the status information must be updater</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Limit Registers</a:t>
            </a:r>
            <a:endParaRPr lang="en-US" dirty="0"/>
          </a:p>
        </p:txBody>
      </p:sp>
      <p:sp>
        <p:nvSpPr>
          <p:cNvPr id="3" name="Text Placeholder 2"/>
          <p:cNvSpPr>
            <a:spLocks noGrp="1"/>
          </p:cNvSpPr>
          <p:nvPr>
            <p:ph type="body" idx="1"/>
          </p:nvPr>
        </p:nvSpPr>
        <p:spPr>
          <a:xfrm>
            <a:off x="381000" y="1327350"/>
            <a:ext cx="7848599" cy="558600"/>
          </a:xfrm>
        </p:spPr>
        <p:txBody>
          <a:bodyPr/>
          <a:lstStyle/>
          <a:p>
            <a:r>
              <a:rPr lang="en-US" sz="1800" dirty="0" smtClean="0">
                <a:latin typeface="Roboto Condensed" charset="0"/>
                <a:ea typeface="Roboto Condensed" charset="0"/>
              </a:rPr>
              <a:t>A pair of </a:t>
            </a:r>
            <a:r>
              <a:rPr lang="en-US" sz="1800" b="1" dirty="0" smtClean="0">
                <a:solidFill>
                  <a:srgbClr val="3366FF"/>
                </a:solidFill>
                <a:latin typeface="Roboto Condensed" charset="0"/>
                <a:ea typeface="Roboto Condensed" charset="0"/>
              </a:rPr>
              <a:t>base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and</a:t>
            </a:r>
            <a:r>
              <a:rPr lang="en-US" sz="1800" b="1" dirty="0" smtClean="0">
                <a:solidFill>
                  <a:srgbClr val="FF0000"/>
                </a:solidFill>
                <a:latin typeface="Roboto Condensed" charset="0"/>
                <a:ea typeface="Roboto Condensed" charset="0"/>
              </a:rPr>
              <a:t> </a:t>
            </a:r>
            <a:r>
              <a:rPr lang="en-US" sz="1800" b="1" dirty="0" smtClean="0">
                <a:solidFill>
                  <a:srgbClr val="3366FF"/>
                </a:solidFill>
                <a:latin typeface="Roboto Condensed" charset="0"/>
                <a:ea typeface="Roboto Condensed" charset="0"/>
              </a:rPr>
              <a:t>limit</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registers define the logical address space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5"/>
          <p:cNvPicPr>
            <a:picLocks noChangeAspect="1" noChangeArrowheads="1"/>
          </p:cNvPicPr>
          <p:nvPr/>
        </p:nvPicPr>
        <p:blipFill>
          <a:blip r:embed="rId2"/>
          <a:srcRect/>
          <a:stretch>
            <a:fillRect/>
          </a:stretch>
        </p:blipFill>
        <p:spPr bwMode="auto">
          <a:xfrm>
            <a:off x="6215074" y="1733550"/>
            <a:ext cx="2200263" cy="3214687"/>
          </a:xfrm>
          <a:prstGeom prst="rect">
            <a:avLst/>
          </a:prstGeom>
          <a:noFill/>
          <a:ln w="9525">
            <a:noFill/>
            <a:miter lim="800000"/>
            <a:headEnd/>
            <a:tailEnd/>
          </a:ln>
        </p:spPr>
      </p:pic>
      <p:sp>
        <p:nvSpPr>
          <p:cNvPr id="6" name="Rectangle 5"/>
          <p:cNvSpPr/>
          <p:nvPr/>
        </p:nvSpPr>
        <p:spPr>
          <a:xfrm>
            <a:off x="152400" y="1657350"/>
            <a:ext cx="5638800" cy="3139321"/>
          </a:xfrm>
          <a:prstGeom prst="rect">
            <a:avLst/>
          </a:prstGeom>
        </p:spPr>
        <p:txBody>
          <a:bodyPr wrap="square">
            <a:spAutoFit/>
          </a:bodyPr>
          <a:lstStyle/>
          <a:p>
            <a:pPr algn="just"/>
            <a:r>
              <a:rPr lang="en-US" sz="1800" dirty="0" smtClean="0">
                <a:solidFill>
                  <a:schemeClr val="dk1"/>
                </a:solidFill>
                <a:latin typeface="Roboto Condensed" charset="0"/>
                <a:ea typeface="Roboto Condensed" charset="0"/>
                <a:cs typeface="Roboto Condensed Light"/>
                <a:sym typeface="Roboto Condensed Light"/>
              </a:rPr>
              <a:t>To ensure protection of access of OS programs by user processes and also to protect user processes from </a:t>
            </a:r>
          </a:p>
          <a:p>
            <a:pPr algn="just"/>
            <a:r>
              <a:rPr lang="en-US" sz="1800" dirty="0" smtClean="0">
                <a:solidFill>
                  <a:schemeClr val="dk1"/>
                </a:solidFill>
                <a:latin typeface="Roboto Condensed" charset="0"/>
                <a:ea typeface="Roboto Condensed" charset="0"/>
                <a:cs typeface="Roboto Condensed Light"/>
                <a:sym typeface="Roboto Condensed Light"/>
              </a:rPr>
              <a:t>accessing one another, appropriate hardware must be used. </a:t>
            </a:r>
          </a:p>
          <a:p>
            <a:pPr algn="just"/>
            <a:r>
              <a:rPr lang="en-US" sz="1800" dirty="0" smtClean="0">
                <a:solidFill>
                  <a:schemeClr val="dk1"/>
                </a:solidFill>
                <a:latin typeface="Roboto Condensed" charset="0"/>
                <a:ea typeface="Roboto Condensed" charset="0"/>
                <a:cs typeface="Roboto Condensed Light"/>
                <a:sym typeface="Roboto Condensed Light"/>
              </a:rPr>
              <a:t>Each process has a separate memory space. To do this, we need the ability to determine the range of legal addresses that the processes may access and to ensure that the process can access only these legal addresses, 2 registers called base and limit are used. </a:t>
            </a:r>
          </a:p>
          <a:p>
            <a:pPr algn="just"/>
            <a:r>
              <a:rPr lang="en-US" sz="1800" b="1" dirty="0" smtClean="0">
                <a:solidFill>
                  <a:schemeClr val="dk1"/>
                </a:solidFill>
                <a:latin typeface="Roboto Condensed" charset="0"/>
                <a:ea typeface="Roboto Condensed" charset="0"/>
                <a:cs typeface="Roboto Condensed Light"/>
                <a:sym typeface="Roboto Condensed Light"/>
              </a:rPr>
              <a:t>Base register </a:t>
            </a:r>
            <a:r>
              <a:rPr lang="en-US" sz="1800" dirty="0" smtClean="0">
                <a:solidFill>
                  <a:schemeClr val="dk1"/>
                </a:solidFill>
                <a:latin typeface="Roboto Condensed" charset="0"/>
                <a:ea typeface="Roboto Condensed" charset="0"/>
                <a:cs typeface="Roboto Condensed Light"/>
                <a:sym typeface="Roboto Condensed Light"/>
              </a:rPr>
              <a:t>holds the smallest legal physical memory address; </a:t>
            </a:r>
          </a:p>
          <a:p>
            <a:pPr algn="just"/>
            <a:r>
              <a:rPr lang="en-US" sz="1800" b="1" dirty="0" smtClean="0">
                <a:solidFill>
                  <a:schemeClr val="dk1"/>
                </a:solidFill>
                <a:latin typeface="Roboto Condensed" charset="0"/>
                <a:ea typeface="Roboto Condensed" charset="0"/>
                <a:cs typeface="Roboto Condensed Light"/>
                <a:sym typeface="Roboto Condensed Light"/>
              </a:rPr>
              <a:t>limit register </a:t>
            </a:r>
            <a:r>
              <a:rPr lang="en-US" sz="1800" dirty="0" smtClean="0">
                <a:solidFill>
                  <a:schemeClr val="dk1"/>
                </a:solidFill>
                <a:latin typeface="Roboto Condensed" charset="0"/>
                <a:ea typeface="Roboto Condensed" charset="0"/>
                <a:cs typeface="Roboto Condensed Light"/>
                <a:sym typeface="Roboto Condensed Light"/>
              </a:rPr>
              <a:t>specifies the size of the range.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address protection with base and limit registers.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1026" name="Picture 2"/>
          <p:cNvPicPr>
            <a:picLocks noChangeAspect="1" noChangeArrowheads="1"/>
          </p:cNvPicPr>
          <p:nvPr/>
        </p:nvPicPr>
        <p:blipFill>
          <a:blip r:embed="rId2"/>
          <a:srcRect/>
          <a:stretch>
            <a:fillRect/>
          </a:stretch>
        </p:blipFill>
        <p:spPr bwMode="auto">
          <a:xfrm>
            <a:off x="685800" y="1428750"/>
            <a:ext cx="6400800"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27350"/>
            <a:ext cx="8305799" cy="3145500"/>
          </a:xfrm>
        </p:spPr>
        <p:txBody>
          <a:bodyPr/>
          <a:lstStyle/>
          <a:p>
            <a:r>
              <a:rPr lang="en-US" sz="1800" dirty="0" smtClean="0">
                <a:latin typeface="Roboto Condensed" charset="0"/>
                <a:ea typeface="Roboto Condensed" charset="0"/>
              </a:rPr>
              <a:t>The CPU hardware compare every address generated in user mode with the registers. Any attempt by a program executing  in user mode to access operating system memory or other  users‘ memory results in a trap to the OS which treats the attempt as a fatal error. </a:t>
            </a:r>
          </a:p>
          <a:p>
            <a:r>
              <a:rPr lang="en-US" sz="1800" dirty="0" smtClean="0">
                <a:latin typeface="Roboto Condensed" charset="0"/>
                <a:ea typeface="Roboto Condensed" charset="0"/>
              </a:rPr>
              <a:t>This prevents a user program from accidentally modifying the code or data structures of OS or other users. </a:t>
            </a:r>
          </a:p>
          <a:p>
            <a:r>
              <a:rPr lang="en-US" sz="1800" dirty="0" smtClean="0">
                <a:latin typeface="Roboto Condensed" charset="0"/>
                <a:ea typeface="Roboto Condensed" charset="0"/>
              </a:rPr>
              <a:t>The </a:t>
            </a:r>
            <a:r>
              <a:rPr lang="en-US" sz="1800" b="1" dirty="0" smtClean="0">
                <a:latin typeface="Roboto Condensed" charset="0"/>
                <a:ea typeface="Roboto Condensed" charset="0"/>
              </a:rPr>
              <a:t>base </a:t>
            </a:r>
            <a:r>
              <a:rPr lang="en-US" sz="1800" dirty="0" smtClean="0">
                <a:latin typeface="Roboto Condensed" charset="0"/>
                <a:ea typeface="Roboto Condensed" charset="0"/>
              </a:rPr>
              <a:t>and </a:t>
            </a:r>
            <a:r>
              <a:rPr lang="en-US" sz="1800" b="1" dirty="0" smtClean="0">
                <a:latin typeface="Roboto Condensed" charset="0"/>
                <a:ea typeface="Roboto Condensed" charset="0"/>
              </a:rPr>
              <a:t>limit </a:t>
            </a:r>
            <a:r>
              <a:rPr lang="en-US" sz="1800" dirty="0" smtClean="0">
                <a:latin typeface="Roboto Condensed" charset="0"/>
                <a:ea typeface="Roboto Condensed" charset="0"/>
              </a:rPr>
              <a:t>registers can be loaded only by the OS, which uses a special instruction in kernel mode. Hence only OS has access to these registers.</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of memory management </a:t>
            </a:r>
            <a:endParaRPr lang="en-US" dirty="0"/>
          </a:p>
        </p:txBody>
      </p:sp>
      <p:sp>
        <p:nvSpPr>
          <p:cNvPr id="3" name="Text Placeholder 2"/>
          <p:cNvSpPr>
            <a:spLocks noGrp="1"/>
          </p:cNvSpPr>
          <p:nvPr>
            <p:ph type="body" idx="1"/>
          </p:nvPr>
        </p:nvSpPr>
        <p:spPr/>
        <p:txBody>
          <a:bodyPr/>
          <a:lstStyle/>
          <a:p>
            <a:pPr eaLnBrk="1" hangingPunct="1">
              <a:lnSpc>
                <a:spcPct val="150000"/>
              </a:lnSpc>
            </a:pPr>
            <a:r>
              <a:rPr lang="en-US" sz="2000" dirty="0" smtClean="0">
                <a:latin typeface="Roboto Condensed" charset="0"/>
                <a:ea typeface="Roboto Condensed" charset="0"/>
              </a:rPr>
              <a:t>Address binding </a:t>
            </a:r>
          </a:p>
          <a:p>
            <a:pPr eaLnBrk="1" hangingPunct="1">
              <a:lnSpc>
                <a:spcPct val="150000"/>
              </a:lnSpc>
            </a:pPr>
            <a:r>
              <a:rPr lang="en-US" sz="2000" dirty="0" smtClean="0">
                <a:latin typeface="Roboto Condensed" charset="0"/>
                <a:ea typeface="Roboto Condensed" charset="0"/>
              </a:rPr>
              <a:t>Dynamic binding</a:t>
            </a:r>
          </a:p>
          <a:p>
            <a:pPr eaLnBrk="1" hangingPunct="1">
              <a:lnSpc>
                <a:spcPct val="150000"/>
              </a:lnSpc>
            </a:pPr>
            <a:r>
              <a:rPr lang="en-US" sz="2000" dirty="0" smtClean="0">
                <a:latin typeface="Roboto Condensed" charset="0"/>
                <a:ea typeface="Roboto Condensed" charset="0"/>
              </a:rPr>
              <a:t>Dynamic linking</a:t>
            </a:r>
          </a:p>
          <a:p>
            <a:pPr eaLnBrk="1" hangingPunct="1">
              <a:lnSpc>
                <a:spcPct val="150000"/>
              </a:lnSpc>
            </a:pPr>
            <a:r>
              <a:rPr lang="en-US" sz="2000" dirty="0" smtClean="0">
                <a:latin typeface="Roboto Condensed" charset="0"/>
                <a:ea typeface="Roboto Condensed" charset="0"/>
              </a:rPr>
              <a:t>Logical and physical address space</a:t>
            </a:r>
          </a:p>
          <a:p>
            <a:pPr eaLnBrk="1" hangingPunct="1">
              <a:lnSpc>
                <a:spcPct val="150000"/>
              </a:lnSpc>
            </a:pPr>
            <a:r>
              <a:rPr lang="en-US" sz="2000" dirty="0" smtClean="0">
                <a:latin typeface="Roboto Condensed" charset="0"/>
                <a:ea typeface="Roboto Condensed" charset="0"/>
              </a:rPr>
              <a:t>Overlays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636050"/>
            <a:ext cx="7848599" cy="3145500"/>
          </a:xfrm>
        </p:spPr>
        <p:txBody>
          <a:bodyPr/>
          <a:lstStyle/>
          <a:p>
            <a:pPr marL="365760" indent="-256032">
              <a:buFont typeface="Wingdings 3"/>
              <a:buChar char=""/>
              <a:defRPr/>
            </a:pPr>
            <a:r>
              <a:rPr lang="en-US" sz="1800" dirty="0" smtClean="0">
                <a:latin typeface="Roboto Condensed" charset="0"/>
                <a:ea typeface="Roboto Condensed" charset="0"/>
              </a:rPr>
              <a:t>A program is normally saved on disk as binary file. To execute it has to be brought into memory and placed within the process.</a:t>
            </a:r>
          </a:p>
          <a:p>
            <a:pPr marL="365760" indent="-256032">
              <a:buFont typeface="Wingdings 3"/>
              <a:buChar char=""/>
              <a:defRPr/>
            </a:pPr>
            <a:r>
              <a:rPr lang="en-US" sz="1800" dirty="0" smtClean="0">
                <a:latin typeface="Roboto Condensed" charset="0"/>
                <a:ea typeface="Roboto Condensed" charset="0"/>
              </a:rPr>
              <a:t>Depending on the memory management  in use, the process may moved between the disk and memory during execution. </a:t>
            </a:r>
          </a:p>
          <a:p>
            <a:pPr marL="365760" indent="-256032">
              <a:buFont typeface="Wingdings 3"/>
              <a:buChar char=""/>
              <a:defRPr/>
            </a:pPr>
            <a:r>
              <a:rPr lang="en-US" sz="1800" dirty="0" smtClean="0">
                <a:latin typeface="Roboto Condensed" charset="0"/>
                <a:ea typeface="Roboto Condensed" charset="0"/>
              </a:rPr>
              <a:t>Normal procedure is to select one of the process in the input Q and to load that in to memory. </a:t>
            </a:r>
          </a:p>
          <a:p>
            <a:pPr marL="365760" indent="-256032">
              <a:buFont typeface="Wingdings 3"/>
              <a:buChar char=""/>
              <a:defRPr/>
            </a:pPr>
            <a:r>
              <a:rPr lang="en-US" sz="1800" dirty="0" smtClean="0">
                <a:latin typeface="Roboto Condensed" charset="0"/>
                <a:ea typeface="Roboto Condensed" charset="0"/>
              </a:rPr>
              <a:t>User program goes through several steps before being executed (fig)</a:t>
            </a:r>
          </a:p>
          <a:p>
            <a:pPr marL="365760" indent="-256032">
              <a:buFont typeface="Wingdings 3"/>
              <a:buChar char=""/>
              <a:defRPr/>
            </a:pPr>
            <a:r>
              <a:rPr lang="en-US" sz="1800" dirty="0" smtClean="0">
                <a:latin typeface="Roboto Condensed" charset="0"/>
                <a:ea typeface="Roboto Condensed" charset="0"/>
              </a:rPr>
              <a:t>Addresses may be represented in different ways</a:t>
            </a:r>
          </a:p>
          <a:p>
            <a:pPr marL="365760" indent="-256032">
              <a:buFont typeface="Wingdings 3"/>
              <a:buChar char=""/>
              <a:defRPr/>
            </a:pPr>
            <a:r>
              <a:rPr lang="en-US" sz="1800" dirty="0" smtClean="0">
                <a:latin typeface="Roboto Condensed" charset="0"/>
                <a:ea typeface="Roboto Condensed" charset="0"/>
              </a:rPr>
              <a:t>Addresses in the source program are generally symbolic(like count). A compiler will bind these addresses to </a:t>
            </a:r>
            <a:r>
              <a:rPr lang="en-US" sz="1800" dirty="0" err="1" smtClean="0">
                <a:latin typeface="Roboto Condensed" charset="0"/>
                <a:ea typeface="Roboto Condensed" charset="0"/>
              </a:rPr>
              <a:t>relocatable</a:t>
            </a:r>
            <a:r>
              <a:rPr lang="en-US" sz="1800" dirty="0" smtClean="0">
                <a:latin typeface="Roboto Condensed" charset="0"/>
                <a:ea typeface="Roboto Condensed" charset="0"/>
              </a:rPr>
              <a:t> addresses(such as “14 bytes from beginning of this module”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1950"/>
            <a:ext cx="3124200" cy="766200"/>
          </a:xfrm>
        </p:spPr>
        <p:txBody>
          <a:bodyPr/>
          <a:lstStyle/>
          <a:p>
            <a:r>
              <a:rPr lang="en-US" dirty="0" smtClean="0"/>
              <a:t>Multistep Processing of a User Program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5" name="Picture 5"/>
          <p:cNvPicPr>
            <a:picLocks noChangeAspect="1" noChangeArrowheads="1"/>
          </p:cNvPicPr>
          <p:nvPr/>
        </p:nvPicPr>
        <p:blipFill>
          <a:blip r:embed="rId2"/>
          <a:srcRect/>
          <a:stretch>
            <a:fillRect/>
          </a:stretch>
        </p:blipFill>
        <p:spPr bwMode="auto">
          <a:xfrm>
            <a:off x="3124200" y="209550"/>
            <a:ext cx="2924175" cy="4876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of Instructions and Data to Memory</a:t>
            </a:r>
            <a:endParaRPr lang="en-US" dirty="0"/>
          </a:p>
        </p:txBody>
      </p:sp>
      <p:sp>
        <p:nvSpPr>
          <p:cNvPr id="3" name="Text Placeholder 2"/>
          <p:cNvSpPr>
            <a:spLocks noGrp="1"/>
          </p:cNvSpPr>
          <p:nvPr>
            <p:ph type="body" idx="1"/>
          </p:nvPr>
        </p:nvSpPr>
        <p:spPr>
          <a:xfrm>
            <a:off x="814274" y="1327350"/>
            <a:ext cx="7491525" cy="3145500"/>
          </a:xfrm>
        </p:spPr>
        <p:txBody>
          <a:bodyPr/>
          <a:lstStyle/>
          <a:p>
            <a:pPr marL="381000" eaLnBrk="1" hangingPunct="1">
              <a:buNone/>
            </a:pPr>
            <a:r>
              <a:rPr lang="en-US" sz="1800" dirty="0" smtClean="0">
                <a:latin typeface="Roboto Condensed" charset="0"/>
                <a:ea typeface="Roboto Condensed" charset="0"/>
              </a:rPr>
              <a:t>Address binding of instructions and data to memory addresses can happen at three different stages</a:t>
            </a:r>
          </a:p>
          <a:p>
            <a:pPr marL="538163" lvl="1" eaLnBrk="1" hangingPunct="1"/>
            <a:r>
              <a:rPr lang="en-US" sz="1800" b="1" dirty="0" smtClean="0">
                <a:latin typeface="Roboto Condensed" charset="0"/>
                <a:ea typeface="Roboto Condensed" charset="0"/>
              </a:rPr>
              <a:t>Compile time</a:t>
            </a:r>
            <a:r>
              <a:rPr lang="en-US" sz="1800" dirty="0" smtClean="0">
                <a:latin typeface="Roboto Condensed" charset="0"/>
                <a:ea typeface="Roboto Condensed" charset="0"/>
              </a:rPr>
              <a:t>:  If memory location known a priori, </a:t>
            </a:r>
            <a:r>
              <a:rPr lang="en-US" sz="1800" b="1" dirty="0" smtClean="0">
                <a:solidFill>
                  <a:srgbClr val="3366FF"/>
                </a:solidFill>
                <a:latin typeface="Roboto Condensed" charset="0"/>
                <a:ea typeface="Roboto Condensed" charset="0"/>
              </a:rPr>
              <a:t>absolute code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can be generated; must recompile code if starting location changes</a:t>
            </a:r>
          </a:p>
          <a:p>
            <a:pPr marL="538163" lvl="1" eaLnBrk="1" hangingPunct="1"/>
            <a:r>
              <a:rPr lang="en-US" sz="1800" b="1" dirty="0" smtClean="0">
                <a:latin typeface="Roboto Condensed" charset="0"/>
                <a:ea typeface="Roboto Condensed" charset="0"/>
              </a:rPr>
              <a:t>Load time</a:t>
            </a:r>
            <a:r>
              <a:rPr lang="en-US" sz="1800" dirty="0" smtClean="0">
                <a:latin typeface="Roboto Condensed" charset="0"/>
                <a:ea typeface="Roboto Condensed" charset="0"/>
              </a:rPr>
              <a:t>:  Must generate </a:t>
            </a:r>
            <a:r>
              <a:rPr lang="en-US" sz="1800" b="1" dirty="0" err="1" smtClean="0">
                <a:solidFill>
                  <a:srgbClr val="3366FF"/>
                </a:solidFill>
                <a:latin typeface="Roboto Condensed" charset="0"/>
                <a:ea typeface="Roboto Condensed" charset="0"/>
              </a:rPr>
              <a:t>relocatable</a:t>
            </a:r>
            <a:r>
              <a:rPr lang="en-US" sz="1800" b="1" dirty="0" smtClean="0">
                <a:solidFill>
                  <a:srgbClr val="3366FF"/>
                </a:solidFill>
                <a:latin typeface="Roboto Condensed" charset="0"/>
                <a:ea typeface="Roboto Condensed" charset="0"/>
              </a:rPr>
              <a:t> code</a:t>
            </a:r>
            <a:r>
              <a:rPr lang="en-US" sz="1800" dirty="0" smtClean="0">
                <a:latin typeface="Roboto Condensed" charset="0"/>
                <a:ea typeface="Roboto Condensed" charset="0"/>
              </a:rPr>
              <a:t> if memory location is not known at compile time</a:t>
            </a:r>
          </a:p>
          <a:p>
            <a:pPr marL="538163" lvl="1" eaLnBrk="1" hangingPunct="1"/>
            <a:r>
              <a:rPr lang="en-US" sz="1800" b="1" dirty="0" smtClean="0">
                <a:latin typeface="Roboto Condensed" charset="0"/>
                <a:ea typeface="Roboto Condensed" charset="0"/>
              </a:rPr>
              <a:t>Execution time</a:t>
            </a:r>
            <a:r>
              <a:rPr lang="en-US" sz="1800" dirty="0" smtClean="0">
                <a:latin typeface="Roboto Condensed" charset="0"/>
                <a:ea typeface="Roboto Condensed" charset="0"/>
              </a:rPr>
              <a:t>:  Binding delayed until run time if the process can be moved during its execution from one memory segment to another.  Need hardware support for address maps (e.g., base and limit</a:t>
            </a:r>
            <a:r>
              <a:rPr lang="en-US" sz="1800" i="1" dirty="0" smtClean="0">
                <a:latin typeface="Roboto Condensed" charset="0"/>
                <a:ea typeface="Roboto Condensed" charset="0"/>
              </a:rPr>
              <a:t> </a:t>
            </a:r>
            <a:r>
              <a:rPr lang="en-US" sz="1800" dirty="0" smtClean="0">
                <a:latin typeface="Roboto Condensed" charset="0"/>
                <a:ea typeface="Roboto Condensed" charset="0"/>
              </a:rPr>
              <a:t>registers)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Loading</a:t>
            </a:r>
            <a:endParaRPr lang="en-US" dirty="0"/>
          </a:p>
        </p:txBody>
      </p:sp>
      <p:sp>
        <p:nvSpPr>
          <p:cNvPr id="3" name="Text Placeholder 2"/>
          <p:cNvSpPr>
            <a:spLocks noGrp="1"/>
          </p:cNvSpPr>
          <p:nvPr>
            <p:ph type="body" idx="1"/>
          </p:nvPr>
        </p:nvSpPr>
        <p:spPr>
          <a:xfrm>
            <a:off x="814274" y="1327350"/>
            <a:ext cx="7491525" cy="3145500"/>
          </a:xfrm>
        </p:spPr>
        <p:txBody>
          <a:bodyPr/>
          <a:lstStyle/>
          <a:p>
            <a:pPr eaLnBrk="1" hangingPunct="1"/>
            <a:r>
              <a:rPr lang="en-US" sz="1800" dirty="0" smtClean="0">
                <a:latin typeface="Roboto Condensed" charset="0"/>
                <a:ea typeface="Roboto Condensed" charset="0"/>
              </a:rPr>
              <a:t>The entire program and all data of a process must be in physical memory for the process to execute. </a:t>
            </a:r>
          </a:p>
          <a:p>
            <a:pPr lvl="1" eaLnBrk="1" hangingPunct="1"/>
            <a:r>
              <a:rPr lang="en-US" sz="1800" dirty="0" smtClean="0">
                <a:latin typeface="Roboto Condensed" charset="0"/>
                <a:ea typeface="Roboto Condensed" charset="0"/>
              </a:rPr>
              <a:t>The size of process is thus limited to the size of physical memory</a:t>
            </a:r>
          </a:p>
          <a:p>
            <a:pPr eaLnBrk="1" hangingPunct="1"/>
            <a:r>
              <a:rPr lang="en-US" sz="1800" dirty="0" smtClean="0">
                <a:latin typeface="Roboto Condensed" charset="0"/>
                <a:ea typeface="Roboto Condensed" charset="0"/>
              </a:rPr>
              <a:t>To obtain better memory space utilization, dynamic loading can be use </a:t>
            </a:r>
          </a:p>
          <a:p>
            <a:pPr eaLnBrk="1" hangingPunct="1"/>
            <a:r>
              <a:rPr lang="en-US" sz="1800" dirty="0" smtClean="0">
                <a:latin typeface="Roboto Condensed" charset="0"/>
                <a:ea typeface="Roboto Condensed" charset="0"/>
              </a:rPr>
              <a:t>Routine is not loaded until it is called. All routines are stored on the disk in a </a:t>
            </a:r>
            <a:r>
              <a:rPr lang="en-US" sz="1800" dirty="0" err="1" smtClean="0">
                <a:latin typeface="Roboto Condensed" charset="0"/>
                <a:ea typeface="Roboto Condensed" charset="0"/>
              </a:rPr>
              <a:t>relocatable</a:t>
            </a:r>
            <a:r>
              <a:rPr lang="en-US" sz="1800" dirty="0" smtClean="0">
                <a:latin typeface="Roboto Condensed" charset="0"/>
                <a:ea typeface="Roboto Condensed" charset="0"/>
              </a:rPr>
              <a:t> load format.</a:t>
            </a:r>
          </a:p>
          <a:p>
            <a:pPr eaLnBrk="1" hangingPunct="1"/>
            <a:r>
              <a:rPr lang="en-US" sz="1800" dirty="0" smtClean="0">
                <a:latin typeface="Roboto Condensed" charset="0"/>
                <a:ea typeface="Roboto Condensed" charset="0"/>
              </a:rPr>
              <a:t>The main program is loaded into memory and executed.</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348525" cy="3145500"/>
          </a:xfrm>
        </p:spPr>
        <p:txBody>
          <a:bodyPr/>
          <a:lstStyle/>
          <a:p>
            <a:pPr marL="365760" indent="-256032">
              <a:buNone/>
              <a:defRPr/>
            </a:pPr>
            <a:r>
              <a:rPr lang="en-US" sz="1800" dirty="0" smtClean="0">
                <a:latin typeface="Roboto Condensed" charset="0"/>
                <a:ea typeface="Roboto Condensed" charset="0"/>
              </a:rPr>
              <a:t>When a routine needs to call another routine</a:t>
            </a:r>
          </a:p>
          <a:p>
            <a:pPr marL="621792" lvl="1">
              <a:spcBef>
                <a:spcPts val="324"/>
              </a:spcBef>
              <a:buFont typeface="Verdana"/>
              <a:buChar char="◦"/>
              <a:defRPr/>
            </a:pPr>
            <a:r>
              <a:rPr lang="en-US" sz="1800" dirty="0" smtClean="0">
                <a:latin typeface="Roboto Condensed" charset="0"/>
                <a:ea typeface="Roboto Condensed" charset="0"/>
              </a:rPr>
              <a:t>Calling routine first checks to see whether the other routine has been loaded</a:t>
            </a:r>
          </a:p>
          <a:p>
            <a:pPr marL="621792" lvl="1">
              <a:spcBef>
                <a:spcPts val="324"/>
              </a:spcBef>
              <a:buFont typeface="Verdana"/>
              <a:buChar char="◦"/>
              <a:defRPr/>
            </a:pPr>
            <a:r>
              <a:rPr lang="en-US" sz="1800" dirty="0" smtClean="0">
                <a:latin typeface="Roboto Condensed" charset="0"/>
                <a:ea typeface="Roboto Condensed" charset="0"/>
              </a:rPr>
              <a:t>If not, the re locatable linking loader is called to load the desired routine into memory and to update the program’s address tables to reflect this change</a:t>
            </a:r>
          </a:p>
          <a:p>
            <a:pPr marL="621792" lvl="1">
              <a:spcBef>
                <a:spcPts val="324"/>
              </a:spcBef>
              <a:buFont typeface="Verdana"/>
              <a:buChar char="◦"/>
              <a:defRPr/>
            </a:pPr>
            <a:r>
              <a:rPr lang="en-US" sz="1800" dirty="0" smtClean="0">
                <a:latin typeface="Roboto Condensed" charset="0"/>
                <a:ea typeface="Roboto Condensed" charset="0"/>
              </a:rPr>
              <a:t>Then the control is passed to the newly loaded routine</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7" name="Rectangle 6"/>
          <p:cNvSpPr/>
          <p:nvPr/>
        </p:nvSpPr>
        <p:spPr>
          <a:xfrm>
            <a:off x="642910" y="571486"/>
            <a:ext cx="4713119" cy="307777"/>
          </a:xfrm>
          <a:prstGeom prst="rect">
            <a:avLst/>
          </a:prstGeom>
        </p:spPr>
        <p:txBody>
          <a:bodyPr wrap="square">
            <a:spAutoFit/>
          </a:bodyPr>
          <a:lstStyle/>
          <a:p>
            <a:r>
              <a:rPr lang="en-US" dirty="0" smtClean="0">
                <a:solidFill>
                  <a:schemeClr val="bg1"/>
                </a:solidFill>
              </a:rPr>
              <a:t>Dynamic Loading</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 </a:t>
            </a:r>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 Placeholder 21"/>
          <p:cNvSpPr>
            <a:spLocks noGrp="1"/>
          </p:cNvSpPr>
          <p:nvPr>
            <p:ph type="body" idx="2"/>
          </p:nvPr>
        </p:nvSpPr>
        <p:spPr>
          <a:xfrm>
            <a:off x="914400" y="1428750"/>
            <a:ext cx="6860023" cy="3352800"/>
          </a:xfrm>
        </p:spPr>
        <p:txBody>
          <a:bodyPr/>
          <a:lstStyle/>
          <a:p>
            <a:pPr eaLnBrk="1" hangingPunct="1"/>
            <a:r>
              <a:rPr lang="en-US" dirty="0" smtClean="0"/>
              <a:t>Background</a:t>
            </a:r>
          </a:p>
          <a:p>
            <a:pPr eaLnBrk="1" hangingPunct="1"/>
            <a:r>
              <a:rPr lang="en-US" dirty="0" smtClean="0"/>
              <a:t>Swapping </a:t>
            </a:r>
          </a:p>
          <a:p>
            <a:pPr eaLnBrk="1" hangingPunct="1"/>
            <a:r>
              <a:rPr lang="en-US" dirty="0" smtClean="0"/>
              <a:t>Contiguous Memory Allocation</a:t>
            </a:r>
          </a:p>
          <a:p>
            <a:pPr eaLnBrk="1" hangingPunct="1"/>
            <a:r>
              <a:rPr lang="en-US" dirty="0" smtClean="0"/>
              <a:t>Paging</a:t>
            </a:r>
          </a:p>
          <a:p>
            <a:pPr eaLnBrk="1" hangingPunct="1"/>
            <a:r>
              <a:rPr lang="en-US" dirty="0" smtClean="0"/>
              <a:t>Structure of the Page Table</a:t>
            </a:r>
          </a:p>
          <a:p>
            <a:pPr eaLnBrk="1" hangingPunct="1"/>
            <a:r>
              <a:rPr lang="en-US" dirty="0" smtClean="0"/>
              <a:t>Segmentation</a:t>
            </a:r>
          </a:p>
          <a:p>
            <a:pPr eaLnBrk="1" hangingPunct="1"/>
            <a:r>
              <a:rPr lang="en-US" dirty="0" smtClean="0"/>
              <a:t>Example: The Intel Pentium</a:t>
            </a:r>
          </a:p>
          <a:p>
            <a:endParaRPr lang="en-US" dirty="0"/>
          </a:p>
        </p:txBody>
      </p:sp>
      <p:sp>
        <p:nvSpPr>
          <p:cNvPr id="20" name="Rectangle 19"/>
          <p:cNvSpPr/>
          <p:nvPr/>
        </p:nvSpPr>
        <p:spPr>
          <a:xfrm>
            <a:off x="7086600" y="4629150"/>
            <a:ext cx="1838851" cy="276999"/>
          </a:xfrm>
          <a:prstGeom prst="rect">
            <a:avLst/>
          </a:prstGeom>
        </p:spPr>
        <p:txBody>
          <a:bodyPr wrap="square">
            <a:spAutoFit/>
          </a:bodyPr>
          <a:lstStyle/>
          <a:p>
            <a:r>
              <a:rPr lang="en-US" sz="1200" b="1" dirty="0" smtClean="0">
                <a:hlinkClick r:id="rId3" action="ppaction://hlinkfile"/>
              </a:rPr>
              <a:t>OPERATINGSYSTEM</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Dynamic Loading</a:t>
            </a:r>
            <a:br>
              <a:rPr lang="en-US" dirty="0" smtClean="0">
                <a:solidFill>
                  <a:schemeClr val="bg1"/>
                </a:solidFill>
              </a:rPr>
            </a:br>
            <a:endParaRPr lang="en-US" dirty="0"/>
          </a:p>
        </p:txBody>
      </p:sp>
      <p:sp>
        <p:nvSpPr>
          <p:cNvPr id="3" name="Text Placeholder 2"/>
          <p:cNvSpPr>
            <a:spLocks noGrp="1"/>
          </p:cNvSpPr>
          <p:nvPr>
            <p:ph type="body" idx="1"/>
          </p:nvPr>
        </p:nvSpPr>
        <p:spPr>
          <a:xfrm>
            <a:off x="814274" y="1327350"/>
            <a:ext cx="6958125" cy="3145500"/>
          </a:xfrm>
        </p:spPr>
        <p:txBody>
          <a:bodyPr/>
          <a:lstStyle/>
          <a:p>
            <a:pPr marL="365760" indent="-256032">
              <a:buNone/>
              <a:defRPr/>
            </a:pPr>
            <a:r>
              <a:rPr lang="en-US" sz="2000" dirty="0" smtClean="0">
                <a:latin typeface="Roboto Condensed" charset="0"/>
                <a:ea typeface="Roboto Condensed" charset="0"/>
              </a:rPr>
              <a:t>Advantages</a:t>
            </a:r>
          </a:p>
          <a:p>
            <a:pPr marL="365760" indent="-256032">
              <a:buFont typeface="Wingdings 3"/>
              <a:buChar char=""/>
              <a:defRPr/>
            </a:pPr>
            <a:r>
              <a:rPr lang="en-US" sz="2000" dirty="0" smtClean="0">
                <a:latin typeface="Roboto Condensed" charset="0"/>
                <a:ea typeface="Roboto Condensed" charset="0"/>
              </a:rPr>
              <a:t>Better memory-space utilization; unused routine is never loaded</a:t>
            </a:r>
          </a:p>
          <a:p>
            <a:pPr marL="365760" indent="-256032">
              <a:buFont typeface="Wingdings 3"/>
              <a:buChar char=""/>
              <a:defRPr/>
            </a:pPr>
            <a:r>
              <a:rPr lang="en-US" sz="2000" dirty="0" smtClean="0">
                <a:latin typeface="Roboto Condensed" charset="0"/>
                <a:ea typeface="Roboto Condensed" charset="0"/>
              </a:rPr>
              <a:t>Useful when large amounts of code are needed to handle infrequently occurring cases</a:t>
            </a:r>
          </a:p>
          <a:p>
            <a:pPr marL="365760" indent="-256032">
              <a:buFont typeface="Wingdings 3"/>
              <a:buChar char=""/>
              <a:defRPr/>
            </a:pPr>
            <a:r>
              <a:rPr lang="en-US" sz="2000" dirty="0" smtClean="0">
                <a:latin typeface="Roboto Condensed" charset="0"/>
                <a:ea typeface="Roboto Condensed" charset="0"/>
              </a:rPr>
              <a:t>No special support from the operating system is required implemented through program design</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Linking</a:t>
            </a:r>
            <a:endParaRPr lang="en-US" dirty="0"/>
          </a:p>
        </p:txBody>
      </p:sp>
      <p:sp>
        <p:nvSpPr>
          <p:cNvPr id="3" name="Text Placeholder 2"/>
          <p:cNvSpPr>
            <a:spLocks noGrp="1"/>
          </p:cNvSpPr>
          <p:nvPr>
            <p:ph type="body" idx="1"/>
          </p:nvPr>
        </p:nvSpPr>
        <p:spPr>
          <a:xfrm>
            <a:off x="814274" y="1327350"/>
            <a:ext cx="7415325" cy="3145500"/>
          </a:xfrm>
        </p:spPr>
        <p:txBody>
          <a:bodyPr/>
          <a:lstStyle/>
          <a:p>
            <a:pPr eaLnBrk="1" hangingPunct="1"/>
            <a:r>
              <a:rPr lang="en-US" sz="1800" dirty="0" smtClean="0">
                <a:latin typeface="Roboto Condensed" charset="0"/>
                <a:ea typeface="Roboto Condensed" charset="0"/>
              </a:rPr>
              <a:t>Some O S supports static linking in which system language libraries are treated like any other object module and are combined by the loader into the binary program </a:t>
            </a:r>
          </a:p>
          <a:p>
            <a:pPr eaLnBrk="1" hangingPunct="1"/>
            <a:r>
              <a:rPr lang="en-US" sz="1800" dirty="0" smtClean="0">
                <a:latin typeface="Roboto Condensed" charset="0"/>
                <a:ea typeface="Roboto Condensed" charset="0"/>
              </a:rPr>
              <a:t>The concept of dynamic linking is similar to dynamic loading except that </a:t>
            </a:r>
            <a:r>
              <a:rPr lang="en-US" sz="1800" b="1" dirty="0" smtClean="0">
                <a:latin typeface="Roboto Condensed" charset="0"/>
                <a:ea typeface="Roboto Condensed" charset="0"/>
              </a:rPr>
              <a:t>Linking postponed until execution time</a:t>
            </a:r>
          </a:p>
          <a:p>
            <a:pPr eaLnBrk="1" hangingPunct="1"/>
            <a:r>
              <a:rPr lang="en-US" sz="1800" dirty="0" smtClean="0">
                <a:latin typeface="Roboto Condensed" charset="0"/>
                <a:ea typeface="Roboto Condensed" charset="0"/>
              </a:rPr>
              <a:t>This feature is used with system libraries, such as language subroutines libraries. Without this facility each program must include a copy of its language library which wastes both disk space and memory space</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Linking </a:t>
            </a:r>
            <a:r>
              <a:rPr lang="en-US" dirty="0" err="1" smtClean="0"/>
              <a:t>conti</a:t>
            </a:r>
            <a:r>
              <a:rPr lang="en-US" dirty="0" smtClean="0"/>
              <a:t>.</a:t>
            </a:r>
            <a:endParaRPr lang="en-US" dirty="0"/>
          </a:p>
        </p:txBody>
      </p:sp>
      <p:sp>
        <p:nvSpPr>
          <p:cNvPr id="3" name="Text Placeholder 2"/>
          <p:cNvSpPr>
            <a:spLocks noGrp="1"/>
          </p:cNvSpPr>
          <p:nvPr>
            <p:ph type="body" idx="1"/>
          </p:nvPr>
        </p:nvSpPr>
        <p:spPr>
          <a:xfrm>
            <a:off x="814274" y="1327350"/>
            <a:ext cx="7262925" cy="3145500"/>
          </a:xfrm>
        </p:spPr>
        <p:txBody>
          <a:bodyPr/>
          <a:lstStyle/>
          <a:p>
            <a:pPr marL="365760" indent="-256032">
              <a:buFont typeface="Wingdings 3"/>
              <a:buChar char=""/>
              <a:defRPr/>
            </a:pPr>
            <a:r>
              <a:rPr lang="en-US" sz="1800" dirty="0" smtClean="0">
                <a:latin typeface="Roboto Condensed" charset="0"/>
                <a:ea typeface="Roboto Condensed" charset="0"/>
              </a:rPr>
              <a:t>With dynamic linking, Small piece of code, </a:t>
            </a:r>
            <a:r>
              <a:rPr lang="en-US" sz="1800" b="1" i="1" dirty="0" smtClean="0">
                <a:latin typeface="Roboto Condensed" charset="0"/>
                <a:ea typeface="Roboto Condensed" charset="0"/>
              </a:rPr>
              <a:t>stub</a:t>
            </a:r>
            <a:r>
              <a:rPr lang="en-US" sz="1800" dirty="0" smtClean="0">
                <a:latin typeface="Roboto Condensed" charset="0"/>
                <a:ea typeface="Roboto Condensed" charset="0"/>
              </a:rPr>
              <a:t>, used to locate the appropriate memory-resident library routine</a:t>
            </a:r>
          </a:p>
          <a:p>
            <a:pPr marL="365760" indent="-256032">
              <a:buFont typeface="Wingdings 3"/>
              <a:buChar char=""/>
              <a:defRPr/>
            </a:pPr>
            <a:r>
              <a:rPr lang="en-US" sz="1800" dirty="0" smtClean="0">
                <a:latin typeface="Roboto Condensed" charset="0"/>
                <a:ea typeface="Roboto Condensed" charset="0"/>
              </a:rPr>
              <a:t>When a stub is executed, it checks to see whether the needed routine is already in memory, if not the program loads routine into memory.    </a:t>
            </a:r>
          </a:p>
          <a:p>
            <a:pPr marL="365760" indent="-256032">
              <a:buFont typeface="Wingdings 3"/>
              <a:buChar char=""/>
              <a:defRPr/>
            </a:pPr>
            <a:r>
              <a:rPr lang="en-US" sz="1800" dirty="0" smtClean="0">
                <a:latin typeface="Roboto Condensed" charset="0"/>
                <a:ea typeface="Roboto Condensed" charset="0"/>
              </a:rPr>
              <a:t>Either way, Stub replaces itself with the address of the routine, and executes the routine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Text Placeholder 2"/>
          <p:cNvSpPr>
            <a:spLocks noGrp="1"/>
          </p:cNvSpPr>
          <p:nvPr>
            <p:ph type="body" idx="1"/>
          </p:nvPr>
        </p:nvSpPr>
        <p:spPr>
          <a:xfrm>
            <a:off x="814274" y="1327350"/>
            <a:ext cx="7186725" cy="3145500"/>
          </a:xfrm>
        </p:spPr>
        <p:txBody>
          <a:bodyPr/>
          <a:lstStyle/>
          <a:p>
            <a:pPr eaLnBrk="1" hangingPunct="1"/>
            <a:r>
              <a:rPr lang="en-US" sz="1800" dirty="0" smtClean="0">
                <a:latin typeface="Roboto Condensed" charset="0"/>
                <a:ea typeface="Roboto Condensed" charset="0"/>
              </a:rPr>
              <a:t>Dynamic linked libraries are updated at one place</a:t>
            </a:r>
          </a:p>
          <a:p>
            <a:pPr eaLnBrk="1" hangingPunct="1"/>
            <a:r>
              <a:rPr lang="en-US" sz="1800" dirty="0" smtClean="0">
                <a:latin typeface="Roboto Condensed" charset="0"/>
                <a:ea typeface="Roboto Condensed" charset="0"/>
              </a:rPr>
              <a:t>All process using a language library execute only one copy of the library code.</a:t>
            </a:r>
          </a:p>
          <a:p>
            <a:pPr eaLnBrk="1" hangingPunct="1"/>
            <a:r>
              <a:rPr lang="en-US" sz="1800" dirty="0" smtClean="0">
                <a:latin typeface="Roboto Condensed" charset="0"/>
                <a:ea typeface="Roboto Condensed" charset="0"/>
              </a:rPr>
              <a:t>Dynamic linking is particularly useful for libraries System also known as </a:t>
            </a:r>
            <a:r>
              <a:rPr lang="en-US" sz="1800" b="1" dirty="0" smtClean="0">
                <a:solidFill>
                  <a:srgbClr val="3366FF"/>
                </a:solidFill>
                <a:latin typeface="Roboto Condensed" charset="0"/>
                <a:ea typeface="Roboto Condensed" charset="0"/>
              </a:rPr>
              <a:t>shared libraries</a:t>
            </a:r>
          </a:p>
          <a:p>
            <a:pPr eaLnBrk="1" hangingPunct="1"/>
            <a:r>
              <a:rPr lang="en-US" sz="1800" dirty="0" smtClean="0">
                <a:latin typeface="Roboto Condensed" charset="0"/>
                <a:ea typeface="Roboto Condensed" charset="0"/>
              </a:rPr>
              <a:t>Dynamic linking requires Operating system needed to check if routine is in processes’ memory address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 Address Space</a:t>
            </a:r>
            <a:endParaRPr lang="en-US" dirty="0"/>
          </a:p>
        </p:txBody>
      </p:sp>
      <p:sp>
        <p:nvSpPr>
          <p:cNvPr id="3" name="Text Placeholder 2"/>
          <p:cNvSpPr>
            <a:spLocks noGrp="1"/>
          </p:cNvSpPr>
          <p:nvPr>
            <p:ph type="body" idx="1"/>
          </p:nvPr>
        </p:nvSpPr>
        <p:spPr>
          <a:xfrm>
            <a:off x="457200" y="1428750"/>
            <a:ext cx="7772400" cy="3145500"/>
          </a:xfrm>
        </p:spPr>
        <p:txBody>
          <a:bodyPr/>
          <a:lstStyle/>
          <a:p>
            <a:pPr eaLnBrk="1" hangingPunct="1"/>
            <a:r>
              <a:rPr lang="en-US" sz="1800" dirty="0" smtClean="0">
                <a:latin typeface="Roboto Condensed" charset="0"/>
                <a:ea typeface="Roboto Condensed" charset="0"/>
              </a:rPr>
              <a:t>The concept of a logical address space that is bound to a separate </a:t>
            </a:r>
            <a:r>
              <a:rPr lang="en-US" sz="1800" b="1" dirty="0" smtClean="0">
                <a:solidFill>
                  <a:srgbClr val="3366FF"/>
                </a:solidFill>
                <a:latin typeface="Roboto Condensed" charset="0"/>
                <a:ea typeface="Roboto Condensed" charset="0"/>
              </a:rPr>
              <a:t>physical address space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is central to proper memory management</a:t>
            </a:r>
          </a:p>
          <a:p>
            <a:pPr lvl="1" eaLnBrk="1" hangingPunct="1"/>
            <a:r>
              <a:rPr lang="en-US" sz="1800" b="1" dirty="0" smtClean="0">
                <a:solidFill>
                  <a:srgbClr val="3366FF"/>
                </a:solidFill>
                <a:latin typeface="Roboto Condensed" charset="0"/>
                <a:ea typeface="Roboto Condensed" charset="0"/>
              </a:rPr>
              <a:t>Logical address</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generated by the CPU; also referred to as </a:t>
            </a:r>
            <a:r>
              <a:rPr lang="en-US" sz="1800" b="1" dirty="0" smtClean="0">
                <a:solidFill>
                  <a:srgbClr val="3366FF"/>
                </a:solidFill>
                <a:latin typeface="Roboto Condensed" charset="0"/>
                <a:ea typeface="Roboto Condensed" charset="0"/>
              </a:rPr>
              <a:t>virtual address</a:t>
            </a:r>
          </a:p>
          <a:p>
            <a:pPr lvl="1" eaLnBrk="1" hangingPunct="1"/>
            <a:r>
              <a:rPr lang="en-US" sz="1800" b="1" dirty="0" smtClean="0">
                <a:solidFill>
                  <a:srgbClr val="3366FF"/>
                </a:solidFill>
                <a:latin typeface="Roboto Condensed" charset="0"/>
                <a:ea typeface="Roboto Condensed" charset="0"/>
              </a:rPr>
              <a:t>Physical address</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address seen by the memory unit</a:t>
            </a:r>
          </a:p>
          <a:p>
            <a:pPr eaLnBrk="1" hangingPunct="1"/>
            <a:r>
              <a:rPr lang="en-US" sz="1800" dirty="0" smtClean="0">
                <a:latin typeface="Roboto Condensed" charset="0"/>
                <a:ea typeface="Roboto Condensed" charset="0"/>
              </a:rPr>
              <a:t>Logical and physical addresses are the same in compile-time and load-time address-binding schemes; </a:t>
            </a:r>
          </a:p>
          <a:p>
            <a:pPr eaLnBrk="1" hangingPunct="1"/>
            <a:r>
              <a:rPr lang="en-US" sz="1800" dirty="0" smtClean="0">
                <a:latin typeface="Roboto Condensed" charset="0"/>
                <a:ea typeface="Roboto Condensed" charset="0"/>
              </a:rPr>
              <a:t>logical (virtual) and physical addresses differ in execution-time address-binding scheme</a:t>
            </a: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577125" cy="3145500"/>
          </a:xfrm>
        </p:spPr>
        <p:txBody>
          <a:bodyPr/>
          <a:lstStyle/>
          <a:p>
            <a:r>
              <a:rPr lang="en-US" sz="1800" dirty="0" smtClean="0">
                <a:latin typeface="Roboto Condensed" charset="0"/>
                <a:ea typeface="Roboto Condensed" charset="0"/>
              </a:rPr>
              <a:t>The set of all logical address generated by a process is </a:t>
            </a:r>
            <a:r>
              <a:rPr lang="en-US" sz="1800" dirty="0" smtClean="0">
                <a:solidFill>
                  <a:srgbClr val="0070C0"/>
                </a:solidFill>
                <a:latin typeface="Roboto Condensed" charset="0"/>
                <a:ea typeface="Roboto Condensed" charset="0"/>
              </a:rPr>
              <a:t>logical</a:t>
            </a:r>
            <a:r>
              <a:rPr lang="en-US" sz="1800" dirty="0" smtClean="0">
                <a:latin typeface="Roboto Condensed" charset="0"/>
                <a:ea typeface="Roboto Condensed" charset="0"/>
              </a:rPr>
              <a:t> </a:t>
            </a:r>
            <a:r>
              <a:rPr lang="en-US" sz="1800" dirty="0" smtClean="0">
                <a:solidFill>
                  <a:srgbClr val="0070C0"/>
                </a:solidFill>
                <a:latin typeface="Roboto Condensed" charset="0"/>
                <a:ea typeface="Roboto Condensed" charset="0"/>
              </a:rPr>
              <a:t>address space, </a:t>
            </a:r>
          </a:p>
          <a:p>
            <a:r>
              <a:rPr lang="en-US" sz="1800" dirty="0" smtClean="0">
                <a:latin typeface="Roboto Condensed" charset="0"/>
                <a:ea typeface="Roboto Condensed" charset="0"/>
              </a:rPr>
              <a:t>the set of all address corresponding to these logical addresses is </a:t>
            </a:r>
            <a:r>
              <a:rPr lang="en-US" sz="1800" dirty="0" smtClean="0">
                <a:solidFill>
                  <a:srgbClr val="0070C0"/>
                </a:solidFill>
                <a:latin typeface="Roboto Condensed" charset="0"/>
                <a:ea typeface="Roboto Condensed" charset="0"/>
              </a:rPr>
              <a:t>physical address space</a:t>
            </a:r>
          </a:p>
          <a:p>
            <a:r>
              <a:rPr lang="en-US" sz="1800" dirty="0" smtClean="0">
                <a:latin typeface="Roboto Condensed" charset="0"/>
                <a:ea typeface="Roboto Condensed" charset="0"/>
              </a:rPr>
              <a:t>The runtime mapping from virtual to physical memory address is done by h/w device called memory management unit(MMU)</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Memory-Management Unit (MMU)</a:t>
            </a:r>
            <a:endParaRPr lang="en-US" dirty="0"/>
          </a:p>
        </p:txBody>
      </p:sp>
      <p:sp>
        <p:nvSpPr>
          <p:cNvPr id="3" name="Text Placeholder 2"/>
          <p:cNvSpPr>
            <a:spLocks noGrp="1"/>
          </p:cNvSpPr>
          <p:nvPr>
            <p:ph type="body" idx="1"/>
          </p:nvPr>
        </p:nvSpPr>
        <p:spPr>
          <a:xfrm>
            <a:off x="814274" y="1327350"/>
            <a:ext cx="7415325" cy="3145500"/>
          </a:xfrm>
        </p:spPr>
        <p:txBody>
          <a:bodyPr/>
          <a:lstStyle/>
          <a:p>
            <a:pPr eaLnBrk="1" hangingPunct="1"/>
            <a:r>
              <a:rPr lang="en-US" sz="2000" dirty="0" smtClean="0">
                <a:latin typeface="Roboto Condensed" charset="0"/>
                <a:ea typeface="Roboto Condensed" charset="0"/>
              </a:rPr>
              <a:t>Hardware device that maps virtual to physical address at run time. </a:t>
            </a:r>
          </a:p>
          <a:p>
            <a:pPr eaLnBrk="1" hangingPunct="1"/>
            <a:r>
              <a:rPr lang="en-US" sz="2000" dirty="0" smtClean="0">
                <a:latin typeface="Roboto Condensed" charset="0"/>
                <a:ea typeface="Roboto Condensed" charset="0"/>
              </a:rPr>
              <a:t>The base register now called as </a:t>
            </a:r>
            <a:r>
              <a:rPr lang="en-US" sz="2000" b="1" dirty="0" smtClean="0">
                <a:solidFill>
                  <a:srgbClr val="0070C0"/>
                </a:solidFill>
                <a:latin typeface="Roboto Condensed" charset="0"/>
                <a:ea typeface="Roboto Condensed" charset="0"/>
              </a:rPr>
              <a:t>relocation</a:t>
            </a:r>
            <a:r>
              <a:rPr lang="en-US" sz="2000" dirty="0" smtClean="0">
                <a:solidFill>
                  <a:srgbClr val="0070C0"/>
                </a:solidFill>
                <a:latin typeface="Roboto Condensed" charset="0"/>
                <a:ea typeface="Roboto Condensed" charset="0"/>
              </a:rPr>
              <a:t> </a:t>
            </a:r>
            <a:r>
              <a:rPr lang="en-US" sz="2000" b="1" dirty="0" smtClean="0">
                <a:solidFill>
                  <a:srgbClr val="0070C0"/>
                </a:solidFill>
                <a:latin typeface="Roboto Condensed" charset="0"/>
                <a:ea typeface="Roboto Condensed" charset="0"/>
              </a:rPr>
              <a:t>resister</a:t>
            </a:r>
            <a:r>
              <a:rPr lang="en-US" sz="2000" dirty="0" smtClean="0">
                <a:solidFill>
                  <a:srgbClr val="0070C0"/>
                </a:solidFill>
                <a:latin typeface="Roboto Condensed" charset="0"/>
                <a:ea typeface="Roboto Condensed" charset="0"/>
              </a:rPr>
              <a:t>. </a:t>
            </a:r>
            <a:endParaRPr lang="en-US" sz="2000" dirty="0" smtClean="0">
              <a:latin typeface="Roboto Condensed" charset="0"/>
              <a:ea typeface="Roboto Condensed" charset="0"/>
            </a:endParaRPr>
          </a:p>
          <a:p>
            <a:pPr eaLnBrk="1" hangingPunct="1"/>
            <a:r>
              <a:rPr lang="en-US" sz="2000" dirty="0" smtClean="0">
                <a:latin typeface="Roboto Condensed" charset="0"/>
                <a:ea typeface="Roboto Condensed" charset="0"/>
              </a:rPr>
              <a:t>In MMU scheme, the value in the relocation register is added to every address generated by a user process at the time it is sent to memory</a:t>
            </a:r>
          </a:p>
          <a:p>
            <a:pPr eaLnBrk="1" hangingPunct="1"/>
            <a:r>
              <a:rPr lang="en-US" sz="1800" dirty="0" smtClean="0">
                <a:latin typeface="Roboto Condensed" charset="0"/>
                <a:ea typeface="Roboto Condensed" charset="0"/>
              </a:rPr>
              <a:t>  </a:t>
            </a:r>
            <a:r>
              <a:rPr lang="en-US" sz="1800" dirty="0" smtClean="0">
                <a:solidFill>
                  <a:srgbClr val="0070C0"/>
                </a:solidFill>
                <a:latin typeface="Roboto Condensed" charset="0"/>
                <a:ea typeface="Roboto Condensed" charset="0"/>
              </a:rPr>
              <a:t>Physical      = logical address space + content of the	</a:t>
            </a:r>
          </a:p>
          <a:p>
            <a:pPr eaLnBrk="1" hangingPunct="1">
              <a:buFont typeface="Wingdings 3" pitchFamily="18" charset="2"/>
              <a:buNone/>
            </a:pPr>
            <a:r>
              <a:rPr lang="en-US" sz="1800" dirty="0" smtClean="0">
                <a:solidFill>
                  <a:srgbClr val="0070C0"/>
                </a:solidFill>
                <a:latin typeface="Roboto Condensed" charset="0"/>
                <a:ea typeface="Roboto Condensed" charset="0"/>
              </a:rPr>
              <a:t>         Address	                             	  relocation register</a:t>
            </a:r>
            <a:r>
              <a:rPr lang="en-US" sz="2000" dirty="0" smtClean="0">
                <a:solidFill>
                  <a:srgbClr val="0070C0"/>
                </a:solidFill>
                <a:latin typeface="Roboto Condensed" charset="0"/>
                <a:ea typeface="Roboto Condensed" charset="0"/>
              </a:rPr>
              <a:t> </a:t>
            </a:r>
            <a:br>
              <a:rPr lang="en-US" sz="2000" dirty="0" smtClean="0">
                <a:solidFill>
                  <a:srgbClr val="0070C0"/>
                </a:solidFill>
                <a:latin typeface="Roboto Condensed" charset="0"/>
                <a:ea typeface="Roboto Condensed" charset="0"/>
              </a:rPr>
            </a:br>
            <a:r>
              <a:rPr lang="en-US" sz="2000" dirty="0" smtClean="0">
                <a:latin typeface="Roboto Condensed" charset="0"/>
                <a:ea typeface="Roboto Condensed" charset="0"/>
              </a:rPr>
              <a:t>The user program deals with </a:t>
            </a:r>
            <a:r>
              <a:rPr lang="en-US" sz="2000" i="1" dirty="0" smtClean="0">
                <a:latin typeface="Roboto Condensed" charset="0"/>
                <a:ea typeface="Roboto Condensed" charset="0"/>
              </a:rPr>
              <a:t>logical</a:t>
            </a:r>
            <a:r>
              <a:rPr lang="en-US" sz="2000" dirty="0" smtClean="0">
                <a:latin typeface="Roboto Condensed" charset="0"/>
                <a:ea typeface="Roboto Condensed" charset="0"/>
              </a:rPr>
              <a:t> addresses; it never sees the </a:t>
            </a:r>
            <a:r>
              <a:rPr lang="en-US" sz="2000" i="1" dirty="0" smtClean="0">
                <a:latin typeface="Roboto Condensed" charset="0"/>
                <a:ea typeface="Roboto Condensed" charset="0"/>
              </a:rPr>
              <a:t>real</a:t>
            </a:r>
            <a:r>
              <a:rPr lang="en-US" sz="2000" dirty="0" smtClean="0">
                <a:latin typeface="Roboto Condensed" charset="0"/>
                <a:ea typeface="Roboto Condensed" charset="0"/>
              </a:rPr>
              <a:t> physical addresses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relocation using a relocation register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5" name="Picture 5"/>
          <p:cNvPicPr>
            <a:picLocks noChangeAspect="1" noChangeArrowheads="1"/>
          </p:cNvPicPr>
          <p:nvPr/>
        </p:nvPicPr>
        <p:blipFill>
          <a:blip r:embed="rId2"/>
          <a:srcRect/>
          <a:stretch>
            <a:fillRect/>
          </a:stretch>
        </p:blipFill>
        <p:spPr bwMode="auto">
          <a:xfrm>
            <a:off x="714348" y="1357304"/>
            <a:ext cx="6062662" cy="316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Text Placeholder 2"/>
          <p:cNvSpPr>
            <a:spLocks noGrp="1"/>
          </p:cNvSpPr>
          <p:nvPr>
            <p:ph type="body" idx="1"/>
          </p:nvPr>
        </p:nvSpPr>
        <p:spPr>
          <a:xfrm>
            <a:off x="228600" y="971550"/>
            <a:ext cx="8077200" cy="4114800"/>
          </a:xfrm>
        </p:spPr>
        <p:txBody>
          <a:bodyPr/>
          <a:lstStyle/>
          <a:p>
            <a:pPr algn="just" eaLnBrk="1" hangingPunct="1">
              <a:lnSpc>
                <a:spcPct val="80000"/>
              </a:lnSpc>
            </a:pPr>
            <a:r>
              <a:rPr lang="en-US" sz="1700" dirty="0" smtClean="0">
                <a:latin typeface="Roboto Condensed" charset="0"/>
                <a:ea typeface="Roboto Condensed" charset="0"/>
              </a:rPr>
              <a:t>A process can be swapped temporarily out of memory to a backing store, and then brought back into memory for continued execution</a:t>
            </a:r>
          </a:p>
          <a:p>
            <a:pPr algn="just" eaLnBrk="1" hangingPunct="1">
              <a:lnSpc>
                <a:spcPct val="80000"/>
              </a:lnSpc>
            </a:pPr>
            <a:r>
              <a:rPr lang="en-US" sz="1700" b="1" dirty="0" smtClean="0">
                <a:solidFill>
                  <a:srgbClr val="3366FF"/>
                </a:solidFill>
                <a:latin typeface="Roboto Condensed" charset="0"/>
                <a:ea typeface="Roboto Condensed" charset="0"/>
              </a:rPr>
              <a:t>Backing store</a:t>
            </a:r>
            <a:r>
              <a:rPr lang="en-US" sz="1700" dirty="0" smtClean="0">
                <a:solidFill>
                  <a:srgbClr val="3366FF"/>
                </a:solidFill>
                <a:latin typeface="Roboto Condensed" charset="0"/>
                <a:ea typeface="Roboto Condensed" charset="0"/>
              </a:rPr>
              <a:t> </a:t>
            </a:r>
            <a:r>
              <a:rPr lang="en-US" sz="1700" dirty="0" smtClean="0">
                <a:latin typeface="Roboto Condensed" charset="0"/>
                <a:ea typeface="Roboto Condensed" charset="0"/>
              </a:rPr>
              <a:t>– fast disk large enough to accommodate copies of all memory images for all users; must provide direct access to these memory images</a:t>
            </a:r>
          </a:p>
          <a:p>
            <a:pPr algn="just" eaLnBrk="1" hangingPunct="1">
              <a:lnSpc>
                <a:spcPct val="80000"/>
              </a:lnSpc>
            </a:pPr>
            <a:r>
              <a:rPr lang="en-US" sz="1700" b="1" dirty="0" smtClean="0">
                <a:solidFill>
                  <a:srgbClr val="3366FF"/>
                </a:solidFill>
                <a:latin typeface="Roboto Condensed" charset="0"/>
                <a:ea typeface="Roboto Condensed" charset="0"/>
              </a:rPr>
              <a:t>Roll out, roll in</a:t>
            </a:r>
            <a:r>
              <a:rPr lang="en-US" sz="1700" dirty="0" smtClean="0">
                <a:solidFill>
                  <a:srgbClr val="3366FF"/>
                </a:solidFill>
                <a:latin typeface="Roboto Condensed" charset="0"/>
                <a:ea typeface="Roboto Condensed" charset="0"/>
              </a:rPr>
              <a:t> </a:t>
            </a:r>
            <a:r>
              <a:rPr lang="en-US" sz="1700" dirty="0" smtClean="0">
                <a:latin typeface="Roboto Condensed" charset="0"/>
                <a:ea typeface="Roboto Condensed" charset="0"/>
              </a:rPr>
              <a:t>– swapping variant used for priority-based scheduling algorithms; lower-priority process is swapped out so higher-priority process can be loaded and executed</a:t>
            </a:r>
          </a:p>
          <a:p>
            <a:pPr algn="just" eaLnBrk="1" hangingPunct="1">
              <a:lnSpc>
                <a:spcPct val="80000"/>
              </a:lnSpc>
            </a:pPr>
            <a:r>
              <a:rPr lang="en-US" sz="1700" dirty="0" smtClean="0">
                <a:latin typeface="Roboto Condensed" charset="0"/>
                <a:ea typeface="Roboto Condensed" charset="0"/>
              </a:rPr>
              <a:t>Major part of swap time is transfer time; total transfer time is directly proportional to the amount of memory swapped</a:t>
            </a:r>
          </a:p>
          <a:p>
            <a:pPr algn="just" eaLnBrk="1" hangingPunct="1">
              <a:lnSpc>
                <a:spcPct val="80000"/>
              </a:lnSpc>
            </a:pPr>
            <a:r>
              <a:rPr lang="en-US" sz="1700" dirty="0" smtClean="0">
                <a:latin typeface="Roboto Condensed" charset="0"/>
                <a:ea typeface="Roboto Condensed" charset="0"/>
              </a:rPr>
              <a:t>Modified versions of swapping are found on many systems (i.e., UNIX, Linux, and Windows)</a:t>
            </a:r>
          </a:p>
          <a:p>
            <a:pPr algn="just" eaLnBrk="1" hangingPunct="1">
              <a:lnSpc>
                <a:spcPct val="80000"/>
              </a:lnSpc>
            </a:pPr>
            <a:r>
              <a:rPr lang="en-US" sz="1700" dirty="0" smtClean="0">
                <a:latin typeface="Roboto Condensed" charset="0"/>
                <a:ea typeface="Roboto Condensed" charset="0"/>
              </a:rPr>
              <a:t>System maintains a </a:t>
            </a:r>
            <a:r>
              <a:rPr lang="en-US" sz="1700" b="1" dirty="0" smtClean="0">
                <a:solidFill>
                  <a:srgbClr val="3366FF"/>
                </a:solidFill>
                <a:latin typeface="Roboto Condensed" charset="0"/>
                <a:ea typeface="Roboto Condensed" charset="0"/>
              </a:rPr>
              <a:t>ready queue</a:t>
            </a:r>
            <a:r>
              <a:rPr lang="en-US" sz="1700" dirty="0" smtClean="0">
                <a:solidFill>
                  <a:srgbClr val="3366FF"/>
                </a:solidFill>
                <a:latin typeface="Roboto Condensed" charset="0"/>
                <a:ea typeface="Roboto Condensed" charset="0"/>
              </a:rPr>
              <a:t> </a:t>
            </a:r>
            <a:r>
              <a:rPr lang="en-US" sz="1700" dirty="0" smtClean="0">
                <a:latin typeface="Roboto Condensed" charset="0"/>
                <a:ea typeface="Roboto Condensed" charset="0"/>
              </a:rPr>
              <a:t>of ready-to-run processes which have memory images on disk</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View of Swapping</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5" name="Picture 7"/>
          <p:cNvPicPr>
            <a:picLocks noChangeAspect="1" noChangeArrowheads="1"/>
          </p:cNvPicPr>
          <p:nvPr/>
        </p:nvPicPr>
        <p:blipFill>
          <a:blip r:embed="rId2"/>
          <a:srcRect/>
          <a:stretch>
            <a:fillRect/>
          </a:stretch>
        </p:blipFill>
        <p:spPr bwMode="auto">
          <a:xfrm>
            <a:off x="1071538" y="1571618"/>
            <a:ext cx="5410200" cy="341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 </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Let’s start with the first set of slides</a:t>
            </a: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Text Placeholder 2"/>
          <p:cNvSpPr>
            <a:spLocks noGrp="1"/>
          </p:cNvSpPr>
          <p:nvPr>
            <p:ph type="body" idx="1"/>
          </p:nvPr>
        </p:nvSpPr>
        <p:spPr>
          <a:xfrm>
            <a:off x="381001" y="1327350"/>
            <a:ext cx="7848600" cy="3378000"/>
          </a:xfrm>
        </p:spPr>
        <p:txBody>
          <a:bodyPr/>
          <a:lstStyle/>
          <a:p>
            <a:pPr marL="365760" indent="-256032">
              <a:buFont typeface="Wingdings 3"/>
              <a:buChar char=""/>
              <a:defRPr/>
            </a:pPr>
            <a:r>
              <a:rPr lang="en-US" sz="1800" dirty="0" smtClean="0">
                <a:latin typeface="Roboto Condensed" charset="0"/>
                <a:ea typeface="Roboto Condensed" charset="0"/>
              </a:rPr>
              <a:t>Main memory usually divided into two partitions:</a:t>
            </a:r>
          </a:p>
          <a:p>
            <a:pPr marL="621792" lvl="1">
              <a:spcBef>
                <a:spcPts val="324"/>
              </a:spcBef>
              <a:buFont typeface="Verdana"/>
              <a:buChar char="◦"/>
              <a:defRPr/>
            </a:pPr>
            <a:r>
              <a:rPr lang="en-US" sz="1800" b="1" dirty="0" smtClean="0">
                <a:latin typeface="Roboto Condensed" charset="0"/>
                <a:ea typeface="Roboto Condensed" charset="0"/>
              </a:rPr>
              <a:t>Resident operating system</a:t>
            </a:r>
            <a:r>
              <a:rPr lang="en-US" sz="1800" dirty="0" smtClean="0">
                <a:latin typeface="Roboto Condensed" charset="0"/>
                <a:ea typeface="Roboto Condensed" charset="0"/>
              </a:rPr>
              <a:t>, usually held in low memory with interrupt vector</a:t>
            </a:r>
          </a:p>
          <a:p>
            <a:pPr marL="621792" lvl="1">
              <a:spcBef>
                <a:spcPts val="324"/>
              </a:spcBef>
              <a:buFont typeface="Verdana"/>
              <a:buChar char="◦"/>
              <a:defRPr/>
            </a:pPr>
            <a:r>
              <a:rPr lang="en-US" sz="1800" b="1" dirty="0" smtClean="0">
                <a:latin typeface="Roboto Condensed" charset="0"/>
                <a:ea typeface="Roboto Condensed" charset="0"/>
              </a:rPr>
              <a:t>User processes </a:t>
            </a:r>
            <a:r>
              <a:rPr lang="en-US" sz="1800" dirty="0" smtClean="0">
                <a:latin typeface="Roboto Condensed" charset="0"/>
                <a:ea typeface="Roboto Condensed" charset="0"/>
              </a:rPr>
              <a:t>then held in high memory</a:t>
            </a:r>
            <a:br>
              <a:rPr lang="en-US" sz="1800" dirty="0" smtClean="0">
                <a:latin typeface="Roboto Condensed" charset="0"/>
                <a:ea typeface="Roboto Condensed" charset="0"/>
              </a:rPr>
            </a:br>
            <a:r>
              <a:rPr lang="en-US" sz="1800" dirty="0" smtClean="0">
                <a:latin typeface="Roboto Condensed" charset="0"/>
                <a:ea typeface="Roboto Condensed" charset="0"/>
              </a:rPr>
              <a:t>In this method, when a partition is free, a process is selected from the input queue and is loaded into the partition. When process terminates, the partition becomes available for another.</a:t>
            </a:r>
          </a:p>
          <a:p>
            <a:pPr marL="366204">
              <a:spcBef>
                <a:spcPts val="324"/>
              </a:spcBef>
              <a:buFont typeface="Verdana"/>
              <a:buChar char="◦"/>
              <a:defRPr/>
            </a:pPr>
            <a:r>
              <a:rPr lang="en-US" sz="1800" dirty="0" smtClean="0">
                <a:latin typeface="Roboto Condensed" charset="0"/>
                <a:ea typeface="Roboto Condensed" charset="0"/>
              </a:rPr>
              <a:t>Initially all the memory is available for user processes and is considered one large block of available memory called hole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fixed partitions </a:t>
            </a:r>
            <a:endParaRPr lang="en-US" dirty="0"/>
          </a:p>
        </p:txBody>
      </p:sp>
      <p:sp>
        <p:nvSpPr>
          <p:cNvPr id="3" name="Text Placeholder 2"/>
          <p:cNvSpPr>
            <a:spLocks noGrp="1"/>
          </p:cNvSpPr>
          <p:nvPr>
            <p:ph type="body" idx="1"/>
          </p:nvPr>
        </p:nvSpPr>
        <p:spPr>
          <a:xfrm>
            <a:off x="814274" y="1327350"/>
            <a:ext cx="7034325" cy="3145500"/>
          </a:xfrm>
        </p:spPr>
        <p:txBody>
          <a:bodyPr/>
          <a:lstStyle/>
          <a:p>
            <a:r>
              <a:rPr lang="en-US" sz="2000" dirty="0" smtClean="0">
                <a:latin typeface="Roboto Condensed" charset="0"/>
                <a:ea typeface="Roboto Condensed" charset="0"/>
              </a:rPr>
              <a:t>Initially all the memory is available for user processes and is considered one large block of available memory called hole.</a:t>
            </a:r>
          </a:p>
          <a:p>
            <a:r>
              <a:rPr lang="en-US" sz="2000" dirty="0" smtClean="0">
                <a:latin typeface="Roboto Condensed" charset="0"/>
                <a:ea typeface="Roboto Condensed" charset="0"/>
              </a:rPr>
              <a:t>When process arrives and needs memory, we search for a hole large enough to hold the process. If found, it is allocated as much as memory is needed </a:t>
            </a:r>
            <a:endParaRPr lang="en-IN" sz="2000" dirty="0" smtClean="0">
              <a:latin typeface="Roboto Condensed" charset="0"/>
              <a:ea typeface="Roboto Condensed" charset="0"/>
            </a:endParaRP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 (Cont)</a:t>
            </a:r>
            <a:endParaRPr lang="en-US" dirty="0"/>
          </a:p>
        </p:txBody>
      </p:sp>
      <p:sp>
        <p:nvSpPr>
          <p:cNvPr id="3" name="Text Placeholder 2"/>
          <p:cNvSpPr>
            <a:spLocks noGrp="1"/>
          </p:cNvSpPr>
          <p:nvPr>
            <p:ph type="body" idx="1"/>
          </p:nvPr>
        </p:nvSpPr>
        <p:spPr>
          <a:xfrm>
            <a:off x="304800" y="1327350"/>
            <a:ext cx="8077200" cy="1396800"/>
          </a:xfrm>
        </p:spPr>
        <p:txBody>
          <a:bodyPr/>
          <a:lstStyle/>
          <a:p>
            <a:pPr eaLnBrk="1" hangingPunct="1">
              <a:buFont typeface="Wingdings 3" pitchFamily="18" charset="2"/>
              <a:buNone/>
            </a:pPr>
            <a:endParaRPr lang="en-US" sz="1800" dirty="0" smtClean="0">
              <a:latin typeface="Roboto Condensed" charset="0"/>
              <a:ea typeface="Roboto Condensed" charset="0"/>
            </a:endParaRPr>
          </a:p>
          <a:p>
            <a:pPr marL="381000" lvl="1" eaLnBrk="1" hangingPunct="1">
              <a:lnSpc>
                <a:spcPts val="1600"/>
              </a:lnSpc>
            </a:pPr>
            <a:r>
              <a:rPr lang="en-US" sz="1800" dirty="0" smtClean="0">
                <a:latin typeface="Roboto Condensed" charset="0"/>
                <a:ea typeface="Roboto Condensed" charset="0"/>
              </a:rPr>
              <a:t>Hole – block of available memory; holes of various size are scattered throughout memory</a:t>
            </a:r>
          </a:p>
          <a:p>
            <a:pPr marL="381000" lvl="1" eaLnBrk="1" hangingPunct="1">
              <a:lnSpc>
                <a:spcPts val="1600"/>
              </a:lnSpc>
            </a:pPr>
            <a:r>
              <a:rPr lang="en-US" sz="1800" dirty="0" smtClean="0">
                <a:latin typeface="Roboto Condensed" charset="0"/>
                <a:ea typeface="Roboto Condensed" charset="0"/>
              </a:rPr>
              <a:t>When a process arrives, it is allocated memory from a hole </a:t>
            </a:r>
            <a:r>
              <a:rPr lang="en-US" sz="1800" b="1" dirty="0" smtClean="0">
                <a:latin typeface="Roboto Condensed" charset="0"/>
                <a:ea typeface="Roboto Condensed" charset="0"/>
              </a:rPr>
              <a:t>large enough </a:t>
            </a:r>
            <a:r>
              <a:rPr lang="en-US" sz="1800" dirty="0" smtClean="0">
                <a:latin typeface="Roboto Condensed" charset="0"/>
                <a:ea typeface="Roboto Condensed" charset="0"/>
              </a:rPr>
              <a:t>to accommodate it</a:t>
            </a:r>
          </a:p>
          <a:p>
            <a:pPr marL="381000" lvl="1" eaLnBrk="1" hangingPunct="1">
              <a:lnSpc>
                <a:spcPts val="1600"/>
              </a:lnSpc>
            </a:pPr>
            <a:r>
              <a:rPr lang="en-US" sz="1800" dirty="0" smtClean="0">
                <a:latin typeface="Roboto Condensed" charset="0"/>
                <a:ea typeface="Roboto Condensed" charset="0"/>
              </a:rPr>
              <a:t>Operating system maintains information about:</a:t>
            </a:r>
            <a:br>
              <a:rPr lang="en-US" sz="1800" dirty="0" smtClean="0">
                <a:latin typeface="Roboto Condensed" charset="0"/>
                <a:ea typeface="Roboto Condensed" charset="0"/>
              </a:rPr>
            </a:br>
            <a:r>
              <a:rPr lang="en-US" sz="1800" dirty="0" smtClean="0">
                <a:latin typeface="Roboto Condensed" charset="0"/>
                <a:ea typeface="Roboto Condensed" charset="0"/>
              </a:rPr>
              <a:t>a) allocated partitions    b) free partitions (hole)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grpSp>
        <p:nvGrpSpPr>
          <p:cNvPr id="5" name="Group 4"/>
          <p:cNvGrpSpPr/>
          <p:nvPr/>
        </p:nvGrpSpPr>
        <p:grpSpPr>
          <a:xfrm>
            <a:off x="914400" y="3028950"/>
            <a:ext cx="6629400" cy="1981200"/>
            <a:chOff x="1104900" y="4067175"/>
            <a:chExt cx="6629400" cy="2133600"/>
          </a:xfrm>
        </p:grpSpPr>
        <p:sp>
          <p:nvSpPr>
            <p:cNvPr id="6"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 name="Line 5"/>
            <p:cNvSpPr>
              <a:spLocks noChangeShapeType="1"/>
            </p:cNvSpPr>
            <p:nvPr/>
          </p:nvSpPr>
          <p:spPr bwMode="auto">
            <a:xfrm>
              <a:off x="1104900" y="4430713"/>
              <a:ext cx="1143000" cy="0"/>
            </a:xfrm>
            <a:prstGeom prst="line">
              <a:avLst/>
            </a:prstGeom>
            <a:noFill/>
            <a:ln w="9525">
              <a:solidFill>
                <a:schemeClr val="tx1"/>
              </a:solidFill>
              <a:round/>
              <a:headEnd/>
              <a:tailEnd/>
            </a:ln>
          </p:spPr>
          <p:txBody>
            <a:bodyPr wrap="none" anchor="ctr"/>
            <a:lstStyle/>
            <a:p>
              <a:endParaRPr lang="en-US"/>
            </a:p>
          </p:txBody>
        </p:sp>
        <p:sp>
          <p:nvSpPr>
            <p:cNvPr id="8" name="Line 6"/>
            <p:cNvSpPr>
              <a:spLocks noChangeShapeType="1"/>
            </p:cNvSpPr>
            <p:nvPr/>
          </p:nvSpPr>
          <p:spPr bwMode="auto">
            <a:xfrm>
              <a:off x="1104900" y="4841875"/>
              <a:ext cx="1143000" cy="0"/>
            </a:xfrm>
            <a:prstGeom prst="line">
              <a:avLst/>
            </a:prstGeom>
            <a:noFill/>
            <a:ln w="9525">
              <a:solidFill>
                <a:schemeClr val="tx1"/>
              </a:solidFill>
              <a:round/>
              <a:headEnd/>
              <a:tailEnd/>
            </a:ln>
          </p:spPr>
          <p:txBody>
            <a:bodyPr wrap="none" anchor="ctr"/>
            <a:lstStyle/>
            <a:p>
              <a:endParaRPr lang="en-US"/>
            </a:p>
          </p:txBody>
        </p:sp>
        <p:sp>
          <p:nvSpPr>
            <p:cNvPr id="9" name="Line 7"/>
            <p:cNvSpPr>
              <a:spLocks noChangeShapeType="1"/>
            </p:cNvSpPr>
            <p:nvPr/>
          </p:nvSpPr>
          <p:spPr bwMode="auto">
            <a:xfrm>
              <a:off x="1104900" y="5773738"/>
              <a:ext cx="1143000" cy="0"/>
            </a:xfrm>
            <a:prstGeom prst="line">
              <a:avLst/>
            </a:prstGeom>
            <a:noFill/>
            <a:ln w="9525">
              <a:solidFill>
                <a:schemeClr val="tx1"/>
              </a:solidFill>
              <a:round/>
              <a:headEnd/>
              <a:tailEnd/>
            </a:ln>
          </p:spPr>
          <p:txBody>
            <a:bodyPr wrap="none" anchor="ctr"/>
            <a:lstStyle/>
            <a:p>
              <a:endParaRPr lang="en-US"/>
            </a:p>
          </p:txBody>
        </p:sp>
        <p:sp>
          <p:nvSpPr>
            <p:cNvPr id="10" name="Text Box 8"/>
            <p:cNvSpPr txBox="1">
              <a:spLocks noChangeArrowheads="1"/>
            </p:cNvSpPr>
            <p:nvPr/>
          </p:nvSpPr>
          <p:spPr bwMode="auto">
            <a:xfrm>
              <a:off x="14097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OS</a:t>
              </a:r>
            </a:p>
          </p:txBody>
        </p:sp>
        <p:sp>
          <p:nvSpPr>
            <p:cNvPr id="11" name="Text Box 9"/>
            <p:cNvSpPr txBox="1">
              <a:spLocks noChangeArrowheads="1"/>
            </p:cNvSpPr>
            <p:nvPr/>
          </p:nvSpPr>
          <p:spPr bwMode="auto">
            <a:xfrm>
              <a:off x="11049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5</a:t>
              </a:r>
            </a:p>
          </p:txBody>
        </p:sp>
        <p:sp>
          <p:nvSpPr>
            <p:cNvPr id="12" name="Text Box 10"/>
            <p:cNvSpPr txBox="1">
              <a:spLocks noChangeArrowheads="1"/>
            </p:cNvSpPr>
            <p:nvPr/>
          </p:nvSpPr>
          <p:spPr bwMode="auto">
            <a:xfrm>
              <a:off x="1104900" y="5194300"/>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8</a:t>
              </a:r>
            </a:p>
          </p:txBody>
        </p:sp>
        <p:sp>
          <p:nvSpPr>
            <p:cNvPr id="13" name="Text Box 11"/>
            <p:cNvSpPr txBox="1">
              <a:spLocks noChangeArrowheads="1"/>
            </p:cNvSpPr>
            <p:nvPr/>
          </p:nvSpPr>
          <p:spPr bwMode="auto">
            <a:xfrm>
              <a:off x="11049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2</a:t>
              </a:r>
            </a:p>
          </p:txBody>
        </p:sp>
        <p:sp>
          <p:nvSpPr>
            <p:cNvPr id="14"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 name="Line 15"/>
            <p:cNvSpPr>
              <a:spLocks noChangeShapeType="1"/>
            </p:cNvSpPr>
            <p:nvPr/>
          </p:nvSpPr>
          <p:spPr bwMode="auto">
            <a:xfrm>
              <a:off x="2933700" y="4430713"/>
              <a:ext cx="1143000" cy="0"/>
            </a:xfrm>
            <a:prstGeom prst="line">
              <a:avLst/>
            </a:prstGeom>
            <a:noFill/>
            <a:ln w="9525">
              <a:solidFill>
                <a:schemeClr val="tx1"/>
              </a:solidFill>
              <a:round/>
              <a:headEnd/>
              <a:tailEnd/>
            </a:ln>
          </p:spPr>
          <p:txBody>
            <a:bodyPr wrap="none" anchor="ctr"/>
            <a:lstStyle/>
            <a:p>
              <a:endParaRPr lang="en-US"/>
            </a:p>
          </p:txBody>
        </p:sp>
        <p:sp>
          <p:nvSpPr>
            <p:cNvPr id="16" name="Line 16"/>
            <p:cNvSpPr>
              <a:spLocks noChangeShapeType="1"/>
            </p:cNvSpPr>
            <p:nvPr/>
          </p:nvSpPr>
          <p:spPr bwMode="auto">
            <a:xfrm>
              <a:off x="2933700" y="4841875"/>
              <a:ext cx="1143000" cy="0"/>
            </a:xfrm>
            <a:prstGeom prst="line">
              <a:avLst/>
            </a:prstGeom>
            <a:noFill/>
            <a:ln w="9525">
              <a:solidFill>
                <a:schemeClr val="tx1"/>
              </a:solidFill>
              <a:round/>
              <a:headEnd/>
              <a:tailEnd/>
            </a:ln>
          </p:spPr>
          <p:txBody>
            <a:bodyPr wrap="none" anchor="ctr"/>
            <a:lstStyle/>
            <a:p>
              <a:endParaRPr lang="en-US"/>
            </a:p>
          </p:txBody>
        </p:sp>
        <p:sp>
          <p:nvSpPr>
            <p:cNvPr id="17" name="Line 17"/>
            <p:cNvSpPr>
              <a:spLocks noChangeShapeType="1"/>
            </p:cNvSpPr>
            <p:nvPr/>
          </p:nvSpPr>
          <p:spPr bwMode="auto">
            <a:xfrm>
              <a:off x="2933700" y="5773738"/>
              <a:ext cx="1143000" cy="0"/>
            </a:xfrm>
            <a:prstGeom prst="line">
              <a:avLst/>
            </a:prstGeom>
            <a:noFill/>
            <a:ln w="9525">
              <a:solidFill>
                <a:schemeClr val="tx1"/>
              </a:solidFill>
              <a:round/>
              <a:headEnd/>
              <a:tailEnd/>
            </a:ln>
          </p:spPr>
          <p:txBody>
            <a:bodyPr wrap="none" anchor="ctr"/>
            <a:lstStyle/>
            <a:p>
              <a:endParaRPr lang="en-US"/>
            </a:p>
          </p:txBody>
        </p:sp>
        <p:sp>
          <p:nvSpPr>
            <p:cNvPr id="18" name="Text Box 18"/>
            <p:cNvSpPr txBox="1">
              <a:spLocks noChangeArrowheads="1"/>
            </p:cNvSpPr>
            <p:nvPr/>
          </p:nvSpPr>
          <p:spPr bwMode="auto">
            <a:xfrm>
              <a:off x="32385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OS</a:t>
              </a:r>
            </a:p>
          </p:txBody>
        </p:sp>
        <p:sp>
          <p:nvSpPr>
            <p:cNvPr id="19" name="Text Box 19"/>
            <p:cNvSpPr txBox="1">
              <a:spLocks noChangeArrowheads="1"/>
            </p:cNvSpPr>
            <p:nvPr/>
          </p:nvSpPr>
          <p:spPr bwMode="auto">
            <a:xfrm>
              <a:off x="29337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dirty="0">
                  <a:latin typeface="Helvetica"/>
                </a:rPr>
                <a:t>process 5</a:t>
              </a:r>
            </a:p>
          </p:txBody>
        </p:sp>
        <p:sp>
          <p:nvSpPr>
            <p:cNvPr id="20" name="Text Box 21"/>
            <p:cNvSpPr txBox="1">
              <a:spLocks noChangeArrowheads="1"/>
            </p:cNvSpPr>
            <p:nvPr/>
          </p:nvSpPr>
          <p:spPr bwMode="auto">
            <a:xfrm>
              <a:off x="29337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2</a:t>
              </a:r>
            </a:p>
          </p:txBody>
        </p:sp>
        <p:sp>
          <p:nvSpPr>
            <p:cNvPr id="21"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 name="Line 24"/>
            <p:cNvSpPr>
              <a:spLocks noChangeShapeType="1"/>
            </p:cNvSpPr>
            <p:nvPr/>
          </p:nvSpPr>
          <p:spPr bwMode="auto">
            <a:xfrm>
              <a:off x="4762500" y="4430713"/>
              <a:ext cx="1143000" cy="0"/>
            </a:xfrm>
            <a:prstGeom prst="line">
              <a:avLst/>
            </a:prstGeom>
            <a:noFill/>
            <a:ln w="9525">
              <a:solidFill>
                <a:schemeClr val="tx1"/>
              </a:solidFill>
              <a:round/>
              <a:headEnd/>
              <a:tailEnd/>
            </a:ln>
          </p:spPr>
          <p:txBody>
            <a:bodyPr wrap="none" anchor="ctr"/>
            <a:lstStyle/>
            <a:p>
              <a:endParaRPr lang="en-US"/>
            </a:p>
          </p:txBody>
        </p:sp>
        <p:sp>
          <p:nvSpPr>
            <p:cNvPr id="23" name="Line 25"/>
            <p:cNvSpPr>
              <a:spLocks noChangeShapeType="1"/>
            </p:cNvSpPr>
            <p:nvPr/>
          </p:nvSpPr>
          <p:spPr bwMode="auto">
            <a:xfrm>
              <a:off x="4762500" y="4841875"/>
              <a:ext cx="1143000" cy="0"/>
            </a:xfrm>
            <a:prstGeom prst="line">
              <a:avLst/>
            </a:prstGeom>
            <a:noFill/>
            <a:ln w="9525">
              <a:solidFill>
                <a:schemeClr val="tx1"/>
              </a:solidFill>
              <a:round/>
              <a:headEnd/>
              <a:tailEnd/>
            </a:ln>
          </p:spPr>
          <p:txBody>
            <a:bodyPr wrap="none" anchor="ctr"/>
            <a:lstStyle/>
            <a:p>
              <a:endParaRPr lang="en-US"/>
            </a:p>
          </p:txBody>
        </p:sp>
        <p:sp>
          <p:nvSpPr>
            <p:cNvPr id="24" name="Line 26"/>
            <p:cNvSpPr>
              <a:spLocks noChangeShapeType="1"/>
            </p:cNvSpPr>
            <p:nvPr/>
          </p:nvSpPr>
          <p:spPr bwMode="auto">
            <a:xfrm>
              <a:off x="4762500" y="5773738"/>
              <a:ext cx="1143000" cy="0"/>
            </a:xfrm>
            <a:prstGeom prst="line">
              <a:avLst/>
            </a:prstGeom>
            <a:noFill/>
            <a:ln w="9525">
              <a:solidFill>
                <a:schemeClr val="tx1"/>
              </a:solidFill>
              <a:round/>
              <a:headEnd/>
              <a:tailEnd/>
            </a:ln>
          </p:spPr>
          <p:txBody>
            <a:bodyPr wrap="none" anchor="ctr"/>
            <a:lstStyle/>
            <a:p>
              <a:endParaRPr lang="en-US"/>
            </a:p>
          </p:txBody>
        </p:sp>
        <p:sp>
          <p:nvSpPr>
            <p:cNvPr id="25" name="Text Box 27"/>
            <p:cNvSpPr txBox="1">
              <a:spLocks noChangeArrowheads="1"/>
            </p:cNvSpPr>
            <p:nvPr/>
          </p:nvSpPr>
          <p:spPr bwMode="auto">
            <a:xfrm>
              <a:off x="50673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OS</a:t>
              </a:r>
            </a:p>
          </p:txBody>
        </p:sp>
        <p:sp>
          <p:nvSpPr>
            <p:cNvPr id="26" name="Text Box 28"/>
            <p:cNvSpPr txBox="1">
              <a:spLocks noChangeArrowheads="1"/>
            </p:cNvSpPr>
            <p:nvPr/>
          </p:nvSpPr>
          <p:spPr bwMode="auto">
            <a:xfrm>
              <a:off x="47625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5</a:t>
              </a:r>
            </a:p>
          </p:txBody>
        </p:sp>
        <p:sp>
          <p:nvSpPr>
            <p:cNvPr id="27" name="Text Box 30"/>
            <p:cNvSpPr txBox="1">
              <a:spLocks noChangeArrowheads="1"/>
            </p:cNvSpPr>
            <p:nvPr/>
          </p:nvSpPr>
          <p:spPr bwMode="auto">
            <a:xfrm>
              <a:off x="47625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2</a:t>
              </a:r>
            </a:p>
          </p:txBody>
        </p:sp>
        <p:sp>
          <p:nvSpPr>
            <p:cNvPr id="28"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9" name="Line 33"/>
            <p:cNvSpPr>
              <a:spLocks noChangeShapeType="1"/>
            </p:cNvSpPr>
            <p:nvPr/>
          </p:nvSpPr>
          <p:spPr bwMode="auto">
            <a:xfrm>
              <a:off x="6591300" y="4430713"/>
              <a:ext cx="1143000" cy="0"/>
            </a:xfrm>
            <a:prstGeom prst="line">
              <a:avLst/>
            </a:prstGeom>
            <a:noFill/>
            <a:ln w="9525">
              <a:solidFill>
                <a:schemeClr val="tx1"/>
              </a:solidFill>
              <a:round/>
              <a:headEnd/>
              <a:tailEnd/>
            </a:ln>
          </p:spPr>
          <p:txBody>
            <a:bodyPr wrap="none" anchor="ctr"/>
            <a:lstStyle/>
            <a:p>
              <a:endParaRPr lang="en-US"/>
            </a:p>
          </p:txBody>
        </p:sp>
        <p:sp>
          <p:nvSpPr>
            <p:cNvPr id="30" name="Line 34"/>
            <p:cNvSpPr>
              <a:spLocks noChangeShapeType="1"/>
            </p:cNvSpPr>
            <p:nvPr/>
          </p:nvSpPr>
          <p:spPr bwMode="auto">
            <a:xfrm>
              <a:off x="6591300" y="4841875"/>
              <a:ext cx="1143000" cy="0"/>
            </a:xfrm>
            <a:prstGeom prst="line">
              <a:avLst/>
            </a:prstGeom>
            <a:noFill/>
            <a:ln w="9525">
              <a:solidFill>
                <a:schemeClr val="tx1"/>
              </a:solidFill>
              <a:round/>
              <a:headEnd/>
              <a:tailEnd/>
            </a:ln>
          </p:spPr>
          <p:txBody>
            <a:bodyPr wrap="none" anchor="ctr"/>
            <a:lstStyle/>
            <a:p>
              <a:endParaRPr lang="en-US"/>
            </a:p>
          </p:txBody>
        </p:sp>
        <p:sp>
          <p:nvSpPr>
            <p:cNvPr id="31" name="Line 35"/>
            <p:cNvSpPr>
              <a:spLocks noChangeShapeType="1"/>
            </p:cNvSpPr>
            <p:nvPr/>
          </p:nvSpPr>
          <p:spPr bwMode="auto">
            <a:xfrm>
              <a:off x="6591300" y="5773738"/>
              <a:ext cx="1143000" cy="0"/>
            </a:xfrm>
            <a:prstGeom prst="line">
              <a:avLst/>
            </a:prstGeom>
            <a:noFill/>
            <a:ln w="9525">
              <a:solidFill>
                <a:schemeClr val="tx1"/>
              </a:solidFill>
              <a:round/>
              <a:headEnd/>
              <a:tailEnd/>
            </a:ln>
          </p:spPr>
          <p:txBody>
            <a:bodyPr wrap="none" anchor="ctr"/>
            <a:lstStyle/>
            <a:p>
              <a:endParaRPr lang="en-US"/>
            </a:p>
          </p:txBody>
        </p:sp>
        <p:sp>
          <p:nvSpPr>
            <p:cNvPr id="32" name="Text Box 36"/>
            <p:cNvSpPr txBox="1">
              <a:spLocks noChangeArrowheads="1"/>
            </p:cNvSpPr>
            <p:nvPr/>
          </p:nvSpPr>
          <p:spPr bwMode="auto">
            <a:xfrm>
              <a:off x="6896100" y="4067175"/>
              <a:ext cx="441325" cy="304800"/>
            </a:xfrm>
            <a:prstGeom prst="rect">
              <a:avLst/>
            </a:prstGeom>
            <a:noFill/>
            <a:ln w="9525">
              <a:noFill/>
              <a:miter lim="800000"/>
              <a:headEnd/>
              <a:tailEnd/>
            </a:ln>
          </p:spPr>
          <p:txBody>
            <a:bodyPr wrap="none" anchor="ctr">
              <a:spAutoFit/>
            </a:bodyPr>
            <a:lstStyle/>
            <a:p>
              <a:pPr algn="ctr">
                <a:spcBef>
                  <a:spcPct val="50000"/>
                </a:spcBef>
              </a:pPr>
              <a:r>
                <a:rPr lang="en-US" sz="1400">
                  <a:latin typeface="Helvetica"/>
                </a:rPr>
                <a:t>OS</a:t>
              </a:r>
            </a:p>
          </p:txBody>
        </p:sp>
        <p:sp>
          <p:nvSpPr>
            <p:cNvPr id="33" name="Text Box 37"/>
            <p:cNvSpPr txBox="1">
              <a:spLocks noChangeArrowheads="1"/>
            </p:cNvSpPr>
            <p:nvPr/>
          </p:nvSpPr>
          <p:spPr bwMode="auto">
            <a:xfrm>
              <a:off x="6591300" y="45116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5</a:t>
              </a:r>
            </a:p>
          </p:txBody>
        </p:sp>
        <p:sp>
          <p:nvSpPr>
            <p:cNvPr id="34" name="Text Box 38"/>
            <p:cNvSpPr txBox="1">
              <a:spLocks noChangeArrowheads="1"/>
            </p:cNvSpPr>
            <p:nvPr/>
          </p:nvSpPr>
          <p:spPr bwMode="auto">
            <a:xfrm>
              <a:off x="6591300" y="48291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9</a:t>
              </a:r>
            </a:p>
          </p:txBody>
        </p:sp>
        <p:sp>
          <p:nvSpPr>
            <p:cNvPr id="35" name="Text Box 39"/>
            <p:cNvSpPr txBox="1">
              <a:spLocks noChangeArrowheads="1"/>
            </p:cNvSpPr>
            <p:nvPr/>
          </p:nvSpPr>
          <p:spPr bwMode="auto">
            <a:xfrm>
              <a:off x="6591300" y="5791200"/>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2</a:t>
              </a:r>
            </a:p>
          </p:txBody>
        </p:sp>
        <p:sp>
          <p:nvSpPr>
            <p:cNvPr id="36"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7"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8" name="Text Box 43"/>
            <p:cNvSpPr txBox="1">
              <a:spLocks noChangeArrowheads="1"/>
            </p:cNvSpPr>
            <p:nvPr/>
          </p:nvSpPr>
          <p:spPr bwMode="auto">
            <a:xfrm>
              <a:off x="4762500" y="48291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9</a:t>
              </a:r>
            </a:p>
          </p:txBody>
        </p:sp>
        <p:sp>
          <p:nvSpPr>
            <p:cNvPr id="39"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0" name="Line 45"/>
            <p:cNvSpPr>
              <a:spLocks noChangeShapeType="1"/>
            </p:cNvSpPr>
            <p:nvPr/>
          </p:nvSpPr>
          <p:spPr bwMode="auto">
            <a:xfrm>
              <a:off x="6591300" y="5165725"/>
              <a:ext cx="1143000" cy="0"/>
            </a:xfrm>
            <a:prstGeom prst="line">
              <a:avLst/>
            </a:prstGeom>
            <a:noFill/>
            <a:ln w="9525">
              <a:solidFill>
                <a:schemeClr val="tx1"/>
              </a:solidFill>
              <a:round/>
              <a:headEnd/>
              <a:tailEnd/>
            </a:ln>
          </p:spPr>
          <p:txBody>
            <a:bodyPr wrap="none" anchor="ctr"/>
            <a:lstStyle/>
            <a:p>
              <a:endParaRPr lang="en-US"/>
            </a:p>
          </p:txBody>
        </p:sp>
        <p:sp>
          <p:nvSpPr>
            <p:cNvPr id="41" name="Text Box 46"/>
            <p:cNvSpPr txBox="1">
              <a:spLocks noChangeArrowheads="1"/>
            </p:cNvSpPr>
            <p:nvPr/>
          </p:nvSpPr>
          <p:spPr bwMode="auto">
            <a:xfrm>
              <a:off x="6591300" y="5210175"/>
              <a:ext cx="1066800" cy="304800"/>
            </a:xfrm>
            <a:prstGeom prst="rect">
              <a:avLst/>
            </a:prstGeom>
            <a:noFill/>
            <a:ln w="9525">
              <a:noFill/>
              <a:miter lim="800000"/>
              <a:headEnd/>
              <a:tailEnd/>
            </a:ln>
          </p:spPr>
          <p:txBody>
            <a:bodyPr anchor="ctr">
              <a:spAutoFit/>
            </a:bodyPr>
            <a:lstStyle/>
            <a:p>
              <a:pPr algn="ctr">
                <a:spcBef>
                  <a:spcPct val="50000"/>
                </a:spcBef>
              </a:pPr>
              <a:r>
                <a:rPr lang="en-US" sz="1400">
                  <a:latin typeface="Helvetica"/>
                </a:rPr>
                <a:t>process 10</a:t>
              </a:r>
            </a:p>
          </p:txBody>
        </p:sp>
        <p:sp>
          <p:nvSpPr>
            <p:cNvPr id="42"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43"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sp>
          <p:nvSpPr>
            <p:cNvPr id="44"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Storage-Allocation Problem</a:t>
            </a:r>
            <a:endParaRPr lang="en-US" dirty="0"/>
          </a:p>
        </p:txBody>
      </p:sp>
      <p:sp>
        <p:nvSpPr>
          <p:cNvPr id="3" name="Text Placeholder 2"/>
          <p:cNvSpPr>
            <a:spLocks noGrp="1"/>
          </p:cNvSpPr>
          <p:nvPr>
            <p:ph type="body" idx="1"/>
          </p:nvPr>
        </p:nvSpPr>
        <p:spPr>
          <a:xfrm>
            <a:off x="814274" y="1327350"/>
            <a:ext cx="7262925" cy="3145500"/>
          </a:xfrm>
        </p:spPr>
        <p:txBody>
          <a:bodyPr/>
          <a:lstStyle/>
          <a:p>
            <a:r>
              <a:rPr lang="en-US" sz="1800" dirty="0" smtClean="0">
                <a:latin typeface="Roboto Condensed" charset="0"/>
                <a:ea typeface="Roboto Condensed" charset="0"/>
              </a:rPr>
              <a:t>How to satisfy a request of size </a:t>
            </a:r>
            <a:r>
              <a:rPr lang="en-US" sz="1800" i="1" dirty="0" smtClean="0">
                <a:latin typeface="Roboto Condensed" charset="0"/>
                <a:ea typeface="Roboto Condensed" charset="0"/>
              </a:rPr>
              <a:t>n</a:t>
            </a:r>
            <a:r>
              <a:rPr lang="en-US" sz="1800" dirty="0" smtClean="0">
                <a:latin typeface="Roboto Condensed" charset="0"/>
                <a:ea typeface="Roboto Condensed" charset="0"/>
              </a:rPr>
              <a:t> from a list of free holes</a:t>
            </a:r>
          </a:p>
          <a:p>
            <a:pPr marL="365760" indent="-256032">
              <a:lnSpc>
                <a:spcPct val="90000"/>
              </a:lnSpc>
              <a:buFont typeface="Wingdings 3"/>
              <a:buChar char=""/>
              <a:defRPr/>
            </a:pPr>
            <a:r>
              <a:rPr lang="en-US" sz="1800" b="1" dirty="0" smtClean="0">
                <a:solidFill>
                  <a:srgbClr val="3366FF"/>
                </a:solidFill>
                <a:latin typeface="Roboto Condensed" charset="0"/>
                <a:ea typeface="Roboto Condensed" charset="0"/>
              </a:rPr>
              <a:t>First-fit</a:t>
            </a:r>
            <a:r>
              <a:rPr lang="en-US" sz="1800" dirty="0" smtClean="0">
                <a:latin typeface="Roboto Condensed" charset="0"/>
                <a:ea typeface="Roboto Condensed" charset="0"/>
              </a:rPr>
              <a:t>:  Allocate the </a:t>
            </a:r>
            <a:r>
              <a:rPr lang="en-US" sz="1800" i="1" dirty="0" smtClean="0">
                <a:latin typeface="Roboto Condensed" charset="0"/>
                <a:ea typeface="Roboto Condensed" charset="0"/>
              </a:rPr>
              <a:t>first</a:t>
            </a:r>
            <a:r>
              <a:rPr lang="en-US" sz="1800" dirty="0" smtClean="0">
                <a:latin typeface="Roboto Condensed" charset="0"/>
                <a:ea typeface="Roboto Condensed" charset="0"/>
              </a:rPr>
              <a:t> hole that is big enough</a:t>
            </a:r>
          </a:p>
          <a:p>
            <a:pPr marL="365760" indent="-256032">
              <a:lnSpc>
                <a:spcPct val="90000"/>
              </a:lnSpc>
              <a:buFont typeface="Wingdings 3"/>
              <a:buChar char=""/>
              <a:defRPr/>
            </a:pPr>
            <a:r>
              <a:rPr lang="en-US" sz="1800" b="1" dirty="0" smtClean="0">
                <a:solidFill>
                  <a:srgbClr val="3366FF"/>
                </a:solidFill>
                <a:latin typeface="Roboto Condensed" charset="0"/>
                <a:ea typeface="Roboto Condensed" charset="0"/>
              </a:rPr>
              <a:t>Best-fit</a:t>
            </a:r>
            <a:r>
              <a:rPr lang="en-US" sz="1800" dirty="0" smtClean="0">
                <a:latin typeface="Roboto Condensed" charset="0"/>
                <a:ea typeface="Roboto Condensed" charset="0"/>
              </a:rPr>
              <a:t>:  Allocate the </a:t>
            </a:r>
            <a:r>
              <a:rPr lang="en-US" sz="1800" i="1" dirty="0" smtClean="0">
                <a:latin typeface="Roboto Condensed" charset="0"/>
                <a:ea typeface="Roboto Condensed" charset="0"/>
              </a:rPr>
              <a:t>smallest</a:t>
            </a:r>
            <a:r>
              <a:rPr lang="en-US" sz="1800" dirty="0" smtClean="0">
                <a:latin typeface="Roboto Condensed" charset="0"/>
                <a:ea typeface="Roboto Condensed" charset="0"/>
              </a:rPr>
              <a:t> hole that is big enough; must search entire list, unless ordered by size  </a:t>
            </a:r>
          </a:p>
          <a:p>
            <a:pPr marL="621792" lvl="1">
              <a:lnSpc>
                <a:spcPct val="90000"/>
              </a:lnSpc>
              <a:spcBef>
                <a:spcPts val="324"/>
              </a:spcBef>
              <a:buFont typeface="Verdana"/>
              <a:buChar char="◦"/>
              <a:defRPr/>
            </a:pPr>
            <a:r>
              <a:rPr lang="en-US" sz="1800" dirty="0" smtClean="0">
                <a:latin typeface="Roboto Condensed" charset="0"/>
                <a:ea typeface="Roboto Condensed" charset="0"/>
              </a:rPr>
              <a:t>Produces the smallest leftover hole</a:t>
            </a:r>
          </a:p>
          <a:p>
            <a:pPr marL="365760" indent="-256032">
              <a:lnSpc>
                <a:spcPct val="90000"/>
              </a:lnSpc>
              <a:buFont typeface="Wingdings 3"/>
              <a:buChar char=""/>
              <a:defRPr/>
            </a:pPr>
            <a:r>
              <a:rPr lang="en-US" sz="1800" b="1" dirty="0" smtClean="0">
                <a:solidFill>
                  <a:srgbClr val="3366FF"/>
                </a:solidFill>
                <a:latin typeface="Roboto Condensed" charset="0"/>
                <a:ea typeface="Roboto Condensed" charset="0"/>
              </a:rPr>
              <a:t>Worst-fit</a:t>
            </a:r>
            <a:r>
              <a:rPr lang="en-US" sz="1800" dirty="0" smtClean="0">
                <a:latin typeface="Roboto Condensed" charset="0"/>
                <a:ea typeface="Roboto Condensed" charset="0"/>
              </a:rPr>
              <a:t>:  Allocate the </a:t>
            </a:r>
            <a:r>
              <a:rPr lang="en-US" sz="1800" i="1" dirty="0" smtClean="0">
                <a:latin typeface="Roboto Condensed" charset="0"/>
                <a:ea typeface="Roboto Condensed" charset="0"/>
              </a:rPr>
              <a:t>largest</a:t>
            </a:r>
            <a:r>
              <a:rPr lang="en-US" sz="1800" dirty="0" smtClean="0">
                <a:latin typeface="Roboto Condensed" charset="0"/>
                <a:ea typeface="Roboto Condensed" charset="0"/>
              </a:rPr>
              <a:t> hole; must also search entire list  </a:t>
            </a:r>
          </a:p>
          <a:p>
            <a:pPr marL="621792" lvl="1">
              <a:lnSpc>
                <a:spcPct val="90000"/>
              </a:lnSpc>
              <a:spcBef>
                <a:spcPts val="324"/>
              </a:spcBef>
              <a:buFont typeface="Verdana"/>
              <a:buChar char="◦"/>
              <a:defRPr/>
            </a:pPr>
            <a:r>
              <a:rPr lang="en-US" sz="1800" dirty="0" smtClean="0">
                <a:latin typeface="Roboto Condensed" charset="0"/>
                <a:ea typeface="Roboto Condensed" charset="0"/>
              </a:rPr>
              <a:t>Produces the largest leftover hole</a:t>
            </a:r>
          </a:p>
          <a:p>
            <a:pPr>
              <a:buNone/>
            </a:pPr>
            <a:r>
              <a:rPr lang="en-US" sz="1800" dirty="0" smtClean="0">
                <a:latin typeface="Roboto Condensed" charset="0"/>
                <a:ea typeface="Roboto Condensed" charset="0"/>
              </a:rPr>
              <a:t>First-fit and best-fit better than worst-fit in terms of speed and storage utilization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fixed partitions</a:t>
            </a:r>
            <a:endParaRPr lang="en-US" dirty="0"/>
          </a:p>
        </p:txBody>
      </p:sp>
      <p:sp>
        <p:nvSpPr>
          <p:cNvPr id="3" name="Text Placeholder 2"/>
          <p:cNvSpPr>
            <a:spLocks noGrp="1"/>
          </p:cNvSpPr>
          <p:nvPr>
            <p:ph type="body" idx="1"/>
          </p:nvPr>
        </p:nvSpPr>
        <p:spPr>
          <a:xfrm>
            <a:off x="814274" y="1327350"/>
            <a:ext cx="6424725" cy="3145500"/>
          </a:xfrm>
        </p:spPr>
        <p:txBody>
          <a:bodyPr/>
          <a:lstStyle/>
          <a:p>
            <a:r>
              <a:rPr lang="en-US" sz="2000" dirty="0" smtClean="0">
                <a:latin typeface="Roboto Condensed" charset="0"/>
                <a:ea typeface="Roboto Condensed" charset="0"/>
              </a:rPr>
              <a:t>No process can exceed the size of the largest partition</a:t>
            </a:r>
          </a:p>
          <a:p>
            <a:r>
              <a:rPr lang="en-US" sz="2000" dirty="0" smtClean="0">
                <a:latin typeface="Roboto Condensed" charset="0"/>
                <a:ea typeface="Roboto Condensed" charset="0"/>
              </a:rPr>
              <a:t>Does not support dynamic data structures</a:t>
            </a:r>
          </a:p>
          <a:p>
            <a:r>
              <a:rPr lang="en-US" sz="2000" dirty="0" smtClean="0">
                <a:latin typeface="Roboto Condensed" charset="0"/>
                <a:ea typeface="Roboto Condensed" charset="0"/>
              </a:rPr>
              <a:t>Limits the degree of multiprogramming to the no of partitions</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 of fixed partition</a:t>
            </a:r>
            <a:endParaRPr lang="en-US" dirty="0"/>
          </a:p>
        </p:txBody>
      </p:sp>
      <p:sp>
        <p:nvSpPr>
          <p:cNvPr id="3" name="Text Placeholder 2"/>
          <p:cNvSpPr>
            <a:spLocks noGrp="1"/>
          </p:cNvSpPr>
          <p:nvPr>
            <p:ph type="body" idx="1"/>
          </p:nvPr>
        </p:nvSpPr>
        <p:spPr>
          <a:xfrm>
            <a:off x="814274" y="1327350"/>
            <a:ext cx="6958125" cy="3145500"/>
          </a:xfrm>
        </p:spPr>
        <p:txBody>
          <a:bodyPr/>
          <a:lstStyle/>
          <a:p>
            <a:pPr>
              <a:buFont typeface="Wingdings 3" pitchFamily="18" charset="2"/>
              <a:buNone/>
            </a:pPr>
            <a:r>
              <a:rPr lang="en-US" sz="1800" dirty="0" smtClean="0">
                <a:latin typeface="Roboto Condensed" charset="0"/>
                <a:ea typeface="Roboto Condensed" charset="0"/>
              </a:rPr>
              <a:t>when process A requires 5kb, the O S uses 2 4KB blocks to satisfy.</a:t>
            </a:r>
          </a:p>
          <a:p>
            <a:r>
              <a:rPr lang="en-US" sz="1800" dirty="0" smtClean="0">
                <a:latin typeface="Roboto Condensed" charset="0"/>
                <a:ea typeface="Roboto Condensed" charset="0"/>
              </a:rPr>
              <a:t>In this case, the 3kb of leftover memory wont be used.</a:t>
            </a:r>
          </a:p>
          <a:p>
            <a:r>
              <a:rPr lang="en-US" sz="1800" dirty="0" smtClean="0">
                <a:latin typeface="Roboto Condensed" charset="0"/>
                <a:ea typeface="Roboto Condensed" charset="0"/>
              </a:rPr>
              <a:t>This wasted memory is said to be caused by </a:t>
            </a:r>
            <a:r>
              <a:rPr lang="en-US" sz="1800" b="1" dirty="0" smtClean="0">
                <a:latin typeface="Roboto Condensed" charset="0"/>
                <a:ea typeface="Roboto Condensed" charset="0"/>
              </a:rPr>
              <a:t>internal fragmentation </a:t>
            </a:r>
            <a:r>
              <a:rPr lang="en-US" sz="1800" dirty="0" smtClean="0">
                <a:latin typeface="Roboto Condensed" charset="0"/>
                <a:ea typeface="Roboto Condensed" charset="0"/>
              </a:rPr>
              <a:t>because wasted memory is internal to the memory allocated by the requesting process.  </a:t>
            </a:r>
            <a:endParaRPr lang="en-IN" sz="1800" dirty="0" smtClean="0">
              <a:latin typeface="Roboto Condensed" charset="0"/>
              <a:ea typeface="Roboto Condensed" charset="0"/>
            </a:endParaRP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partitions</a:t>
            </a:r>
            <a:endParaRPr lang="en-US" dirty="0"/>
          </a:p>
        </p:txBody>
      </p:sp>
      <p:sp>
        <p:nvSpPr>
          <p:cNvPr id="3" name="Text Placeholder 2"/>
          <p:cNvSpPr>
            <a:spLocks noGrp="1"/>
          </p:cNvSpPr>
          <p:nvPr>
            <p:ph type="body" idx="1"/>
          </p:nvPr>
        </p:nvSpPr>
        <p:spPr>
          <a:xfrm>
            <a:off x="381000" y="1428750"/>
            <a:ext cx="7415325" cy="3145500"/>
          </a:xfrm>
        </p:spPr>
        <p:txBody>
          <a:bodyPr/>
          <a:lstStyle/>
          <a:p>
            <a:r>
              <a:rPr lang="en-US" sz="1800" dirty="0" smtClean="0">
                <a:latin typeface="Roboto Condensed" charset="0"/>
                <a:ea typeface="Roboto Condensed" charset="0"/>
              </a:rPr>
              <a:t>The main drawback of fixed partition is the wastage of memory by programs due to internal fragmentation.</a:t>
            </a:r>
          </a:p>
          <a:p>
            <a:r>
              <a:rPr lang="en-US" sz="1800" dirty="0" smtClean="0">
                <a:latin typeface="Roboto Condensed" charset="0"/>
                <a:ea typeface="Roboto Condensed" charset="0"/>
              </a:rPr>
              <a:t>To over come this problem, dynamic or variable partitions are created.</a:t>
            </a:r>
          </a:p>
          <a:p>
            <a:r>
              <a:rPr lang="en-US" sz="1800" dirty="0" smtClean="0">
                <a:latin typeface="Roboto Condensed" charset="0"/>
                <a:ea typeface="Roboto Condensed" charset="0"/>
              </a:rPr>
              <a:t>In dynamic partitions, the entire memory is treated as </a:t>
            </a:r>
            <a:r>
              <a:rPr lang="en-US" sz="1800" b="1" dirty="0" smtClean="0">
                <a:latin typeface="Roboto Condensed" charset="0"/>
                <a:ea typeface="Roboto Condensed" charset="0"/>
              </a:rPr>
              <a:t>one partition</a:t>
            </a:r>
            <a:r>
              <a:rPr lang="en-US" sz="1800" dirty="0" smtClean="0">
                <a:latin typeface="Roboto Condensed" charset="0"/>
                <a:ea typeface="Roboto Condensed" charset="0"/>
              </a:rPr>
              <a:t>. It </a:t>
            </a:r>
            <a:r>
              <a:rPr lang="en-US" sz="1800" b="1" dirty="0" smtClean="0">
                <a:latin typeface="Roboto Condensed" charset="0"/>
                <a:ea typeface="Roboto Condensed" charset="0"/>
              </a:rPr>
              <a:t>creates partitions dynamically </a:t>
            </a:r>
            <a:r>
              <a:rPr lang="en-US" sz="1800" dirty="0" smtClean="0">
                <a:latin typeface="Roboto Condensed" charset="0"/>
                <a:ea typeface="Roboto Condensed" charset="0"/>
              </a:rPr>
              <a:t>according to the </a:t>
            </a:r>
            <a:r>
              <a:rPr lang="en-US" sz="1800" b="1" dirty="0" smtClean="0">
                <a:latin typeface="Roboto Condensed" charset="0"/>
                <a:ea typeface="Roboto Condensed" charset="0"/>
              </a:rPr>
              <a:t>size of requesting </a:t>
            </a:r>
            <a:r>
              <a:rPr lang="en-US" sz="1800" dirty="0" smtClean="0">
                <a:latin typeface="Roboto Condensed" charset="0"/>
                <a:ea typeface="Roboto Condensed" charset="0"/>
              </a:rPr>
              <a:t>process. </a:t>
            </a:r>
          </a:p>
          <a:p>
            <a:r>
              <a:rPr lang="en-US" sz="1800" dirty="0" smtClean="0">
                <a:latin typeface="Roboto Condensed" charset="0"/>
                <a:ea typeface="Roboto Condensed" charset="0"/>
              </a:rPr>
              <a:t>When a process terminates or swaps out, the memory manager returns the vacated space to the pool of free memory.</a:t>
            </a:r>
          </a:p>
          <a:p>
            <a:r>
              <a:rPr lang="en-US" sz="1800" dirty="0" smtClean="0">
                <a:latin typeface="Roboto Condensed" charset="0"/>
                <a:ea typeface="Roboto Condensed" charset="0"/>
              </a:rPr>
              <a:t>Memory manager continues to create and allocate partitions to processes until all physical memory is exhausted   </a:t>
            </a:r>
          </a:p>
          <a:p>
            <a:endParaRPr lang="en-US" sz="14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Dynamic Partitioning</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grpSp>
        <p:nvGrpSpPr>
          <p:cNvPr id="5" name="Group 29"/>
          <p:cNvGrpSpPr>
            <a:grpSpLocks noGrp="1"/>
          </p:cNvGrpSpPr>
          <p:nvPr/>
        </p:nvGrpSpPr>
        <p:grpSpPr bwMode="auto">
          <a:xfrm>
            <a:off x="500034" y="1568465"/>
            <a:ext cx="6132512" cy="3146425"/>
            <a:chOff x="1143000" y="1828800"/>
            <a:chExt cx="7983538" cy="3346450"/>
          </a:xfrm>
        </p:grpSpPr>
        <p:sp>
          <p:nvSpPr>
            <p:cNvPr id="6" name="Rectangle 2"/>
            <p:cNvSpPr>
              <a:spLocks noChangeArrowheads="1"/>
            </p:cNvSpPr>
            <p:nvPr/>
          </p:nvSpPr>
          <p:spPr bwMode="auto">
            <a:xfrm>
              <a:off x="6629400" y="1828800"/>
              <a:ext cx="1600200" cy="1905000"/>
            </a:xfrm>
            <a:prstGeom prst="rect">
              <a:avLst/>
            </a:prstGeom>
            <a:solidFill>
              <a:srgbClr val="DDDDDD"/>
            </a:solidFill>
            <a:ln w="9525">
              <a:noFill/>
              <a:miter lim="800000"/>
              <a:headEnd/>
              <a:tailEnd/>
            </a:ln>
          </p:spPr>
          <p:txBody>
            <a:bodyPr wrap="none" anchor="ctr"/>
            <a:lstStyle/>
            <a:p>
              <a:endParaRPr lang="en-IN"/>
            </a:p>
          </p:txBody>
        </p:sp>
        <p:sp>
          <p:nvSpPr>
            <p:cNvPr id="7" name="Rectangle 3"/>
            <p:cNvSpPr>
              <a:spLocks noChangeArrowheads="1"/>
            </p:cNvSpPr>
            <p:nvPr/>
          </p:nvSpPr>
          <p:spPr bwMode="auto">
            <a:xfrm>
              <a:off x="3962400" y="1828800"/>
              <a:ext cx="1600200" cy="1295400"/>
            </a:xfrm>
            <a:prstGeom prst="rect">
              <a:avLst/>
            </a:prstGeom>
            <a:solidFill>
              <a:srgbClr val="DDDDDD"/>
            </a:solidFill>
            <a:ln w="9525">
              <a:noFill/>
              <a:miter lim="800000"/>
              <a:headEnd/>
              <a:tailEnd/>
            </a:ln>
          </p:spPr>
          <p:txBody>
            <a:bodyPr wrap="none" anchor="ctr"/>
            <a:lstStyle/>
            <a:p>
              <a:endParaRPr lang="en-IN"/>
            </a:p>
          </p:txBody>
        </p:sp>
        <p:sp>
          <p:nvSpPr>
            <p:cNvPr id="8" name="Rectangle 4"/>
            <p:cNvSpPr>
              <a:spLocks noChangeArrowheads="1"/>
            </p:cNvSpPr>
            <p:nvPr/>
          </p:nvSpPr>
          <p:spPr bwMode="auto">
            <a:xfrm>
              <a:off x="1143000" y="1828800"/>
              <a:ext cx="1600200" cy="609600"/>
            </a:xfrm>
            <a:prstGeom prst="rect">
              <a:avLst/>
            </a:prstGeom>
            <a:solidFill>
              <a:srgbClr val="DDDDDD"/>
            </a:solidFill>
            <a:ln w="9525">
              <a:noFill/>
              <a:miter lim="800000"/>
              <a:headEnd/>
              <a:tailEnd/>
            </a:ln>
          </p:spPr>
          <p:txBody>
            <a:bodyPr wrap="none" anchor="ctr"/>
            <a:lstStyle/>
            <a:p>
              <a:endParaRPr lang="en-IN"/>
            </a:p>
          </p:txBody>
        </p:sp>
        <p:sp>
          <p:nvSpPr>
            <p:cNvPr id="9" name="Rectangle 6"/>
            <p:cNvSpPr>
              <a:spLocks noChangeArrowheads="1"/>
            </p:cNvSpPr>
            <p:nvPr/>
          </p:nvSpPr>
          <p:spPr bwMode="auto">
            <a:xfrm>
              <a:off x="1149350" y="1835150"/>
              <a:ext cx="1587500" cy="3340100"/>
            </a:xfrm>
            <a:prstGeom prst="rect">
              <a:avLst/>
            </a:prstGeom>
            <a:noFill/>
            <a:ln w="12700">
              <a:solidFill>
                <a:schemeClr val="tx1"/>
              </a:solidFill>
              <a:miter lim="800000"/>
              <a:headEnd/>
              <a:tailEnd/>
            </a:ln>
          </p:spPr>
          <p:txBody>
            <a:bodyPr wrap="none" anchor="ctr"/>
            <a:lstStyle/>
            <a:p>
              <a:endParaRPr lang="en-IN"/>
            </a:p>
          </p:txBody>
        </p:sp>
        <p:sp>
          <p:nvSpPr>
            <p:cNvPr id="10" name="Line 7"/>
            <p:cNvSpPr>
              <a:spLocks noChangeShapeType="1"/>
            </p:cNvSpPr>
            <p:nvPr/>
          </p:nvSpPr>
          <p:spPr bwMode="auto">
            <a:xfrm>
              <a:off x="1150938" y="24384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1" name="Rectangle 8"/>
            <p:cNvSpPr>
              <a:spLocks noChangeArrowheads="1"/>
            </p:cNvSpPr>
            <p:nvPr/>
          </p:nvSpPr>
          <p:spPr bwMode="auto">
            <a:xfrm>
              <a:off x="1433513" y="1828800"/>
              <a:ext cx="995362" cy="57785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12" name="Rectangle 9"/>
            <p:cNvSpPr>
              <a:spLocks noChangeArrowheads="1"/>
            </p:cNvSpPr>
            <p:nvPr/>
          </p:nvSpPr>
          <p:spPr bwMode="auto">
            <a:xfrm>
              <a:off x="2805113" y="19050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128 K</a:t>
              </a:r>
            </a:p>
          </p:txBody>
        </p:sp>
        <p:sp>
          <p:nvSpPr>
            <p:cNvPr id="13" name="Rectangle 10"/>
            <p:cNvSpPr>
              <a:spLocks noChangeArrowheads="1"/>
            </p:cNvSpPr>
            <p:nvPr/>
          </p:nvSpPr>
          <p:spPr bwMode="auto">
            <a:xfrm>
              <a:off x="2805113" y="35052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896 K</a:t>
              </a:r>
            </a:p>
          </p:txBody>
        </p:sp>
        <p:grpSp>
          <p:nvGrpSpPr>
            <p:cNvPr id="14" name="Group 11"/>
            <p:cNvGrpSpPr>
              <a:grpSpLocks/>
            </p:cNvGrpSpPr>
            <p:nvPr/>
          </p:nvGrpSpPr>
          <p:grpSpPr bwMode="auto">
            <a:xfrm>
              <a:off x="3968750" y="1828800"/>
              <a:ext cx="2490788" cy="3346450"/>
              <a:chOff x="2500" y="1152"/>
              <a:chExt cx="1569" cy="2108"/>
            </a:xfrm>
          </p:grpSpPr>
          <p:sp>
            <p:nvSpPr>
              <p:cNvPr id="26" name="Rectangle 12"/>
              <p:cNvSpPr>
                <a:spLocks noChangeArrowheads="1"/>
              </p:cNvSpPr>
              <p:nvPr/>
            </p:nvSpPr>
            <p:spPr bwMode="auto">
              <a:xfrm>
                <a:off x="2500" y="1156"/>
                <a:ext cx="1000" cy="2104"/>
              </a:xfrm>
              <a:prstGeom prst="rect">
                <a:avLst/>
              </a:prstGeom>
              <a:noFill/>
              <a:ln w="12700">
                <a:solidFill>
                  <a:schemeClr val="tx1"/>
                </a:solidFill>
                <a:miter lim="800000"/>
                <a:headEnd/>
                <a:tailEnd/>
              </a:ln>
            </p:spPr>
            <p:txBody>
              <a:bodyPr wrap="none" anchor="ctr"/>
              <a:lstStyle/>
              <a:p>
                <a:endParaRPr lang="en-IN"/>
              </a:p>
            </p:txBody>
          </p:sp>
          <p:sp>
            <p:nvSpPr>
              <p:cNvPr id="27" name="Line 13"/>
              <p:cNvSpPr>
                <a:spLocks noChangeShapeType="1"/>
              </p:cNvSpPr>
              <p:nvPr/>
            </p:nvSpPr>
            <p:spPr bwMode="auto">
              <a:xfrm>
                <a:off x="2501" y="1536"/>
                <a:ext cx="999" cy="0"/>
              </a:xfrm>
              <a:prstGeom prst="line">
                <a:avLst/>
              </a:prstGeom>
              <a:noFill/>
              <a:ln w="12700">
                <a:solidFill>
                  <a:schemeClr val="tx1"/>
                </a:solidFill>
                <a:round/>
                <a:headEnd type="none" w="sm" len="sm"/>
                <a:tailEnd type="none" w="sm" len="sm"/>
              </a:ln>
            </p:spPr>
            <p:txBody>
              <a:bodyPr/>
              <a:lstStyle/>
              <a:p>
                <a:endParaRPr lang="en-US"/>
              </a:p>
            </p:txBody>
          </p:sp>
          <p:sp>
            <p:nvSpPr>
              <p:cNvPr id="28" name="Rectangle 14"/>
              <p:cNvSpPr>
                <a:spLocks noChangeArrowheads="1"/>
              </p:cNvSpPr>
              <p:nvPr/>
            </p:nvSpPr>
            <p:spPr bwMode="auto">
              <a:xfrm>
                <a:off x="2679" y="1152"/>
                <a:ext cx="627" cy="364"/>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29" name="Line 15"/>
              <p:cNvSpPr>
                <a:spLocks noChangeShapeType="1"/>
              </p:cNvSpPr>
              <p:nvPr/>
            </p:nvSpPr>
            <p:spPr bwMode="auto">
              <a:xfrm>
                <a:off x="2501" y="1968"/>
                <a:ext cx="999" cy="0"/>
              </a:xfrm>
              <a:prstGeom prst="line">
                <a:avLst/>
              </a:prstGeom>
              <a:noFill/>
              <a:ln w="12700">
                <a:solidFill>
                  <a:schemeClr val="tx1"/>
                </a:solidFill>
                <a:round/>
                <a:headEnd type="none" w="sm" len="sm"/>
                <a:tailEnd type="none" w="sm" len="sm"/>
              </a:ln>
            </p:spPr>
            <p:txBody>
              <a:bodyPr/>
              <a:lstStyle/>
              <a:p>
                <a:endParaRPr lang="en-US"/>
              </a:p>
            </p:txBody>
          </p:sp>
          <p:sp>
            <p:nvSpPr>
              <p:cNvPr id="30" name="Rectangle 16"/>
              <p:cNvSpPr>
                <a:spLocks noChangeArrowheads="1"/>
              </p:cNvSpPr>
              <p:nvPr/>
            </p:nvSpPr>
            <p:spPr bwMode="auto">
              <a:xfrm>
                <a:off x="2679" y="1632"/>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1</a:t>
                </a:r>
              </a:p>
            </p:txBody>
          </p:sp>
          <p:sp>
            <p:nvSpPr>
              <p:cNvPr id="31" name="Rectangle 17"/>
              <p:cNvSpPr>
                <a:spLocks noChangeArrowheads="1"/>
              </p:cNvSpPr>
              <p:nvPr/>
            </p:nvSpPr>
            <p:spPr bwMode="auto">
              <a:xfrm>
                <a:off x="3591" y="1584"/>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32" name="Rectangle 18"/>
              <p:cNvSpPr>
                <a:spLocks noChangeArrowheads="1"/>
              </p:cNvSpPr>
              <p:nvPr/>
            </p:nvSpPr>
            <p:spPr bwMode="auto">
              <a:xfrm>
                <a:off x="3639" y="2496"/>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576 K</a:t>
                </a:r>
              </a:p>
            </p:txBody>
          </p:sp>
        </p:grpSp>
        <p:grpSp>
          <p:nvGrpSpPr>
            <p:cNvPr id="15" name="Group 19"/>
            <p:cNvGrpSpPr>
              <a:grpSpLocks/>
            </p:cNvGrpSpPr>
            <p:nvPr/>
          </p:nvGrpSpPr>
          <p:grpSpPr bwMode="auto">
            <a:xfrm>
              <a:off x="6635750" y="1828800"/>
              <a:ext cx="2414588" cy="3346450"/>
              <a:chOff x="4180" y="1152"/>
              <a:chExt cx="1521" cy="2108"/>
            </a:xfrm>
          </p:grpSpPr>
          <p:sp>
            <p:nvSpPr>
              <p:cNvPr id="18" name="Rectangle 20"/>
              <p:cNvSpPr>
                <a:spLocks noChangeArrowheads="1"/>
              </p:cNvSpPr>
              <p:nvPr/>
            </p:nvSpPr>
            <p:spPr bwMode="auto">
              <a:xfrm>
                <a:off x="4180" y="1156"/>
                <a:ext cx="1000" cy="2104"/>
              </a:xfrm>
              <a:prstGeom prst="rect">
                <a:avLst/>
              </a:prstGeom>
              <a:noFill/>
              <a:ln w="12700">
                <a:solidFill>
                  <a:schemeClr val="tx1"/>
                </a:solidFill>
                <a:miter lim="800000"/>
                <a:headEnd/>
                <a:tailEnd/>
              </a:ln>
            </p:spPr>
            <p:txBody>
              <a:bodyPr wrap="none" anchor="ctr"/>
              <a:lstStyle/>
              <a:p>
                <a:endParaRPr lang="en-IN"/>
              </a:p>
            </p:txBody>
          </p:sp>
          <p:sp>
            <p:nvSpPr>
              <p:cNvPr id="19" name="Line 21"/>
              <p:cNvSpPr>
                <a:spLocks noChangeShapeType="1"/>
              </p:cNvSpPr>
              <p:nvPr/>
            </p:nvSpPr>
            <p:spPr bwMode="auto">
              <a:xfrm>
                <a:off x="4181" y="1536"/>
                <a:ext cx="999" cy="0"/>
              </a:xfrm>
              <a:prstGeom prst="line">
                <a:avLst/>
              </a:prstGeom>
              <a:noFill/>
              <a:ln w="12700">
                <a:solidFill>
                  <a:schemeClr val="tx1"/>
                </a:solidFill>
                <a:round/>
                <a:headEnd type="none" w="sm" len="sm"/>
                <a:tailEnd type="none" w="sm" len="sm"/>
              </a:ln>
            </p:spPr>
            <p:txBody>
              <a:bodyPr/>
              <a:lstStyle/>
              <a:p>
                <a:endParaRPr lang="en-US"/>
              </a:p>
            </p:txBody>
          </p:sp>
          <p:sp>
            <p:nvSpPr>
              <p:cNvPr id="20" name="Rectangle 22"/>
              <p:cNvSpPr>
                <a:spLocks noChangeArrowheads="1"/>
              </p:cNvSpPr>
              <p:nvPr/>
            </p:nvSpPr>
            <p:spPr bwMode="auto">
              <a:xfrm>
                <a:off x="4359" y="1152"/>
                <a:ext cx="627" cy="364"/>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21" name="Line 23"/>
              <p:cNvSpPr>
                <a:spLocks noChangeShapeType="1"/>
              </p:cNvSpPr>
              <p:nvPr/>
            </p:nvSpPr>
            <p:spPr bwMode="auto">
              <a:xfrm>
                <a:off x="4181" y="1968"/>
                <a:ext cx="999" cy="0"/>
              </a:xfrm>
              <a:prstGeom prst="line">
                <a:avLst/>
              </a:prstGeom>
              <a:noFill/>
              <a:ln w="12700">
                <a:solidFill>
                  <a:schemeClr val="tx1"/>
                </a:solidFill>
                <a:round/>
                <a:headEnd type="none" w="sm" len="sm"/>
                <a:tailEnd type="none" w="sm" len="sm"/>
              </a:ln>
            </p:spPr>
            <p:txBody>
              <a:bodyPr/>
              <a:lstStyle/>
              <a:p>
                <a:endParaRPr lang="en-US"/>
              </a:p>
            </p:txBody>
          </p:sp>
          <p:sp>
            <p:nvSpPr>
              <p:cNvPr id="22" name="Rectangle 24"/>
              <p:cNvSpPr>
                <a:spLocks noChangeArrowheads="1"/>
              </p:cNvSpPr>
              <p:nvPr/>
            </p:nvSpPr>
            <p:spPr bwMode="auto">
              <a:xfrm>
                <a:off x="4359" y="1632"/>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1</a:t>
                </a:r>
              </a:p>
            </p:txBody>
          </p:sp>
          <p:sp>
            <p:nvSpPr>
              <p:cNvPr id="23" name="Rectangle 25"/>
              <p:cNvSpPr>
                <a:spLocks noChangeArrowheads="1"/>
              </p:cNvSpPr>
              <p:nvPr/>
            </p:nvSpPr>
            <p:spPr bwMode="auto">
              <a:xfrm>
                <a:off x="5271" y="1584"/>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24" name="Line 26"/>
              <p:cNvSpPr>
                <a:spLocks noChangeShapeType="1"/>
              </p:cNvSpPr>
              <p:nvPr/>
            </p:nvSpPr>
            <p:spPr bwMode="auto">
              <a:xfrm>
                <a:off x="4181" y="2352"/>
                <a:ext cx="999" cy="0"/>
              </a:xfrm>
              <a:prstGeom prst="line">
                <a:avLst/>
              </a:prstGeom>
              <a:noFill/>
              <a:ln w="12700">
                <a:solidFill>
                  <a:schemeClr val="tx1"/>
                </a:solidFill>
                <a:round/>
                <a:headEnd type="none" w="sm" len="sm"/>
                <a:tailEnd type="none" w="sm" len="sm"/>
              </a:ln>
            </p:spPr>
            <p:txBody>
              <a:bodyPr/>
              <a:lstStyle/>
              <a:p>
                <a:endParaRPr lang="en-US"/>
              </a:p>
            </p:txBody>
          </p:sp>
          <p:sp>
            <p:nvSpPr>
              <p:cNvPr id="25" name="Rectangle 27"/>
              <p:cNvSpPr>
                <a:spLocks noChangeArrowheads="1"/>
              </p:cNvSpPr>
              <p:nvPr/>
            </p:nvSpPr>
            <p:spPr bwMode="auto">
              <a:xfrm>
                <a:off x="4359" y="2064"/>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2</a:t>
                </a:r>
              </a:p>
            </p:txBody>
          </p:sp>
        </p:grpSp>
        <p:sp>
          <p:nvSpPr>
            <p:cNvPr id="16" name="Rectangle 28"/>
            <p:cNvSpPr>
              <a:spLocks noChangeArrowheads="1"/>
            </p:cNvSpPr>
            <p:nvPr/>
          </p:nvSpPr>
          <p:spPr bwMode="auto">
            <a:xfrm>
              <a:off x="8443913" y="3276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224 K</a:t>
              </a:r>
            </a:p>
          </p:txBody>
        </p:sp>
        <p:sp>
          <p:nvSpPr>
            <p:cNvPr id="17" name="Rectangle 29"/>
            <p:cNvSpPr>
              <a:spLocks noChangeArrowheads="1"/>
            </p:cNvSpPr>
            <p:nvPr/>
          </p:nvSpPr>
          <p:spPr bwMode="auto">
            <a:xfrm>
              <a:off x="8443913" y="42672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352 K</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Dynamic Partitioning</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grpSp>
        <p:nvGrpSpPr>
          <p:cNvPr id="5" name="Group 48"/>
          <p:cNvGrpSpPr>
            <a:grpSpLocks noGrp="1"/>
          </p:cNvGrpSpPr>
          <p:nvPr/>
        </p:nvGrpSpPr>
        <p:grpSpPr bwMode="auto">
          <a:xfrm>
            <a:off x="814388" y="1327150"/>
            <a:ext cx="6577012" cy="3146425"/>
            <a:chOff x="1143000" y="1828800"/>
            <a:chExt cx="7983538" cy="3346450"/>
          </a:xfrm>
        </p:grpSpPr>
        <p:sp>
          <p:nvSpPr>
            <p:cNvPr id="6" name="Rectangle 2"/>
            <p:cNvSpPr>
              <a:spLocks noChangeArrowheads="1"/>
            </p:cNvSpPr>
            <p:nvPr/>
          </p:nvSpPr>
          <p:spPr bwMode="auto">
            <a:xfrm>
              <a:off x="6705600" y="3733800"/>
              <a:ext cx="1600200" cy="838200"/>
            </a:xfrm>
            <a:prstGeom prst="rect">
              <a:avLst/>
            </a:prstGeom>
            <a:solidFill>
              <a:srgbClr val="DDDDDD"/>
            </a:solidFill>
            <a:ln w="9525">
              <a:noFill/>
              <a:miter lim="800000"/>
              <a:headEnd/>
              <a:tailEnd/>
            </a:ln>
          </p:spPr>
          <p:txBody>
            <a:bodyPr wrap="none" anchor="ctr"/>
            <a:lstStyle/>
            <a:p>
              <a:endParaRPr lang="en-IN"/>
            </a:p>
          </p:txBody>
        </p:sp>
        <p:sp>
          <p:nvSpPr>
            <p:cNvPr id="7" name="Rectangle 3"/>
            <p:cNvSpPr>
              <a:spLocks noChangeArrowheads="1"/>
            </p:cNvSpPr>
            <p:nvPr/>
          </p:nvSpPr>
          <p:spPr bwMode="auto">
            <a:xfrm>
              <a:off x="6705600" y="1828800"/>
              <a:ext cx="1600200" cy="1676400"/>
            </a:xfrm>
            <a:prstGeom prst="rect">
              <a:avLst/>
            </a:prstGeom>
            <a:solidFill>
              <a:srgbClr val="DDDDDD"/>
            </a:solidFill>
            <a:ln w="9525">
              <a:noFill/>
              <a:miter lim="800000"/>
              <a:headEnd/>
              <a:tailEnd/>
            </a:ln>
          </p:spPr>
          <p:txBody>
            <a:bodyPr wrap="none" anchor="ctr"/>
            <a:lstStyle/>
            <a:p>
              <a:endParaRPr lang="en-IN"/>
            </a:p>
          </p:txBody>
        </p:sp>
        <p:sp>
          <p:nvSpPr>
            <p:cNvPr id="8" name="Rectangle 4"/>
            <p:cNvSpPr>
              <a:spLocks noChangeArrowheads="1"/>
            </p:cNvSpPr>
            <p:nvPr/>
          </p:nvSpPr>
          <p:spPr bwMode="auto">
            <a:xfrm>
              <a:off x="3810000" y="3733800"/>
              <a:ext cx="1600200" cy="838200"/>
            </a:xfrm>
            <a:prstGeom prst="rect">
              <a:avLst/>
            </a:prstGeom>
            <a:solidFill>
              <a:srgbClr val="DDDDDD"/>
            </a:solidFill>
            <a:ln w="9525">
              <a:noFill/>
              <a:miter lim="800000"/>
              <a:headEnd/>
              <a:tailEnd/>
            </a:ln>
          </p:spPr>
          <p:txBody>
            <a:bodyPr wrap="none" anchor="ctr"/>
            <a:lstStyle/>
            <a:p>
              <a:endParaRPr lang="en-IN"/>
            </a:p>
          </p:txBody>
        </p:sp>
        <p:sp>
          <p:nvSpPr>
            <p:cNvPr id="9" name="Rectangle 5"/>
            <p:cNvSpPr>
              <a:spLocks noChangeArrowheads="1"/>
            </p:cNvSpPr>
            <p:nvPr/>
          </p:nvSpPr>
          <p:spPr bwMode="auto">
            <a:xfrm>
              <a:off x="3810000" y="1828800"/>
              <a:ext cx="1600200" cy="1295400"/>
            </a:xfrm>
            <a:prstGeom prst="rect">
              <a:avLst/>
            </a:prstGeom>
            <a:solidFill>
              <a:srgbClr val="DDDDDD"/>
            </a:solidFill>
            <a:ln w="9525">
              <a:noFill/>
              <a:miter lim="800000"/>
              <a:headEnd/>
              <a:tailEnd/>
            </a:ln>
          </p:spPr>
          <p:txBody>
            <a:bodyPr wrap="none" anchor="ctr"/>
            <a:lstStyle/>
            <a:p>
              <a:endParaRPr lang="en-IN"/>
            </a:p>
          </p:txBody>
        </p:sp>
        <p:sp>
          <p:nvSpPr>
            <p:cNvPr id="10" name="Rectangle 6"/>
            <p:cNvSpPr>
              <a:spLocks noChangeArrowheads="1"/>
            </p:cNvSpPr>
            <p:nvPr/>
          </p:nvSpPr>
          <p:spPr bwMode="auto">
            <a:xfrm>
              <a:off x="1143000" y="1828800"/>
              <a:ext cx="1600200" cy="2743200"/>
            </a:xfrm>
            <a:prstGeom prst="rect">
              <a:avLst/>
            </a:prstGeom>
            <a:solidFill>
              <a:srgbClr val="DDDDDD"/>
            </a:solidFill>
            <a:ln w="9525">
              <a:noFill/>
              <a:miter lim="800000"/>
              <a:headEnd/>
              <a:tailEnd/>
            </a:ln>
          </p:spPr>
          <p:txBody>
            <a:bodyPr wrap="none" anchor="ctr"/>
            <a:lstStyle/>
            <a:p>
              <a:endParaRPr lang="en-IN"/>
            </a:p>
          </p:txBody>
        </p:sp>
        <p:sp>
          <p:nvSpPr>
            <p:cNvPr id="11" name="Rectangle 8"/>
            <p:cNvSpPr>
              <a:spLocks noChangeArrowheads="1"/>
            </p:cNvSpPr>
            <p:nvPr/>
          </p:nvSpPr>
          <p:spPr bwMode="auto">
            <a:xfrm>
              <a:off x="1149350" y="1835150"/>
              <a:ext cx="1587500" cy="3340100"/>
            </a:xfrm>
            <a:prstGeom prst="rect">
              <a:avLst/>
            </a:prstGeom>
            <a:noFill/>
            <a:ln w="12700">
              <a:solidFill>
                <a:schemeClr val="tx1"/>
              </a:solidFill>
              <a:miter lim="800000"/>
              <a:headEnd/>
              <a:tailEnd/>
            </a:ln>
          </p:spPr>
          <p:txBody>
            <a:bodyPr wrap="none" anchor="ctr"/>
            <a:lstStyle/>
            <a:p>
              <a:endParaRPr lang="en-IN"/>
            </a:p>
          </p:txBody>
        </p:sp>
        <p:sp>
          <p:nvSpPr>
            <p:cNvPr id="12" name="Line 9"/>
            <p:cNvSpPr>
              <a:spLocks noChangeShapeType="1"/>
            </p:cNvSpPr>
            <p:nvPr/>
          </p:nvSpPr>
          <p:spPr bwMode="auto">
            <a:xfrm>
              <a:off x="1150938" y="24384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3" name="Rectangle 10"/>
            <p:cNvSpPr>
              <a:spLocks noChangeArrowheads="1"/>
            </p:cNvSpPr>
            <p:nvPr/>
          </p:nvSpPr>
          <p:spPr bwMode="auto">
            <a:xfrm>
              <a:off x="1433513" y="1828800"/>
              <a:ext cx="995362" cy="57785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14" name="Line 11"/>
            <p:cNvSpPr>
              <a:spLocks noChangeShapeType="1"/>
            </p:cNvSpPr>
            <p:nvPr/>
          </p:nvSpPr>
          <p:spPr bwMode="auto">
            <a:xfrm>
              <a:off x="1150938" y="3124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5" name="Rectangle 12"/>
            <p:cNvSpPr>
              <a:spLocks noChangeArrowheads="1"/>
            </p:cNvSpPr>
            <p:nvPr/>
          </p:nvSpPr>
          <p:spPr bwMode="auto">
            <a:xfrm>
              <a:off x="1433513" y="25908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1</a:t>
              </a:r>
            </a:p>
          </p:txBody>
        </p:sp>
        <p:sp>
          <p:nvSpPr>
            <p:cNvPr id="16" name="Rectangle 13"/>
            <p:cNvSpPr>
              <a:spLocks noChangeArrowheads="1"/>
            </p:cNvSpPr>
            <p:nvPr/>
          </p:nvSpPr>
          <p:spPr bwMode="auto">
            <a:xfrm>
              <a:off x="2881313" y="2514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17" name="Line 14"/>
            <p:cNvSpPr>
              <a:spLocks noChangeShapeType="1"/>
            </p:cNvSpPr>
            <p:nvPr/>
          </p:nvSpPr>
          <p:spPr bwMode="auto">
            <a:xfrm>
              <a:off x="1150938" y="37338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8" name="Rectangle 15"/>
            <p:cNvSpPr>
              <a:spLocks noChangeArrowheads="1"/>
            </p:cNvSpPr>
            <p:nvPr/>
          </p:nvSpPr>
          <p:spPr bwMode="auto">
            <a:xfrm>
              <a:off x="1433513" y="3276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2</a:t>
              </a:r>
            </a:p>
          </p:txBody>
        </p:sp>
        <p:sp>
          <p:nvSpPr>
            <p:cNvPr id="19" name="Line 16"/>
            <p:cNvSpPr>
              <a:spLocks noChangeShapeType="1"/>
            </p:cNvSpPr>
            <p:nvPr/>
          </p:nvSpPr>
          <p:spPr bwMode="auto">
            <a:xfrm>
              <a:off x="1150938" y="45720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20" name="Rectangle 17"/>
            <p:cNvSpPr>
              <a:spLocks noChangeArrowheads="1"/>
            </p:cNvSpPr>
            <p:nvPr/>
          </p:nvSpPr>
          <p:spPr bwMode="auto">
            <a:xfrm>
              <a:off x="1433513" y="4038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3</a:t>
              </a:r>
            </a:p>
          </p:txBody>
        </p:sp>
        <p:sp>
          <p:nvSpPr>
            <p:cNvPr id="21" name="Rectangle 18"/>
            <p:cNvSpPr>
              <a:spLocks noChangeArrowheads="1"/>
            </p:cNvSpPr>
            <p:nvPr/>
          </p:nvSpPr>
          <p:spPr bwMode="auto">
            <a:xfrm>
              <a:off x="2881313" y="32004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224 K</a:t>
              </a:r>
            </a:p>
          </p:txBody>
        </p:sp>
        <p:sp>
          <p:nvSpPr>
            <p:cNvPr id="22" name="Rectangle 19"/>
            <p:cNvSpPr>
              <a:spLocks noChangeArrowheads="1"/>
            </p:cNvSpPr>
            <p:nvPr/>
          </p:nvSpPr>
          <p:spPr bwMode="auto">
            <a:xfrm>
              <a:off x="2881313" y="4038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288 K</a:t>
              </a:r>
            </a:p>
          </p:txBody>
        </p:sp>
        <p:sp>
          <p:nvSpPr>
            <p:cNvPr id="23" name="Rectangle 20"/>
            <p:cNvSpPr>
              <a:spLocks noChangeArrowheads="1"/>
            </p:cNvSpPr>
            <p:nvPr/>
          </p:nvSpPr>
          <p:spPr bwMode="auto">
            <a:xfrm>
              <a:off x="2957513" y="47244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64 K</a:t>
              </a:r>
            </a:p>
          </p:txBody>
        </p:sp>
        <p:sp>
          <p:nvSpPr>
            <p:cNvPr id="24" name="Rectangle 21"/>
            <p:cNvSpPr>
              <a:spLocks noChangeArrowheads="1"/>
            </p:cNvSpPr>
            <p:nvPr/>
          </p:nvSpPr>
          <p:spPr bwMode="auto">
            <a:xfrm>
              <a:off x="3816350" y="1835150"/>
              <a:ext cx="1587500" cy="3340100"/>
            </a:xfrm>
            <a:prstGeom prst="rect">
              <a:avLst/>
            </a:prstGeom>
            <a:noFill/>
            <a:ln w="12700">
              <a:solidFill>
                <a:schemeClr val="tx1"/>
              </a:solidFill>
              <a:miter lim="800000"/>
              <a:headEnd/>
              <a:tailEnd/>
            </a:ln>
          </p:spPr>
          <p:txBody>
            <a:bodyPr wrap="none" anchor="ctr"/>
            <a:lstStyle/>
            <a:p>
              <a:endParaRPr lang="en-IN"/>
            </a:p>
          </p:txBody>
        </p:sp>
        <p:sp>
          <p:nvSpPr>
            <p:cNvPr id="25" name="Line 22"/>
            <p:cNvSpPr>
              <a:spLocks noChangeShapeType="1"/>
            </p:cNvSpPr>
            <p:nvPr/>
          </p:nvSpPr>
          <p:spPr bwMode="auto">
            <a:xfrm>
              <a:off x="3817938" y="24384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26" name="Rectangle 23"/>
            <p:cNvSpPr>
              <a:spLocks noChangeArrowheads="1"/>
            </p:cNvSpPr>
            <p:nvPr/>
          </p:nvSpPr>
          <p:spPr bwMode="auto">
            <a:xfrm>
              <a:off x="4100513" y="1828800"/>
              <a:ext cx="995362" cy="57785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27" name="Line 24"/>
            <p:cNvSpPr>
              <a:spLocks noChangeShapeType="1"/>
            </p:cNvSpPr>
            <p:nvPr/>
          </p:nvSpPr>
          <p:spPr bwMode="auto">
            <a:xfrm>
              <a:off x="3817938" y="3124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28" name="Rectangle 25"/>
            <p:cNvSpPr>
              <a:spLocks noChangeArrowheads="1"/>
            </p:cNvSpPr>
            <p:nvPr/>
          </p:nvSpPr>
          <p:spPr bwMode="auto">
            <a:xfrm>
              <a:off x="4100513" y="25908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1</a:t>
              </a:r>
            </a:p>
          </p:txBody>
        </p:sp>
        <p:sp>
          <p:nvSpPr>
            <p:cNvPr id="29" name="Rectangle 26"/>
            <p:cNvSpPr>
              <a:spLocks noChangeArrowheads="1"/>
            </p:cNvSpPr>
            <p:nvPr/>
          </p:nvSpPr>
          <p:spPr bwMode="auto">
            <a:xfrm>
              <a:off x="5548313" y="2514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30" name="Line 27"/>
            <p:cNvSpPr>
              <a:spLocks noChangeShapeType="1"/>
            </p:cNvSpPr>
            <p:nvPr/>
          </p:nvSpPr>
          <p:spPr bwMode="auto">
            <a:xfrm>
              <a:off x="3817938" y="37338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1" name="Line 28"/>
            <p:cNvSpPr>
              <a:spLocks noChangeShapeType="1"/>
            </p:cNvSpPr>
            <p:nvPr/>
          </p:nvSpPr>
          <p:spPr bwMode="auto">
            <a:xfrm>
              <a:off x="3817938" y="45720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2" name="Rectangle 29"/>
            <p:cNvSpPr>
              <a:spLocks noChangeArrowheads="1"/>
            </p:cNvSpPr>
            <p:nvPr/>
          </p:nvSpPr>
          <p:spPr bwMode="auto">
            <a:xfrm>
              <a:off x="4100513" y="4038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3</a:t>
              </a:r>
            </a:p>
          </p:txBody>
        </p:sp>
        <p:sp>
          <p:nvSpPr>
            <p:cNvPr id="33" name="Rectangle 30"/>
            <p:cNvSpPr>
              <a:spLocks noChangeArrowheads="1"/>
            </p:cNvSpPr>
            <p:nvPr/>
          </p:nvSpPr>
          <p:spPr bwMode="auto">
            <a:xfrm>
              <a:off x="5548313" y="32004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224 K</a:t>
              </a:r>
            </a:p>
          </p:txBody>
        </p:sp>
        <p:sp>
          <p:nvSpPr>
            <p:cNvPr id="34" name="Rectangle 31"/>
            <p:cNvSpPr>
              <a:spLocks noChangeArrowheads="1"/>
            </p:cNvSpPr>
            <p:nvPr/>
          </p:nvSpPr>
          <p:spPr bwMode="auto">
            <a:xfrm>
              <a:off x="5548313" y="4038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288 K</a:t>
              </a:r>
            </a:p>
          </p:txBody>
        </p:sp>
        <p:sp>
          <p:nvSpPr>
            <p:cNvPr id="35" name="Rectangle 32"/>
            <p:cNvSpPr>
              <a:spLocks noChangeArrowheads="1"/>
            </p:cNvSpPr>
            <p:nvPr/>
          </p:nvSpPr>
          <p:spPr bwMode="auto">
            <a:xfrm>
              <a:off x="5624513" y="47244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64 K</a:t>
              </a:r>
            </a:p>
          </p:txBody>
        </p:sp>
        <p:grpSp>
          <p:nvGrpSpPr>
            <p:cNvPr id="36" name="Group 33"/>
            <p:cNvGrpSpPr>
              <a:grpSpLocks/>
            </p:cNvGrpSpPr>
            <p:nvPr/>
          </p:nvGrpSpPr>
          <p:grpSpPr bwMode="auto">
            <a:xfrm>
              <a:off x="6711950" y="1828800"/>
              <a:ext cx="2414588" cy="3346450"/>
              <a:chOff x="4228" y="1152"/>
              <a:chExt cx="1521" cy="2108"/>
            </a:xfrm>
          </p:grpSpPr>
          <p:sp>
            <p:nvSpPr>
              <p:cNvPr id="37" name="Rectangle 34"/>
              <p:cNvSpPr>
                <a:spLocks noChangeArrowheads="1"/>
              </p:cNvSpPr>
              <p:nvPr/>
            </p:nvSpPr>
            <p:spPr bwMode="auto">
              <a:xfrm>
                <a:off x="4228" y="1156"/>
                <a:ext cx="1000" cy="2104"/>
              </a:xfrm>
              <a:prstGeom prst="rect">
                <a:avLst/>
              </a:prstGeom>
              <a:noFill/>
              <a:ln w="12700">
                <a:solidFill>
                  <a:schemeClr val="tx1"/>
                </a:solidFill>
                <a:miter lim="800000"/>
                <a:headEnd/>
                <a:tailEnd/>
              </a:ln>
            </p:spPr>
            <p:txBody>
              <a:bodyPr wrap="none" anchor="ctr"/>
              <a:lstStyle/>
              <a:p>
                <a:endParaRPr lang="en-IN"/>
              </a:p>
            </p:txBody>
          </p:sp>
          <p:sp>
            <p:nvSpPr>
              <p:cNvPr id="38" name="Line 35"/>
              <p:cNvSpPr>
                <a:spLocks noChangeShapeType="1"/>
              </p:cNvSpPr>
              <p:nvPr/>
            </p:nvSpPr>
            <p:spPr bwMode="auto">
              <a:xfrm>
                <a:off x="4229" y="1536"/>
                <a:ext cx="999" cy="0"/>
              </a:xfrm>
              <a:prstGeom prst="line">
                <a:avLst/>
              </a:prstGeom>
              <a:noFill/>
              <a:ln w="12700">
                <a:solidFill>
                  <a:schemeClr val="tx1"/>
                </a:solidFill>
                <a:round/>
                <a:headEnd type="none" w="sm" len="sm"/>
                <a:tailEnd type="none" w="sm" len="sm"/>
              </a:ln>
            </p:spPr>
            <p:txBody>
              <a:bodyPr/>
              <a:lstStyle/>
              <a:p>
                <a:endParaRPr lang="en-US"/>
              </a:p>
            </p:txBody>
          </p:sp>
          <p:sp>
            <p:nvSpPr>
              <p:cNvPr id="39" name="Rectangle 36"/>
              <p:cNvSpPr>
                <a:spLocks noChangeArrowheads="1"/>
              </p:cNvSpPr>
              <p:nvPr/>
            </p:nvSpPr>
            <p:spPr bwMode="auto">
              <a:xfrm>
                <a:off x="4407" y="1152"/>
                <a:ext cx="627" cy="364"/>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40" name="Line 37"/>
              <p:cNvSpPr>
                <a:spLocks noChangeShapeType="1"/>
              </p:cNvSpPr>
              <p:nvPr/>
            </p:nvSpPr>
            <p:spPr bwMode="auto">
              <a:xfrm>
                <a:off x="4229" y="1968"/>
                <a:ext cx="999" cy="0"/>
              </a:xfrm>
              <a:prstGeom prst="line">
                <a:avLst/>
              </a:prstGeom>
              <a:noFill/>
              <a:ln w="12700">
                <a:solidFill>
                  <a:schemeClr val="tx1"/>
                </a:solidFill>
                <a:round/>
                <a:headEnd type="none" w="sm" len="sm"/>
                <a:tailEnd type="none" w="sm" len="sm"/>
              </a:ln>
            </p:spPr>
            <p:txBody>
              <a:bodyPr/>
              <a:lstStyle/>
              <a:p>
                <a:endParaRPr lang="en-US"/>
              </a:p>
            </p:txBody>
          </p:sp>
          <p:sp>
            <p:nvSpPr>
              <p:cNvPr id="41" name="Rectangle 38"/>
              <p:cNvSpPr>
                <a:spLocks noChangeArrowheads="1"/>
              </p:cNvSpPr>
              <p:nvPr/>
            </p:nvSpPr>
            <p:spPr bwMode="auto">
              <a:xfrm>
                <a:off x="4407" y="1632"/>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1</a:t>
                </a:r>
              </a:p>
            </p:txBody>
          </p:sp>
          <p:sp>
            <p:nvSpPr>
              <p:cNvPr id="42" name="Rectangle 39"/>
              <p:cNvSpPr>
                <a:spLocks noChangeArrowheads="1"/>
              </p:cNvSpPr>
              <p:nvPr/>
            </p:nvSpPr>
            <p:spPr bwMode="auto">
              <a:xfrm>
                <a:off x="5319" y="1584"/>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43" name="Line 40"/>
              <p:cNvSpPr>
                <a:spLocks noChangeShapeType="1"/>
              </p:cNvSpPr>
              <p:nvPr/>
            </p:nvSpPr>
            <p:spPr bwMode="auto">
              <a:xfrm>
                <a:off x="4229" y="2352"/>
                <a:ext cx="999" cy="0"/>
              </a:xfrm>
              <a:prstGeom prst="line">
                <a:avLst/>
              </a:prstGeom>
              <a:noFill/>
              <a:ln w="12700">
                <a:solidFill>
                  <a:schemeClr val="tx1"/>
                </a:solidFill>
                <a:round/>
                <a:headEnd type="none" w="sm" len="sm"/>
                <a:tailEnd type="none" w="sm" len="sm"/>
              </a:ln>
            </p:spPr>
            <p:txBody>
              <a:bodyPr/>
              <a:lstStyle/>
              <a:p>
                <a:endParaRPr lang="en-US"/>
              </a:p>
            </p:txBody>
          </p:sp>
          <p:sp>
            <p:nvSpPr>
              <p:cNvPr id="44" name="Line 41"/>
              <p:cNvSpPr>
                <a:spLocks noChangeShapeType="1"/>
              </p:cNvSpPr>
              <p:nvPr/>
            </p:nvSpPr>
            <p:spPr bwMode="auto">
              <a:xfrm>
                <a:off x="4229" y="2880"/>
                <a:ext cx="999" cy="0"/>
              </a:xfrm>
              <a:prstGeom prst="line">
                <a:avLst/>
              </a:prstGeom>
              <a:noFill/>
              <a:ln w="12700">
                <a:solidFill>
                  <a:schemeClr val="tx1"/>
                </a:solidFill>
                <a:round/>
                <a:headEnd type="none" w="sm" len="sm"/>
                <a:tailEnd type="none" w="sm" len="sm"/>
              </a:ln>
            </p:spPr>
            <p:txBody>
              <a:bodyPr/>
              <a:lstStyle/>
              <a:p>
                <a:endParaRPr lang="en-US"/>
              </a:p>
            </p:txBody>
          </p:sp>
          <p:sp>
            <p:nvSpPr>
              <p:cNvPr id="45" name="Rectangle 42"/>
              <p:cNvSpPr>
                <a:spLocks noChangeArrowheads="1"/>
              </p:cNvSpPr>
              <p:nvPr/>
            </p:nvSpPr>
            <p:spPr bwMode="auto">
              <a:xfrm>
                <a:off x="4407" y="2544"/>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3</a:t>
                </a:r>
              </a:p>
            </p:txBody>
          </p:sp>
          <p:sp>
            <p:nvSpPr>
              <p:cNvPr id="46" name="Rectangle 43"/>
              <p:cNvSpPr>
                <a:spLocks noChangeArrowheads="1"/>
              </p:cNvSpPr>
              <p:nvPr/>
            </p:nvSpPr>
            <p:spPr bwMode="auto">
              <a:xfrm>
                <a:off x="5319" y="2544"/>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288 K</a:t>
                </a:r>
              </a:p>
            </p:txBody>
          </p:sp>
          <p:sp>
            <p:nvSpPr>
              <p:cNvPr id="47" name="Rectangle 44"/>
              <p:cNvSpPr>
                <a:spLocks noChangeArrowheads="1"/>
              </p:cNvSpPr>
              <p:nvPr/>
            </p:nvSpPr>
            <p:spPr bwMode="auto">
              <a:xfrm>
                <a:off x="5367" y="2976"/>
                <a:ext cx="366"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64 K</a:t>
                </a:r>
              </a:p>
            </p:txBody>
          </p:sp>
          <p:sp>
            <p:nvSpPr>
              <p:cNvPr id="48" name="Line 45"/>
              <p:cNvSpPr>
                <a:spLocks noChangeShapeType="1"/>
              </p:cNvSpPr>
              <p:nvPr/>
            </p:nvSpPr>
            <p:spPr bwMode="auto">
              <a:xfrm>
                <a:off x="4229" y="2208"/>
                <a:ext cx="999" cy="0"/>
              </a:xfrm>
              <a:prstGeom prst="line">
                <a:avLst/>
              </a:prstGeom>
              <a:noFill/>
              <a:ln w="12700">
                <a:solidFill>
                  <a:schemeClr val="tx1"/>
                </a:solidFill>
                <a:round/>
                <a:headEnd type="none" w="sm" len="sm"/>
                <a:tailEnd type="none" w="sm" len="sm"/>
              </a:ln>
            </p:spPr>
            <p:txBody>
              <a:bodyPr/>
              <a:lstStyle/>
              <a:p>
                <a:endParaRPr lang="en-US"/>
              </a:p>
            </p:txBody>
          </p:sp>
          <p:sp>
            <p:nvSpPr>
              <p:cNvPr id="49" name="Rectangle 46"/>
              <p:cNvSpPr>
                <a:spLocks noChangeArrowheads="1"/>
              </p:cNvSpPr>
              <p:nvPr/>
            </p:nvSpPr>
            <p:spPr bwMode="auto">
              <a:xfrm>
                <a:off x="4455" y="2016"/>
                <a:ext cx="602"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4</a:t>
                </a:r>
              </a:p>
            </p:txBody>
          </p:sp>
          <p:sp>
            <p:nvSpPr>
              <p:cNvPr id="50" name="Rectangle 47"/>
              <p:cNvSpPr>
                <a:spLocks noChangeArrowheads="1"/>
              </p:cNvSpPr>
              <p:nvPr/>
            </p:nvSpPr>
            <p:spPr bwMode="auto">
              <a:xfrm>
                <a:off x="5319" y="1968"/>
                <a:ext cx="430"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128 K</a:t>
                </a:r>
              </a:p>
            </p:txBody>
          </p:sp>
          <p:sp>
            <p:nvSpPr>
              <p:cNvPr id="51" name="Rectangle 48"/>
              <p:cNvSpPr>
                <a:spLocks noChangeArrowheads="1"/>
              </p:cNvSpPr>
              <p:nvPr/>
            </p:nvSpPr>
            <p:spPr bwMode="auto">
              <a:xfrm>
                <a:off x="5367" y="2160"/>
                <a:ext cx="366" cy="21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96 K</a:t>
                </a:r>
              </a:p>
            </p:txBody>
          </p: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grpSp>
        <p:nvGrpSpPr>
          <p:cNvPr id="5" name="Text Placeholder 4"/>
          <p:cNvGrpSpPr>
            <a:grpSpLocks noGrp="1"/>
          </p:cNvGrpSpPr>
          <p:nvPr/>
        </p:nvGrpSpPr>
        <p:grpSpPr>
          <a:xfrm>
            <a:off x="814388" y="1327151"/>
            <a:ext cx="6132512" cy="2540000"/>
            <a:chOff x="1066800" y="1828800"/>
            <a:chExt cx="5468938" cy="3346450"/>
          </a:xfrm>
        </p:grpSpPr>
        <p:sp>
          <p:nvSpPr>
            <p:cNvPr id="6" name="Rectangle 2"/>
            <p:cNvSpPr>
              <a:spLocks noChangeArrowheads="1"/>
            </p:cNvSpPr>
            <p:nvPr/>
          </p:nvSpPr>
          <p:spPr bwMode="auto">
            <a:xfrm>
              <a:off x="1066800" y="1828800"/>
              <a:ext cx="1600200" cy="609600"/>
            </a:xfrm>
            <a:prstGeom prst="rect">
              <a:avLst/>
            </a:prstGeom>
            <a:solidFill>
              <a:srgbClr val="DDDDDD"/>
            </a:solidFill>
            <a:ln w="9525">
              <a:noFill/>
              <a:miter lim="800000"/>
              <a:headEnd/>
              <a:tailEnd/>
            </a:ln>
          </p:spPr>
          <p:txBody>
            <a:bodyPr wrap="none" anchor="ctr"/>
            <a:lstStyle/>
            <a:p>
              <a:endParaRPr lang="en-IN"/>
            </a:p>
          </p:txBody>
        </p:sp>
        <p:sp>
          <p:nvSpPr>
            <p:cNvPr id="7" name="Rectangle 3"/>
            <p:cNvSpPr>
              <a:spLocks noChangeArrowheads="1"/>
            </p:cNvSpPr>
            <p:nvPr/>
          </p:nvSpPr>
          <p:spPr bwMode="auto">
            <a:xfrm>
              <a:off x="4114800" y="3733800"/>
              <a:ext cx="1600200" cy="838200"/>
            </a:xfrm>
            <a:prstGeom prst="rect">
              <a:avLst/>
            </a:prstGeom>
            <a:solidFill>
              <a:srgbClr val="DDDDDD"/>
            </a:solidFill>
            <a:ln w="9525">
              <a:noFill/>
              <a:miter lim="800000"/>
              <a:headEnd/>
              <a:tailEnd/>
            </a:ln>
          </p:spPr>
          <p:txBody>
            <a:bodyPr wrap="none" anchor="ctr"/>
            <a:lstStyle/>
            <a:p>
              <a:endParaRPr lang="en-IN"/>
            </a:p>
          </p:txBody>
        </p:sp>
        <p:sp>
          <p:nvSpPr>
            <p:cNvPr id="8" name="Rectangle 4"/>
            <p:cNvSpPr>
              <a:spLocks noChangeArrowheads="1"/>
            </p:cNvSpPr>
            <p:nvPr/>
          </p:nvSpPr>
          <p:spPr bwMode="auto">
            <a:xfrm>
              <a:off x="4114800" y="3124200"/>
              <a:ext cx="1600200" cy="381000"/>
            </a:xfrm>
            <a:prstGeom prst="rect">
              <a:avLst/>
            </a:prstGeom>
            <a:solidFill>
              <a:srgbClr val="DDDDDD"/>
            </a:solidFill>
            <a:ln w="9525">
              <a:noFill/>
              <a:miter lim="800000"/>
              <a:headEnd/>
              <a:tailEnd/>
            </a:ln>
          </p:spPr>
          <p:txBody>
            <a:bodyPr wrap="none" anchor="ctr"/>
            <a:lstStyle/>
            <a:p>
              <a:endParaRPr lang="en-IN"/>
            </a:p>
          </p:txBody>
        </p:sp>
        <p:sp>
          <p:nvSpPr>
            <p:cNvPr id="9" name="Rectangle 5"/>
            <p:cNvSpPr>
              <a:spLocks noChangeArrowheads="1"/>
            </p:cNvSpPr>
            <p:nvPr/>
          </p:nvSpPr>
          <p:spPr bwMode="auto">
            <a:xfrm>
              <a:off x="4114800" y="1828800"/>
              <a:ext cx="1600200" cy="1066800"/>
            </a:xfrm>
            <a:prstGeom prst="rect">
              <a:avLst/>
            </a:prstGeom>
            <a:solidFill>
              <a:srgbClr val="DDDDDD"/>
            </a:solidFill>
            <a:ln w="9525">
              <a:noFill/>
              <a:miter lim="800000"/>
              <a:headEnd/>
              <a:tailEnd/>
            </a:ln>
          </p:spPr>
          <p:txBody>
            <a:bodyPr wrap="none" anchor="ctr"/>
            <a:lstStyle/>
            <a:p>
              <a:endParaRPr lang="en-IN"/>
            </a:p>
          </p:txBody>
        </p:sp>
        <p:sp>
          <p:nvSpPr>
            <p:cNvPr id="10" name="Rectangle 6"/>
            <p:cNvSpPr>
              <a:spLocks noChangeArrowheads="1"/>
            </p:cNvSpPr>
            <p:nvPr/>
          </p:nvSpPr>
          <p:spPr bwMode="auto">
            <a:xfrm>
              <a:off x="1066800" y="3733800"/>
              <a:ext cx="1600200" cy="838200"/>
            </a:xfrm>
            <a:prstGeom prst="rect">
              <a:avLst/>
            </a:prstGeom>
            <a:solidFill>
              <a:srgbClr val="DDDDDD"/>
            </a:solidFill>
            <a:ln w="9525">
              <a:noFill/>
              <a:miter lim="800000"/>
              <a:headEnd/>
              <a:tailEnd/>
            </a:ln>
          </p:spPr>
          <p:txBody>
            <a:bodyPr wrap="none" anchor="ctr"/>
            <a:lstStyle/>
            <a:p>
              <a:endParaRPr lang="en-IN"/>
            </a:p>
          </p:txBody>
        </p:sp>
        <p:sp>
          <p:nvSpPr>
            <p:cNvPr id="11" name="Rectangle 7"/>
            <p:cNvSpPr>
              <a:spLocks noChangeArrowheads="1"/>
            </p:cNvSpPr>
            <p:nvPr/>
          </p:nvSpPr>
          <p:spPr bwMode="auto">
            <a:xfrm>
              <a:off x="1066800" y="3124200"/>
              <a:ext cx="1600200" cy="381000"/>
            </a:xfrm>
            <a:prstGeom prst="rect">
              <a:avLst/>
            </a:prstGeom>
            <a:solidFill>
              <a:srgbClr val="DDDDDD"/>
            </a:solidFill>
            <a:ln w="9525">
              <a:noFill/>
              <a:miter lim="800000"/>
              <a:headEnd/>
              <a:tailEnd/>
            </a:ln>
          </p:spPr>
          <p:txBody>
            <a:bodyPr wrap="none" anchor="ctr"/>
            <a:lstStyle/>
            <a:p>
              <a:endParaRPr lang="en-IN"/>
            </a:p>
          </p:txBody>
        </p:sp>
        <p:sp>
          <p:nvSpPr>
            <p:cNvPr id="12" name="Rectangle 9"/>
            <p:cNvSpPr>
              <a:spLocks noChangeArrowheads="1"/>
            </p:cNvSpPr>
            <p:nvPr/>
          </p:nvSpPr>
          <p:spPr bwMode="auto">
            <a:xfrm>
              <a:off x="1073150" y="1835150"/>
              <a:ext cx="1587500" cy="3340100"/>
            </a:xfrm>
            <a:prstGeom prst="rect">
              <a:avLst/>
            </a:prstGeom>
            <a:noFill/>
            <a:ln w="12700">
              <a:solidFill>
                <a:schemeClr val="tx1"/>
              </a:solidFill>
              <a:miter lim="800000"/>
              <a:headEnd/>
              <a:tailEnd/>
            </a:ln>
          </p:spPr>
          <p:txBody>
            <a:bodyPr wrap="none" anchor="ctr"/>
            <a:lstStyle/>
            <a:p>
              <a:endParaRPr lang="en-IN"/>
            </a:p>
          </p:txBody>
        </p:sp>
        <p:sp>
          <p:nvSpPr>
            <p:cNvPr id="13" name="Line 10"/>
            <p:cNvSpPr>
              <a:spLocks noChangeShapeType="1"/>
            </p:cNvSpPr>
            <p:nvPr/>
          </p:nvSpPr>
          <p:spPr bwMode="auto">
            <a:xfrm>
              <a:off x="1074738" y="24384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4" name="Rectangle 11"/>
            <p:cNvSpPr>
              <a:spLocks noChangeArrowheads="1"/>
            </p:cNvSpPr>
            <p:nvPr/>
          </p:nvSpPr>
          <p:spPr bwMode="auto">
            <a:xfrm>
              <a:off x="1357313" y="1828800"/>
              <a:ext cx="995362" cy="57785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15" name="Line 12"/>
            <p:cNvSpPr>
              <a:spLocks noChangeShapeType="1"/>
            </p:cNvSpPr>
            <p:nvPr/>
          </p:nvSpPr>
          <p:spPr bwMode="auto">
            <a:xfrm>
              <a:off x="1074738" y="3124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6" name="Rectangle 13"/>
            <p:cNvSpPr>
              <a:spLocks noChangeArrowheads="1"/>
            </p:cNvSpPr>
            <p:nvPr/>
          </p:nvSpPr>
          <p:spPr bwMode="auto">
            <a:xfrm>
              <a:off x="2805113" y="2514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320 K</a:t>
              </a:r>
            </a:p>
          </p:txBody>
        </p:sp>
        <p:sp>
          <p:nvSpPr>
            <p:cNvPr id="17" name="Line 14"/>
            <p:cNvSpPr>
              <a:spLocks noChangeShapeType="1"/>
            </p:cNvSpPr>
            <p:nvPr/>
          </p:nvSpPr>
          <p:spPr bwMode="auto">
            <a:xfrm>
              <a:off x="1074738" y="37338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8" name="Line 15"/>
            <p:cNvSpPr>
              <a:spLocks noChangeShapeType="1"/>
            </p:cNvSpPr>
            <p:nvPr/>
          </p:nvSpPr>
          <p:spPr bwMode="auto">
            <a:xfrm>
              <a:off x="1074738" y="45720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19" name="Rectangle 16"/>
            <p:cNvSpPr>
              <a:spLocks noChangeArrowheads="1"/>
            </p:cNvSpPr>
            <p:nvPr/>
          </p:nvSpPr>
          <p:spPr bwMode="auto">
            <a:xfrm>
              <a:off x="1357313" y="4038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3</a:t>
              </a:r>
            </a:p>
          </p:txBody>
        </p:sp>
        <p:sp>
          <p:nvSpPr>
            <p:cNvPr id="20" name="Rectangle 17"/>
            <p:cNvSpPr>
              <a:spLocks noChangeArrowheads="1"/>
            </p:cNvSpPr>
            <p:nvPr/>
          </p:nvSpPr>
          <p:spPr bwMode="auto">
            <a:xfrm>
              <a:off x="2805113" y="4038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288 K</a:t>
              </a:r>
            </a:p>
          </p:txBody>
        </p:sp>
        <p:sp>
          <p:nvSpPr>
            <p:cNvPr id="21" name="Rectangle 18"/>
            <p:cNvSpPr>
              <a:spLocks noChangeArrowheads="1"/>
            </p:cNvSpPr>
            <p:nvPr/>
          </p:nvSpPr>
          <p:spPr bwMode="auto">
            <a:xfrm>
              <a:off x="2881313" y="47244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64 K</a:t>
              </a:r>
            </a:p>
          </p:txBody>
        </p:sp>
        <p:sp>
          <p:nvSpPr>
            <p:cNvPr id="22" name="Line 19"/>
            <p:cNvSpPr>
              <a:spLocks noChangeShapeType="1"/>
            </p:cNvSpPr>
            <p:nvPr/>
          </p:nvSpPr>
          <p:spPr bwMode="auto">
            <a:xfrm>
              <a:off x="1074738" y="3505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23" name="Rectangle 20"/>
            <p:cNvSpPr>
              <a:spLocks noChangeArrowheads="1"/>
            </p:cNvSpPr>
            <p:nvPr/>
          </p:nvSpPr>
          <p:spPr bwMode="auto">
            <a:xfrm>
              <a:off x="1433513" y="32004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4</a:t>
              </a:r>
            </a:p>
          </p:txBody>
        </p:sp>
        <p:sp>
          <p:nvSpPr>
            <p:cNvPr id="24" name="Rectangle 21"/>
            <p:cNvSpPr>
              <a:spLocks noChangeArrowheads="1"/>
            </p:cNvSpPr>
            <p:nvPr/>
          </p:nvSpPr>
          <p:spPr bwMode="auto">
            <a:xfrm>
              <a:off x="2805113" y="31242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128 K</a:t>
              </a:r>
            </a:p>
          </p:txBody>
        </p:sp>
        <p:sp>
          <p:nvSpPr>
            <p:cNvPr id="25" name="Rectangle 22"/>
            <p:cNvSpPr>
              <a:spLocks noChangeArrowheads="1"/>
            </p:cNvSpPr>
            <p:nvPr/>
          </p:nvSpPr>
          <p:spPr bwMode="auto">
            <a:xfrm>
              <a:off x="2881313" y="34290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96 K</a:t>
              </a:r>
            </a:p>
          </p:txBody>
        </p:sp>
        <p:sp>
          <p:nvSpPr>
            <p:cNvPr id="26" name="Rectangle 23"/>
            <p:cNvSpPr>
              <a:spLocks noChangeArrowheads="1"/>
            </p:cNvSpPr>
            <p:nvPr/>
          </p:nvSpPr>
          <p:spPr bwMode="auto">
            <a:xfrm>
              <a:off x="4121150" y="1835150"/>
              <a:ext cx="1587500" cy="3340100"/>
            </a:xfrm>
            <a:prstGeom prst="rect">
              <a:avLst/>
            </a:prstGeom>
            <a:noFill/>
            <a:ln w="12700">
              <a:solidFill>
                <a:schemeClr val="tx1"/>
              </a:solidFill>
              <a:miter lim="800000"/>
              <a:headEnd/>
              <a:tailEnd/>
            </a:ln>
          </p:spPr>
          <p:txBody>
            <a:bodyPr wrap="none" anchor="ctr"/>
            <a:lstStyle/>
            <a:p>
              <a:endParaRPr lang="en-IN"/>
            </a:p>
          </p:txBody>
        </p:sp>
        <p:sp>
          <p:nvSpPr>
            <p:cNvPr id="27" name="Line 24"/>
            <p:cNvSpPr>
              <a:spLocks noChangeShapeType="1"/>
            </p:cNvSpPr>
            <p:nvPr/>
          </p:nvSpPr>
          <p:spPr bwMode="auto">
            <a:xfrm>
              <a:off x="4122738" y="24384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28" name="Rectangle 25"/>
            <p:cNvSpPr>
              <a:spLocks noChangeArrowheads="1"/>
            </p:cNvSpPr>
            <p:nvPr/>
          </p:nvSpPr>
          <p:spPr bwMode="auto">
            <a:xfrm>
              <a:off x="4405313" y="1828800"/>
              <a:ext cx="995362" cy="577850"/>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Operating</a:t>
              </a:r>
            </a:p>
            <a:p>
              <a:r>
                <a:rPr lang="en-US" sz="1600">
                  <a:latin typeface="Times New Roman" pitchFamily="18" charset="0"/>
                </a:rPr>
                <a:t>   System</a:t>
              </a:r>
            </a:p>
          </p:txBody>
        </p:sp>
        <p:sp>
          <p:nvSpPr>
            <p:cNvPr id="29" name="Line 26"/>
            <p:cNvSpPr>
              <a:spLocks noChangeShapeType="1"/>
            </p:cNvSpPr>
            <p:nvPr/>
          </p:nvSpPr>
          <p:spPr bwMode="auto">
            <a:xfrm>
              <a:off x="4122738" y="3124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0" name="Line 27"/>
            <p:cNvSpPr>
              <a:spLocks noChangeShapeType="1"/>
            </p:cNvSpPr>
            <p:nvPr/>
          </p:nvSpPr>
          <p:spPr bwMode="auto">
            <a:xfrm>
              <a:off x="4122738" y="37338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1" name="Line 28"/>
            <p:cNvSpPr>
              <a:spLocks noChangeShapeType="1"/>
            </p:cNvSpPr>
            <p:nvPr/>
          </p:nvSpPr>
          <p:spPr bwMode="auto">
            <a:xfrm>
              <a:off x="4122738" y="45720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2" name="Rectangle 29"/>
            <p:cNvSpPr>
              <a:spLocks noChangeArrowheads="1"/>
            </p:cNvSpPr>
            <p:nvPr/>
          </p:nvSpPr>
          <p:spPr bwMode="auto">
            <a:xfrm>
              <a:off x="4405313" y="4038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3</a:t>
              </a:r>
            </a:p>
          </p:txBody>
        </p:sp>
        <p:sp>
          <p:nvSpPr>
            <p:cNvPr id="33" name="Rectangle 30"/>
            <p:cNvSpPr>
              <a:spLocks noChangeArrowheads="1"/>
            </p:cNvSpPr>
            <p:nvPr/>
          </p:nvSpPr>
          <p:spPr bwMode="auto">
            <a:xfrm>
              <a:off x="5853113" y="40386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288 K</a:t>
              </a:r>
            </a:p>
          </p:txBody>
        </p:sp>
        <p:sp>
          <p:nvSpPr>
            <p:cNvPr id="34" name="Rectangle 31"/>
            <p:cNvSpPr>
              <a:spLocks noChangeArrowheads="1"/>
            </p:cNvSpPr>
            <p:nvPr/>
          </p:nvSpPr>
          <p:spPr bwMode="auto">
            <a:xfrm>
              <a:off x="5929313" y="47244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64 K</a:t>
              </a:r>
            </a:p>
          </p:txBody>
        </p:sp>
        <p:sp>
          <p:nvSpPr>
            <p:cNvPr id="35" name="Line 32"/>
            <p:cNvSpPr>
              <a:spLocks noChangeShapeType="1"/>
            </p:cNvSpPr>
            <p:nvPr/>
          </p:nvSpPr>
          <p:spPr bwMode="auto">
            <a:xfrm>
              <a:off x="4122738" y="35052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36" name="Rectangle 33"/>
            <p:cNvSpPr>
              <a:spLocks noChangeArrowheads="1"/>
            </p:cNvSpPr>
            <p:nvPr/>
          </p:nvSpPr>
          <p:spPr bwMode="auto">
            <a:xfrm>
              <a:off x="4481513" y="32004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4</a:t>
              </a:r>
            </a:p>
          </p:txBody>
        </p:sp>
        <p:sp>
          <p:nvSpPr>
            <p:cNvPr id="37" name="Rectangle 34"/>
            <p:cNvSpPr>
              <a:spLocks noChangeArrowheads="1"/>
            </p:cNvSpPr>
            <p:nvPr/>
          </p:nvSpPr>
          <p:spPr bwMode="auto">
            <a:xfrm>
              <a:off x="5853113" y="3124200"/>
              <a:ext cx="6826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128 K</a:t>
              </a:r>
            </a:p>
          </p:txBody>
        </p:sp>
        <p:sp>
          <p:nvSpPr>
            <p:cNvPr id="38" name="Rectangle 35"/>
            <p:cNvSpPr>
              <a:spLocks noChangeArrowheads="1"/>
            </p:cNvSpPr>
            <p:nvPr/>
          </p:nvSpPr>
          <p:spPr bwMode="auto">
            <a:xfrm>
              <a:off x="5929313" y="34290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96 K</a:t>
              </a:r>
            </a:p>
          </p:txBody>
        </p:sp>
        <p:sp>
          <p:nvSpPr>
            <p:cNvPr id="39" name="Line 36"/>
            <p:cNvSpPr>
              <a:spLocks noChangeShapeType="1"/>
            </p:cNvSpPr>
            <p:nvPr/>
          </p:nvSpPr>
          <p:spPr bwMode="auto">
            <a:xfrm>
              <a:off x="4122738" y="2895600"/>
              <a:ext cx="1585912" cy="0"/>
            </a:xfrm>
            <a:prstGeom prst="line">
              <a:avLst/>
            </a:prstGeom>
            <a:noFill/>
            <a:ln w="12700">
              <a:solidFill>
                <a:schemeClr val="tx1"/>
              </a:solidFill>
              <a:round/>
              <a:headEnd type="none" w="sm" len="sm"/>
              <a:tailEnd type="none" w="sm" len="sm"/>
            </a:ln>
          </p:spPr>
          <p:txBody>
            <a:bodyPr/>
            <a:lstStyle/>
            <a:p>
              <a:endParaRPr lang="en-US"/>
            </a:p>
          </p:txBody>
        </p:sp>
        <p:sp>
          <p:nvSpPr>
            <p:cNvPr id="40" name="Rectangle 37"/>
            <p:cNvSpPr>
              <a:spLocks noChangeArrowheads="1"/>
            </p:cNvSpPr>
            <p:nvPr/>
          </p:nvSpPr>
          <p:spPr bwMode="auto">
            <a:xfrm>
              <a:off x="4405313" y="2514600"/>
              <a:ext cx="9556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Process 2</a:t>
              </a:r>
            </a:p>
          </p:txBody>
        </p:sp>
        <p:sp>
          <p:nvSpPr>
            <p:cNvPr id="41" name="Rectangle 38"/>
            <p:cNvSpPr>
              <a:spLocks noChangeArrowheads="1"/>
            </p:cNvSpPr>
            <p:nvPr/>
          </p:nvSpPr>
          <p:spPr bwMode="auto">
            <a:xfrm>
              <a:off x="5853113" y="2514600"/>
              <a:ext cx="63817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224 k</a:t>
              </a:r>
            </a:p>
          </p:txBody>
        </p:sp>
        <p:sp>
          <p:nvSpPr>
            <p:cNvPr id="42" name="Rectangle 39"/>
            <p:cNvSpPr>
              <a:spLocks noChangeArrowheads="1"/>
            </p:cNvSpPr>
            <p:nvPr/>
          </p:nvSpPr>
          <p:spPr bwMode="auto">
            <a:xfrm>
              <a:off x="5929313" y="2819400"/>
              <a:ext cx="581025" cy="333375"/>
            </a:xfrm>
            <a:prstGeom prst="rect">
              <a:avLst/>
            </a:prstGeom>
            <a:noFill/>
            <a:ln w="9525">
              <a:noFill/>
              <a:miter lim="800000"/>
              <a:headEnd/>
              <a:tailEnd/>
            </a:ln>
          </p:spPr>
          <p:txBody>
            <a:bodyPr wrap="none" lIns="90488" tIns="44450" rIns="90488" bIns="44450">
              <a:spAutoFit/>
            </a:bodyPr>
            <a:lstStyle/>
            <a:p>
              <a:r>
                <a:rPr lang="en-US" sz="1600">
                  <a:latin typeface="Times New Roman" pitchFamily="18" charset="0"/>
                </a:rPr>
                <a:t>96 K</a:t>
              </a:r>
            </a:p>
          </p:txBody>
        </p:sp>
      </p:grpSp>
      <p:sp>
        <p:nvSpPr>
          <p:cNvPr id="43" name="Rectangle 42"/>
          <p:cNvSpPr/>
          <p:nvPr/>
        </p:nvSpPr>
        <p:spPr>
          <a:xfrm>
            <a:off x="304800" y="4019550"/>
            <a:ext cx="6721288" cy="923330"/>
          </a:xfrm>
          <a:prstGeom prst="rect">
            <a:avLst/>
          </a:prstGeom>
        </p:spPr>
        <p:txBody>
          <a:bodyPr wrap="square">
            <a:spAutoFit/>
          </a:bodyPr>
          <a:lstStyle/>
          <a:p>
            <a:r>
              <a:rPr lang="en-US" sz="1800" dirty="0" smtClean="0">
                <a:latin typeface="Roboto Condensed" charset="0"/>
                <a:ea typeface="Roboto Condensed" charset="0"/>
              </a:rPr>
              <a:t>The ex. Illustrate the external fragmentation, it exists when the size of memory is large enough for requesting process, but can not accommodate the process since it in not contiguous.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dirty="0" smtClean="0"/>
              <a:t>Objectives</a:t>
            </a:r>
            <a:endParaRPr sz="2400"/>
          </a:p>
        </p:txBody>
      </p:sp>
      <p:sp>
        <p:nvSpPr>
          <p:cNvPr id="237" name="Google Shape;237;p16"/>
          <p:cNvSpPr txBox="1">
            <a:spLocks noGrp="1"/>
          </p:cNvSpPr>
          <p:nvPr>
            <p:ph type="body" idx="1"/>
          </p:nvPr>
        </p:nvSpPr>
        <p:spPr>
          <a:xfrm>
            <a:off x="814274" y="1327350"/>
            <a:ext cx="7720125" cy="3145500"/>
          </a:xfrm>
          <a:prstGeom prst="rect">
            <a:avLst/>
          </a:prstGeom>
        </p:spPr>
        <p:txBody>
          <a:bodyPr spcFirstLastPara="1" wrap="square" lIns="91425" tIns="91425" rIns="91425" bIns="91425" anchor="ctr" anchorCtr="0">
            <a:noAutofit/>
          </a:bodyPr>
          <a:lstStyle/>
          <a:p>
            <a:pPr eaLnBrk="1" hangingPunct="1"/>
            <a:r>
              <a:rPr lang="en-US" sz="2000" dirty="0" smtClean="0">
                <a:latin typeface="Roboto Condensed" charset="0"/>
                <a:ea typeface="Roboto Condensed" charset="0"/>
              </a:rPr>
              <a:t>To provide a detailed description of various ways of organizing memory hardware</a:t>
            </a:r>
          </a:p>
          <a:p>
            <a:pPr eaLnBrk="1" hangingPunct="1"/>
            <a:r>
              <a:rPr lang="en-US" sz="2000" dirty="0" smtClean="0">
                <a:latin typeface="Roboto Condensed" charset="0"/>
                <a:ea typeface="Roboto Condensed" charset="0"/>
              </a:rPr>
              <a:t>To discuss various memory-management techniques, including paging and segmentation</a:t>
            </a:r>
          </a:p>
          <a:p>
            <a:pPr eaLnBrk="1" hangingPunct="1"/>
            <a:r>
              <a:rPr lang="en-US" sz="2000" dirty="0" smtClean="0">
                <a:latin typeface="Roboto Condensed" charset="0"/>
                <a:ea typeface="Roboto Condensed" charset="0"/>
              </a:rPr>
              <a:t>To provide a detailed description of the Intel Pentium, which supports both pure segmentation and segmentation with paging</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04950"/>
            <a:ext cx="7924800" cy="3145500"/>
          </a:xfrm>
        </p:spPr>
        <p:txBody>
          <a:bodyPr/>
          <a:lstStyle/>
          <a:p>
            <a:pPr>
              <a:buFont typeface="Wingdings 3" pitchFamily="18" charset="2"/>
              <a:buNone/>
            </a:pPr>
            <a:r>
              <a:rPr lang="en-US" sz="1800" b="1" u="sng" dirty="0" smtClean="0">
                <a:latin typeface="Roboto Condensed" charset="0"/>
                <a:ea typeface="Roboto Condensed" charset="0"/>
              </a:rPr>
              <a:t>Advantages</a:t>
            </a:r>
          </a:p>
          <a:p>
            <a:pPr>
              <a:buFont typeface="Arial" charset="0"/>
              <a:buChar char="•"/>
            </a:pPr>
            <a:r>
              <a:rPr lang="en-US" sz="1800" dirty="0" smtClean="0">
                <a:latin typeface="Roboto Condensed" charset="0"/>
                <a:ea typeface="Roboto Condensed" charset="0"/>
              </a:rPr>
              <a:t>Efficient usage of memory and CPU</a:t>
            </a:r>
          </a:p>
          <a:p>
            <a:pPr>
              <a:buFont typeface="Arial" charset="0"/>
              <a:buChar char="•"/>
            </a:pPr>
            <a:r>
              <a:rPr lang="en-US" sz="1800" dirty="0" smtClean="0">
                <a:latin typeface="Roboto Condensed" charset="0"/>
                <a:ea typeface="Roboto Condensed" charset="0"/>
              </a:rPr>
              <a:t>As there is no limit on no of partitions, higher degree of multiprogramming can me achieved.</a:t>
            </a:r>
          </a:p>
          <a:p>
            <a:pPr>
              <a:buFont typeface="Arial" charset="0"/>
              <a:buChar char="•"/>
            </a:pPr>
            <a:r>
              <a:rPr lang="en-US" sz="1800" dirty="0" smtClean="0">
                <a:latin typeface="Roboto Condensed" charset="0"/>
                <a:ea typeface="Roboto Condensed" charset="0"/>
              </a:rPr>
              <a:t>Memory allocation algorithms easy to implement</a:t>
            </a:r>
          </a:p>
          <a:p>
            <a:pPr>
              <a:buFont typeface="Arial" charset="0"/>
              <a:buChar char="•"/>
            </a:pPr>
            <a:r>
              <a:rPr lang="en-US" sz="1800" dirty="0" smtClean="0">
                <a:latin typeface="Roboto Condensed" charset="0"/>
                <a:ea typeface="Roboto Condensed" charset="0"/>
              </a:rPr>
              <a:t>Since portions change dynamically no internal fragmentation</a:t>
            </a:r>
          </a:p>
          <a:p>
            <a:pPr>
              <a:buFont typeface="Arial" charset="0"/>
              <a:buChar char="•"/>
            </a:pPr>
            <a:r>
              <a:rPr lang="en-US" sz="1800" dirty="0" smtClean="0">
                <a:latin typeface="Roboto Condensed" charset="0"/>
                <a:ea typeface="Roboto Condensed" charset="0"/>
              </a:rPr>
              <a:t>Economic</a:t>
            </a:r>
            <a:endParaRPr lang="en-IN" sz="1800" dirty="0" smtClean="0">
              <a:latin typeface="Roboto Condensed" charset="0"/>
              <a:ea typeface="Roboto Condensed" charset="0"/>
            </a:endParaRP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r>
              <a:rPr lang="en-US" sz="1800" dirty="0" smtClean="0">
                <a:latin typeface="Roboto Condensed" charset="0"/>
                <a:ea typeface="Roboto Condensed" charset="0"/>
              </a:rPr>
              <a:t>Disadvantage</a:t>
            </a:r>
          </a:p>
          <a:p>
            <a:r>
              <a:rPr lang="en-US" sz="1800" dirty="0" smtClean="0">
                <a:latin typeface="Roboto Condensed" charset="0"/>
                <a:ea typeface="Roboto Condensed" charset="0"/>
              </a:rPr>
              <a:t>Memory allocation and deallocation may lead to external fragmentation.</a:t>
            </a:r>
          </a:p>
          <a:p>
            <a:r>
              <a:rPr lang="en-US" sz="1800" dirty="0" smtClean="0">
                <a:latin typeface="Roboto Condensed" charset="0"/>
                <a:ea typeface="Roboto Condensed" charset="0"/>
              </a:rPr>
              <a:t>Fragmentation lead to lower memory utilization</a:t>
            </a:r>
          </a:p>
          <a:p>
            <a:r>
              <a:rPr lang="en-US" sz="1800" dirty="0" smtClean="0">
                <a:latin typeface="Roboto Condensed" charset="0"/>
                <a:ea typeface="Roboto Condensed" charset="0"/>
              </a:rPr>
              <a:t>Memory may contain unnecessary </a:t>
            </a:r>
            <a:r>
              <a:rPr lang="en-US" sz="1800" dirty="0" err="1" smtClean="0">
                <a:latin typeface="Roboto Condensed" charset="0"/>
                <a:ea typeface="Roboto Condensed" charset="0"/>
              </a:rPr>
              <a:t>informat</a:t>
            </a:r>
            <a:r>
              <a:rPr lang="en-US" sz="1800" dirty="0" smtClean="0">
                <a:latin typeface="Roboto Condensed" charset="0"/>
                <a:ea typeface="Roboto Condensed" charset="0"/>
              </a:rPr>
              <a:t> </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a:t>
            </a:r>
            <a:endParaRPr lang="en-US" dirty="0"/>
          </a:p>
        </p:txBody>
      </p:sp>
      <p:sp>
        <p:nvSpPr>
          <p:cNvPr id="3" name="Text Placeholder 2"/>
          <p:cNvSpPr>
            <a:spLocks noGrp="1"/>
          </p:cNvSpPr>
          <p:nvPr>
            <p:ph type="body" idx="1"/>
          </p:nvPr>
        </p:nvSpPr>
        <p:spPr>
          <a:xfrm>
            <a:off x="304800" y="1581150"/>
            <a:ext cx="7924800" cy="3145500"/>
          </a:xfrm>
        </p:spPr>
        <p:txBody>
          <a:bodyPr/>
          <a:lstStyle/>
          <a:p>
            <a:pPr marL="365760" indent="-256032">
              <a:buFont typeface="Wingdings 3"/>
              <a:buChar char=""/>
              <a:defRPr/>
            </a:pPr>
            <a:r>
              <a:rPr lang="en-US" sz="1800" b="1" dirty="0" smtClean="0">
                <a:solidFill>
                  <a:srgbClr val="3366FF"/>
                </a:solidFill>
                <a:latin typeface="Roboto Condensed" charset="0"/>
                <a:ea typeface="Roboto Condensed" charset="0"/>
              </a:rPr>
              <a:t>External Fragmentation</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total memory space exists to satisfy a request, but it is not contiguous</a:t>
            </a:r>
          </a:p>
          <a:p>
            <a:pPr marL="365760" indent="-256032">
              <a:buFont typeface="Wingdings 3"/>
              <a:buChar char=""/>
              <a:defRPr/>
            </a:pPr>
            <a:r>
              <a:rPr lang="en-US" sz="1800" dirty="0" smtClean="0">
                <a:latin typeface="Roboto Condensed" charset="0"/>
                <a:ea typeface="Roboto Condensed" charset="0"/>
              </a:rPr>
              <a:t>In extreme case, there may be a block of free memory between </a:t>
            </a:r>
            <a:r>
              <a:rPr lang="en-US" sz="1800" b="1" dirty="0" smtClean="0">
                <a:latin typeface="Roboto Condensed" charset="0"/>
                <a:ea typeface="Roboto Condensed" charset="0"/>
              </a:rPr>
              <a:t>every two processes. </a:t>
            </a:r>
          </a:p>
          <a:p>
            <a:pPr marL="365760" indent="-256032">
              <a:buNone/>
              <a:defRPr/>
            </a:pPr>
            <a:r>
              <a:rPr lang="en-US" sz="1800" dirty="0" smtClean="0">
                <a:latin typeface="Roboto Condensed" charset="0"/>
                <a:ea typeface="Roboto Condensed" charset="0"/>
              </a:rPr>
              <a:t> </a:t>
            </a:r>
            <a:r>
              <a:rPr lang="en-US" sz="1800" b="1" dirty="0" smtClean="0">
                <a:solidFill>
                  <a:srgbClr val="3366FF"/>
                </a:solidFill>
                <a:latin typeface="Roboto Condensed" charset="0"/>
                <a:ea typeface="Roboto Condensed" charset="0"/>
              </a:rPr>
              <a:t>Internal Fragmentation</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allocated memory may be slightly larger than requested memory; this size difference is memory internal to a partition, but not being used.</a:t>
            </a:r>
          </a:p>
          <a:p>
            <a:pPr marL="365760" indent="-256032">
              <a:buFont typeface="Wingdings 3"/>
              <a:buChar char=""/>
              <a:defRPr/>
            </a:pPr>
            <a:r>
              <a:rPr lang="en-US" sz="1800" dirty="0" smtClean="0">
                <a:latin typeface="Roboto Condensed" charset="0"/>
                <a:ea typeface="Roboto Condensed" charset="0"/>
              </a:rPr>
              <a:t>Consider a hole of 18,646 b, suppose next process is 18462 b, now a hole with 2 byte are left</a:t>
            </a:r>
          </a:p>
          <a:p>
            <a:pPr marL="365760" indent="-256032">
              <a:buFont typeface="Wingdings 3"/>
              <a:buChar char=""/>
              <a:defRPr/>
            </a:pPr>
            <a:r>
              <a:rPr lang="en-US" sz="1800" dirty="0" smtClean="0">
                <a:latin typeface="Roboto Condensed" charset="0"/>
                <a:ea typeface="Roboto Condensed" charset="0"/>
              </a:rPr>
              <a:t>The over head to keep the track of this hole will substantially larger than the hole itself.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7350"/>
            <a:ext cx="8000999" cy="3145500"/>
          </a:xfrm>
        </p:spPr>
        <p:txBody>
          <a:bodyPr/>
          <a:lstStyle/>
          <a:p>
            <a:pPr marL="365760" indent="-256032">
              <a:buFont typeface="Wingdings 3"/>
              <a:buChar char=""/>
              <a:defRPr/>
            </a:pPr>
            <a:r>
              <a:rPr lang="en-US" sz="1800" dirty="0" smtClean="0">
                <a:latin typeface="Roboto Condensed" charset="0"/>
                <a:ea typeface="Roboto Condensed" charset="0"/>
              </a:rPr>
              <a:t>Fragmentation can be reduced by </a:t>
            </a:r>
          </a:p>
          <a:p>
            <a:pPr marL="621348" lvl="1" indent="-256032">
              <a:buFont typeface="Wingdings 3"/>
              <a:buChar char=""/>
              <a:defRPr/>
            </a:pPr>
            <a:r>
              <a:rPr lang="en-US" sz="1800" dirty="0" smtClean="0">
                <a:latin typeface="Roboto Condensed" charset="0"/>
                <a:ea typeface="Roboto Condensed" charset="0"/>
              </a:rPr>
              <a:t>Compaction</a:t>
            </a:r>
          </a:p>
          <a:p>
            <a:pPr marL="621348" lvl="1" indent="-256032">
              <a:buFont typeface="Wingdings 3"/>
              <a:buChar char=""/>
              <a:defRPr/>
            </a:pPr>
            <a:r>
              <a:rPr lang="en-US" sz="1800" dirty="0" smtClean="0">
                <a:latin typeface="Roboto Condensed" charset="0"/>
                <a:ea typeface="Roboto Condensed" charset="0"/>
              </a:rPr>
              <a:t>Paging </a:t>
            </a:r>
          </a:p>
          <a:p>
            <a:pPr marL="621348" lvl="1" indent="-256032">
              <a:buFont typeface="Wingdings 3"/>
              <a:buChar char=""/>
              <a:defRPr/>
            </a:pPr>
            <a:r>
              <a:rPr lang="en-US" sz="1800" dirty="0" smtClean="0">
                <a:latin typeface="Roboto Condensed" charset="0"/>
                <a:ea typeface="Roboto Condensed" charset="0"/>
              </a:rPr>
              <a:t>Segmentation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Condensed" charset="0"/>
                <a:ea typeface="Roboto Condensed" charset="0"/>
              </a:rPr>
              <a:t>Compaction</a:t>
            </a:r>
            <a:endParaRPr lang="en-US" dirty="0"/>
          </a:p>
        </p:txBody>
      </p:sp>
      <p:sp>
        <p:nvSpPr>
          <p:cNvPr id="3" name="Text Placeholder 2"/>
          <p:cNvSpPr>
            <a:spLocks noGrp="1"/>
          </p:cNvSpPr>
          <p:nvPr>
            <p:ph type="body" idx="1"/>
          </p:nvPr>
        </p:nvSpPr>
        <p:spPr>
          <a:xfrm>
            <a:off x="228600" y="1581150"/>
            <a:ext cx="7696200" cy="3145500"/>
          </a:xfrm>
        </p:spPr>
        <p:txBody>
          <a:bodyPr/>
          <a:lstStyle/>
          <a:p>
            <a:pPr marL="621792" lvl="1">
              <a:spcBef>
                <a:spcPts val="324"/>
              </a:spcBef>
              <a:buFont typeface="Verdana"/>
              <a:buChar char="◦"/>
              <a:defRPr/>
            </a:pPr>
            <a:r>
              <a:rPr lang="en-US" sz="1800" dirty="0" smtClean="0">
                <a:latin typeface="Roboto Condensed" charset="0"/>
                <a:ea typeface="Roboto Condensed" charset="0"/>
              </a:rPr>
              <a:t>The goal of compaction is to </a:t>
            </a:r>
            <a:r>
              <a:rPr lang="en-US" sz="1800" b="1" dirty="0" smtClean="0">
                <a:latin typeface="Roboto Condensed" charset="0"/>
                <a:ea typeface="Roboto Condensed" charset="0"/>
              </a:rPr>
              <a:t>Shuffle</a:t>
            </a:r>
            <a:r>
              <a:rPr lang="en-US" sz="1800" dirty="0" smtClean="0">
                <a:latin typeface="Roboto Condensed" charset="0"/>
                <a:ea typeface="Roboto Condensed" charset="0"/>
              </a:rPr>
              <a:t> memory contents to place all free memory together in one large block</a:t>
            </a:r>
          </a:p>
          <a:p>
            <a:pPr marL="621792" lvl="1">
              <a:spcBef>
                <a:spcPts val="324"/>
              </a:spcBef>
              <a:buFont typeface="Verdana"/>
              <a:buChar char="◦"/>
              <a:defRPr/>
            </a:pPr>
            <a:r>
              <a:rPr lang="en-US" sz="1800" dirty="0" smtClean="0">
                <a:latin typeface="Roboto Condensed" charset="0"/>
                <a:ea typeface="Roboto Condensed" charset="0"/>
              </a:rPr>
              <a:t>Compaction is possible </a:t>
            </a:r>
            <a:r>
              <a:rPr lang="en-US" sz="1800" i="1" dirty="0" smtClean="0">
                <a:latin typeface="Roboto Condensed" charset="0"/>
                <a:ea typeface="Roboto Condensed" charset="0"/>
              </a:rPr>
              <a:t>only</a:t>
            </a:r>
            <a:r>
              <a:rPr lang="en-US" sz="1800" dirty="0" smtClean="0">
                <a:latin typeface="Roboto Condensed" charset="0"/>
                <a:ea typeface="Roboto Condensed" charset="0"/>
              </a:rPr>
              <a:t> if </a:t>
            </a:r>
            <a:r>
              <a:rPr lang="en-US" sz="1800" b="1" dirty="0" smtClean="0">
                <a:latin typeface="Roboto Condensed" charset="0"/>
                <a:ea typeface="Roboto Condensed" charset="0"/>
              </a:rPr>
              <a:t>relocation is dynamic</a:t>
            </a:r>
            <a:r>
              <a:rPr lang="en-US" sz="1800" dirty="0" smtClean="0">
                <a:latin typeface="Roboto Condensed" charset="0"/>
                <a:ea typeface="Roboto Condensed" charset="0"/>
              </a:rPr>
              <a:t>, and is done at execution time</a:t>
            </a:r>
          </a:p>
          <a:p>
            <a:pPr marL="859917" lvl="2">
              <a:spcBef>
                <a:spcPts val="324"/>
              </a:spcBef>
              <a:buFont typeface="Verdana"/>
              <a:buChar char="◦"/>
              <a:defRPr/>
            </a:pPr>
            <a:r>
              <a:rPr lang="en-US" sz="1800" dirty="0" smtClean="0">
                <a:latin typeface="Roboto Condensed" charset="0"/>
                <a:ea typeface="Roboto Condensed" charset="0"/>
              </a:rPr>
              <a:t>If relocation is dynamic, it requires </a:t>
            </a:r>
            <a:r>
              <a:rPr lang="en-US" sz="1800" b="1" dirty="0" smtClean="0">
                <a:latin typeface="Roboto Condensed" charset="0"/>
                <a:ea typeface="Roboto Condensed" charset="0"/>
              </a:rPr>
              <a:t>only moving the program and data, </a:t>
            </a:r>
            <a:r>
              <a:rPr lang="en-US" sz="1800" dirty="0" smtClean="0">
                <a:latin typeface="Roboto Condensed" charset="0"/>
                <a:ea typeface="Roboto Condensed" charset="0"/>
              </a:rPr>
              <a:t>and then changing the base register to reflect the new base resister.</a:t>
            </a:r>
          </a:p>
          <a:p>
            <a:pPr lvl="1">
              <a:defRPr/>
            </a:pPr>
            <a:r>
              <a:rPr lang="en-US" sz="1800" dirty="0" smtClean="0">
                <a:latin typeface="Roboto Condensed" charset="0"/>
                <a:ea typeface="Roboto Condensed" charset="0"/>
              </a:rPr>
              <a:t>Simplest compaction is to </a:t>
            </a:r>
            <a:r>
              <a:rPr lang="en-US" sz="1800" b="1" dirty="0" smtClean="0">
                <a:latin typeface="Roboto Condensed" charset="0"/>
                <a:ea typeface="Roboto Condensed" charset="0"/>
              </a:rPr>
              <a:t>move all </a:t>
            </a:r>
            <a:r>
              <a:rPr lang="en-US" sz="1800" dirty="0" smtClean="0">
                <a:latin typeface="Roboto Condensed" charset="0"/>
                <a:ea typeface="Roboto Condensed" charset="0"/>
              </a:rPr>
              <a:t>processes towards </a:t>
            </a:r>
            <a:r>
              <a:rPr lang="en-US" sz="1800" b="1" dirty="0" smtClean="0">
                <a:latin typeface="Roboto Condensed" charset="0"/>
                <a:ea typeface="Roboto Condensed" charset="0"/>
              </a:rPr>
              <a:t>one end </a:t>
            </a:r>
            <a:r>
              <a:rPr lang="en-US" sz="1800" dirty="0" smtClean="0">
                <a:latin typeface="Roboto Condensed" charset="0"/>
                <a:ea typeface="Roboto Condensed" charset="0"/>
              </a:rPr>
              <a:t>of memory.</a:t>
            </a:r>
            <a:endParaRPr lang="en-IN" sz="1800" dirty="0" smtClean="0">
              <a:latin typeface="Roboto Condensed" charset="0"/>
              <a:ea typeface="Roboto Condensed" charset="0"/>
            </a:endParaRPr>
          </a:p>
          <a:p>
            <a:r>
              <a:rPr lang="en-US" sz="1800" dirty="0" smtClean="0">
                <a:latin typeface="Roboto Condensed" charset="0"/>
                <a:ea typeface="Roboto Condensed" charset="0"/>
              </a:rPr>
              <a:t>Which leads all holes move in other direction producing on large hole. This scheme is expensive</a:t>
            </a:r>
            <a:endParaRPr lang="en-IN" sz="1800" dirty="0" smtClean="0">
              <a:latin typeface="Roboto Condensed" charset="0"/>
              <a:ea typeface="Roboto Condensed"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grpSp>
        <p:nvGrpSpPr>
          <p:cNvPr id="5" name="Content Placeholder 3"/>
          <p:cNvGrpSpPr>
            <a:grpSpLocks noGrp="1"/>
          </p:cNvGrpSpPr>
          <p:nvPr/>
        </p:nvGrpSpPr>
        <p:grpSpPr bwMode="auto">
          <a:xfrm>
            <a:off x="814388" y="1327151"/>
            <a:ext cx="6132512" cy="2311400"/>
            <a:chOff x="990600" y="3429000"/>
            <a:chExt cx="6934200" cy="2895600"/>
          </a:xfrm>
        </p:grpSpPr>
        <p:sp>
          <p:nvSpPr>
            <p:cNvPr id="6" name="Rectangle 5"/>
            <p:cNvSpPr>
              <a:spLocks noChangeArrowheads="1"/>
            </p:cNvSpPr>
            <p:nvPr/>
          </p:nvSpPr>
          <p:spPr bwMode="auto">
            <a:xfrm>
              <a:off x="990600" y="3429000"/>
              <a:ext cx="1295400" cy="2895600"/>
            </a:xfrm>
            <a:prstGeom prst="rect">
              <a:avLst/>
            </a:prstGeom>
            <a:solidFill>
              <a:schemeClr val="hlink"/>
            </a:solidFill>
            <a:ln w="9525">
              <a:solidFill>
                <a:schemeClr val="tx1"/>
              </a:solidFill>
              <a:miter lim="800000"/>
              <a:headEnd/>
              <a:tailEnd/>
            </a:ln>
          </p:spPr>
          <p:txBody>
            <a:bodyPr wrap="none" anchor="ctr"/>
            <a:lstStyle/>
            <a:p>
              <a:endParaRPr lang="en-IN"/>
            </a:p>
          </p:txBody>
        </p:sp>
        <p:sp useBgFill="1">
          <p:nvSpPr>
            <p:cNvPr id="7" name="Rectangle 6"/>
            <p:cNvSpPr>
              <a:spLocks noChangeArrowheads="1"/>
            </p:cNvSpPr>
            <p:nvPr/>
          </p:nvSpPr>
          <p:spPr bwMode="auto">
            <a:xfrm>
              <a:off x="990600" y="3429000"/>
              <a:ext cx="1295400" cy="533400"/>
            </a:xfrm>
            <a:prstGeom prst="rect">
              <a:avLst/>
            </a:prstGeom>
            <a:ln w="9525">
              <a:solidFill>
                <a:schemeClr val="tx1"/>
              </a:solidFill>
              <a:miter lim="800000"/>
              <a:headEnd/>
              <a:tailEnd/>
            </a:ln>
          </p:spPr>
          <p:txBody>
            <a:bodyPr wrap="none" anchor="ctr"/>
            <a:lstStyle/>
            <a:p>
              <a:r>
                <a:rPr lang="en-US"/>
                <a:t>OS</a:t>
              </a:r>
            </a:p>
          </p:txBody>
        </p:sp>
        <p:sp useBgFill="1">
          <p:nvSpPr>
            <p:cNvPr id="8" name="Rectangle 7"/>
            <p:cNvSpPr>
              <a:spLocks noChangeArrowheads="1"/>
            </p:cNvSpPr>
            <p:nvPr/>
          </p:nvSpPr>
          <p:spPr bwMode="auto">
            <a:xfrm>
              <a:off x="990600" y="4191000"/>
              <a:ext cx="1295400" cy="381000"/>
            </a:xfrm>
            <a:prstGeom prst="rect">
              <a:avLst/>
            </a:prstGeom>
            <a:ln w="9525">
              <a:solidFill>
                <a:schemeClr val="tx1"/>
              </a:solidFill>
              <a:miter lim="800000"/>
              <a:headEnd/>
              <a:tailEnd/>
            </a:ln>
          </p:spPr>
          <p:txBody>
            <a:bodyPr wrap="none" anchor="ctr"/>
            <a:lstStyle/>
            <a:p>
              <a:r>
                <a:rPr lang="en-US"/>
                <a:t>P1</a:t>
              </a:r>
            </a:p>
          </p:txBody>
        </p:sp>
        <p:sp useBgFill="1">
          <p:nvSpPr>
            <p:cNvPr id="9" name="Rectangle 8"/>
            <p:cNvSpPr>
              <a:spLocks noChangeArrowheads="1"/>
            </p:cNvSpPr>
            <p:nvPr/>
          </p:nvSpPr>
          <p:spPr bwMode="auto">
            <a:xfrm>
              <a:off x="990600" y="5715000"/>
              <a:ext cx="1295400" cy="533400"/>
            </a:xfrm>
            <a:prstGeom prst="rect">
              <a:avLst/>
            </a:prstGeom>
            <a:ln w="9525">
              <a:solidFill>
                <a:schemeClr val="tx1"/>
              </a:solidFill>
              <a:miter lim="800000"/>
              <a:headEnd/>
              <a:tailEnd/>
            </a:ln>
          </p:spPr>
          <p:txBody>
            <a:bodyPr wrap="none" anchor="ctr"/>
            <a:lstStyle/>
            <a:p>
              <a:r>
                <a:rPr lang="en-US"/>
                <a:t>P3</a:t>
              </a:r>
            </a:p>
          </p:txBody>
        </p:sp>
        <p:sp useBgFill="1">
          <p:nvSpPr>
            <p:cNvPr id="10" name="Rectangle 9"/>
            <p:cNvSpPr>
              <a:spLocks noChangeArrowheads="1"/>
            </p:cNvSpPr>
            <p:nvPr/>
          </p:nvSpPr>
          <p:spPr bwMode="auto">
            <a:xfrm>
              <a:off x="990600" y="5257800"/>
              <a:ext cx="1295400" cy="381000"/>
            </a:xfrm>
            <a:prstGeom prst="rect">
              <a:avLst/>
            </a:prstGeom>
            <a:ln w="9525">
              <a:solidFill>
                <a:schemeClr val="tx1"/>
              </a:solidFill>
              <a:miter lim="800000"/>
              <a:headEnd/>
              <a:tailEnd/>
            </a:ln>
          </p:spPr>
          <p:txBody>
            <a:bodyPr wrap="none" anchor="ctr"/>
            <a:lstStyle/>
            <a:p>
              <a:r>
                <a:rPr lang="en-US"/>
                <a:t>P2</a:t>
              </a:r>
            </a:p>
          </p:txBody>
        </p:sp>
        <p:sp>
          <p:nvSpPr>
            <p:cNvPr id="11" name="Rectangle 11"/>
            <p:cNvSpPr>
              <a:spLocks noChangeArrowheads="1"/>
            </p:cNvSpPr>
            <p:nvPr/>
          </p:nvSpPr>
          <p:spPr bwMode="auto">
            <a:xfrm>
              <a:off x="3886200" y="3429000"/>
              <a:ext cx="1295400" cy="2895600"/>
            </a:xfrm>
            <a:prstGeom prst="rect">
              <a:avLst/>
            </a:prstGeom>
            <a:solidFill>
              <a:schemeClr val="hlink"/>
            </a:solidFill>
            <a:ln w="9525">
              <a:solidFill>
                <a:schemeClr val="tx1"/>
              </a:solidFill>
              <a:miter lim="800000"/>
              <a:headEnd/>
              <a:tailEnd/>
            </a:ln>
          </p:spPr>
          <p:txBody>
            <a:bodyPr wrap="none" anchor="ctr"/>
            <a:lstStyle/>
            <a:p>
              <a:endParaRPr lang="en-IN"/>
            </a:p>
          </p:txBody>
        </p:sp>
        <p:sp useBgFill="1">
          <p:nvSpPr>
            <p:cNvPr id="12" name="Rectangle 12"/>
            <p:cNvSpPr>
              <a:spLocks noChangeArrowheads="1"/>
            </p:cNvSpPr>
            <p:nvPr/>
          </p:nvSpPr>
          <p:spPr bwMode="auto">
            <a:xfrm>
              <a:off x="3886200" y="3429000"/>
              <a:ext cx="1295400" cy="533400"/>
            </a:xfrm>
            <a:prstGeom prst="rect">
              <a:avLst/>
            </a:prstGeom>
            <a:ln w="9525">
              <a:solidFill>
                <a:schemeClr val="tx1"/>
              </a:solidFill>
              <a:miter lim="800000"/>
              <a:headEnd/>
              <a:tailEnd/>
            </a:ln>
          </p:spPr>
          <p:txBody>
            <a:bodyPr wrap="none" anchor="ctr"/>
            <a:lstStyle/>
            <a:p>
              <a:r>
                <a:rPr lang="en-US"/>
                <a:t>OS</a:t>
              </a:r>
            </a:p>
          </p:txBody>
        </p:sp>
        <p:sp useBgFill="1">
          <p:nvSpPr>
            <p:cNvPr id="13" name="Rectangle 13"/>
            <p:cNvSpPr>
              <a:spLocks noChangeArrowheads="1"/>
            </p:cNvSpPr>
            <p:nvPr/>
          </p:nvSpPr>
          <p:spPr bwMode="auto">
            <a:xfrm>
              <a:off x="3886200" y="3962400"/>
              <a:ext cx="1295400" cy="381000"/>
            </a:xfrm>
            <a:prstGeom prst="rect">
              <a:avLst/>
            </a:prstGeom>
            <a:ln w="9525">
              <a:solidFill>
                <a:schemeClr val="tx1"/>
              </a:solidFill>
              <a:miter lim="800000"/>
              <a:headEnd/>
              <a:tailEnd/>
            </a:ln>
          </p:spPr>
          <p:txBody>
            <a:bodyPr wrap="none" anchor="ctr"/>
            <a:lstStyle/>
            <a:p>
              <a:r>
                <a:rPr lang="en-US"/>
                <a:t>P1</a:t>
              </a:r>
            </a:p>
          </p:txBody>
        </p:sp>
        <p:sp useBgFill="1">
          <p:nvSpPr>
            <p:cNvPr id="14" name="Rectangle 14"/>
            <p:cNvSpPr>
              <a:spLocks noChangeArrowheads="1"/>
            </p:cNvSpPr>
            <p:nvPr/>
          </p:nvSpPr>
          <p:spPr bwMode="auto">
            <a:xfrm>
              <a:off x="3886200" y="4724400"/>
              <a:ext cx="1295400" cy="533400"/>
            </a:xfrm>
            <a:prstGeom prst="rect">
              <a:avLst/>
            </a:prstGeom>
            <a:ln w="9525">
              <a:solidFill>
                <a:schemeClr val="tx1"/>
              </a:solidFill>
              <a:miter lim="800000"/>
              <a:headEnd/>
              <a:tailEnd/>
            </a:ln>
          </p:spPr>
          <p:txBody>
            <a:bodyPr wrap="none" anchor="ctr"/>
            <a:lstStyle/>
            <a:p>
              <a:r>
                <a:rPr lang="en-US"/>
                <a:t>P3</a:t>
              </a:r>
            </a:p>
          </p:txBody>
        </p:sp>
        <p:sp useBgFill="1">
          <p:nvSpPr>
            <p:cNvPr id="15" name="Rectangle 15"/>
            <p:cNvSpPr>
              <a:spLocks noChangeArrowheads="1"/>
            </p:cNvSpPr>
            <p:nvPr/>
          </p:nvSpPr>
          <p:spPr bwMode="auto">
            <a:xfrm>
              <a:off x="3886200" y="4343400"/>
              <a:ext cx="1295400" cy="381000"/>
            </a:xfrm>
            <a:prstGeom prst="rect">
              <a:avLst/>
            </a:prstGeom>
            <a:ln w="9525">
              <a:solidFill>
                <a:schemeClr val="tx1"/>
              </a:solidFill>
              <a:miter lim="800000"/>
              <a:headEnd/>
              <a:tailEnd/>
            </a:ln>
          </p:spPr>
          <p:txBody>
            <a:bodyPr wrap="none" anchor="ctr"/>
            <a:lstStyle/>
            <a:p>
              <a:r>
                <a:rPr lang="en-US"/>
                <a:t>P2</a:t>
              </a:r>
            </a:p>
          </p:txBody>
        </p:sp>
        <p:sp>
          <p:nvSpPr>
            <p:cNvPr id="16" name="Rectangle 16"/>
            <p:cNvSpPr>
              <a:spLocks noChangeArrowheads="1"/>
            </p:cNvSpPr>
            <p:nvPr/>
          </p:nvSpPr>
          <p:spPr bwMode="auto">
            <a:xfrm>
              <a:off x="6629400" y="3429000"/>
              <a:ext cx="1295400" cy="2895600"/>
            </a:xfrm>
            <a:prstGeom prst="rect">
              <a:avLst/>
            </a:prstGeom>
            <a:solidFill>
              <a:schemeClr val="hlink"/>
            </a:solidFill>
            <a:ln w="9525">
              <a:solidFill>
                <a:schemeClr val="tx1"/>
              </a:solidFill>
              <a:miter lim="800000"/>
              <a:headEnd/>
              <a:tailEnd/>
            </a:ln>
          </p:spPr>
          <p:txBody>
            <a:bodyPr wrap="none" anchor="ctr"/>
            <a:lstStyle/>
            <a:p>
              <a:endParaRPr lang="en-IN"/>
            </a:p>
          </p:txBody>
        </p:sp>
        <p:sp useBgFill="1">
          <p:nvSpPr>
            <p:cNvPr id="17" name="Rectangle 17"/>
            <p:cNvSpPr>
              <a:spLocks noChangeArrowheads="1"/>
            </p:cNvSpPr>
            <p:nvPr/>
          </p:nvSpPr>
          <p:spPr bwMode="auto">
            <a:xfrm>
              <a:off x="6629400" y="3429000"/>
              <a:ext cx="1295400" cy="533400"/>
            </a:xfrm>
            <a:prstGeom prst="rect">
              <a:avLst/>
            </a:prstGeom>
            <a:ln w="9525">
              <a:solidFill>
                <a:schemeClr val="tx1"/>
              </a:solidFill>
              <a:miter lim="800000"/>
              <a:headEnd/>
              <a:tailEnd/>
            </a:ln>
          </p:spPr>
          <p:txBody>
            <a:bodyPr wrap="none" anchor="ctr"/>
            <a:lstStyle/>
            <a:p>
              <a:r>
                <a:rPr lang="en-US"/>
                <a:t>OS</a:t>
              </a:r>
            </a:p>
          </p:txBody>
        </p:sp>
        <p:sp useBgFill="1">
          <p:nvSpPr>
            <p:cNvPr id="18" name="Rectangle 18"/>
            <p:cNvSpPr>
              <a:spLocks noChangeArrowheads="1"/>
            </p:cNvSpPr>
            <p:nvPr/>
          </p:nvSpPr>
          <p:spPr bwMode="auto">
            <a:xfrm>
              <a:off x="6629400" y="3962400"/>
              <a:ext cx="1295400" cy="381000"/>
            </a:xfrm>
            <a:prstGeom prst="rect">
              <a:avLst/>
            </a:prstGeom>
            <a:ln w="9525">
              <a:solidFill>
                <a:schemeClr val="tx1"/>
              </a:solidFill>
              <a:miter lim="800000"/>
              <a:headEnd/>
              <a:tailEnd/>
            </a:ln>
          </p:spPr>
          <p:txBody>
            <a:bodyPr wrap="none" anchor="ctr"/>
            <a:lstStyle/>
            <a:p>
              <a:r>
                <a:rPr lang="en-US"/>
                <a:t>P1</a:t>
              </a:r>
            </a:p>
          </p:txBody>
        </p:sp>
        <p:sp useBgFill="1">
          <p:nvSpPr>
            <p:cNvPr id="19" name="Rectangle 19"/>
            <p:cNvSpPr>
              <a:spLocks noChangeArrowheads="1"/>
            </p:cNvSpPr>
            <p:nvPr/>
          </p:nvSpPr>
          <p:spPr bwMode="auto">
            <a:xfrm>
              <a:off x="6629400" y="4343400"/>
              <a:ext cx="1295400" cy="533400"/>
            </a:xfrm>
            <a:prstGeom prst="rect">
              <a:avLst/>
            </a:prstGeom>
            <a:ln w="9525">
              <a:solidFill>
                <a:schemeClr val="tx1"/>
              </a:solidFill>
              <a:miter lim="800000"/>
              <a:headEnd/>
              <a:tailEnd/>
            </a:ln>
          </p:spPr>
          <p:txBody>
            <a:bodyPr wrap="none" anchor="ctr"/>
            <a:lstStyle/>
            <a:p>
              <a:r>
                <a:rPr lang="en-US"/>
                <a:t>P3</a:t>
              </a:r>
            </a:p>
          </p:txBody>
        </p:sp>
        <p:sp useBgFill="1">
          <p:nvSpPr>
            <p:cNvPr id="20" name="Rectangle 20"/>
            <p:cNvSpPr>
              <a:spLocks noChangeArrowheads="1"/>
            </p:cNvSpPr>
            <p:nvPr/>
          </p:nvSpPr>
          <p:spPr bwMode="auto">
            <a:xfrm>
              <a:off x="6629400" y="4876800"/>
              <a:ext cx="1295400" cy="381000"/>
            </a:xfrm>
            <a:prstGeom prst="rect">
              <a:avLst/>
            </a:prstGeom>
            <a:ln w="9525">
              <a:solidFill>
                <a:schemeClr val="tx1"/>
              </a:solidFill>
              <a:miter lim="800000"/>
              <a:headEnd/>
              <a:tailEnd/>
            </a:ln>
          </p:spPr>
          <p:txBody>
            <a:bodyPr wrap="none" anchor="ctr"/>
            <a:lstStyle/>
            <a:p>
              <a:r>
                <a:rPr lang="en-US"/>
                <a:t>P2</a:t>
              </a:r>
            </a:p>
          </p:txBody>
        </p:sp>
      </p:grpSp>
      <p:sp>
        <p:nvSpPr>
          <p:cNvPr id="21" name="Rectangle 20"/>
          <p:cNvSpPr/>
          <p:nvPr/>
        </p:nvSpPr>
        <p:spPr>
          <a:xfrm>
            <a:off x="228600" y="3867150"/>
            <a:ext cx="6858000" cy="1200329"/>
          </a:xfrm>
          <a:prstGeom prst="rect">
            <a:avLst/>
          </a:prstGeom>
        </p:spPr>
        <p:txBody>
          <a:bodyPr wrap="square">
            <a:spAutoFit/>
          </a:bodyPr>
          <a:lstStyle/>
          <a:p>
            <a:pPr>
              <a:buFont typeface="Arial" charset="0"/>
              <a:buChar char="•"/>
            </a:pPr>
            <a:r>
              <a:rPr lang="en-US" sz="1800" dirty="0" smtClean="0">
                <a:latin typeface="Roboto Condensed" charset="0"/>
                <a:ea typeface="Roboto Condensed" charset="0"/>
              </a:rPr>
              <a:t>Compaction is not possible always, is static relocation is done at load time, compaction is not possible.</a:t>
            </a:r>
          </a:p>
          <a:p>
            <a:pPr>
              <a:buFont typeface="Arial" charset="0"/>
              <a:buChar char="•"/>
            </a:pPr>
            <a:r>
              <a:rPr lang="en-US" sz="1800" dirty="0" smtClean="0">
                <a:latin typeface="Roboto Condensed" charset="0"/>
                <a:ea typeface="Roboto Condensed" charset="0"/>
              </a:rPr>
              <a:t>  compaction is usually not preferred since it consumes lot of CPU time and is expensive</a:t>
            </a:r>
            <a:endParaRPr lang="en-IN" sz="1800" dirty="0">
              <a:latin typeface="Roboto Condensed" charset="0"/>
              <a:ea typeface="Roboto Condensed"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733550"/>
            <a:ext cx="8077200" cy="3145500"/>
          </a:xfrm>
        </p:spPr>
        <p:txBody>
          <a:bodyPr/>
          <a:lstStyle/>
          <a:p>
            <a:r>
              <a:rPr lang="en-US" sz="1800" dirty="0" smtClean="0">
                <a:latin typeface="Roboto Condensed" charset="0"/>
                <a:ea typeface="Roboto Condensed" charset="0"/>
              </a:rPr>
              <a:t>Advantages</a:t>
            </a:r>
          </a:p>
          <a:p>
            <a:pPr lvl="1"/>
            <a:r>
              <a:rPr lang="en-US" sz="1800" dirty="0" smtClean="0">
                <a:latin typeface="Roboto Condensed" charset="0"/>
                <a:ea typeface="Roboto Condensed" charset="0"/>
              </a:rPr>
              <a:t>Can be easily implemented</a:t>
            </a:r>
          </a:p>
          <a:p>
            <a:pPr lvl="1"/>
            <a:r>
              <a:rPr lang="en-US" sz="1800" dirty="0" smtClean="0">
                <a:latin typeface="Roboto Condensed" charset="0"/>
                <a:ea typeface="Roboto Condensed" charset="0"/>
              </a:rPr>
              <a:t>Reduces external fragmentation</a:t>
            </a:r>
          </a:p>
          <a:p>
            <a:pPr lvl="1"/>
            <a:r>
              <a:rPr lang="en-US" sz="1800" dirty="0" smtClean="0">
                <a:latin typeface="Roboto Condensed" charset="0"/>
                <a:ea typeface="Roboto Condensed" charset="0"/>
              </a:rPr>
              <a:t>Higher degree of multiprogramming can be </a:t>
            </a:r>
            <a:r>
              <a:rPr lang="en-US" sz="1800" dirty="0" err="1" smtClean="0">
                <a:latin typeface="Roboto Condensed" charset="0"/>
                <a:ea typeface="Roboto Condensed" charset="0"/>
              </a:rPr>
              <a:t>achived</a:t>
            </a:r>
            <a:endParaRPr lang="en-US" sz="1800" dirty="0" smtClean="0">
              <a:latin typeface="Roboto Condensed" charset="0"/>
              <a:ea typeface="Roboto Condensed" charset="0"/>
            </a:endParaRPr>
          </a:p>
          <a:p>
            <a:pPr lvl="1"/>
            <a:r>
              <a:rPr lang="en-US" sz="1800" dirty="0" smtClean="0">
                <a:latin typeface="Roboto Condensed" charset="0"/>
                <a:ea typeface="Roboto Condensed" charset="0"/>
              </a:rPr>
              <a:t>Increased utilization of resources</a:t>
            </a:r>
          </a:p>
          <a:p>
            <a:r>
              <a:rPr lang="en-US" sz="1800" dirty="0" smtClean="0">
                <a:latin typeface="Roboto Condensed" charset="0"/>
                <a:ea typeface="Roboto Condensed" charset="0"/>
              </a:rPr>
              <a:t>Disadvantages</a:t>
            </a:r>
          </a:p>
          <a:p>
            <a:pPr lvl="1"/>
            <a:r>
              <a:rPr lang="en-US" sz="1800" dirty="0" smtClean="0">
                <a:latin typeface="Roboto Condensed" charset="0"/>
                <a:ea typeface="Roboto Condensed" charset="0"/>
              </a:rPr>
              <a:t>Very time consuming</a:t>
            </a:r>
          </a:p>
          <a:p>
            <a:pPr lvl="1"/>
            <a:r>
              <a:rPr lang="en-US" sz="1800" dirty="0" smtClean="0">
                <a:latin typeface="Roboto Condensed" charset="0"/>
                <a:ea typeface="Roboto Condensed" charset="0"/>
              </a:rPr>
              <a:t>Requires special hardware for compaction which increases cost</a:t>
            </a:r>
          </a:p>
          <a:p>
            <a:pPr lvl="1"/>
            <a:r>
              <a:rPr lang="en-US" sz="1800" dirty="0" smtClean="0">
                <a:latin typeface="Roboto Condensed" charset="0"/>
                <a:ea typeface="Roboto Condensed" charset="0"/>
              </a:rPr>
              <a:t>Relocation of addresses is an overhead on O S</a:t>
            </a:r>
          </a:p>
          <a:p>
            <a:pPr lvl="1"/>
            <a:r>
              <a:rPr lang="en-US" sz="1800" dirty="0" smtClean="0">
                <a:latin typeface="Roboto Condensed" charset="0"/>
                <a:ea typeface="Roboto Condensed" charset="0"/>
              </a:rPr>
              <a:t>Can not be implemented on small machines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Text Placeholder 2"/>
          <p:cNvSpPr>
            <a:spLocks noGrp="1"/>
          </p:cNvSpPr>
          <p:nvPr>
            <p:ph type="body" idx="1"/>
          </p:nvPr>
        </p:nvSpPr>
        <p:spPr>
          <a:xfrm>
            <a:off x="304800" y="1504950"/>
            <a:ext cx="7772400" cy="3145500"/>
          </a:xfrm>
        </p:spPr>
        <p:txBody>
          <a:bodyPr/>
          <a:lstStyle/>
          <a:p>
            <a:pPr marL="365760" indent="-256032">
              <a:buFont typeface="Wingdings 3"/>
              <a:buChar char=""/>
              <a:defRPr/>
            </a:pPr>
            <a:r>
              <a:rPr lang="en-US" sz="1800" dirty="0" smtClean="0">
                <a:latin typeface="Roboto Condensed" charset="0"/>
                <a:ea typeface="Roboto Condensed" charset="0"/>
              </a:rPr>
              <a:t>Logical address space of a process can be noncontiguous; process is allocated physical memory whenever the latter is available</a:t>
            </a:r>
          </a:p>
          <a:p>
            <a:pPr marL="365760" indent="-256032">
              <a:buFont typeface="Wingdings 3"/>
              <a:buChar char=""/>
              <a:defRPr/>
            </a:pPr>
            <a:r>
              <a:rPr lang="en-US" sz="1800" dirty="0" smtClean="0">
                <a:latin typeface="Roboto Condensed" charset="0"/>
                <a:ea typeface="Roboto Condensed" charset="0"/>
              </a:rPr>
              <a:t>Divide physical memory into fixed-sized blocks called </a:t>
            </a:r>
            <a:r>
              <a:rPr lang="en-US" sz="1800" b="1" dirty="0" smtClean="0">
                <a:solidFill>
                  <a:srgbClr val="3366FF"/>
                </a:solidFill>
                <a:latin typeface="Roboto Condensed" charset="0"/>
                <a:ea typeface="Roboto Condensed" charset="0"/>
              </a:rPr>
              <a:t>frames</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(size is power of 2, between 512 bytes and 8,192 bytes)</a:t>
            </a:r>
          </a:p>
          <a:p>
            <a:pPr marL="365760" indent="-256032">
              <a:buFont typeface="Wingdings 3"/>
              <a:buChar char=""/>
              <a:defRPr/>
            </a:pPr>
            <a:r>
              <a:rPr lang="en-US" sz="1800" dirty="0" smtClean="0">
                <a:latin typeface="Roboto Condensed" charset="0"/>
                <a:ea typeface="Roboto Condensed" charset="0"/>
              </a:rPr>
              <a:t>Divide logical memory into blocks of same size called </a:t>
            </a:r>
            <a:r>
              <a:rPr lang="en-US" sz="1800" b="1" dirty="0" smtClean="0">
                <a:solidFill>
                  <a:srgbClr val="3366FF"/>
                </a:solidFill>
                <a:latin typeface="Roboto Condensed" charset="0"/>
                <a:ea typeface="Roboto Condensed" charset="0"/>
              </a:rPr>
              <a:t>pages</a:t>
            </a:r>
            <a:endParaRPr lang="en-US" sz="1800" dirty="0" smtClean="0">
              <a:solidFill>
                <a:srgbClr val="3366FF"/>
              </a:solidFill>
              <a:latin typeface="Roboto Condensed" charset="0"/>
              <a:ea typeface="Roboto Condensed" charset="0"/>
            </a:endParaRPr>
          </a:p>
          <a:p>
            <a:pPr marL="365760" indent="-256032">
              <a:buFont typeface="Wingdings 3"/>
              <a:buChar char=""/>
              <a:defRPr/>
            </a:pPr>
            <a:r>
              <a:rPr lang="en-US" sz="1800" dirty="0" smtClean="0">
                <a:latin typeface="Roboto Condensed" charset="0"/>
                <a:ea typeface="Roboto Condensed" charset="0"/>
              </a:rPr>
              <a:t>Keep track of all free frames</a:t>
            </a:r>
          </a:p>
          <a:p>
            <a:pPr marL="365760" indent="-256032">
              <a:buFont typeface="Wingdings 3"/>
              <a:buChar char=""/>
              <a:defRPr/>
            </a:pPr>
            <a:r>
              <a:rPr lang="en-US" sz="1800" dirty="0" smtClean="0">
                <a:latin typeface="Roboto Condensed" charset="0"/>
                <a:ea typeface="Roboto Condensed" charset="0"/>
              </a:rPr>
              <a:t>To run a program of size </a:t>
            </a:r>
            <a:r>
              <a:rPr lang="en-US" sz="1800" b="1" i="1" dirty="0" smtClean="0">
                <a:solidFill>
                  <a:srgbClr val="FF0000"/>
                </a:solidFill>
                <a:latin typeface="Roboto Condensed" charset="0"/>
                <a:ea typeface="Roboto Condensed" charset="0"/>
              </a:rPr>
              <a:t>n</a:t>
            </a:r>
            <a:r>
              <a:rPr lang="en-US" sz="1800" dirty="0" smtClean="0">
                <a:latin typeface="Roboto Condensed" charset="0"/>
                <a:ea typeface="Roboto Condensed" charset="0"/>
              </a:rPr>
              <a:t> pages, need to find </a:t>
            </a:r>
            <a:r>
              <a:rPr lang="en-US" sz="1800" i="1" dirty="0" smtClean="0">
                <a:latin typeface="Roboto Condensed" charset="0"/>
                <a:ea typeface="Roboto Condensed" charset="0"/>
              </a:rPr>
              <a:t>n</a:t>
            </a:r>
            <a:r>
              <a:rPr lang="en-US" sz="1800" dirty="0" smtClean="0">
                <a:latin typeface="Roboto Condensed" charset="0"/>
                <a:ea typeface="Roboto Condensed" charset="0"/>
              </a:rPr>
              <a:t> free frames and load program</a:t>
            </a:r>
          </a:p>
          <a:p>
            <a:pPr marL="365760" indent="-256032">
              <a:buFont typeface="Wingdings 3"/>
              <a:buChar char=""/>
              <a:defRPr/>
            </a:pPr>
            <a:r>
              <a:rPr lang="en-US" sz="1800" dirty="0" smtClean="0">
                <a:latin typeface="Roboto Condensed" charset="0"/>
                <a:ea typeface="Roboto Condensed" charset="0"/>
              </a:rPr>
              <a:t>Set up a page table to translate logical to physical addresses</a:t>
            </a:r>
          </a:p>
          <a:p>
            <a:pPr marL="365760" indent="-256032">
              <a:buFont typeface="Wingdings 3"/>
              <a:buChar char=""/>
              <a:defRPr/>
            </a:pPr>
            <a:r>
              <a:rPr lang="en-US" sz="1800" dirty="0" smtClean="0">
                <a:latin typeface="Roboto Condensed" charset="0"/>
                <a:ea typeface="Roboto Condensed" charset="0"/>
              </a:rPr>
              <a:t>Internal fragmentation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Scheme</a:t>
            </a:r>
            <a:endParaRPr lang="en-US" dirty="0"/>
          </a:p>
        </p:txBody>
      </p:sp>
      <p:sp>
        <p:nvSpPr>
          <p:cNvPr id="3" name="Text Placeholder 2"/>
          <p:cNvSpPr>
            <a:spLocks noGrp="1"/>
          </p:cNvSpPr>
          <p:nvPr>
            <p:ph type="body" idx="1"/>
          </p:nvPr>
        </p:nvSpPr>
        <p:spPr>
          <a:xfrm>
            <a:off x="533400" y="1327350"/>
            <a:ext cx="7620000" cy="3454200"/>
          </a:xfrm>
        </p:spPr>
        <p:txBody>
          <a:bodyPr/>
          <a:lstStyle/>
          <a:p>
            <a:pPr eaLnBrk="1" hangingPunct="1"/>
            <a:r>
              <a:rPr lang="en-US" sz="1800" dirty="0" smtClean="0">
                <a:latin typeface="Roboto Condensed" charset="0"/>
                <a:ea typeface="Roboto Condensed" charset="0"/>
              </a:rPr>
              <a:t>Address generated by CPU is divided into:</a:t>
            </a:r>
            <a:br>
              <a:rPr lang="en-US" sz="1800" dirty="0" smtClean="0">
                <a:latin typeface="Roboto Condensed" charset="0"/>
                <a:ea typeface="Roboto Condensed" charset="0"/>
              </a:rPr>
            </a:br>
            <a:r>
              <a:rPr lang="en-US" sz="1800" b="1" dirty="0" smtClean="0">
                <a:solidFill>
                  <a:srgbClr val="3366FF"/>
                </a:solidFill>
                <a:latin typeface="Roboto Condensed" charset="0"/>
                <a:ea typeface="Roboto Condensed" charset="0"/>
              </a:rPr>
              <a:t>Page number (</a:t>
            </a:r>
            <a:r>
              <a:rPr lang="en-US" sz="1800" b="1" i="1" dirty="0" smtClean="0">
                <a:solidFill>
                  <a:srgbClr val="3366FF"/>
                </a:solidFill>
                <a:latin typeface="Roboto Condensed" charset="0"/>
                <a:ea typeface="Roboto Condensed" charset="0"/>
              </a:rPr>
              <a:t>p</a:t>
            </a:r>
            <a:r>
              <a:rPr lang="en-US" sz="1800" b="1" dirty="0" smtClean="0">
                <a:solidFill>
                  <a:srgbClr val="3366FF"/>
                </a:solidFill>
                <a:latin typeface="Roboto Condensed" charset="0"/>
                <a:ea typeface="Roboto Condensed" charset="0"/>
              </a:rPr>
              <a:t>)</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used as an index into a </a:t>
            </a:r>
            <a:r>
              <a:rPr lang="en-US" sz="1800" i="1" dirty="0" smtClean="0">
                <a:latin typeface="Roboto Condensed" charset="0"/>
                <a:ea typeface="Roboto Condensed" charset="0"/>
              </a:rPr>
              <a:t>page</a:t>
            </a:r>
            <a:r>
              <a:rPr lang="en-US" sz="1800" dirty="0" smtClean="0">
                <a:latin typeface="Roboto Condensed" charset="0"/>
                <a:ea typeface="Roboto Condensed" charset="0"/>
              </a:rPr>
              <a:t> </a:t>
            </a:r>
            <a:r>
              <a:rPr lang="en-US" sz="1800" i="1" dirty="0" smtClean="0">
                <a:latin typeface="Roboto Condensed" charset="0"/>
                <a:ea typeface="Roboto Condensed" charset="0"/>
              </a:rPr>
              <a:t>table</a:t>
            </a:r>
            <a:r>
              <a:rPr lang="en-US" sz="1800" dirty="0" smtClean="0">
                <a:latin typeface="Roboto Condensed" charset="0"/>
                <a:ea typeface="Roboto Condensed" charset="0"/>
              </a:rPr>
              <a:t> which contains base address of each page in physical memory</a:t>
            </a:r>
            <a:br>
              <a:rPr lang="en-US" sz="1800" dirty="0" smtClean="0">
                <a:latin typeface="Roboto Condensed" charset="0"/>
                <a:ea typeface="Roboto Condensed" charset="0"/>
              </a:rPr>
            </a:br>
            <a:r>
              <a:rPr lang="en-US" sz="1800" b="1" dirty="0" smtClean="0">
                <a:solidFill>
                  <a:srgbClr val="3366FF"/>
                </a:solidFill>
                <a:latin typeface="Roboto Condensed" charset="0"/>
                <a:ea typeface="Roboto Condensed" charset="0"/>
              </a:rPr>
              <a:t>Page offset (d)</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combined with base address to define the physical memory address that is sent to the memory unit</a:t>
            </a:r>
          </a:p>
          <a:p>
            <a:pPr lvl="1" eaLnBrk="1" hangingPunct="1"/>
            <a:endParaRPr lang="en-US" sz="1600" dirty="0" smtClean="0">
              <a:latin typeface="Roboto Condensed" charset="0"/>
              <a:ea typeface="Roboto Condensed" charset="0"/>
            </a:endParaRPr>
          </a:p>
          <a:p>
            <a:pPr lvl="1" eaLnBrk="1" hangingPunct="1"/>
            <a:endParaRPr lang="en-US" sz="1600" dirty="0" smtClean="0">
              <a:latin typeface="Roboto Condensed" charset="0"/>
              <a:ea typeface="Roboto Condensed" charset="0"/>
            </a:endParaRPr>
          </a:p>
          <a:p>
            <a:pPr lvl="1" eaLnBrk="1" hangingPunct="1"/>
            <a:endParaRPr lang="en-US" sz="1600" dirty="0" smtClean="0">
              <a:latin typeface="Roboto Condensed" charset="0"/>
              <a:ea typeface="Roboto Condensed" charset="0"/>
            </a:endParaRPr>
          </a:p>
          <a:p>
            <a:pPr lvl="1" eaLnBrk="1" hangingPunct="1"/>
            <a:r>
              <a:rPr lang="en-US" sz="1600" dirty="0" smtClean="0">
                <a:latin typeface="Roboto Condensed" charset="0"/>
                <a:ea typeface="Roboto Condensed" charset="0"/>
              </a:rPr>
              <a:t>For given logical address space 2</a:t>
            </a:r>
            <a:r>
              <a:rPr lang="en-US" sz="1600" i="1" baseline="30000" dirty="0" smtClean="0">
                <a:latin typeface="Roboto Condensed" charset="0"/>
                <a:ea typeface="Roboto Condensed" charset="0"/>
              </a:rPr>
              <a:t>m </a:t>
            </a:r>
            <a:r>
              <a:rPr lang="en-US" sz="1600" i="1" dirty="0" smtClean="0">
                <a:latin typeface="Roboto Condensed" charset="0"/>
                <a:ea typeface="Roboto Condensed" charset="0"/>
              </a:rPr>
              <a:t>and page size</a:t>
            </a:r>
            <a:r>
              <a:rPr lang="en-US" sz="1600" i="1" baseline="30000" dirty="0" smtClean="0">
                <a:latin typeface="Roboto Condensed" charset="0"/>
                <a:ea typeface="Roboto Condensed" charset="0"/>
              </a:rPr>
              <a:t> </a:t>
            </a:r>
            <a:r>
              <a:rPr lang="en-US" sz="1600" i="1" dirty="0" smtClean="0">
                <a:latin typeface="Roboto Condensed" charset="0"/>
                <a:ea typeface="Roboto Condensed" charset="0"/>
              </a:rPr>
              <a:t>2</a:t>
            </a:r>
            <a:r>
              <a:rPr lang="en-US" sz="1600" baseline="30000" dirty="0" smtClean="0">
                <a:latin typeface="Roboto Condensed" charset="0"/>
                <a:ea typeface="Roboto Condensed" charset="0"/>
              </a:rPr>
              <a:t>n</a:t>
            </a:r>
          </a:p>
          <a:p>
            <a:endParaRPr lang="en-US"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pic>
        <p:nvPicPr>
          <p:cNvPr id="1026" name="Picture 2"/>
          <p:cNvPicPr>
            <a:picLocks noChangeAspect="1" noChangeArrowheads="1"/>
          </p:cNvPicPr>
          <p:nvPr/>
        </p:nvPicPr>
        <p:blipFill>
          <a:blip r:embed="rId2"/>
          <a:srcRect/>
          <a:stretch>
            <a:fillRect/>
          </a:stretch>
        </p:blipFill>
        <p:spPr bwMode="auto">
          <a:xfrm>
            <a:off x="2286000" y="2876550"/>
            <a:ext cx="406717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Hardware</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pic>
        <p:nvPicPr>
          <p:cNvPr id="5" name="Picture 5"/>
          <p:cNvPicPr>
            <a:picLocks noChangeAspect="1" noChangeArrowheads="1"/>
          </p:cNvPicPr>
          <p:nvPr/>
        </p:nvPicPr>
        <p:blipFill>
          <a:blip r:embed="rId2"/>
          <a:srcRect/>
          <a:stretch>
            <a:fillRect/>
          </a:stretch>
        </p:blipFill>
        <p:spPr bwMode="auto">
          <a:xfrm>
            <a:off x="457200" y="1200150"/>
            <a:ext cx="7046912" cy="34956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a:xfrm>
            <a:off x="381000" y="1327350"/>
            <a:ext cx="8305799" cy="3378000"/>
          </a:xfrm>
        </p:spPr>
        <p:txBody>
          <a:bodyPr/>
          <a:lstStyle/>
          <a:p>
            <a:pPr marL="365760" indent="-256032" algn="just">
              <a:buFont typeface="Wingdings 3"/>
              <a:buChar char=""/>
              <a:defRPr/>
            </a:pPr>
            <a:r>
              <a:rPr lang="en-US" sz="1800" dirty="0" smtClean="0">
                <a:latin typeface="Roboto Condensed" charset="0"/>
                <a:ea typeface="Roboto Condensed" charset="0"/>
              </a:rPr>
              <a:t>Memory consists of a large array of words or bytes, each with its own address. </a:t>
            </a:r>
          </a:p>
          <a:p>
            <a:pPr marL="365760" indent="-256032" algn="just">
              <a:buFont typeface="Wingdings 3"/>
              <a:buChar char=""/>
              <a:defRPr/>
            </a:pPr>
            <a:r>
              <a:rPr lang="en-US" sz="1800" dirty="0" smtClean="0">
                <a:latin typeface="Roboto Condensed" charset="0"/>
                <a:ea typeface="Roboto Condensed" charset="0"/>
              </a:rPr>
              <a:t>The CPU fetches instructions from memory according to the value of the program counter. These instructions may cause additional loading from and storing to specific memory addresses.</a:t>
            </a:r>
          </a:p>
          <a:p>
            <a:pPr marL="365760" indent="-256032" algn="just">
              <a:buFont typeface="Wingdings 3"/>
              <a:buChar char=""/>
              <a:defRPr/>
            </a:pPr>
            <a:r>
              <a:rPr lang="en-US" sz="1800" dirty="0" smtClean="0">
                <a:latin typeface="Roboto Condensed" charset="0"/>
                <a:ea typeface="Roboto Condensed" charset="0"/>
              </a:rPr>
              <a:t>Memory unit sees only a stream of memory addresses. It does not know how they are generated.</a:t>
            </a:r>
          </a:p>
          <a:p>
            <a:pPr marL="365760" indent="-256032" algn="just">
              <a:buFont typeface="Wingdings 3"/>
              <a:buChar char=""/>
              <a:defRPr/>
            </a:pPr>
            <a:r>
              <a:rPr lang="en-US" sz="1800" dirty="0" smtClean="0">
                <a:latin typeface="Roboto Condensed" charset="0"/>
                <a:ea typeface="Roboto Condensed" charset="0"/>
              </a:rPr>
              <a:t>Program must be brought into memory and placed within a process for it to be run.</a:t>
            </a:r>
          </a:p>
          <a:p>
            <a:pPr marL="365760" indent="-256032" algn="just">
              <a:buFont typeface="Wingdings 3"/>
              <a:buChar char=""/>
              <a:defRPr/>
            </a:pPr>
            <a:r>
              <a:rPr lang="en-US" sz="1800" i="1" dirty="0" smtClean="0">
                <a:latin typeface="Roboto Condensed" charset="0"/>
                <a:ea typeface="Roboto Condensed" charset="0"/>
              </a:rPr>
              <a:t>Input queue</a:t>
            </a:r>
            <a:r>
              <a:rPr lang="en-US" sz="1800" dirty="0" smtClean="0">
                <a:latin typeface="Roboto Condensed" charset="0"/>
                <a:ea typeface="Roboto Condensed" charset="0"/>
              </a:rPr>
              <a:t> – collection of processes on the disk that are waiting to be brought into memory for execution.</a:t>
            </a:r>
          </a:p>
          <a:p>
            <a:pPr marL="365760" indent="-256032" algn="just">
              <a:buFont typeface="Wingdings 3"/>
              <a:buChar char=""/>
              <a:defRPr/>
            </a:pPr>
            <a:r>
              <a:rPr lang="en-US" sz="1800" dirty="0" smtClean="0">
                <a:latin typeface="Roboto Condensed" charset="0"/>
                <a:ea typeface="Roboto Condensed" charset="0"/>
              </a:rPr>
              <a:t>User programs go through several steps before being run. </a:t>
            </a:r>
          </a:p>
          <a:p>
            <a:pPr algn="just"/>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Model of Logical and Physical Memory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pic>
        <p:nvPicPr>
          <p:cNvPr id="5" name="Picture 1030"/>
          <p:cNvPicPr>
            <a:picLocks noChangeAspect="1" noChangeArrowheads="1"/>
          </p:cNvPicPr>
          <p:nvPr/>
        </p:nvPicPr>
        <p:blipFill>
          <a:blip r:embed="rId2"/>
          <a:srcRect/>
          <a:stretch>
            <a:fillRect/>
          </a:stretch>
        </p:blipFill>
        <p:spPr bwMode="auto">
          <a:xfrm>
            <a:off x="609600" y="1352550"/>
            <a:ext cx="65532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pic>
        <p:nvPicPr>
          <p:cNvPr id="5" name="Picture 6"/>
          <p:cNvPicPr>
            <a:picLocks noChangeAspect="1" noChangeArrowheads="1"/>
          </p:cNvPicPr>
          <p:nvPr/>
        </p:nvPicPr>
        <p:blipFill>
          <a:blip r:embed="rId2"/>
          <a:srcRect/>
          <a:stretch>
            <a:fillRect/>
          </a:stretch>
        </p:blipFill>
        <p:spPr bwMode="auto">
          <a:xfrm>
            <a:off x="1143000" y="1200150"/>
            <a:ext cx="4910137" cy="3810000"/>
          </a:xfrm>
          <a:prstGeom prst="rect">
            <a:avLst/>
          </a:prstGeom>
          <a:noFill/>
          <a:ln w="9525">
            <a:noFill/>
            <a:miter lim="800000"/>
            <a:headEnd/>
            <a:tailEnd/>
          </a:ln>
        </p:spPr>
      </p:pic>
      <p:sp>
        <p:nvSpPr>
          <p:cNvPr id="6" name="Rectangle 5"/>
          <p:cNvSpPr/>
          <p:nvPr/>
        </p:nvSpPr>
        <p:spPr>
          <a:xfrm>
            <a:off x="1143000" y="4095750"/>
            <a:ext cx="2908168" cy="307777"/>
          </a:xfrm>
          <a:prstGeom prst="rect">
            <a:avLst/>
          </a:prstGeom>
        </p:spPr>
        <p:txBody>
          <a:bodyPr wrap="none">
            <a:spAutoFit/>
          </a:bodyPr>
          <a:lstStyle/>
          <a:p>
            <a:pPr>
              <a:spcBef>
                <a:spcPct val="50000"/>
              </a:spcBef>
            </a:pPr>
            <a:r>
              <a:rPr lang="en-US" dirty="0" smtClean="0">
                <a:latin typeface="Helvetica"/>
              </a:rPr>
              <a:t>32-byte memory and 4-byte pages</a:t>
            </a:r>
            <a:endParaRPr lang="en-US" dirty="0">
              <a:latin typeface="Helvetic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Frames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pic>
        <p:nvPicPr>
          <p:cNvPr id="5" name="Picture 7"/>
          <p:cNvPicPr>
            <a:picLocks noChangeAspect="1" noChangeArrowheads="1"/>
          </p:cNvPicPr>
          <p:nvPr/>
        </p:nvPicPr>
        <p:blipFill>
          <a:blip r:embed="rId2"/>
          <a:srcRect/>
          <a:stretch>
            <a:fillRect/>
          </a:stretch>
        </p:blipFill>
        <p:spPr bwMode="auto">
          <a:xfrm>
            <a:off x="609600" y="1200150"/>
            <a:ext cx="6883400" cy="3376612"/>
          </a:xfrm>
          <a:prstGeom prst="rect">
            <a:avLst/>
          </a:prstGeom>
          <a:noFill/>
          <a:ln w="9525">
            <a:noFill/>
            <a:miter lim="800000"/>
            <a:headEnd/>
            <a:tailEnd/>
          </a:ln>
        </p:spPr>
      </p:pic>
      <p:sp>
        <p:nvSpPr>
          <p:cNvPr id="6" name="Text Box 4"/>
          <p:cNvSpPr txBox="1">
            <a:spLocks noChangeArrowheads="1"/>
          </p:cNvSpPr>
          <p:nvPr/>
        </p:nvSpPr>
        <p:spPr bwMode="auto">
          <a:xfrm>
            <a:off x="1066800" y="4705350"/>
            <a:ext cx="18859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a:rPr>
              <a:t>Before allocation</a:t>
            </a:r>
          </a:p>
        </p:txBody>
      </p:sp>
      <p:sp>
        <p:nvSpPr>
          <p:cNvPr id="7" name="Text Box 5"/>
          <p:cNvSpPr txBox="1">
            <a:spLocks noChangeArrowheads="1"/>
          </p:cNvSpPr>
          <p:nvPr/>
        </p:nvSpPr>
        <p:spPr bwMode="auto">
          <a:xfrm>
            <a:off x="4481513" y="4667250"/>
            <a:ext cx="16954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After allocation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Page Table</a:t>
            </a:r>
            <a:endParaRPr lang="en-US" dirty="0"/>
          </a:p>
        </p:txBody>
      </p:sp>
      <p:sp>
        <p:nvSpPr>
          <p:cNvPr id="3" name="Text Placeholder 2"/>
          <p:cNvSpPr>
            <a:spLocks noGrp="1"/>
          </p:cNvSpPr>
          <p:nvPr>
            <p:ph type="body" idx="1"/>
          </p:nvPr>
        </p:nvSpPr>
        <p:spPr>
          <a:xfrm>
            <a:off x="228600" y="1581150"/>
            <a:ext cx="7720125" cy="3145500"/>
          </a:xfrm>
        </p:spPr>
        <p:txBody>
          <a:bodyPr/>
          <a:lstStyle/>
          <a:p>
            <a:pPr marL="365760" indent="-256032">
              <a:buFont typeface="Wingdings 3"/>
              <a:buChar char=""/>
              <a:defRPr/>
            </a:pPr>
            <a:r>
              <a:rPr lang="en-US" sz="1800" dirty="0" smtClean="0">
                <a:latin typeface="Roboto Condensed" charset="0"/>
                <a:ea typeface="Roboto Condensed" charset="0"/>
              </a:rPr>
              <a:t>Page table is kept in main memory</a:t>
            </a:r>
          </a:p>
          <a:p>
            <a:pPr marL="365760" indent="-256032">
              <a:buFont typeface="Wingdings 3"/>
              <a:buChar char=""/>
              <a:defRPr/>
            </a:pPr>
            <a:r>
              <a:rPr lang="en-US" sz="1800" b="1" dirty="0" smtClean="0">
                <a:solidFill>
                  <a:srgbClr val="3366FF"/>
                </a:solidFill>
                <a:latin typeface="Roboto Condensed" charset="0"/>
                <a:ea typeface="Roboto Condensed" charset="0"/>
              </a:rPr>
              <a:t>Page-table base register (PTBR)</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points to the page table</a:t>
            </a:r>
          </a:p>
          <a:p>
            <a:pPr marL="365760" indent="-256032">
              <a:buFont typeface="Wingdings 3"/>
              <a:buChar char=""/>
              <a:defRPr/>
            </a:pPr>
            <a:r>
              <a:rPr lang="en-US" sz="1800" b="1" dirty="0" smtClean="0">
                <a:solidFill>
                  <a:srgbClr val="3366FF"/>
                </a:solidFill>
                <a:latin typeface="Roboto Condensed" charset="0"/>
                <a:ea typeface="Roboto Condensed" charset="0"/>
              </a:rPr>
              <a:t>Page-table length register (PRLR)</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indicates size of the page table</a:t>
            </a:r>
          </a:p>
          <a:p>
            <a:pPr marL="365760" indent="-256032">
              <a:buFont typeface="Wingdings 3"/>
              <a:buChar char=""/>
              <a:defRPr/>
            </a:pPr>
            <a:r>
              <a:rPr lang="en-US" sz="1800" dirty="0" smtClean="0">
                <a:latin typeface="Roboto Condensed" charset="0"/>
                <a:ea typeface="Roboto Condensed" charset="0"/>
              </a:rPr>
              <a:t>In this scheme every data/instruction access requires two memory accesses.  One for the page table and one for the data/instruction.</a:t>
            </a:r>
          </a:p>
          <a:p>
            <a:pPr marL="365760" indent="-256032">
              <a:buFont typeface="Wingdings 3"/>
              <a:buChar char=""/>
              <a:defRPr/>
            </a:pPr>
            <a:r>
              <a:rPr lang="en-US" sz="1800" dirty="0" smtClean="0">
                <a:latin typeface="Roboto Condensed" charset="0"/>
                <a:ea typeface="Roboto Condensed" charset="0"/>
              </a:rPr>
              <a:t>The two memory access problem can be solved by the use of a special fast-lookup hardware cache called </a:t>
            </a:r>
            <a:r>
              <a:rPr lang="en-US" sz="1800" b="1" dirty="0" smtClean="0">
                <a:solidFill>
                  <a:srgbClr val="3366FF"/>
                </a:solidFill>
                <a:latin typeface="Roboto Condensed" charset="0"/>
                <a:ea typeface="Roboto Condensed" charset="0"/>
              </a:rPr>
              <a:t>associative memory </a:t>
            </a:r>
            <a:r>
              <a:rPr lang="en-US" sz="1800" dirty="0" smtClean="0">
                <a:latin typeface="Roboto Condensed" charset="0"/>
                <a:ea typeface="Roboto Condensed" charset="0"/>
              </a:rPr>
              <a:t>or </a:t>
            </a:r>
            <a:r>
              <a:rPr lang="en-US" sz="1800" b="1" dirty="0" smtClean="0">
                <a:solidFill>
                  <a:srgbClr val="3366FF"/>
                </a:solidFill>
                <a:latin typeface="Roboto Condensed" charset="0"/>
                <a:ea typeface="Roboto Condensed" charset="0"/>
              </a:rPr>
              <a:t>translation look-aside buffers (TLBs)</a:t>
            </a:r>
          </a:p>
          <a:p>
            <a:pPr marL="365760" indent="-256032">
              <a:buFont typeface="Wingdings 3"/>
              <a:buChar char=""/>
              <a:defRPr/>
            </a:pPr>
            <a:r>
              <a:rPr lang="en-US" sz="1800" dirty="0" smtClean="0">
                <a:latin typeface="Roboto Condensed" charset="0"/>
                <a:ea typeface="Roboto Condensed" charset="0"/>
              </a:rPr>
              <a:t>Some TLBs store</a:t>
            </a:r>
            <a:r>
              <a:rPr lang="en-US" sz="1800" b="1" dirty="0" smtClean="0">
                <a:latin typeface="Roboto Condensed" charset="0"/>
                <a:ea typeface="Roboto Condensed" charset="0"/>
              </a:rPr>
              <a:t> </a:t>
            </a:r>
            <a:r>
              <a:rPr lang="en-US" sz="1800" b="1" dirty="0" smtClean="0">
                <a:solidFill>
                  <a:srgbClr val="3366FF"/>
                </a:solidFill>
                <a:latin typeface="Roboto Condensed" charset="0"/>
                <a:ea typeface="Roboto Condensed" charset="0"/>
              </a:rPr>
              <a:t>address-space identifiers (ASIDs) </a:t>
            </a:r>
            <a:r>
              <a:rPr lang="en-US" sz="1800" dirty="0" smtClean="0">
                <a:latin typeface="Roboto Condensed" charset="0"/>
                <a:ea typeface="Roboto Condensed" charset="0"/>
              </a:rPr>
              <a:t>in each TLB entry – uniquely identifies each process to provide address-space protection for that process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Memory</a:t>
            </a:r>
            <a:endParaRPr lang="en-US" dirty="0"/>
          </a:p>
        </p:txBody>
      </p:sp>
      <p:sp>
        <p:nvSpPr>
          <p:cNvPr id="3" name="Text Placeholder 2"/>
          <p:cNvSpPr>
            <a:spLocks noGrp="1"/>
          </p:cNvSpPr>
          <p:nvPr>
            <p:ph type="body" idx="1"/>
          </p:nvPr>
        </p:nvSpPr>
        <p:spPr>
          <a:xfrm>
            <a:off x="457200" y="1327350"/>
            <a:ext cx="6489675" cy="3145500"/>
          </a:xfrm>
        </p:spPr>
        <p:txBody>
          <a:bodyPr/>
          <a:lstStyle/>
          <a:p>
            <a:pPr eaLnBrk="1" hangingPunct="1"/>
            <a:r>
              <a:rPr lang="en-US" sz="1800" dirty="0" smtClean="0">
                <a:latin typeface="Roboto Condensed" charset="0"/>
                <a:ea typeface="Roboto Condensed" charset="0"/>
              </a:rPr>
              <a:t>Associative memory – parallel search </a:t>
            </a:r>
          </a:p>
          <a:p>
            <a:pPr eaLnBrk="1" hangingPunct="1"/>
            <a:endParaRPr lang="en-US" sz="1800" dirty="0" smtClean="0">
              <a:latin typeface="Roboto Condensed" charset="0"/>
              <a:ea typeface="Roboto Condensed" charset="0"/>
            </a:endParaRPr>
          </a:p>
          <a:p>
            <a:pPr eaLnBrk="1" hangingPunct="1"/>
            <a:endParaRPr lang="en-US" sz="1800" dirty="0" smtClean="0">
              <a:latin typeface="Roboto Condensed" charset="0"/>
              <a:ea typeface="Roboto Condensed" charset="0"/>
            </a:endParaRPr>
          </a:p>
          <a:p>
            <a:pPr eaLnBrk="1" hangingPunct="1"/>
            <a:endParaRPr lang="en-US" sz="1800" dirty="0" smtClean="0">
              <a:latin typeface="Roboto Condensed" charset="0"/>
              <a:ea typeface="Roboto Condensed" charset="0"/>
            </a:endParaRPr>
          </a:p>
          <a:p>
            <a:pPr eaLnBrk="1" hangingPunct="1"/>
            <a:endParaRPr lang="en-US" sz="1800" dirty="0" smtClean="0">
              <a:latin typeface="Roboto Condensed" charset="0"/>
              <a:ea typeface="Roboto Condensed" charset="0"/>
            </a:endParaRPr>
          </a:p>
          <a:p>
            <a:pPr eaLnBrk="1" hangingPunct="1"/>
            <a:endParaRPr lang="en-US" sz="1800" dirty="0" smtClean="0">
              <a:latin typeface="Roboto Condensed" charset="0"/>
              <a:ea typeface="Roboto Condensed" charset="0"/>
            </a:endParaRPr>
          </a:p>
          <a:p>
            <a:pPr eaLnBrk="1" hangingPunct="1">
              <a:buFont typeface="Wingdings" pitchFamily="2" charset="2"/>
              <a:buNone/>
            </a:pPr>
            <a:r>
              <a:rPr lang="en-US" sz="1800" dirty="0" smtClean="0">
                <a:latin typeface="Roboto Condensed" charset="0"/>
                <a:ea typeface="Roboto Condensed" charset="0"/>
              </a:rPr>
              <a:t>	Address translation (p, d)</a:t>
            </a:r>
          </a:p>
          <a:p>
            <a:pPr marL="628650" lvl="1" eaLnBrk="1" hangingPunct="1"/>
            <a:r>
              <a:rPr lang="en-US" sz="1800" dirty="0" smtClean="0">
                <a:latin typeface="Roboto Condensed" charset="0"/>
                <a:ea typeface="Roboto Condensed" charset="0"/>
              </a:rPr>
              <a:t>If p is in associative register, get frame # out</a:t>
            </a:r>
          </a:p>
          <a:p>
            <a:pPr marL="628650" lvl="1" eaLnBrk="1" hangingPunct="1"/>
            <a:r>
              <a:rPr lang="en-US" sz="1800" dirty="0" smtClean="0">
                <a:latin typeface="Roboto Condensed" charset="0"/>
                <a:ea typeface="Roboto Condensed" charset="0"/>
              </a:rPr>
              <a:t>Otherwise get frame # from page table in memory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pic>
        <p:nvPicPr>
          <p:cNvPr id="2050" name="Picture 2"/>
          <p:cNvPicPr>
            <a:picLocks noChangeAspect="1" noChangeArrowheads="1"/>
          </p:cNvPicPr>
          <p:nvPr/>
        </p:nvPicPr>
        <p:blipFill>
          <a:blip r:embed="rId2"/>
          <a:srcRect/>
          <a:stretch>
            <a:fillRect/>
          </a:stretch>
        </p:blipFill>
        <p:spPr bwMode="auto">
          <a:xfrm>
            <a:off x="990600" y="1733550"/>
            <a:ext cx="3352800"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Hardware With TLB</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pic>
        <p:nvPicPr>
          <p:cNvPr id="6" name="Picture 5"/>
          <p:cNvPicPr>
            <a:picLocks noChangeAspect="1" noChangeArrowheads="1"/>
          </p:cNvPicPr>
          <p:nvPr/>
        </p:nvPicPr>
        <p:blipFill>
          <a:blip r:embed="rId2"/>
          <a:srcRect/>
          <a:stretch>
            <a:fillRect/>
          </a:stretch>
        </p:blipFill>
        <p:spPr bwMode="auto">
          <a:xfrm>
            <a:off x="228600" y="1200150"/>
            <a:ext cx="65532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Access Time</a:t>
            </a:r>
            <a:endParaRPr lang="en-US" dirty="0"/>
          </a:p>
        </p:txBody>
      </p:sp>
      <p:sp>
        <p:nvSpPr>
          <p:cNvPr id="3" name="Text Placeholder 2"/>
          <p:cNvSpPr>
            <a:spLocks noGrp="1"/>
          </p:cNvSpPr>
          <p:nvPr>
            <p:ph type="body" idx="1"/>
          </p:nvPr>
        </p:nvSpPr>
        <p:spPr>
          <a:xfrm>
            <a:off x="457200" y="1327350"/>
            <a:ext cx="7162799" cy="3301800"/>
          </a:xfrm>
        </p:spPr>
        <p:txBody>
          <a:bodyPr/>
          <a:lstStyle/>
          <a:p>
            <a:pPr eaLnBrk="1" hangingPunct="1">
              <a:tabLst>
                <a:tab pos="2063750" algn="l"/>
                <a:tab pos="2568575" algn="l"/>
              </a:tabLst>
            </a:pPr>
            <a:r>
              <a:rPr lang="en-US" sz="1800" dirty="0" smtClean="0"/>
              <a:t>Associative Lookup = </a:t>
            </a:r>
            <a:r>
              <a:rPr lang="en-US" sz="1800" dirty="0" smtClean="0">
                <a:sym typeface="Symbol" pitchFamily="18" charset="2"/>
              </a:rPr>
              <a:t> time unit</a:t>
            </a:r>
          </a:p>
          <a:p>
            <a:pPr eaLnBrk="1" hangingPunct="1">
              <a:tabLst>
                <a:tab pos="2063750" algn="l"/>
                <a:tab pos="2568575" algn="l"/>
              </a:tabLst>
            </a:pPr>
            <a:r>
              <a:rPr lang="en-US" sz="1800" dirty="0" smtClean="0">
                <a:sym typeface="Symbol" pitchFamily="18" charset="2"/>
              </a:rPr>
              <a:t>Assume memory cycle time is 1 microsecond</a:t>
            </a:r>
          </a:p>
          <a:p>
            <a:pPr eaLnBrk="1" hangingPunct="1">
              <a:tabLst>
                <a:tab pos="2063750" algn="l"/>
                <a:tab pos="2568575" algn="l"/>
              </a:tabLst>
            </a:pPr>
            <a:r>
              <a:rPr lang="en-US" sz="1800" dirty="0" smtClean="0">
                <a:sym typeface="Symbol" pitchFamily="18" charset="2"/>
              </a:rPr>
              <a:t>Hit ratio – percentage of times that a page number is found in the associative registers; ratio related to number of associative registers</a:t>
            </a:r>
          </a:p>
          <a:p>
            <a:pPr eaLnBrk="1" hangingPunct="1">
              <a:tabLst>
                <a:tab pos="2063750" algn="l"/>
                <a:tab pos="2568575" algn="l"/>
              </a:tabLst>
            </a:pPr>
            <a:r>
              <a:rPr lang="en-US" sz="1800" dirty="0" smtClean="0">
                <a:sym typeface="Symbol" pitchFamily="18" charset="2"/>
              </a:rPr>
              <a:t>Hit ratio = </a:t>
            </a:r>
          </a:p>
          <a:p>
            <a:pPr eaLnBrk="1" hangingPunct="1">
              <a:tabLst>
                <a:tab pos="2063750" algn="l"/>
                <a:tab pos="2568575" algn="l"/>
              </a:tabLst>
            </a:pPr>
            <a:r>
              <a:rPr lang="en-US" sz="1800" b="1" dirty="0" smtClean="0">
                <a:solidFill>
                  <a:srgbClr val="3366FF"/>
                </a:solidFill>
                <a:sym typeface="Symbol" pitchFamily="18" charset="2"/>
              </a:rPr>
              <a:t>Effective Access Time</a:t>
            </a:r>
            <a:r>
              <a:rPr lang="en-US" sz="1800" dirty="0" smtClean="0">
                <a:solidFill>
                  <a:srgbClr val="3366FF"/>
                </a:solidFill>
                <a:sym typeface="Symbol" pitchFamily="18" charset="2"/>
              </a:rPr>
              <a:t> </a:t>
            </a:r>
            <a:r>
              <a:rPr lang="en-US" sz="1800" dirty="0" smtClean="0">
                <a:sym typeface="Symbol" pitchFamily="18" charset="2"/>
              </a:rPr>
              <a:t>(EAT)</a:t>
            </a:r>
          </a:p>
          <a:p>
            <a:pPr eaLnBrk="1" hangingPunct="1">
              <a:buFont typeface="Wingdings" pitchFamily="2" charset="2"/>
              <a:buNone/>
              <a:tabLst>
                <a:tab pos="2063750" algn="l"/>
                <a:tab pos="2568575" algn="l"/>
              </a:tabLst>
            </a:pPr>
            <a:r>
              <a:rPr lang="en-US" sz="1800" dirty="0" smtClean="0"/>
              <a:t>		EAT = (1 + </a:t>
            </a:r>
            <a:r>
              <a:rPr lang="en-US" sz="1800" dirty="0" smtClean="0">
                <a:sym typeface="Symbol" pitchFamily="18" charset="2"/>
              </a:rPr>
              <a:t>)  + (2 + )(1 – )</a:t>
            </a:r>
          </a:p>
          <a:p>
            <a:pPr eaLnBrk="1" hangingPunct="1">
              <a:buFont typeface="Wingdings" pitchFamily="2" charset="2"/>
              <a:buNone/>
              <a:tabLst>
                <a:tab pos="2063750" algn="l"/>
                <a:tab pos="2568575" algn="l"/>
              </a:tabLst>
            </a:pPr>
            <a:r>
              <a:rPr lang="en-US" sz="1800" dirty="0" smtClean="0">
                <a:sym typeface="Symbol" pitchFamily="18" charset="2"/>
              </a:rPr>
              <a:t>			= 2 +  – </a:t>
            </a:r>
          </a:p>
          <a:p>
            <a:pPr eaLnBrk="1" hangingPunct="1">
              <a:buFont typeface="Wingdings" pitchFamily="2" charset="2"/>
              <a:buNone/>
              <a:tabLst>
                <a:tab pos="2063750" algn="l"/>
                <a:tab pos="2568575" algn="l"/>
              </a:tabLst>
            </a:pPr>
            <a:r>
              <a:rPr lang="en-US" sz="1800" dirty="0" smtClean="0"/>
              <a:t> </a:t>
            </a:r>
          </a:p>
          <a:p>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15325" cy="3145500"/>
          </a:xfrm>
        </p:spPr>
        <p:txBody>
          <a:bodyPr/>
          <a:lstStyle/>
          <a:p>
            <a:r>
              <a:rPr lang="en-IN" sz="1800" dirty="0" smtClean="0">
                <a:latin typeface="Roboto Condensed" charset="0"/>
                <a:ea typeface="Roboto Condensed" charset="0"/>
              </a:rPr>
              <a:t>Adv.</a:t>
            </a:r>
          </a:p>
          <a:p>
            <a:pPr lvl="1"/>
            <a:r>
              <a:rPr lang="en-IN" sz="1800" dirty="0" smtClean="0">
                <a:latin typeface="Roboto Condensed" charset="0"/>
                <a:ea typeface="Roboto Condensed" charset="0"/>
              </a:rPr>
              <a:t>Avoid external fragmentation and hence results in better memory utilization</a:t>
            </a:r>
          </a:p>
          <a:p>
            <a:pPr lvl="1"/>
            <a:r>
              <a:rPr lang="en-IN" sz="1800" dirty="0" smtClean="0">
                <a:latin typeface="Roboto Condensed" charset="0"/>
                <a:ea typeface="Roboto Condensed" charset="0"/>
              </a:rPr>
              <a:t>Supports virtual memory</a:t>
            </a:r>
          </a:p>
          <a:p>
            <a:pPr lvl="1"/>
            <a:r>
              <a:rPr lang="en-IN" sz="1800" dirty="0" smtClean="0">
                <a:latin typeface="Roboto Condensed" charset="0"/>
                <a:ea typeface="Roboto Condensed" charset="0"/>
              </a:rPr>
              <a:t>Supports non contiguous memory allocation</a:t>
            </a:r>
          </a:p>
          <a:p>
            <a:pPr lvl="1"/>
            <a:r>
              <a:rPr lang="en-US" sz="1800" dirty="0" smtClean="0">
                <a:latin typeface="Roboto Condensed" charset="0"/>
                <a:ea typeface="Roboto Condensed" charset="0"/>
              </a:rPr>
              <a:t>Allows sharing of common code among several processes</a:t>
            </a:r>
          </a:p>
          <a:p>
            <a:pPr lvl="1"/>
            <a:r>
              <a:rPr lang="en-US" sz="1800" dirty="0" smtClean="0">
                <a:latin typeface="Roboto Condensed" charset="0"/>
                <a:ea typeface="Roboto Condensed" charset="0"/>
              </a:rPr>
              <a:t>Useful in time sharing systems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800" dirty="0" err="1" smtClean="0">
                <a:latin typeface="Roboto Condensed" charset="0"/>
                <a:ea typeface="Roboto Condensed" charset="0"/>
              </a:rPr>
              <a:t>Dis</a:t>
            </a:r>
            <a:r>
              <a:rPr lang="en-US" sz="1800" dirty="0" smtClean="0">
                <a:latin typeface="Roboto Condensed" charset="0"/>
                <a:ea typeface="Roboto Condensed" charset="0"/>
              </a:rPr>
              <a:t> adv.</a:t>
            </a:r>
          </a:p>
          <a:p>
            <a:pPr lvl="1"/>
            <a:r>
              <a:rPr lang="en-US" sz="1800" dirty="0" smtClean="0">
                <a:latin typeface="Roboto Condensed" charset="0"/>
                <a:ea typeface="Roboto Condensed" charset="0"/>
              </a:rPr>
              <a:t>Suffers from breaks resulting in internal fragmentation</a:t>
            </a:r>
          </a:p>
          <a:p>
            <a:pPr lvl="1"/>
            <a:r>
              <a:rPr lang="en-US" sz="1800" dirty="0" smtClean="0">
                <a:latin typeface="Roboto Condensed" charset="0"/>
                <a:ea typeface="Roboto Condensed" charset="0"/>
              </a:rPr>
              <a:t>Difficult to maintain page tables when number of pages increases</a:t>
            </a:r>
          </a:p>
          <a:p>
            <a:pPr lvl="1"/>
            <a:r>
              <a:rPr lang="en-US" sz="1800" dirty="0" smtClean="0">
                <a:latin typeface="Roboto Condensed" charset="0"/>
                <a:ea typeface="Roboto Condensed" charset="0"/>
              </a:rPr>
              <a:t>Hardware cost is high</a:t>
            </a:r>
          </a:p>
          <a:p>
            <a:pPr lvl="1"/>
            <a:r>
              <a:rPr lang="en-US" sz="1800" dirty="0" smtClean="0">
                <a:latin typeface="Roboto Condensed" charset="0"/>
                <a:ea typeface="Roboto Condensed" charset="0"/>
              </a:rPr>
              <a:t>Increase in context switch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Text Placeholder 2"/>
          <p:cNvSpPr>
            <a:spLocks noGrp="1"/>
          </p:cNvSpPr>
          <p:nvPr>
            <p:ph type="body" idx="1"/>
          </p:nvPr>
        </p:nvSpPr>
        <p:spPr>
          <a:xfrm>
            <a:off x="762000" y="1809750"/>
            <a:ext cx="6132600" cy="3145500"/>
          </a:xfrm>
        </p:spPr>
        <p:txBody>
          <a:bodyPr/>
          <a:lstStyle/>
          <a:p>
            <a:pPr>
              <a:lnSpc>
                <a:spcPct val="90000"/>
              </a:lnSpc>
              <a:tabLst>
                <a:tab pos="1831975" algn="l"/>
              </a:tabLst>
            </a:pPr>
            <a:r>
              <a:rPr lang="en-US" altLang="en-US" sz="1600" dirty="0" smtClean="0">
                <a:latin typeface="Roboto Condensed" charset="0"/>
                <a:ea typeface="Roboto Condensed" charset="0"/>
              </a:rPr>
              <a:t>Memory-management scheme that supports user view of memory </a:t>
            </a:r>
          </a:p>
          <a:p>
            <a:pPr>
              <a:lnSpc>
                <a:spcPct val="90000"/>
              </a:lnSpc>
              <a:tabLst>
                <a:tab pos="1831975" algn="l"/>
              </a:tabLst>
            </a:pPr>
            <a:r>
              <a:rPr lang="en-US" altLang="en-US" sz="1600" dirty="0" smtClean="0">
                <a:latin typeface="Roboto Condensed" charset="0"/>
                <a:ea typeface="Roboto Condensed" charset="0"/>
              </a:rPr>
              <a:t>A program is a collection of segments</a:t>
            </a:r>
          </a:p>
          <a:p>
            <a:pPr lvl="1">
              <a:lnSpc>
                <a:spcPct val="90000"/>
              </a:lnSpc>
              <a:tabLst>
                <a:tab pos="1831975" algn="l"/>
              </a:tabLst>
            </a:pPr>
            <a:r>
              <a:rPr lang="en-US" altLang="en-US" sz="1600" dirty="0" smtClean="0">
                <a:latin typeface="Roboto Condensed" charset="0"/>
                <a:ea typeface="Roboto Condensed" charset="0"/>
              </a:rPr>
              <a:t>A segment is a logical unit such as:</a:t>
            </a:r>
          </a:p>
          <a:p>
            <a:pPr>
              <a:lnSpc>
                <a:spcPct val="90000"/>
              </a:lnSpc>
              <a:buFont typeface="Monotype Sorts"/>
              <a:buNone/>
              <a:tabLst>
                <a:tab pos="1831975" algn="l"/>
              </a:tabLst>
            </a:pPr>
            <a:r>
              <a:rPr lang="en-US" altLang="en-US" sz="1600" dirty="0" smtClean="0">
                <a:latin typeface="Roboto Condensed" charset="0"/>
                <a:ea typeface="Roboto Condensed" charset="0"/>
              </a:rPr>
              <a:t>		main program</a:t>
            </a:r>
          </a:p>
          <a:p>
            <a:pPr>
              <a:lnSpc>
                <a:spcPct val="90000"/>
              </a:lnSpc>
              <a:buFont typeface="Monotype Sorts"/>
              <a:buNone/>
              <a:tabLst>
                <a:tab pos="1831975" algn="l"/>
              </a:tabLst>
            </a:pPr>
            <a:r>
              <a:rPr lang="en-US" altLang="en-US" sz="1600" dirty="0" smtClean="0">
                <a:latin typeface="Roboto Condensed" charset="0"/>
                <a:ea typeface="Roboto Condensed" charset="0"/>
              </a:rPr>
              <a:t>		procedure </a:t>
            </a:r>
          </a:p>
          <a:p>
            <a:pPr>
              <a:lnSpc>
                <a:spcPct val="90000"/>
              </a:lnSpc>
              <a:buFont typeface="Monotype Sorts"/>
              <a:buNone/>
              <a:tabLst>
                <a:tab pos="1831975" algn="l"/>
              </a:tabLst>
            </a:pPr>
            <a:r>
              <a:rPr lang="en-US" altLang="en-US" sz="1600" dirty="0" smtClean="0">
                <a:latin typeface="Roboto Condensed" charset="0"/>
                <a:ea typeface="Roboto Condensed" charset="0"/>
              </a:rPr>
              <a:t>		function</a:t>
            </a:r>
          </a:p>
          <a:p>
            <a:pPr>
              <a:lnSpc>
                <a:spcPct val="90000"/>
              </a:lnSpc>
              <a:buFont typeface="Monotype Sorts"/>
              <a:buNone/>
              <a:tabLst>
                <a:tab pos="1831975" algn="l"/>
              </a:tabLst>
            </a:pPr>
            <a:r>
              <a:rPr lang="en-US" altLang="en-US" sz="1600" dirty="0" smtClean="0">
                <a:latin typeface="Roboto Condensed" charset="0"/>
                <a:ea typeface="Roboto Condensed" charset="0"/>
              </a:rPr>
              <a:t>		method</a:t>
            </a:r>
          </a:p>
          <a:p>
            <a:pPr>
              <a:lnSpc>
                <a:spcPct val="90000"/>
              </a:lnSpc>
              <a:buFont typeface="Monotype Sorts"/>
              <a:buNone/>
              <a:tabLst>
                <a:tab pos="1831975" algn="l"/>
              </a:tabLst>
            </a:pPr>
            <a:r>
              <a:rPr lang="en-US" altLang="en-US" sz="1600" dirty="0" smtClean="0">
                <a:latin typeface="Roboto Condensed" charset="0"/>
                <a:ea typeface="Roboto Condensed" charset="0"/>
              </a:rPr>
              <a:t>		object</a:t>
            </a:r>
          </a:p>
          <a:p>
            <a:pPr>
              <a:lnSpc>
                <a:spcPct val="90000"/>
              </a:lnSpc>
              <a:buFont typeface="Monotype Sorts"/>
              <a:buNone/>
              <a:tabLst>
                <a:tab pos="1831975" algn="l"/>
              </a:tabLst>
            </a:pPr>
            <a:r>
              <a:rPr lang="en-US" altLang="en-US" sz="1600" dirty="0" smtClean="0">
                <a:latin typeface="Roboto Condensed" charset="0"/>
                <a:ea typeface="Roboto Condensed" charset="0"/>
              </a:rPr>
              <a:t>		local variables, global variables</a:t>
            </a:r>
          </a:p>
          <a:p>
            <a:pPr>
              <a:lnSpc>
                <a:spcPct val="90000"/>
              </a:lnSpc>
              <a:buFont typeface="Monotype Sorts"/>
              <a:buNone/>
              <a:tabLst>
                <a:tab pos="1831975" algn="l"/>
              </a:tabLst>
            </a:pPr>
            <a:r>
              <a:rPr lang="en-US" altLang="en-US" sz="1600" dirty="0" smtClean="0">
                <a:latin typeface="Roboto Condensed" charset="0"/>
                <a:ea typeface="Roboto Condensed" charset="0"/>
              </a:rPr>
              <a:t>		common block</a:t>
            </a:r>
          </a:p>
          <a:p>
            <a:pPr>
              <a:lnSpc>
                <a:spcPct val="90000"/>
              </a:lnSpc>
              <a:buFont typeface="Monotype Sorts"/>
              <a:buNone/>
              <a:tabLst>
                <a:tab pos="1831975" algn="l"/>
              </a:tabLst>
            </a:pPr>
            <a:r>
              <a:rPr lang="en-US" altLang="en-US" sz="1600" dirty="0" smtClean="0">
                <a:latin typeface="Roboto Condensed" charset="0"/>
                <a:ea typeface="Roboto Condensed" charset="0"/>
              </a:rPr>
              <a:t>		stack</a:t>
            </a:r>
          </a:p>
          <a:p>
            <a:pPr>
              <a:lnSpc>
                <a:spcPct val="90000"/>
              </a:lnSpc>
              <a:buFont typeface="Monotype Sorts"/>
              <a:buNone/>
              <a:tabLst>
                <a:tab pos="1831975" algn="l"/>
              </a:tabLst>
            </a:pPr>
            <a:r>
              <a:rPr lang="en-US" altLang="en-US" sz="1600" dirty="0" smtClean="0">
                <a:latin typeface="Roboto Condensed" charset="0"/>
                <a:ea typeface="Roboto Condensed" charset="0"/>
              </a:rPr>
              <a:t>		symbol table</a:t>
            </a:r>
          </a:p>
          <a:p>
            <a:pPr>
              <a:lnSpc>
                <a:spcPct val="90000"/>
              </a:lnSpc>
              <a:buFont typeface="Monotype Sorts"/>
              <a:buNone/>
              <a:tabLst>
                <a:tab pos="1831975" algn="l"/>
              </a:tabLst>
            </a:pPr>
            <a:r>
              <a:rPr lang="en-US" altLang="en-US" sz="1600" dirty="0" smtClean="0">
                <a:latin typeface="Roboto Condensed" charset="0"/>
                <a:ea typeface="Roboto Condensed" charset="0"/>
              </a:rPr>
              <a:t>		arrays</a:t>
            </a: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Background(cont…)</a:t>
            </a:r>
            <a:endParaRPr lang="en-US" dirty="0"/>
          </a:p>
        </p:txBody>
      </p:sp>
      <p:sp>
        <p:nvSpPr>
          <p:cNvPr id="3" name="Text Placeholder 2"/>
          <p:cNvSpPr>
            <a:spLocks noGrp="1"/>
          </p:cNvSpPr>
          <p:nvPr>
            <p:ph type="body" idx="1"/>
          </p:nvPr>
        </p:nvSpPr>
        <p:spPr>
          <a:xfrm>
            <a:off x="814274" y="1327350"/>
            <a:ext cx="7262925" cy="3145500"/>
          </a:xfrm>
        </p:spPr>
        <p:txBody>
          <a:bodyPr/>
          <a:lstStyle/>
          <a:p>
            <a:pPr marL="365760" indent="-256032" algn="just">
              <a:buFont typeface="Wingdings 3"/>
              <a:buChar char=""/>
              <a:defRPr/>
            </a:pPr>
            <a:r>
              <a:rPr lang="en-US" sz="1800" dirty="0" smtClean="0">
                <a:latin typeface="Roboto Condensed" charset="0"/>
                <a:ea typeface="Roboto Condensed" charset="0"/>
              </a:rPr>
              <a:t>Program must be brought (from disk)  into memory and placed within a process for it to be run</a:t>
            </a:r>
          </a:p>
          <a:p>
            <a:pPr marL="365760" indent="-256032" algn="just">
              <a:buFont typeface="Wingdings 3"/>
              <a:buChar char=""/>
              <a:defRPr/>
            </a:pPr>
            <a:r>
              <a:rPr lang="en-US" sz="1800" dirty="0" smtClean="0">
                <a:latin typeface="Roboto Condensed" charset="0"/>
                <a:ea typeface="Roboto Condensed" charset="0"/>
              </a:rPr>
              <a:t>Main memory and registers are only storage CPU can access directly</a:t>
            </a:r>
          </a:p>
          <a:p>
            <a:pPr marL="365760" indent="-256032" algn="just">
              <a:buFont typeface="Wingdings 3"/>
              <a:buChar char=""/>
              <a:defRPr/>
            </a:pPr>
            <a:r>
              <a:rPr lang="en-US" sz="1800" dirty="0" smtClean="0">
                <a:latin typeface="Roboto Condensed" charset="0"/>
                <a:ea typeface="Roboto Condensed" charset="0"/>
              </a:rPr>
              <a:t>Register access in one CPU clock (or less)</a:t>
            </a:r>
          </a:p>
          <a:p>
            <a:pPr marL="365760" indent="-256032" algn="just">
              <a:buFont typeface="Wingdings 3"/>
              <a:buChar char=""/>
              <a:defRPr/>
            </a:pPr>
            <a:r>
              <a:rPr lang="en-US" sz="1800" dirty="0" smtClean="0">
                <a:latin typeface="Roboto Condensed" charset="0"/>
                <a:ea typeface="Roboto Condensed" charset="0"/>
              </a:rPr>
              <a:t>Main memory can take many cycles</a:t>
            </a:r>
          </a:p>
          <a:p>
            <a:pPr marL="365760" indent="-256032" algn="just">
              <a:buFont typeface="Wingdings 3"/>
              <a:buChar char=""/>
              <a:defRPr/>
            </a:pPr>
            <a:r>
              <a:rPr lang="en-US" sz="1800" b="1" dirty="0" smtClean="0">
                <a:solidFill>
                  <a:srgbClr val="3366FF"/>
                </a:solidFill>
                <a:latin typeface="Roboto Condensed" charset="0"/>
                <a:ea typeface="Roboto Condensed" charset="0"/>
              </a:rPr>
              <a:t>Cache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sits between main memory and CPU registers</a:t>
            </a:r>
          </a:p>
          <a:p>
            <a:pPr marL="365760" indent="-256032" algn="just">
              <a:buFont typeface="Wingdings 3"/>
              <a:buChar char=""/>
              <a:defRPr/>
            </a:pPr>
            <a:r>
              <a:rPr lang="en-US" sz="1800" dirty="0" smtClean="0">
                <a:latin typeface="Roboto Condensed" charset="0"/>
                <a:ea typeface="Roboto Condensed" charset="0"/>
              </a:rPr>
              <a:t>Protection of memory required to ensure correct operation</a:t>
            </a:r>
          </a:p>
          <a:p>
            <a:pPr algn="just"/>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View of a Program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pic>
        <p:nvPicPr>
          <p:cNvPr id="5" name="Picture 6"/>
          <p:cNvPicPr>
            <a:picLocks noChangeAspect="1" noChangeArrowheads="1"/>
          </p:cNvPicPr>
          <p:nvPr/>
        </p:nvPicPr>
        <p:blipFill>
          <a:blip r:embed="rId2"/>
          <a:srcRect/>
          <a:stretch>
            <a:fillRect/>
          </a:stretch>
        </p:blipFill>
        <p:spPr bwMode="auto">
          <a:xfrm>
            <a:off x="2466975" y="1233488"/>
            <a:ext cx="3695700" cy="3776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186725" cy="3145500"/>
          </a:xfrm>
        </p:spPr>
        <p:txBody>
          <a:bodyPr/>
          <a:lstStyle/>
          <a:p>
            <a:r>
              <a:rPr lang="en-US" sz="1800" dirty="0" smtClean="0">
                <a:latin typeface="Roboto Condensed" charset="0"/>
                <a:ea typeface="Roboto Condensed" charset="0"/>
              </a:rPr>
              <a:t>Segmentation is MM scheme that supports users view</a:t>
            </a:r>
          </a:p>
          <a:p>
            <a:r>
              <a:rPr lang="en-US" sz="1800" dirty="0" smtClean="0">
                <a:latin typeface="Roboto Condensed" charset="0"/>
                <a:ea typeface="Roboto Condensed" charset="0"/>
              </a:rPr>
              <a:t>Each segment is of different length. Segments are identified by their offset from the beginning of the segment EX: 1</a:t>
            </a:r>
            <a:r>
              <a:rPr lang="en-US" sz="1800" baseline="30000" dirty="0" smtClean="0">
                <a:latin typeface="Roboto Condensed" charset="0"/>
                <a:ea typeface="Roboto Condensed" charset="0"/>
              </a:rPr>
              <a:t>st</a:t>
            </a:r>
            <a:r>
              <a:rPr lang="en-US" sz="1800" dirty="0" smtClean="0">
                <a:latin typeface="Roboto Condensed" charset="0"/>
                <a:ea typeface="Roboto Condensed" charset="0"/>
              </a:rPr>
              <a:t> statement in the main program, 6</a:t>
            </a:r>
            <a:r>
              <a:rPr lang="en-US" sz="1800" baseline="30000" dirty="0" smtClean="0">
                <a:latin typeface="Roboto Condensed" charset="0"/>
                <a:ea typeface="Roboto Condensed" charset="0"/>
              </a:rPr>
              <a:t>th</a:t>
            </a:r>
            <a:r>
              <a:rPr lang="en-US" sz="1800" dirty="0" smtClean="0">
                <a:latin typeface="Roboto Condensed" charset="0"/>
                <a:ea typeface="Roboto Condensed" charset="0"/>
              </a:rPr>
              <a:t> instruction in function.</a:t>
            </a:r>
          </a:p>
          <a:p>
            <a:r>
              <a:rPr lang="en-US" sz="1800" dirty="0" smtClean="0">
                <a:latin typeface="Roboto Condensed" charset="0"/>
                <a:ea typeface="Roboto Condensed" charset="0"/>
              </a:rPr>
              <a:t>Segments are formed at the time of </a:t>
            </a:r>
            <a:r>
              <a:rPr lang="en-US" sz="1800" b="1" dirty="0" smtClean="0">
                <a:solidFill>
                  <a:srgbClr val="7030A0"/>
                </a:solidFill>
                <a:latin typeface="Roboto Condensed" charset="0"/>
                <a:ea typeface="Roboto Condensed" charset="0"/>
              </a:rPr>
              <a:t>program translation </a:t>
            </a:r>
            <a:r>
              <a:rPr lang="en-US" sz="1800" dirty="0" smtClean="0">
                <a:latin typeface="Roboto Condensed" charset="0"/>
                <a:ea typeface="Roboto Condensed" charset="0"/>
              </a:rPr>
              <a:t>by </a:t>
            </a:r>
            <a:r>
              <a:rPr lang="en-US" sz="1800" dirty="0" smtClean="0">
                <a:solidFill>
                  <a:srgbClr val="7030A0"/>
                </a:solidFill>
                <a:latin typeface="Roboto Condensed" charset="0"/>
                <a:ea typeface="Roboto Condensed" charset="0"/>
              </a:rPr>
              <a:t>grouping logically related </a:t>
            </a:r>
            <a:r>
              <a:rPr lang="en-US" sz="1800" dirty="0" smtClean="0">
                <a:latin typeface="Roboto Condensed" charset="0"/>
                <a:ea typeface="Roboto Condensed" charset="0"/>
              </a:rPr>
              <a:t>entities per segment. Formation of segments depend on the compiler. When program is complied, the compiler automatically crates segments of input program</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339125" cy="3145500"/>
          </a:xfrm>
        </p:spPr>
        <p:txBody>
          <a:bodyPr/>
          <a:lstStyle/>
          <a:p>
            <a:r>
              <a:rPr lang="en-US" sz="1800" dirty="0" smtClean="0">
                <a:latin typeface="Roboto Condensed" charset="0"/>
                <a:ea typeface="Roboto Condensed" charset="0"/>
              </a:rPr>
              <a:t>Logical address space is a collection of segments. Each segment has </a:t>
            </a:r>
            <a:r>
              <a:rPr lang="en-US" sz="1800" b="1" dirty="0" smtClean="0">
                <a:solidFill>
                  <a:srgbClr val="7030A0"/>
                </a:solidFill>
                <a:latin typeface="Roboto Condensed" charset="0"/>
                <a:ea typeface="Roboto Condensed" charset="0"/>
              </a:rPr>
              <a:t>name</a:t>
            </a:r>
            <a:r>
              <a:rPr lang="en-US" sz="1800" dirty="0" smtClean="0">
                <a:latin typeface="Roboto Condensed" charset="0"/>
                <a:ea typeface="Roboto Condensed" charset="0"/>
              </a:rPr>
              <a:t> and </a:t>
            </a:r>
            <a:r>
              <a:rPr lang="en-US" sz="1800" b="1" dirty="0" smtClean="0">
                <a:solidFill>
                  <a:srgbClr val="7030A0"/>
                </a:solidFill>
                <a:latin typeface="Roboto Condensed" charset="0"/>
                <a:ea typeface="Roboto Condensed" charset="0"/>
              </a:rPr>
              <a:t>length</a:t>
            </a:r>
            <a:r>
              <a:rPr lang="en-US" sz="1800" dirty="0" smtClean="0">
                <a:latin typeface="Roboto Condensed" charset="0"/>
                <a:ea typeface="Roboto Condensed" charset="0"/>
              </a:rPr>
              <a:t>.   </a:t>
            </a:r>
          </a:p>
          <a:p>
            <a:r>
              <a:rPr lang="en-US" sz="1800" dirty="0" smtClean="0">
                <a:latin typeface="Roboto Condensed" charset="0"/>
                <a:ea typeface="Roboto Condensed" charset="0"/>
              </a:rPr>
              <a:t>The components of a single segment reside in one </a:t>
            </a:r>
            <a:r>
              <a:rPr lang="en-US" sz="1800" b="1" dirty="0" smtClean="0">
                <a:solidFill>
                  <a:srgbClr val="7030A0"/>
                </a:solidFill>
                <a:latin typeface="Roboto Condensed" charset="0"/>
                <a:ea typeface="Roboto Condensed" charset="0"/>
              </a:rPr>
              <a:t>contiguous area. </a:t>
            </a:r>
            <a:r>
              <a:rPr lang="en-US" sz="1800" dirty="0" smtClean="0">
                <a:latin typeface="Roboto Condensed" charset="0"/>
                <a:ea typeface="Roboto Condensed" charset="0"/>
              </a:rPr>
              <a:t>Different segments of the same process may occupy non- contiguous area of physical memory.  </a:t>
            </a:r>
          </a:p>
          <a:p>
            <a:r>
              <a:rPr lang="en-US" sz="1800" dirty="0" smtClean="0">
                <a:latin typeface="Roboto Condensed" charset="0"/>
                <a:ea typeface="Roboto Condensed" charset="0"/>
              </a:rPr>
              <a:t>The address specify both segment name and the offset  </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View of Segmentation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grpSp>
        <p:nvGrpSpPr>
          <p:cNvPr id="26" name="Text Placeholder 25"/>
          <p:cNvGrpSpPr>
            <a:grpSpLocks noGrp="1"/>
          </p:cNvGrpSpPr>
          <p:nvPr/>
        </p:nvGrpSpPr>
        <p:grpSpPr>
          <a:xfrm>
            <a:off x="814388" y="1327150"/>
            <a:ext cx="6132512" cy="3146425"/>
            <a:chOff x="1371600" y="1171575"/>
            <a:chExt cx="6083300" cy="4451350"/>
          </a:xfrm>
        </p:grpSpPr>
        <p:sp>
          <p:nvSpPr>
            <p:cNvPr id="2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2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a:rPr>
                <a:t>1</a:t>
              </a:r>
            </a:p>
          </p:txBody>
        </p:sp>
        <p:sp>
          <p:nvSpPr>
            <p:cNvPr id="2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a:rPr>
                <a:t>3</a:t>
              </a:r>
            </a:p>
          </p:txBody>
        </p:sp>
        <p:sp>
          <p:nvSpPr>
            <p:cNvPr id="3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a:rPr>
                <a:t>2</a:t>
              </a:r>
            </a:p>
          </p:txBody>
        </p:sp>
        <p:sp>
          <p:nvSpPr>
            <p:cNvPr id="3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a:rPr>
                <a:t>4</a:t>
              </a:r>
            </a:p>
          </p:txBody>
        </p:sp>
        <p:grpSp>
          <p:nvGrpSpPr>
            <p:cNvPr id="32" name="Group 24"/>
            <p:cNvGrpSpPr>
              <a:grpSpLocks/>
            </p:cNvGrpSpPr>
            <p:nvPr/>
          </p:nvGrpSpPr>
          <p:grpSpPr bwMode="auto">
            <a:xfrm>
              <a:off x="5638800" y="1171575"/>
              <a:ext cx="1143000" cy="3962400"/>
              <a:chOff x="3888" y="1056"/>
              <a:chExt cx="720" cy="2496"/>
            </a:xfrm>
          </p:grpSpPr>
          <p:grpSp>
            <p:nvGrpSpPr>
              <p:cNvPr id="35" name="Group 11"/>
              <p:cNvGrpSpPr>
                <a:grpSpLocks/>
              </p:cNvGrpSpPr>
              <p:nvPr/>
            </p:nvGrpSpPr>
            <p:grpSpPr bwMode="auto">
              <a:xfrm>
                <a:off x="3888" y="1056"/>
                <a:ext cx="720" cy="672"/>
                <a:chOff x="3888" y="1056"/>
                <a:chExt cx="720" cy="672"/>
              </a:xfrm>
            </p:grpSpPr>
            <p:sp>
              <p:nvSpPr>
                <p:cNvPr id="4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7"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grpSp>
            <p:nvGrpSpPr>
              <p:cNvPr id="36" name="Group 12"/>
              <p:cNvGrpSpPr>
                <a:grpSpLocks/>
              </p:cNvGrpSpPr>
              <p:nvPr/>
            </p:nvGrpSpPr>
            <p:grpSpPr bwMode="auto">
              <a:xfrm>
                <a:off x="3888" y="1728"/>
                <a:ext cx="720" cy="672"/>
                <a:chOff x="3888" y="1056"/>
                <a:chExt cx="720" cy="672"/>
              </a:xfrm>
            </p:grpSpPr>
            <p:sp>
              <p:nvSpPr>
                <p:cNvPr id="4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5"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sp>
            <p:nvSpPr>
              <p:cNvPr id="37" name="Text Box 15"/>
              <p:cNvSpPr txBox="1">
                <a:spLocks noChangeArrowheads="1"/>
              </p:cNvSpPr>
              <p:nvPr/>
            </p:nvSpPr>
            <p:spPr bwMode="auto">
              <a:xfrm>
                <a:off x="4126" y="1133"/>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1</a:t>
                </a:r>
              </a:p>
            </p:txBody>
          </p:sp>
          <p:sp>
            <p:nvSpPr>
              <p:cNvPr id="38" name="Text Box 16"/>
              <p:cNvSpPr txBox="1">
                <a:spLocks noChangeArrowheads="1"/>
              </p:cNvSpPr>
              <p:nvPr/>
            </p:nvSpPr>
            <p:spPr bwMode="auto">
              <a:xfrm>
                <a:off x="4128" y="144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4</a:t>
                </a:r>
              </a:p>
            </p:txBody>
          </p:sp>
          <p:sp>
            <p:nvSpPr>
              <p:cNvPr id="3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1"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US"/>
              </a:p>
            </p:txBody>
          </p:sp>
          <p:sp>
            <p:nvSpPr>
              <p:cNvPr id="42" name="Text Box 20"/>
              <p:cNvSpPr txBox="1">
                <a:spLocks noChangeArrowheads="1"/>
              </p:cNvSpPr>
              <p:nvPr/>
            </p:nvSpPr>
            <p:spPr bwMode="auto">
              <a:xfrm>
                <a:off x="4128" y="2429"/>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2</a:t>
                </a:r>
              </a:p>
            </p:txBody>
          </p:sp>
          <p:sp>
            <p:nvSpPr>
              <p:cNvPr id="43" name="Text Box 21"/>
              <p:cNvSpPr txBox="1">
                <a:spLocks noChangeArrowheads="1"/>
              </p:cNvSpPr>
              <p:nvPr/>
            </p:nvSpPr>
            <p:spPr bwMode="auto">
              <a:xfrm>
                <a:off x="4128" y="2889"/>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3</a:t>
                </a:r>
              </a:p>
            </p:txBody>
          </p:sp>
        </p:grpSp>
        <p:sp>
          <p:nvSpPr>
            <p:cNvPr id="33" name="Text Box 22"/>
            <p:cNvSpPr txBox="1">
              <a:spLocks noChangeArrowheads="1"/>
            </p:cNvSpPr>
            <p:nvPr/>
          </p:nvSpPr>
          <p:spPr bwMode="auto">
            <a:xfrm>
              <a:off x="2022475" y="5256213"/>
              <a:ext cx="1365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user space </a:t>
              </a:r>
            </a:p>
          </p:txBody>
        </p:sp>
        <p:sp>
          <p:nvSpPr>
            <p:cNvPr id="34" name="Text Box 23"/>
            <p:cNvSpPr txBox="1">
              <a:spLocks noChangeArrowheads="1"/>
            </p:cNvSpPr>
            <p:nvPr/>
          </p:nvSpPr>
          <p:spPr bwMode="auto">
            <a:xfrm>
              <a:off x="4883150" y="5256213"/>
              <a:ext cx="25717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a:rPr>
                <a:t>physical memory space</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52550"/>
            <a:ext cx="8229600" cy="3145500"/>
          </a:xfrm>
        </p:spPr>
        <p:txBody>
          <a:bodyPr/>
          <a:lstStyle/>
          <a:p>
            <a:pPr marL="365760" indent="-256032">
              <a:buFont typeface="Wingdings 3"/>
              <a:buChar char=""/>
              <a:tabLst>
                <a:tab pos="1830388" algn="l"/>
                <a:tab pos="2857500" algn="ctr"/>
              </a:tabLst>
              <a:defRPr/>
            </a:pPr>
            <a:r>
              <a:rPr lang="en-US" sz="1800" dirty="0" smtClean="0">
                <a:latin typeface="Roboto Condensed" charset="0"/>
                <a:ea typeface="Roboto Condensed" charset="0"/>
              </a:rPr>
              <a:t>Logical address consists of a two parts:</a:t>
            </a:r>
          </a:p>
          <a:p>
            <a:pPr marL="365760" indent="-256032">
              <a:buFont typeface="Wingdings 3" pitchFamily="18" charset="2"/>
              <a:buNone/>
              <a:tabLst>
                <a:tab pos="1830388" algn="l"/>
                <a:tab pos="2857500" algn="ctr"/>
              </a:tabLst>
              <a:defRPr/>
            </a:pPr>
            <a:r>
              <a:rPr lang="en-US" sz="1800" dirty="0" smtClean="0">
                <a:latin typeface="Roboto Condensed" charset="0"/>
                <a:ea typeface="Roboto Condensed" charset="0"/>
              </a:rPr>
              <a:t>		&lt;segment-number, offset&gt;,</a:t>
            </a:r>
          </a:p>
          <a:p>
            <a:pPr marL="538163" lvl="1">
              <a:defRPr/>
            </a:pPr>
            <a:r>
              <a:rPr lang="en-US" sz="1800" b="1" dirty="0" smtClean="0">
                <a:latin typeface="Roboto Condensed" charset="0"/>
                <a:ea typeface="Roboto Condensed" charset="0"/>
              </a:rPr>
              <a:t>Segment number (s)</a:t>
            </a:r>
            <a:r>
              <a:rPr lang="en-US" sz="1800" dirty="0" smtClean="0">
                <a:latin typeface="Roboto Condensed" charset="0"/>
                <a:ea typeface="Roboto Condensed" charset="0"/>
              </a:rPr>
              <a:t> -- segment number is used as an index into a segment table which contains base address of each segment in physical memory and a limit of segment.</a:t>
            </a:r>
          </a:p>
          <a:p>
            <a:pPr marL="538163" lvl="1">
              <a:defRPr/>
            </a:pPr>
            <a:r>
              <a:rPr lang="en-US" sz="1800" b="1" dirty="0" smtClean="0">
                <a:latin typeface="Roboto Condensed" charset="0"/>
                <a:ea typeface="Roboto Condensed" charset="0"/>
              </a:rPr>
              <a:t>Segment offset (o)</a:t>
            </a:r>
            <a:r>
              <a:rPr lang="en-US" sz="1800" dirty="0" smtClean="0">
                <a:latin typeface="Roboto Condensed" charset="0"/>
                <a:ea typeface="Roboto Condensed" charset="0"/>
              </a:rPr>
              <a:t> -- segment offset is first checked against limit and then is combined with base address to define the physical memory address.</a:t>
            </a:r>
          </a:p>
          <a:p>
            <a:pPr marL="365760" indent="-256032">
              <a:buFont typeface="Wingdings 3"/>
              <a:buChar char=""/>
              <a:tabLst>
                <a:tab pos="1830388" algn="l"/>
                <a:tab pos="2857500" algn="ctr"/>
              </a:tabLst>
              <a:defRPr/>
            </a:pPr>
            <a:r>
              <a:rPr lang="en-US" sz="1800" dirty="0" smtClean="0">
                <a:latin typeface="Roboto Condensed" charset="0"/>
                <a:ea typeface="Roboto Condensed" charset="0"/>
              </a:rPr>
              <a:t>Memory is allocated dynamically each segment is numbered and segment map table is created for each job.</a:t>
            </a:r>
          </a:p>
          <a:p>
            <a:pPr marL="365760" indent="-256032">
              <a:buFont typeface="Wingdings 3"/>
              <a:buChar char=""/>
              <a:tabLst>
                <a:tab pos="1830388" algn="l"/>
                <a:tab pos="2857500" algn="ctr"/>
              </a:tabLst>
              <a:defRPr/>
            </a:pPr>
            <a:r>
              <a:rPr lang="en-US" sz="1800" dirty="0" smtClean="0">
                <a:latin typeface="Roboto Condensed" charset="0"/>
                <a:ea typeface="Roboto Condensed" charset="0"/>
              </a:rPr>
              <a:t>segment table consists of </a:t>
            </a:r>
            <a:r>
              <a:rPr lang="en-US" sz="1800" dirty="0" smtClean="0">
                <a:solidFill>
                  <a:srgbClr val="7030A0"/>
                </a:solidFill>
                <a:latin typeface="Roboto Condensed" charset="0"/>
                <a:ea typeface="Roboto Condensed" charset="0"/>
              </a:rPr>
              <a:t>segment number, their length, access rights, status</a:t>
            </a:r>
            <a:r>
              <a:rPr lang="en-US" sz="1800" dirty="0" smtClean="0">
                <a:latin typeface="Roboto Condensed" charset="0"/>
                <a:ea typeface="Roboto Condensed" charset="0"/>
              </a:rPr>
              <a:t> and their l</a:t>
            </a:r>
            <a:r>
              <a:rPr lang="en-US" sz="1800" dirty="0" smtClean="0">
                <a:solidFill>
                  <a:srgbClr val="7030A0"/>
                </a:solidFill>
                <a:latin typeface="Roboto Condensed" charset="0"/>
                <a:ea typeface="Roboto Condensed" charset="0"/>
              </a:rPr>
              <a:t>ocation</a:t>
            </a:r>
            <a:r>
              <a:rPr lang="en-US" sz="1800" dirty="0" smtClean="0">
                <a:latin typeface="Roboto Condensed" charset="0"/>
                <a:ea typeface="Roboto Condensed" charset="0"/>
              </a:rPr>
              <a:t> in memory.</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Architecture </a:t>
            </a:r>
            <a:endParaRPr lang="en-US" dirty="0"/>
          </a:p>
        </p:txBody>
      </p:sp>
      <p:sp>
        <p:nvSpPr>
          <p:cNvPr id="3" name="Text Placeholder 2"/>
          <p:cNvSpPr>
            <a:spLocks noGrp="1"/>
          </p:cNvSpPr>
          <p:nvPr>
            <p:ph type="body" idx="1"/>
          </p:nvPr>
        </p:nvSpPr>
        <p:spPr>
          <a:xfrm>
            <a:off x="304800" y="1327350"/>
            <a:ext cx="8458200" cy="3145500"/>
          </a:xfrm>
        </p:spPr>
        <p:txBody>
          <a:bodyPr/>
          <a:lstStyle/>
          <a:p>
            <a:pPr>
              <a:defRPr/>
            </a:pPr>
            <a:r>
              <a:rPr lang="en-US" sz="1800" dirty="0" smtClean="0">
                <a:latin typeface="Roboto Condensed" charset="0"/>
                <a:ea typeface="Roboto Condensed" charset="0"/>
              </a:rPr>
              <a:t>To map 2 Dimensional user defined address space into 1 Dimensional physical address has to be defined. It is done by </a:t>
            </a:r>
            <a:r>
              <a:rPr lang="en-US" sz="1800" dirty="0" smtClean="0">
                <a:solidFill>
                  <a:srgbClr val="7030A0"/>
                </a:solidFill>
                <a:latin typeface="Roboto Condensed" charset="0"/>
                <a:ea typeface="Roboto Condensed" charset="0"/>
              </a:rPr>
              <a:t>segment table </a:t>
            </a:r>
          </a:p>
          <a:p>
            <a:pPr marL="365760" indent="-256032">
              <a:buFont typeface="Wingdings 3"/>
              <a:buChar char=""/>
              <a:tabLst>
                <a:tab pos="1830388" algn="l"/>
                <a:tab pos="2857500" algn="ctr"/>
              </a:tabLst>
              <a:defRPr/>
            </a:pPr>
            <a:r>
              <a:rPr lang="en-US" sz="1800" b="1" dirty="0" smtClean="0">
                <a:solidFill>
                  <a:srgbClr val="3366FF"/>
                </a:solidFill>
                <a:latin typeface="Roboto Condensed" charset="0"/>
                <a:ea typeface="Roboto Condensed" charset="0"/>
              </a:rPr>
              <a:t>Segment table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maps two-dimensional physical addresses; each table entry has:</a:t>
            </a:r>
          </a:p>
          <a:p>
            <a:pPr marL="621792" lvl="1">
              <a:spcBef>
                <a:spcPts val="324"/>
              </a:spcBef>
              <a:buFont typeface="Verdana"/>
              <a:buChar char="◦"/>
              <a:tabLst>
                <a:tab pos="1830388" algn="l"/>
                <a:tab pos="2857500" algn="ctr"/>
              </a:tabLst>
              <a:defRPr/>
            </a:pPr>
            <a:r>
              <a:rPr lang="en-US" sz="1800" b="1" dirty="0" smtClean="0">
                <a:solidFill>
                  <a:srgbClr val="3366FF"/>
                </a:solidFill>
                <a:latin typeface="Roboto Condensed" charset="0"/>
                <a:ea typeface="Roboto Condensed" charset="0"/>
              </a:rPr>
              <a:t>base</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contains the starting physical address where the segments reside in memory</a:t>
            </a:r>
          </a:p>
          <a:p>
            <a:pPr marL="621792" lvl="1">
              <a:spcBef>
                <a:spcPts val="324"/>
              </a:spcBef>
              <a:buFont typeface="Verdana"/>
              <a:buChar char="◦"/>
              <a:tabLst>
                <a:tab pos="1830388" algn="l"/>
                <a:tab pos="2857500" algn="ctr"/>
              </a:tabLst>
              <a:defRPr/>
            </a:pPr>
            <a:r>
              <a:rPr lang="en-US" sz="1800" b="1" dirty="0" smtClean="0">
                <a:solidFill>
                  <a:srgbClr val="3366FF"/>
                </a:solidFill>
                <a:latin typeface="Roboto Condensed" charset="0"/>
                <a:ea typeface="Roboto Condensed" charset="0"/>
              </a:rPr>
              <a:t>limit</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specifies the length of the segment</a:t>
            </a:r>
          </a:p>
          <a:p>
            <a:pPr marL="365760" indent="-256032">
              <a:buFont typeface="Wingdings 3"/>
              <a:buChar char=""/>
              <a:tabLst>
                <a:tab pos="1830388" algn="l"/>
                <a:tab pos="2857500" algn="ctr"/>
              </a:tabLst>
              <a:defRPr/>
            </a:pPr>
            <a:r>
              <a:rPr lang="en-US" sz="1800" b="1" dirty="0" smtClean="0">
                <a:solidFill>
                  <a:srgbClr val="3366FF"/>
                </a:solidFill>
                <a:latin typeface="Roboto Condensed" charset="0"/>
                <a:ea typeface="Roboto Condensed" charset="0"/>
              </a:rPr>
              <a:t>Segment-table base register (STBR)</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points to the segment table’s location in memory</a:t>
            </a:r>
          </a:p>
          <a:p>
            <a:pPr marL="365760" indent="-256032">
              <a:buFont typeface="Wingdings 3"/>
              <a:buChar char=""/>
              <a:tabLst>
                <a:tab pos="1830388" algn="l"/>
                <a:tab pos="2857500" algn="ctr"/>
              </a:tabLst>
              <a:defRPr/>
            </a:pPr>
            <a:r>
              <a:rPr lang="en-US" sz="1800" b="1" dirty="0" smtClean="0">
                <a:solidFill>
                  <a:srgbClr val="3366FF"/>
                </a:solidFill>
                <a:latin typeface="Roboto Condensed" charset="0"/>
                <a:ea typeface="Roboto Condensed" charset="0"/>
              </a:rPr>
              <a:t>Segment-table length register (STLR)</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indicates number of segments used by a program;</a:t>
            </a:r>
          </a:p>
          <a:p>
            <a:pPr marL="365760" indent="-256032">
              <a:buNone/>
              <a:tabLst>
                <a:tab pos="1830388" algn="l"/>
                <a:tab pos="2857500" algn="ctr"/>
              </a:tabLst>
              <a:defRPr/>
            </a:pPr>
            <a:r>
              <a:rPr lang="en-US" sz="1800" dirty="0" smtClean="0">
                <a:latin typeface="Roboto Condensed" charset="0"/>
                <a:ea typeface="Roboto Condensed" charset="0"/>
              </a:rPr>
              <a:t>	  Segment number </a:t>
            </a:r>
            <a:r>
              <a:rPr lang="en-US" sz="1800" b="1" i="1" dirty="0" smtClean="0">
                <a:solidFill>
                  <a:srgbClr val="FF0000"/>
                </a:solidFill>
                <a:latin typeface="Roboto Condensed" charset="0"/>
                <a:ea typeface="Roboto Condensed" charset="0"/>
              </a:rPr>
              <a:t>s</a:t>
            </a:r>
            <a:r>
              <a:rPr lang="en-US" sz="1800" dirty="0" smtClean="0">
                <a:latin typeface="Roboto Condensed" charset="0"/>
                <a:ea typeface="Roboto Condensed" charset="0"/>
              </a:rPr>
              <a:t> is legal if </a:t>
            </a:r>
            <a:r>
              <a:rPr lang="en-US" sz="1800" b="1" i="1" dirty="0" smtClean="0">
                <a:solidFill>
                  <a:srgbClr val="FF0000"/>
                </a:solidFill>
                <a:latin typeface="Roboto Condensed" charset="0"/>
                <a:ea typeface="Roboto Condensed" charset="0"/>
              </a:rPr>
              <a:t>s</a:t>
            </a:r>
            <a:r>
              <a:rPr lang="en-US" sz="1800" dirty="0" smtClean="0">
                <a:latin typeface="Roboto Condensed" charset="0"/>
                <a:ea typeface="Roboto Condensed" charset="0"/>
              </a:rPr>
              <a:t> &lt; </a:t>
            </a:r>
            <a:r>
              <a:rPr lang="en-US" sz="1800" b="1" dirty="0" smtClean="0">
                <a:solidFill>
                  <a:srgbClr val="FF0000"/>
                </a:solidFill>
                <a:latin typeface="Roboto Condensed" charset="0"/>
                <a:ea typeface="Roboto Condensed" charset="0"/>
              </a:rPr>
              <a:t>STLR</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Architecture </a:t>
            </a:r>
            <a:endParaRPr lang="en-US" dirty="0"/>
          </a:p>
        </p:txBody>
      </p:sp>
      <p:sp>
        <p:nvSpPr>
          <p:cNvPr id="3" name="Text Placeholder 2"/>
          <p:cNvSpPr>
            <a:spLocks noGrp="1"/>
          </p:cNvSpPr>
          <p:nvPr>
            <p:ph type="body" idx="1"/>
          </p:nvPr>
        </p:nvSpPr>
        <p:spPr>
          <a:xfrm>
            <a:off x="814274" y="1327350"/>
            <a:ext cx="7415325" cy="3145500"/>
          </a:xfrm>
        </p:spPr>
        <p:txBody>
          <a:bodyPr/>
          <a:lstStyle/>
          <a:p>
            <a:pPr>
              <a:buFont typeface="Wingdings 3" pitchFamily="18" charset="2"/>
              <a:buNone/>
              <a:tabLst>
                <a:tab pos="1830388" algn="l"/>
                <a:tab pos="2857500" algn="ctr"/>
              </a:tabLst>
            </a:pPr>
            <a:r>
              <a:rPr lang="en-US" sz="1800" dirty="0" smtClean="0">
                <a:latin typeface="Roboto Condensed" charset="0"/>
                <a:ea typeface="Roboto Condensed" charset="0"/>
              </a:rPr>
              <a:t>Segments are stored in physical memory as shown in fig</a:t>
            </a:r>
          </a:p>
          <a:p>
            <a:pPr>
              <a:tabLst>
                <a:tab pos="1830388" algn="l"/>
                <a:tab pos="2857500" algn="ctr"/>
              </a:tabLst>
            </a:pPr>
            <a:r>
              <a:rPr lang="en-US" sz="1800" b="1" dirty="0" smtClean="0">
                <a:latin typeface="Roboto Condensed" charset="0"/>
                <a:ea typeface="Roboto Condensed" charset="0"/>
              </a:rPr>
              <a:t>The offset </a:t>
            </a:r>
            <a:r>
              <a:rPr lang="en-US" sz="1800" dirty="0" smtClean="0">
                <a:latin typeface="Roboto Condensed" charset="0"/>
                <a:ea typeface="Roboto Condensed" charset="0"/>
              </a:rPr>
              <a:t>d of logical address must be between 0 and segment limit. If it is not, we </a:t>
            </a:r>
            <a:r>
              <a:rPr lang="en-US" sz="1800" b="1" dirty="0" smtClean="0">
                <a:solidFill>
                  <a:srgbClr val="FF0000"/>
                </a:solidFill>
                <a:latin typeface="Roboto Condensed" charset="0"/>
                <a:ea typeface="Roboto Condensed" charset="0"/>
              </a:rPr>
              <a:t>trap</a:t>
            </a:r>
            <a:r>
              <a:rPr lang="en-US" sz="1800" dirty="0" smtClean="0">
                <a:latin typeface="Roboto Condensed" charset="0"/>
                <a:ea typeface="Roboto Condensed" charset="0"/>
              </a:rPr>
              <a:t> the O S (logical address beyond the end of segment ) when an offset is legal, it is </a:t>
            </a:r>
            <a:r>
              <a:rPr lang="en-US" sz="1800" b="1" dirty="0" smtClean="0">
                <a:solidFill>
                  <a:srgbClr val="7030A0"/>
                </a:solidFill>
                <a:latin typeface="Roboto Condensed" charset="0"/>
                <a:ea typeface="Roboto Condensed" charset="0"/>
              </a:rPr>
              <a:t>added to the segment base</a:t>
            </a:r>
            <a:r>
              <a:rPr lang="en-US" sz="1800" dirty="0" smtClean="0">
                <a:latin typeface="Roboto Condensed" charset="0"/>
                <a:ea typeface="Roboto Condensed" charset="0"/>
              </a:rPr>
              <a:t> to produce the address in physical memory of the desired byte.</a:t>
            </a:r>
          </a:p>
          <a:p>
            <a:pPr>
              <a:tabLst>
                <a:tab pos="1830388" algn="l"/>
                <a:tab pos="2857500" algn="ctr"/>
              </a:tabLst>
            </a:pPr>
            <a:r>
              <a:rPr lang="en-US" sz="1800" dirty="0" smtClean="0">
                <a:latin typeface="Roboto Condensed" charset="0"/>
                <a:ea typeface="Roboto Condensed" charset="0"/>
              </a:rPr>
              <a:t>Similar to page table, segment table can be kept in either fast registers or main memory. Incase of large program consisting of large number of segments, it is kept in memory.</a:t>
            </a:r>
          </a:p>
          <a:p>
            <a:pPr>
              <a:buFont typeface="Wingdings 3" pitchFamily="18" charset="2"/>
              <a:buNone/>
              <a:tabLst>
                <a:tab pos="1830388" algn="l"/>
                <a:tab pos="2857500" algn="ctr"/>
              </a:tabLst>
            </a:pPr>
            <a:endParaRPr lang="en-US" sz="1800" b="1" dirty="0" smtClean="0">
              <a:solidFill>
                <a:srgbClr val="FF0000"/>
              </a:solidFill>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Hardware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pic>
        <p:nvPicPr>
          <p:cNvPr id="5" name="Picture 4"/>
          <p:cNvPicPr>
            <a:picLocks noChangeAspect="1" noChangeArrowheads="1"/>
          </p:cNvPicPr>
          <p:nvPr/>
        </p:nvPicPr>
        <p:blipFill>
          <a:blip r:embed="rId2"/>
          <a:srcRect/>
          <a:stretch>
            <a:fillRect/>
          </a:stretch>
        </p:blipFill>
        <p:spPr bwMode="auto">
          <a:xfrm>
            <a:off x="685800" y="1428750"/>
            <a:ext cx="635793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Segmentation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pic>
        <p:nvPicPr>
          <p:cNvPr id="5" name="Picture 6"/>
          <p:cNvPicPr>
            <a:picLocks noChangeAspect="1" noChangeArrowheads="1"/>
          </p:cNvPicPr>
          <p:nvPr/>
        </p:nvPicPr>
        <p:blipFill>
          <a:blip r:embed="rId2"/>
          <a:srcRect/>
          <a:stretch>
            <a:fillRect/>
          </a:stretch>
        </p:blipFill>
        <p:spPr bwMode="auto">
          <a:xfrm>
            <a:off x="152401" y="1268413"/>
            <a:ext cx="6934200" cy="3875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Architecture (Cont.)</a:t>
            </a:r>
            <a:endParaRPr lang="en-US" dirty="0"/>
          </a:p>
        </p:txBody>
      </p:sp>
      <p:sp>
        <p:nvSpPr>
          <p:cNvPr id="3" name="Text Placeholder 2"/>
          <p:cNvSpPr>
            <a:spLocks noGrp="1"/>
          </p:cNvSpPr>
          <p:nvPr>
            <p:ph type="body" idx="1"/>
          </p:nvPr>
        </p:nvSpPr>
        <p:spPr>
          <a:xfrm>
            <a:off x="814274" y="1327350"/>
            <a:ext cx="7339125" cy="3145500"/>
          </a:xfrm>
        </p:spPr>
        <p:txBody>
          <a:bodyPr/>
          <a:lstStyle/>
          <a:p>
            <a:pPr eaLnBrk="1" hangingPunct="1"/>
            <a:r>
              <a:rPr lang="en-US" sz="1800" dirty="0" smtClean="0">
                <a:latin typeface="Roboto Condensed" charset="0"/>
                <a:ea typeface="Roboto Condensed" charset="0"/>
              </a:rPr>
              <a:t>Protection: Protection of one segment from the other is done using a Protection bit.</a:t>
            </a:r>
          </a:p>
          <a:p>
            <a:pPr lvl="1" eaLnBrk="1" hangingPunct="1"/>
            <a:r>
              <a:rPr lang="en-US" sz="1800" dirty="0" smtClean="0">
                <a:latin typeface="Roboto Condensed" charset="0"/>
                <a:ea typeface="Roboto Condensed" charset="0"/>
              </a:rPr>
              <a:t>With each entry in segment table associate:</a:t>
            </a:r>
          </a:p>
          <a:p>
            <a:pPr lvl="2" eaLnBrk="1" hangingPunct="1"/>
            <a:r>
              <a:rPr lang="en-US" sz="1800" dirty="0" smtClean="0">
                <a:latin typeface="Roboto Condensed" charset="0"/>
                <a:ea typeface="Roboto Condensed" charset="0"/>
              </a:rPr>
              <a:t>validation bit = 0 </a:t>
            </a:r>
            <a:r>
              <a:rPr lang="en-US" sz="1800" dirty="0" smtClean="0">
                <a:latin typeface="Roboto Condensed" charset="0"/>
                <a:ea typeface="Roboto Condensed" charset="0"/>
                <a:sym typeface="Symbol" pitchFamily="18" charset="2"/>
              </a:rPr>
              <a:t> illegal segment</a:t>
            </a:r>
          </a:p>
          <a:p>
            <a:pPr lvl="2" eaLnBrk="1" hangingPunct="1"/>
            <a:r>
              <a:rPr lang="en-US" sz="1800" dirty="0" smtClean="0">
                <a:latin typeface="Roboto Condensed" charset="0"/>
                <a:ea typeface="Roboto Condensed" charset="0"/>
                <a:sym typeface="Symbol" pitchFamily="18" charset="2"/>
              </a:rPr>
              <a:t>read/write/execute privileges</a:t>
            </a:r>
          </a:p>
          <a:p>
            <a:pPr eaLnBrk="1" hangingPunct="1"/>
            <a:r>
              <a:rPr lang="en-US" sz="1800" dirty="0" smtClean="0">
                <a:latin typeface="Roboto Condensed" charset="0"/>
                <a:ea typeface="Roboto Condensed" charset="0"/>
              </a:rPr>
              <a:t>It could be an attempt to write into a read only segments or to use an execute only segment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1327350"/>
            <a:ext cx="8315355" cy="1473000"/>
          </a:xfrm>
        </p:spPr>
        <p:txBody>
          <a:bodyPr/>
          <a:lstStyle/>
          <a:p>
            <a:pPr algn="just"/>
            <a:r>
              <a:rPr lang="en-US" sz="1800" dirty="0" smtClean="0">
                <a:latin typeface="Roboto Condensed" charset="0"/>
                <a:ea typeface="Roboto Condensed" charset="0"/>
              </a:rPr>
              <a:t>Memory management is a complex field of computer science &amp; there are many techniques being developed to make it more efficient. In the OS memory must be allocated to user program &amp; reused by other programs when it is no longer required. Memory management is divided in to three areas: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26" name="Picture 2"/>
          <p:cNvPicPr>
            <a:picLocks noChangeAspect="1" noChangeArrowheads="1"/>
          </p:cNvPicPr>
          <p:nvPr/>
        </p:nvPicPr>
        <p:blipFill>
          <a:blip r:embed="rId2"/>
          <a:srcRect/>
          <a:stretch>
            <a:fillRect/>
          </a:stretch>
        </p:blipFill>
        <p:spPr bwMode="auto">
          <a:xfrm>
            <a:off x="1752600" y="2800350"/>
            <a:ext cx="4895850" cy="181927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339125" cy="3145500"/>
          </a:xfrm>
        </p:spPr>
        <p:txBody>
          <a:bodyPr/>
          <a:lstStyle/>
          <a:p>
            <a:pPr eaLnBrk="1" hangingPunct="1"/>
            <a:r>
              <a:rPr lang="en-US" sz="1800" dirty="0" smtClean="0">
                <a:latin typeface="Roboto Condensed" charset="0"/>
                <a:ea typeface="Roboto Condensed" charset="0"/>
              </a:rPr>
              <a:t>Protection bits associated with segments; code sharing occurs at segment level</a:t>
            </a:r>
          </a:p>
          <a:p>
            <a:pPr eaLnBrk="1" hangingPunct="1"/>
            <a:r>
              <a:rPr lang="en-US" sz="1800" dirty="0" smtClean="0">
                <a:latin typeface="Roboto Condensed" charset="0"/>
                <a:ea typeface="Roboto Condensed" charset="0"/>
              </a:rPr>
              <a:t>The memory management h/w checks whether the array indexes are legal and do not cross boundaries  </a:t>
            </a:r>
          </a:p>
          <a:p>
            <a:pPr eaLnBrk="1" hangingPunct="1"/>
            <a:r>
              <a:rPr lang="en-US" sz="1800" dirty="0" smtClean="0">
                <a:latin typeface="Roboto Condensed" charset="0"/>
                <a:ea typeface="Roboto Condensed" charset="0"/>
              </a:rPr>
              <a:t>Since segments vary in length, memory allocation is a dynamic storage-a segment associated with a dynamic data structure such as stack, binary tree etc. may increase or decrease in size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segments</a:t>
            </a:r>
            <a:endParaRPr lang="en-US" dirty="0"/>
          </a:p>
        </p:txBody>
      </p:sp>
      <p:sp>
        <p:nvSpPr>
          <p:cNvPr id="3" name="Text Placeholder 2"/>
          <p:cNvSpPr>
            <a:spLocks noGrp="1"/>
          </p:cNvSpPr>
          <p:nvPr>
            <p:ph type="body" idx="1"/>
          </p:nvPr>
        </p:nvSpPr>
        <p:spPr>
          <a:xfrm>
            <a:off x="814274" y="1327350"/>
            <a:ext cx="7262925" cy="3145500"/>
          </a:xfrm>
        </p:spPr>
        <p:txBody>
          <a:bodyPr/>
          <a:lstStyle/>
          <a:p>
            <a:r>
              <a:rPr lang="en-US" sz="1800" dirty="0" smtClean="0">
                <a:latin typeface="Roboto Condensed" charset="0"/>
                <a:ea typeface="Roboto Condensed" charset="0"/>
              </a:rPr>
              <a:t>Segments are shared when entries in the segment tables of two different processes point to the same physical location as shown in fig</a:t>
            </a:r>
          </a:p>
          <a:p>
            <a:r>
              <a:rPr lang="en-US" sz="1800" dirty="0" smtClean="0">
                <a:latin typeface="Roboto Condensed" charset="0"/>
                <a:ea typeface="Roboto Condensed" charset="0"/>
              </a:rPr>
              <a:t>Ex: the Editor is shared by process p1 &amp; p2 by having the same base address in their perspective segment tables and pointing to the same segment. By sharing only one copy of the editor</a:t>
            </a:r>
          </a:p>
          <a:p>
            <a:r>
              <a:rPr lang="en-US" sz="1800" dirty="0" smtClean="0">
                <a:latin typeface="Roboto Condensed" charset="0"/>
                <a:ea typeface="Roboto Condensed" charset="0"/>
              </a:rPr>
              <a:t>Parts of the program can be shared such as common libraries if they are defined as sharable and </a:t>
            </a:r>
            <a:r>
              <a:rPr lang="en-US" sz="1800" dirty="0" err="1" smtClean="0">
                <a:latin typeface="Roboto Condensed" charset="0"/>
                <a:ea typeface="Roboto Condensed" charset="0"/>
              </a:rPr>
              <a:t>readonly</a:t>
            </a:r>
            <a:r>
              <a:rPr lang="en-US" sz="1800" dirty="0" smtClean="0">
                <a:latin typeface="Roboto Condensed" charset="0"/>
                <a:ea typeface="Roboto Condensed" charset="0"/>
              </a:rPr>
              <a:t> </a:t>
            </a:r>
            <a:r>
              <a:rPr lang="en-US" sz="1800" dirty="0" err="1" smtClean="0">
                <a:latin typeface="Roboto Condensed" charset="0"/>
                <a:ea typeface="Roboto Condensed" charset="0"/>
              </a:rPr>
              <a:t>segemnts</a:t>
            </a:r>
            <a:endParaRPr lang="en-US" sz="1800" dirty="0" smtClean="0">
              <a:latin typeface="Roboto Condensed" charset="0"/>
              <a:ea typeface="Roboto Condensed" charset="0"/>
            </a:endParaRPr>
          </a:p>
          <a:p>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pic>
        <p:nvPicPr>
          <p:cNvPr id="5" name="Picture 1" descr="image008.gif"/>
          <p:cNvPicPr>
            <a:picLocks noChangeAspect="1"/>
          </p:cNvPicPr>
          <p:nvPr/>
        </p:nvPicPr>
        <p:blipFill>
          <a:blip r:embed="rId2"/>
          <a:srcRect/>
          <a:stretch>
            <a:fillRect/>
          </a:stretch>
        </p:blipFill>
        <p:spPr bwMode="auto">
          <a:xfrm>
            <a:off x="496646" y="742950"/>
            <a:ext cx="7123354" cy="419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 in segmentation</a:t>
            </a:r>
            <a:endParaRPr lang="en-US" dirty="0"/>
          </a:p>
        </p:txBody>
      </p:sp>
      <p:sp>
        <p:nvSpPr>
          <p:cNvPr id="3" name="Text Placeholder 2"/>
          <p:cNvSpPr>
            <a:spLocks noGrp="1"/>
          </p:cNvSpPr>
          <p:nvPr>
            <p:ph type="body" idx="1"/>
          </p:nvPr>
        </p:nvSpPr>
        <p:spPr>
          <a:xfrm>
            <a:off x="814274" y="1327350"/>
            <a:ext cx="7262925" cy="3145500"/>
          </a:xfrm>
        </p:spPr>
        <p:txBody>
          <a:bodyPr/>
          <a:lstStyle/>
          <a:p>
            <a:r>
              <a:rPr lang="en-US" sz="1800" dirty="0" smtClean="0">
                <a:latin typeface="Roboto Condensed" charset="0"/>
                <a:ea typeface="Roboto Condensed" charset="0"/>
              </a:rPr>
              <a:t>Segmentation may lead to external fragmentation if all the blocks of free memory are too small to fit a segment. In such situation, process must wait until enough memory is available of compaction creates a larger hole</a:t>
            </a:r>
          </a:p>
          <a:p>
            <a:r>
              <a:rPr lang="en-US" sz="1800" dirty="0" smtClean="0">
                <a:latin typeface="Roboto Condensed" charset="0"/>
                <a:ea typeface="Roboto Condensed" charset="0"/>
              </a:rPr>
              <a:t>external fragmentation depends on average segment size</a:t>
            </a:r>
          </a:p>
          <a:p>
            <a:r>
              <a:rPr lang="en-US" sz="1800" dirty="0" smtClean="0">
                <a:latin typeface="Roboto Condensed" charset="0"/>
                <a:ea typeface="Roboto Condensed" charset="0"/>
              </a:rPr>
              <a:t>If average segment size is small external fragmentation also will be small</a:t>
            </a:r>
          </a:p>
          <a:p>
            <a:endParaRPr lang="en-US"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73</a:t>
            </a:fld>
            <a:endParaRPr lang="e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 and </a:t>
            </a:r>
            <a:r>
              <a:rPr lang="en-US" dirty="0" err="1" smtClean="0"/>
              <a:t>Dis</a:t>
            </a:r>
            <a:r>
              <a:rPr lang="en-US" dirty="0" smtClean="0"/>
              <a:t> Adv </a:t>
            </a:r>
            <a:endParaRPr lang="en-US" dirty="0"/>
          </a:p>
        </p:txBody>
      </p:sp>
      <p:sp>
        <p:nvSpPr>
          <p:cNvPr id="3" name="Text Placeholder 2"/>
          <p:cNvSpPr>
            <a:spLocks noGrp="1"/>
          </p:cNvSpPr>
          <p:nvPr>
            <p:ph type="body" idx="1"/>
          </p:nvPr>
        </p:nvSpPr>
        <p:spPr>
          <a:xfrm>
            <a:off x="228600" y="1559850"/>
            <a:ext cx="8305799" cy="3145500"/>
          </a:xfrm>
        </p:spPr>
        <p:txBody>
          <a:bodyPr/>
          <a:lstStyle/>
          <a:p>
            <a:r>
              <a:rPr lang="en-US" sz="1800" dirty="0" smtClean="0">
                <a:latin typeface="Roboto Condensed" charset="0"/>
                <a:ea typeface="Roboto Condensed" charset="0"/>
              </a:rPr>
              <a:t>Adv</a:t>
            </a:r>
          </a:p>
          <a:p>
            <a:pPr lvl="1"/>
            <a:r>
              <a:rPr lang="en-US" sz="1800" dirty="0" smtClean="0">
                <a:latin typeface="Roboto Condensed" charset="0"/>
                <a:ea typeface="Roboto Condensed" charset="0"/>
              </a:rPr>
              <a:t>Allows sharing amongst various processes using the same piece of code</a:t>
            </a:r>
          </a:p>
          <a:p>
            <a:pPr lvl="1"/>
            <a:r>
              <a:rPr lang="en-US" sz="1800" dirty="0" smtClean="0">
                <a:latin typeface="Roboto Condensed" charset="0"/>
                <a:ea typeface="Roboto Condensed" charset="0"/>
              </a:rPr>
              <a:t>Supports modular programming</a:t>
            </a:r>
          </a:p>
          <a:p>
            <a:pPr lvl="1"/>
            <a:r>
              <a:rPr lang="en-US" sz="1800" dirty="0" smtClean="0">
                <a:latin typeface="Roboto Condensed" charset="0"/>
                <a:ea typeface="Roboto Condensed" charset="0"/>
              </a:rPr>
              <a:t>Provides protection mechanism using protection bit</a:t>
            </a:r>
          </a:p>
          <a:p>
            <a:pPr lvl="1"/>
            <a:r>
              <a:rPr lang="en-US" sz="1800" dirty="0" smtClean="0">
                <a:latin typeface="Roboto Condensed" charset="0"/>
                <a:ea typeface="Roboto Condensed" charset="0"/>
              </a:rPr>
              <a:t>Allow dynamic growing of segments</a:t>
            </a:r>
          </a:p>
          <a:p>
            <a:r>
              <a:rPr lang="en-IN" sz="1800" dirty="0" err="1" smtClean="0">
                <a:latin typeface="Roboto Condensed" charset="0"/>
                <a:ea typeface="Roboto Condensed" charset="0"/>
              </a:rPr>
              <a:t>Dis</a:t>
            </a:r>
            <a:r>
              <a:rPr lang="en-IN" sz="1800" dirty="0" smtClean="0">
                <a:latin typeface="Roboto Condensed" charset="0"/>
                <a:ea typeface="Roboto Condensed" charset="0"/>
              </a:rPr>
              <a:t> Adv</a:t>
            </a:r>
          </a:p>
          <a:p>
            <a:pPr lvl="1"/>
            <a:r>
              <a:rPr lang="en-IN" sz="1800" dirty="0" smtClean="0">
                <a:latin typeface="Roboto Condensed" charset="0"/>
                <a:ea typeface="Roboto Condensed" charset="0"/>
              </a:rPr>
              <a:t>Segments must be contiguous</a:t>
            </a:r>
          </a:p>
          <a:p>
            <a:pPr lvl="1"/>
            <a:r>
              <a:rPr lang="en-IN" sz="1800" dirty="0" smtClean="0">
                <a:latin typeface="Roboto Condensed" charset="0"/>
                <a:ea typeface="Roboto Condensed" charset="0"/>
              </a:rPr>
              <a:t>Can lead to external fragmentation </a:t>
            </a:r>
          </a:p>
          <a:p>
            <a:pPr lvl="1"/>
            <a:r>
              <a:rPr lang="en-IN" sz="1800" dirty="0" smtClean="0">
                <a:latin typeface="Roboto Condensed" charset="0"/>
                <a:ea typeface="Roboto Condensed" charset="0"/>
              </a:rPr>
              <a:t>Implementation cost is high</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74</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27350"/>
            <a:ext cx="8077199" cy="3145500"/>
          </a:xfrm>
        </p:spPr>
        <p:txBody>
          <a:bodyPr/>
          <a:lstStyle/>
          <a:p>
            <a:r>
              <a:rPr lang="en-US" sz="1800" dirty="0" smtClean="0">
                <a:latin typeface="Roboto Condensed" charset="0"/>
                <a:ea typeface="Roboto Condensed" charset="0"/>
              </a:rPr>
              <a:t>HARDWARE memory management: Memory management at the hardware level is concerned with the electronic devices that actually stored data. This includes thing like RAM &amp; memory caches.</a:t>
            </a:r>
          </a:p>
          <a:p>
            <a:pPr>
              <a:buNone/>
            </a:pPr>
            <a:endParaRPr lang="en-US" sz="1800" dirty="0" smtClean="0">
              <a:latin typeface="Roboto Condensed" charset="0"/>
              <a:ea typeface="Roboto Condensed" charset="0"/>
            </a:endParaRPr>
          </a:p>
          <a:p>
            <a:r>
              <a:rPr lang="en-US" sz="1800" dirty="0" smtClean="0">
                <a:latin typeface="Roboto Condensed" charset="0"/>
                <a:ea typeface="Roboto Condensed" charset="0"/>
              </a:rPr>
              <a:t>OPERATING SYSTEM memory management: In the OS,memory must be allocated to user programs, and reused by other programs when it is no longer required. The OS can pretend that the computer has more memory than it actually does, and also that each program has machine‘s memory to itself; both of these are features of virtual memory system.</a:t>
            </a: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339125" cy="3145500"/>
          </a:xfrm>
        </p:spPr>
        <p:txBody>
          <a:bodyPr/>
          <a:lstStyle/>
          <a:p>
            <a:r>
              <a:rPr lang="en-US" sz="1800" dirty="0" smtClean="0">
                <a:latin typeface="Roboto Condensed" charset="0"/>
                <a:ea typeface="Roboto Condensed" charset="0"/>
              </a:rPr>
              <a:t>APPLICATON memory management :Application memory management involves supplying the memory needed for a program‘s object and data structure from the limited resources available, and recycling that memory for reuse when it is no longer required. Because application programs cannot in general predict in advance how much memory they are going to require, they need addition code to handle there changing memory requirements.</a:t>
            </a:r>
          </a:p>
          <a:p>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6851</TotalTime>
  <Words>3788</Words>
  <Application>Microsoft Office PowerPoint</Application>
  <PresentationFormat>On-screen Show (16:9)</PresentationFormat>
  <Paragraphs>501</Paragraphs>
  <Slides>74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Roboto Condensed</vt:lpstr>
      <vt:lpstr>Roboto Condensed Light</vt:lpstr>
      <vt:lpstr>Wingdings 3</vt:lpstr>
      <vt:lpstr>Verdana</vt:lpstr>
      <vt:lpstr>Helvetica</vt:lpstr>
      <vt:lpstr>Times New Roman</vt:lpstr>
      <vt:lpstr>Wingdings</vt:lpstr>
      <vt:lpstr>Symbol</vt:lpstr>
      <vt:lpstr>Monotype Sorts</vt:lpstr>
      <vt:lpstr>Arvo</vt:lpstr>
      <vt:lpstr>Salerio template</vt:lpstr>
      <vt:lpstr>Memory Management </vt:lpstr>
      <vt:lpstr>Content </vt:lpstr>
      <vt:lpstr>Introduction </vt:lpstr>
      <vt:lpstr>Objectives</vt:lpstr>
      <vt:lpstr>Background</vt:lpstr>
      <vt:lpstr>Background(cont…)</vt:lpstr>
      <vt:lpstr>Slide 7</vt:lpstr>
      <vt:lpstr>Slide 8</vt:lpstr>
      <vt:lpstr>Slide 9</vt:lpstr>
      <vt:lpstr>Functions </vt:lpstr>
      <vt:lpstr>Base and Limit Registers</vt:lpstr>
      <vt:lpstr>Hardware address protection with base and limit registers.</vt:lpstr>
      <vt:lpstr>Slide 13</vt:lpstr>
      <vt:lpstr>Requirement of memory management </vt:lpstr>
      <vt:lpstr>Slide 15</vt:lpstr>
      <vt:lpstr>Multistep Processing of a User Program </vt:lpstr>
      <vt:lpstr>Binding of Instructions and Data to Memory</vt:lpstr>
      <vt:lpstr>Dynamic Loading</vt:lpstr>
      <vt:lpstr>Slide 19</vt:lpstr>
      <vt:lpstr>Dynamic Loading </vt:lpstr>
      <vt:lpstr>Dynamic Linking</vt:lpstr>
      <vt:lpstr>Dynamic Linking conti.</vt:lpstr>
      <vt:lpstr>Advantages</vt:lpstr>
      <vt:lpstr>Logical vs. Physical Address Space</vt:lpstr>
      <vt:lpstr>Slide 25</vt:lpstr>
      <vt:lpstr>Memory-Management Unit (MMU)</vt:lpstr>
      <vt:lpstr>Dynamic relocation using a relocation register</vt:lpstr>
      <vt:lpstr>Swapping</vt:lpstr>
      <vt:lpstr>Schematic View of Swapping</vt:lpstr>
      <vt:lpstr>Contiguous Allocation</vt:lpstr>
      <vt:lpstr>Multiple fixed partitions </vt:lpstr>
      <vt:lpstr>Contiguous Allocation (Cont)</vt:lpstr>
      <vt:lpstr>Dynamic Storage-Allocation Problem</vt:lpstr>
      <vt:lpstr>Limitations of fixed partitions</vt:lpstr>
      <vt:lpstr>Example of fixed partition</vt:lpstr>
      <vt:lpstr>Dynamic partitions</vt:lpstr>
      <vt:lpstr>Example Dynamic Partitioning</vt:lpstr>
      <vt:lpstr>Example Dynamic Partitioning</vt:lpstr>
      <vt:lpstr>Slide 39</vt:lpstr>
      <vt:lpstr>Slide 40</vt:lpstr>
      <vt:lpstr>Slide 41</vt:lpstr>
      <vt:lpstr>Fragmentation</vt:lpstr>
      <vt:lpstr>Slide 43</vt:lpstr>
      <vt:lpstr>Compaction</vt:lpstr>
      <vt:lpstr>Slide 45</vt:lpstr>
      <vt:lpstr>Slide 46</vt:lpstr>
      <vt:lpstr>Paging</vt:lpstr>
      <vt:lpstr>Address Translation Scheme</vt:lpstr>
      <vt:lpstr>Paging Hardware</vt:lpstr>
      <vt:lpstr>Paging Model of Logical and Physical Memory</vt:lpstr>
      <vt:lpstr>Paging Example</vt:lpstr>
      <vt:lpstr>Free Frames</vt:lpstr>
      <vt:lpstr>Implementation of Page Table</vt:lpstr>
      <vt:lpstr>Associative Memory</vt:lpstr>
      <vt:lpstr>Paging Hardware With TLB</vt:lpstr>
      <vt:lpstr>Effective Access Time</vt:lpstr>
      <vt:lpstr>Slide 57</vt:lpstr>
      <vt:lpstr>Slide 58</vt:lpstr>
      <vt:lpstr>Segmentation</vt:lpstr>
      <vt:lpstr>User’s View of a Program</vt:lpstr>
      <vt:lpstr>Slide 61</vt:lpstr>
      <vt:lpstr>Slide 62</vt:lpstr>
      <vt:lpstr>Logical View of Segmentation</vt:lpstr>
      <vt:lpstr>Slide 64</vt:lpstr>
      <vt:lpstr>Segmentation Architecture </vt:lpstr>
      <vt:lpstr>Segmentation Architecture </vt:lpstr>
      <vt:lpstr>Segmentation Hardware</vt:lpstr>
      <vt:lpstr>Example of Segmentation</vt:lpstr>
      <vt:lpstr>Segmentation Architecture (Cont.)</vt:lpstr>
      <vt:lpstr>Slide 70</vt:lpstr>
      <vt:lpstr>Shared segments</vt:lpstr>
      <vt:lpstr>Slide 72</vt:lpstr>
      <vt:lpstr>Fragmentation in segmentation</vt:lpstr>
      <vt:lpstr>Adv and Dis Adv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Admin</dc:creator>
  <cp:lastModifiedBy>admin</cp:lastModifiedBy>
  <cp:revision>176</cp:revision>
  <dcterms:modified xsi:type="dcterms:W3CDTF">2022-08-23T10:04:59Z</dcterms:modified>
</cp:coreProperties>
</file>