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9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B99B8-47C1-4BD2-A8C8-200F74532227}"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558B6-2F9A-44C1-9F26-217891BC549A}" type="slidenum">
              <a:rPr lang="en-US" smtClean="0"/>
              <a:t>‹#›</a:t>
            </a:fld>
            <a:endParaRPr lang="en-US"/>
          </a:p>
        </p:txBody>
      </p:sp>
    </p:spTree>
    <p:extLst>
      <p:ext uri="{BB962C8B-B14F-4D97-AF65-F5344CB8AC3E}">
        <p14:creationId xmlns:p14="http://schemas.microsoft.com/office/powerpoint/2010/main" val="214433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267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9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65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49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71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874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297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74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46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199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94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89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301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538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78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87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403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306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92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59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41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363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969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814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8594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2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85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79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096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92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68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22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C45347-A57C-484E-B8BD-CF6AF1C4D0F7}"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175730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C45347-A57C-484E-B8BD-CF6AF1C4D0F7}"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14817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C45347-A57C-484E-B8BD-CF6AF1C4D0F7}"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217139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C45347-A57C-484E-B8BD-CF6AF1C4D0F7}"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108742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C45347-A57C-484E-B8BD-CF6AF1C4D0F7}"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4041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C45347-A57C-484E-B8BD-CF6AF1C4D0F7}"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266825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45347-A57C-484E-B8BD-CF6AF1C4D0F7}"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258660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C45347-A57C-484E-B8BD-CF6AF1C4D0F7}"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208297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45347-A57C-484E-B8BD-CF6AF1C4D0F7}"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28703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C45347-A57C-484E-B8BD-CF6AF1C4D0F7}"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417144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C45347-A57C-484E-B8BD-CF6AF1C4D0F7}"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7F3AC-ECCD-4792-9508-A6CC195FB9E1}" type="slidenum">
              <a:rPr lang="en-US" smtClean="0"/>
              <a:t>‹#›</a:t>
            </a:fld>
            <a:endParaRPr lang="en-US"/>
          </a:p>
        </p:txBody>
      </p:sp>
    </p:spTree>
    <p:extLst>
      <p:ext uri="{BB962C8B-B14F-4D97-AF65-F5344CB8AC3E}">
        <p14:creationId xmlns:p14="http://schemas.microsoft.com/office/powerpoint/2010/main" val="396129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45347-A57C-484E-B8BD-CF6AF1C4D0F7}" type="datetimeFigureOut">
              <a:rPr lang="en-US" smtClean="0"/>
              <a:t>8/29/2022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7F3AC-ECCD-4792-9508-A6CC195FB9E1}" type="slidenum">
              <a:rPr lang="en-US" smtClean="0"/>
              <a:t>‹#›</a:t>
            </a:fld>
            <a:endParaRPr lang="en-US"/>
          </a:p>
        </p:txBody>
      </p:sp>
    </p:spTree>
    <p:extLst>
      <p:ext uri="{BB962C8B-B14F-4D97-AF65-F5344CB8AC3E}">
        <p14:creationId xmlns:p14="http://schemas.microsoft.com/office/powerpoint/2010/main" val="1740745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java-lang-thread-class-jav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geeksforgeeks.org/java-lang-package-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javatpoint.com/object-clas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dirty="0">
                <a:solidFill>
                  <a:schemeClr val="dk1"/>
                </a:solidFill>
                <a:latin typeface="Calibri"/>
                <a:ea typeface="Calibri"/>
                <a:cs typeface="Calibri"/>
                <a:sym typeface="Calibri"/>
              </a:rPr>
              <a:t> </a:t>
            </a:r>
            <a:r>
              <a:rPr lang="en-US" sz="2800" b="1" dirty="0">
                <a:solidFill>
                  <a:schemeClr val="lt1"/>
                </a:solidFill>
                <a:latin typeface="Calibri"/>
                <a:ea typeface="Calibri"/>
                <a:cs typeface="Calibri"/>
                <a:sym typeface="Calibri"/>
              </a:rPr>
              <a:t>JAVA PROGRAMMING</a:t>
            </a:r>
            <a:endParaRPr sz="2400" b="1" dirty="0">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dirty="0">
                <a:solidFill>
                  <a:schemeClr val="dk1"/>
                </a:solidFill>
                <a:latin typeface="Calibri"/>
                <a:ea typeface="Calibri"/>
                <a:cs typeface="Calibri"/>
                <a:sym typeface="Calibri"/>
              </a:rPr>
              <a:t> </a:t>
            </a:r>
            <a:r>
              <a:rPr lang="en-US" sz="2000" b="1" dirty="0">
                <a:solidFill>
                  <a:schemeClr val="lt1"/>
                </a:solidFill>
                <a:latin typeface="Calibri"/>
                <a:ea typeface="Calibri"/>
                <a:cs typeface="Calibri"/>
                <a:sym typeface="Calibri"/>
              </a:rPr>
              <a:t>KLE BCA Belgaum</a:t>
            </a:r>
            <a:endParaRPr sz="2400" b="1" dirty="0">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
        <p:nvSpPr>
          <p:cNvPr id="2" name="Content Placeholder 1"/>
          <p:cNvSpPr>
            <a:spLocks noGrp="1"/>
          </p:cNvSpPr>
          <p:nvPr>
            <p:ph idx="1"/>
          </p:nvPr>
        </p:nvSpPr>
        <p:spPr>
          <a:xfrm>
            <a:off x="317500" y="1112044"/>
            <a:ext cx="11036300" cy="5064919"/>
          </a:xfrm>
        </p:spPr>
        <p:txBody>
          <a:bodyPr>
            <a:normAutofit/>
          </a:bodyPr>
          <a:lstStyle/>
          <a:p>
            <a:pPr marL="0" indent="0" algn="ctr">
              <a:buNone/>
            </a:pPr>
            <a:endParaRPr lang="en-US" sz="3600" b="1" dirty="0" smtClean="0">
              <a:latin typeface="Times New Roman" panose="02020603050405020304" pitchFamily="18" charset="0"/>
              <a:cs typeface="Times New Roman" panose="02020603050405020304" pitchFamily="18" charset="0"/>
            </a:endParaRPr>
          </a:p>
          <a:p>
            <a:pPr marL="0" indent="0" algn="ctr">
              <a:buNone/>
            </a:pPr>
            <a:endParaRPr lang="en-US" sz="3600" b="1" dirty="0">
              <a:latin typeface="Times New Roman" panose="02020603050405020304" pitchFamily="18" charset="0"/>
              <a:cs typeface="Times New Roman" panose="02020603050405020304" pitchFamily="18" charset="0"/>
            </a:endParaRPr>
          </a:p>
          <a:p>
            <a:pPr marL="0" indent="0" algn="ctr">
              <a:buNone/>
            </a:pPr>
            <a:r>
              <a:rPr lang="en-US" sz="3600" b="1" dirty="0" smtClean="0">
                <a:latin typeface="Times New Roman" panose="02020603050405020304" pitchFamily="18" charset="0"/>
                <a:cs typeface="Times New Roman" panose="02020603050405020304" pitchFamily="18" charset="0"/>
              </a:rPr>
              <a:t>Unit IV</a:t>
            </a:r>
          </a:p>
          <a:p>
            <a:pPr algn="ctr"/>
            <a:endParaRPr lang="en-US" sz="3600" b="1" dirty="0">
              <a:latin typeface="Times New Roman" panose="02020603050405020304" pitchFamily="18" charset="0"/>
              <a:cs typeface="Times New Roman" panose="02020603050405020304" pitchFamily="18" charset="0"/>
            </a:endParaRPr>
          </a:p>
          <a:p>
            <a:pPr marL="0" indent="0" algn="ctr">
              <a:buNone/>
            </a:pPr>
            <a:r>
              <a:rPr lang="en-US" sz="3600" b="1" dirty="0" smtClean="0">
                <a:latin typeface="Times New Roman" panose="02020603050405020304" pitchFamily="18" charset="0"/>
                <a:cs typeface="Times New Roman" panose="02020603050405020304" pitchFamily="18" charset="0"/>
              </a:rPr>
              <a:t>Multi Threading and Collections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fontAlgn="base"/>
            <a:r>
              <a:rPr lang="en-IN" sz="2400" b="1" dirty="0"/>
              <a:t>Terminated State:</a:t>
            </a:r>
            <a:r>
              <a:rPr lang="en-IN" sz="2400" dirty="0"/>
              <a:t> A thread terminates because of either of the following reasons:</a:t>
            </a:r>
          </a:p>
          <a:p>
            <a:pPr lvl="1" fontAlgn="base"/>
            <a:r>
              <a:rPr lang="en-IN" dirty="0"/>
              <a:t>Because it exists normally. This happens when the code of thread has entirely executed by the program.</a:t>
            </a:r>
          </a:p>
          <a:p>
            <a:pPr lvl="1" fontAlgn="base"/>
            <a:r>
              <a:rPr lang="en-IN" dirty="0"/>
              <a:t>Because there occurred some unusual erroneous event, like segmentation fault or an unhandled exception.</a:t>
            </a:r>
          </a:p>
          <a:p>
            <a:pPr fontAlgn="base"/>
            <a:r>
              <a:rPr lang="en-IN" sz="2400" dirty="0"/>
              <a:t>A thread that lies in a terminated state does no longer consumes any cycles of CPU.</a:t>
            </a:r>
          </a:p>
          <a:p>
            <a:pPr algn="just">
              <a:spcBef>
                <a:spcPts val="0"/>
              </a:spcBef>
              <a:buClr>
                <a:schemeClr val="dk1"/>
              </a:buClr>
              <a:buSzPts val="2000"/>
            </a:pPr>
            <a:endParaRPr lang="en-IN" sz="2400" dirty="0"/>
          </a:p>
          <a:p>
            <a:pPr marL="342900" indent="-342900">
              <a:spcBef>
                <a:spcPts val="0"/>
              </a:spcBef>
              <a:buClr>
                <a:schemeClr val="dk1"/>
              </a:buClr>
              <a:buSzPts val="2000"/>
            </a:pPr>
            <a:endParaRPr sz="2400" dirty="0"/>
          </a:p>
        </p:txBody>
      </p:sp>
      <p:sp>
        <p:nvSpPr>
          <p:cNvPr id="103" name="Google Shape;103;p14"/>
          <p:cNvSpPr txBox="1"/>
          <p:nvPr/>
        </p:nvSpPr>
        <p:spPr>
          <a:xfrm>
            <a:off x="2286000" y="18288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325475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90601"/>
            <a:ext cx="8229600" cy="4906963"/>
          </a:xfrm>
          <a:prstGeom prst="rect">
            <a:avLst/>
          </a:prstGeom>
          <a:noFill/>
          <a:ln>
            <a:noFill/>
          </a:ln>
        </p:spPr>
        <p:txBody>
          <a:bodyPr spcFirstLastPara="1" vert="horz" wrap="square" lIns="91425" tIns="45700" rIns="91425" bIns="45700" rtlCol="0" anchor="t" anchorCtr="0">
            <a:noAutofit/>
          </a:bodyPr>
          <a:lstStyle/>
          <a:p>
            <a:pPr>
              <a:buNone/>
            </a:pPr>
            <a:r>
              <a:rPr lang="en-IN" sz="2400" b="1" dirty="0"/>
              <a:t>How to create thread</a:t>
            </a:r>
          </a:p>
          <a:p>
            <a:pPr>
              <a:buNone/>
            </a:pPr>
            <a:r>
              <a:rPr lang="en-IN" sz="2400" dirty="0"/>
              <a:t>There are two ways to create a thread:</a:t>
            </a:r>
          </a:p>
          <a:p>
            <a:r>
              <a:rPr lang="en-IN" sz="2400" dirty="0"/>
              <a:t>By extending Thread class</a:t>
            </a:r>
          </a:p>
          <a:p>
            <a:r>
              <a:rPr lang="en-IN" sz="2400" dirty="0"/>
              <a:t>By implementing </a:t>
            </a:r>
            <a:r>
              <a:rPr lang="en-IN" sz="2400" dirty="0" err="1"/>
              <a:t>Runnable</a:t>
            </a:r>
            <a:r>
              <a:rPr lang="en-IN" sz="2400" dirty="0"/>
              <a:t> interface.</a:t>
            </a:r>
          </a:p>
          <a:p>
            <a:endParaRPr lang="en-IN" sz="2400" dirty="0"/>
          </a:p>
          <a:p>
            <a:pPr>
              <a:buNone/>
            </a:pPr>
            <a:r>
              <a:rPr lang="en-IN" sz="2400" dirty="0"/>
              <a:t>Starting a thread:</a:t>
            </a:r>
          </a:p>
          <a:p>
            <a:r>
              <a:rPr lang="en-IN" sz="2400" b="1" dirty="0"/>
              <a:t>start() method</a:t>
            </a:r>
            <a:r>
              <a:rPr lang="en-IN" sz="2400" dirty="0"/>
              <a:t> of Thread class is used to start a newly created thread. It performs following </a:t>
            </a:r>
            <a:r>
              <a:rPr lang="en-IN" sz="2400" dirty="0" err="1"/>
              <a:t>tasks:A</a:t>
            </a:r>
            <a:r>
              <a:rPr lang="en-IN" sz="2400" dirty="0"/>
              <a:t> new thread starts(with new </a:t>
            </a:r>
            <a:r>
              <a:rPr lang="en-IN" sz="2400" dirty="0" err="1"/>
              <a:t>callstack</a:t>
            </a:r>
            <a:r>
              <a:rPr lang="en-IN" sz="2400" dirty="0"/>
              <a:t>).</a:t>
            </a:r>
          </a:p>
          <a:p>
            <a:r>
              <a:rPr lang="en-IN" sz="2400" dirty="0"/>
              <a:t>The thread moves from New state to the </a:t>
            </a:r>
            <a:r>
              <a:rPr lang="en-IN" sz="2400" dirty="0" err="1"/>
              <a:t>Runnable</a:t>
            </a:r>
            <a:r>
              <a:rPr lang="en-IN" sz="2400" dirty="0"/>
              <a:t> state.</a:t>
            </a:r>
          </a:p>
          <a:p>
            <a:r>
              <a:rPr lang="en-IN" sz="2400" dirty="0"/>
              <a:t>When the thread gets a chance to execute, its target run() method will run.</a:t>
            </a:r>
          </a:p>
          <a:p>
            <a:pPr>
              <a:buNone/>
            </a:pPr>
            <a:endParaRPr lang="en-IN" sz="2400" dirty="0"/>
          </a:p>
          <a:p>
            <a:pPr marL="342900" indent="-342900">
              <a:spcBef>
                <a:spcPts val="0"/>
              </a:spcBef>
              <a:buClr>
                <a:schemeClr val="dk1"/>
              </a:buClr>
              <a:buSzPts val="2000"/>
            </a:pPr>
            <a:endParaRPr sz="24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18487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90601"/>
            <a:ext cx="8229600" cy="4906963"/>
          </a:xfrm>
          <a:prstGeom prst="rect">
            <a:avLst/>
          </a:prstGeom>
          <a:noFill/>
          <a:ln>
            <a:noFill/>
          </a:ln>
        </p:spPr>
        <p:txBody>
          <a:bodyPr spcFirstLastPara="1" vert="horz" wrap="square" lIns="91425" tIns="45700" rIns="91425" bIns="45700" rtlCol="0" anchor="t" anchorCtr="0">
            <a:noAutofit/>
          </a:bodyPr>
          <a:lstStyle/>
          <a:p>
            <a:pPr>
              <a:buNone/>
            </a:pPr>
            <a:r>
              <a:rPr lang="en-IN" sz="2000" dirty="0"/>
              <a:t>Java Thread Example by extending Thread class</a:t>
            </a:r>
          </a:p>
          <a:p>
            <a:pPr>
              <a:buNone/>
            </a:pPr>
            <a:r>
              <a:rPr lang="en-IN" sz="2000" b="1" dirty="0"/>
              <a:t>class</a:t>
            </a:r>
            <a:r>
              <a:rPr lang="en-IN" sz="2000" dirty="0"/>
              <a:t> Multi </a:t>
            </a:r>
            <a:r>
              <a:rPr lang="en-IN" sz="2000" b="1" dirty="0"/>
              <a:t>extends</a:t>
            </a:r>
            <a:r>
              <a:rPr lang="en-IN" sz="2000" dirty="0"/>
              <a:t> Thread</a:t>
            </a:r>
          </a:p>
          <a:p>
            <a:pPr>
              <a:buNone/>
            </a:pPr>
            <a:r>
              <a:rPr lang="en-IN" sz="2000" dirty="0"/>
              <a:t>{  </a:t>
            </a:r>
          </a:p>
          <a:p>
            <a:pPr lvl="1">
              <a:buNone/>
            </a:pPr>
            <a:r>
              <a:rPr lang="en-IN" sz="2000" b="1" dirty="0"/>
              <a:t>public</a:t>
            </a:r>
            <a:r>
              <a:rPr lang="en-IN" sz="2000" dirty="0"/>
              <a:t> </a:t>
            </a:r>
            <a:r>
              <a:rPr lang="en-IN" sz="2000" b="1" dirty="0"/>
              <a:t>void</a:t>
            </a:r>
            <a:r>
              <a:rPr lang="en-IN" sz="2000" dirty="0"/>
              <a:t> run()</a:t>
            </a:r>
          </a:p>
          <a:p>
            <a:pPr lvl="1">
              <a:buNone/>
            </a:pPr>
            <a:r>
              <a:rPr lang="en-IN" sz="2000" dirty="0"/>
              <a:t>{  </a:t>
            </a:r>
          </a:p>
          <a:p>
            <a:pPr lvl="1">
              <a:buNone/>
            </a:pPr>
            <a:r>
              <a:rPr lang="en-IN" sz="2000" dirty="0" err="1"/>
              <a:t>System.out.println</a:t>
            </a:r>
            <a:r>
              <a:rPr lang="en-IN" sz="2000" dirty="0"/>
              <a:t>("thread is running...");  </a:t>
            </a:r>
          </a:p>
          <a:p>
            <a:pPr lvl="1">
              <a:buNone/>
            </a:pPr>
            <a:r>
              <a:rPr lang="en-IN" sz="2000" dirty="0"/>
              <a:t>}  </a:t>
            </a:r>
          </a:p>
          <a:p>
            <a:pPr lvl="1">
              <a:buNone/>
            </a:pP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a:t>
            </a:r>
          </a:p>
          <a:p>
            <a:pPr lvl="1">
              <a:buNone/>
            </a:pPr>
            <a:r>
              <a:rPr lang="en-IN" sz="2000" dirty="0"/>
              <a:t>{  </a:t>
            </a:r>
          </a:p>
          <a:p>
            <a:pPr lvl="1">
              <a:buNone/>
            </a:pPr>
            <a:r>
              <a:rPr lang="en-IN" sz="2000" dirty="0"/>
              <a:t>Multi t1=</a:t>
            </a:r>
            <a:r>
              <a:rPr lang="en-IN" sz="2000" b="1" dirty="0"/>
              <a:t>new</a:t>
            </a:r>
            <a:r>
              <a:rPr lang="en-IN" sz="2000" dirty="0"/>
              <a:t> Multi();  </a:t>
            </a:r>
          </a:p>
          <a:p>
            <a:pPr lvl="1">
              <a:buNone/>
            </a:pPr>
            <a:r>
              <a:rPr lang="en-IN" sz="2000" dirty="0"/>
              <a:t>t1.start();  </a:t>
            </a:r>
          </a:p>
          <a:p>
            <a:pPr lvl="1">
              <a:buNone/>
            </a:pPr>
            <a:r>
              <a:rPr lang="en-IN" sz="2000" dirty="0"/>
              <a:t> }  </a:t>
            </a:r>
          </a:p>
          <a:p>
            <a:pPr>
              <a:buNone/>
            </a:pPr>
            <a:r>
              <a:rPr lang="en-IN"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84309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buNone/>
            </a:pPr>
            <a:r>
              <a:rPr lang="en-US" sz="2000" dirty="0"/>
              <a:t>2) Java Thread Example by implementing </a:t>
            </a:r>
            <a:r>
              <a:rPr lang="en-US" sz="2000" dirty="0" err="1"/>
              <a:t>Runnable</a:t>
            </a:r>
            <a:r>
              <a:rPr lang="en-US" sz="2000" dirty="0"/>
              <a:t> interface</a:t>
            </a:r>
          </a:p>
          <a:p>
            <a:pPr>
              <a:buNone/>
            </a:pPr>
            <a:r>
              <a:rPr lang="en-US" sz="2000" b="1" dirty="0"/>
              <a:t>class</a:t>
            </a:r>
            <a:r>
              <a:rPr lang="en-US" sz="2000" dirty="0"/>
              <a:t> Multi3 </a:t>
            </a:r>
            <a:r>
              <a:rPr lang="en-US" sz="2000" b="1" dirty="0"/>
              <a:t>implements</a:t>
            </a:r>
            <a:r>
              <a:rPr lang="en-US" sz="2000" dirty="0"/>
              <a:t> </a:t>
            </a:r>
            <a:r>
              <a:rPr lang="en-US" sz="2000" dirty="0" err="1"/>
              <a:t>Runnable</a:t>
            </a:r>
            <a:endParaRPr lang="en-US" sz="2000" dirty="0"/>
          </a:p>
          <a:p>
            <a:pPr>
              <a:buNone/>
            </a:pPr>
            <a:r>
              <a:rPr lang="en-US" sz="2000" dirty="0"/>
              <a:t>{  </a:t>
            </a:r>
          </a:p>
          <a:p>
            <a:pPr lvl="1">
              <a:buNone/>
            </a:pPr>
            <a:r>
              <a:rPr lang="en-US" sz="1800" b="1" dirty="0"/>
              <a:t>public</a:t>
            </a:r>
            <a:r>
              <a:rPr lang="en-US" sz="1800" dirty="0"/>
              <a:t> </a:t>
            </a:r>
            <a:r>
              <a:rPr lang="en-US" sz="1800" b="1" dirty="0"/>
              <a:t>void</a:t>
            </a:r>
            <a:r>
              <a:rPr lang="en-US" sz="1800" dirty="0"/>
              <a:t> run()</a:t>
            </a:r>
          </a:p>
          <a:p>
            <a:pPr lvl="1">
              <a:buNone/>
            </a:pPr>
            <a:r>
              <a:rPr lang="en-US" sz="1800" dirty="0"/>
              <a:t>{  </a:t>
            </a:r>
          </a:p>
          <a:p>
            <a:pPr lvl="1">
              <a:buNone/>
            </a:pPr>
            <a:r>
              <a:rPr lang="en-US" sz="1800" dirty="0" err="1"/>
              <a:t>System.out.println</a:t>
            </a:r>
            <a:r>
              <a:rPr lang="en-US" sz="1800" dirty="0"/>
              <a:t>("thread is running...");  </a:t>
            </a:r>
          </a:p>
          <a:p>
            <a:pPr lvl="1">
              <a:buNone/>
            </a:pPr>
            <a:r>
              <a:rPr lang="en-US" sz="1800" dirty="0"/>
              <a:t>}  </a:t>
            </a:r>
          </a:p>
          <a:p>
            <a:pPr lvl="1">
              <a:buNone/>
            </a:pPr>
            <a:r>
              <a:rPr lang="en-US" sz="1800" dirty="0"/>
              <a:t>  </a:t>
            </a:r>
          </a:p>
          <a:p>
            <a:pPr lvl="1">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a:t>
            </a:r>
          </a:p>
          <a:p>
            <a:pPr lvl="1">
              <a:buNone/>
            </a:pPr>
            <a:r>
              <a:rPr lang="en-US" sz="1800" dirty="0"/>
              <a:t>{  </a:t>
            </a:r>
          </a:p>
          <a:p>
            <a:pPr lvl="1">
              <a:buNone/>
            </a:pPr>
            <a:r>
              <a:rPr lang="en-US" sz="1800" dirty="0"/>
              <a:t>Multi3 m1=</a:t>
            </a:r>
            <a:r>
              <a:rPr lang="en-US" sz="1800" b="1" dirty="0"/>
              <a:t>new</a:t>
            </a:r>
            <a:r>
              <a:rPr lang="en-US" sz="1800" dirty="0"/>
              <a:t> Multi3();  </a:t>
            </a:r>
          </a:p>
          <a:p>
            <a:pPr lvl="1">
              <a:buNone/>
            </a:pPr>
            <a:r>
              <a:rPr lang="en-US" sz="1800" dirty="0"/>
              <a:t>Thread t1 =</a:t>
            </a:r>
            <a:r>
              <a:rPr lang="en-US" sz="1800" b="1" dirty="0"/>
              <a:t>new</a:t>
            </a:r>
            <a:r>
              <a:rPr lang="en-US" sz="1800" dirty="0"/>
              <a:t> Thread(m1);  </a:t>
            </a:r>
          </a:p>
          <a:p>
            <a:pPr lvl="1">
              <a:buNone/>
            </a:pPr>
            <a:r>
              <a:rPr lang="en-US" sz="1800" dirty="0"/>
              <a:t>t1.start();  </a:t>
            </a:r>
          </a:p>
          <a:p>
            <a:pPr lvl="1">
              <a:buNone/>
            </a:pPr>
            <a:r>
              <a:rPr lang="en-US" sz="1800" dirty="0"/>
              <a:t> }  </a:t>
            </a:r>
          </a:p>
          <a:p>
            <a:pPr>
              <a:buNone/>
            </a:pPr>
            <a:r>
              <a:rPr lang="en-US"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29171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Extending the Thread Methods</a:t>
            </a:r>
          </a:p>
          <a:p>
            <a:pPr>
              <a:buNone/>
            </a:pPr>
            <a:r>
              <a:rPr lang="en-US" sz="2000" dirty="0"/>
              <a:t>class priority extends Thread</a:t>
            </a:r>
          </a:p>
          <a:p>
            <a:pPr>
              <a:buNone/>
            </a:pPr>
            <a:r>
              <a:rPr lang="en-US" sz="2000" dirty="0"/>
              <a:t>{</a:t>
            </a:r>
          </a:p>
          <a:p>
            <a:pPr lvl="1">
              <a:buNone/>
            </a:pPr>
            <a:r>
              <a:rPr lang="en-US" sz="1600" dirty="0"/>
              <a:t>public void run()</a:t>
            </a:r>
          </a:p>
          <a:p>
            <a:pPr lvl="1">
              <a:buNone/>
            </a:pPr>
            <a:r>
              <a:rPr lang="en-US" sz="1600" dirty="0"/>
              <a:t>{</a:t>
            </a:r>
          </a:p>
          <a:p>
            <a:pPr lvl="1">
              <a:buNone/>
            </a:pPr>
            <a:r>
              <a:rPr lang="en-US" sz="1600" dirty="0" err="1"/>
              <a:t>System.out.println</a:t>
            </a:r>
            <a:r>
              <a:rPr lang="en-US" sz="1600" dirty="0"/>
              <a:t>(</a:t>
            </a:r>
            <a:r>
              <a:rPr lang="en-US" sz="1600" dirty="0" err="1"/>
              <a:t>Thread.currentThread</a:t>
            </a:r>
            <a:r>
              <a:rPr lang="en-US" sz="1600" dirty="0"/>
              <a:t>().</a:t>
            </a:r>
            <a:r>
              <a:rPr lang="en-US" sz="1600" dirty="0" err="1"/>
              <a:t>getName</a:t>
            </a:r>
            <a:r>
              <a:rPr lang="en-US" sz="1600" dirty="0"/>
              <a:t>()+"Priority is:"+</a:t>
            </a:r>
            <a:r>
              <a:rPr lang="en-US" sz="1600" dirty="0" err="1"/>
              <a:t>Thread.currentThread</a:t>
            </a:r>
            <a:r>
              <a:rPr lang="en-US" sz="1600" dirty="0"/>
              <a:t>().</a:t>
            </a:r>
            <a:r>
              <a:rPr lang="en-US" sz="1600" dirty="0" err="1"/>
              <a:t>getPriority</a:t>
            </a:r>
            <a:r>
              <a:rPr lang="en-US" sz="1600" dirty="0"/>
              <a:t>());</a:t>
            </a:r>
          </a:p>
          <a:p>
            <a:pPr lvl="1">
              <a:buNone/>
            </a:pPr>
            <a:r>
              <a:rPr lang="en-US" sz="1600" dirty="0"/>
              <a:t>}</a:t>
            </a:r>
          </a:p>
          <a:p>
            <a:pPr>
              <a:buNone/>
            </a:pPr>
            <a:r>
              <a:rPr lang="en-US" sz="2000" dirty="0"/>
              <a:t>}</a:t>
            </a:r>
          </a:p>
          <a:p>
            <a:pPr>
              <a:buNone/>
            </a:pPr>
            <a:r>
              <a:rPr lang="en-US" sz="2000" dirty="0"/>
              <a:t>public class pgm24</a:t>
            </a:r>
          </a:p>
          <a:p>
            <a:pPr>
              <a:buNone/>
            </a:pPr>
            <a:r>
              <a:rPr lang="en-US" sz="2000" dirty="0"/>
              <a:t>{</a:t>
            </a:r>
          </a:p>
          <a:p>
            <a:pPr>
              <a:buNone/>
            </a:pPr>
            <a:r>
              <a:rPr lang="en-US" sz="2000" dirty="0"/>
              <a:t>public static void main(String </a:t>
            </a:r>
            <a:r>
              <a:rPr lang="en-US" sz="2000" dirty="0" err="1"/>
              <a:t>args</a:t>
            </a:r>
            <a:r>
              <a:rPr lang="en-US" sz="2000" dirty="0"/>
              <a:t>[])</a:t>
            </a:r>
          </a:p>
          <a:p>
            <a:pPr>
              <a:buNone/>
            </a:pPr>
            <a:r>
              <a:rPr lang="en-US" sz="2000" dirty="0"/>
              <a:t>{</a:t>
            </a:r>
          </a:p>
          <a:p>
            <a:pPr>
              <a:buNone/>
            </a:pPr>
            <a:r>
              <a:rPr lang="en-US" sz="2000" dirty="0"/>
              <a:t> priority m1=new priority();</a:t>
            </a:r>
          </a:p>
          <a:p>
            <a:pPr>
              <a:buNone/>
            </a:pPr>
            <a:r>
              <a:rPr lang="en-US" sz="2000" dirty="0"/>
              <a:t> priority m2=new priority();</a:t>
            </a:r>
          </a:p>
          <a:p>
            <a:pPr>
              <a:buNone/>
            </a:pPr>
            <a:r>
              <a:rPr lang="en-US" sz="2000" dirty="0"/>
              <a:t> priority m3=new priority();</a:t>
            </a: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363592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buNone/>
            </a:pPr>
            <a:r>
              <a:rPr lang="en-IN" sz="2000" dirty="0"/>
              <a:t>m1.setPriority(</a:t>
            </a:r>
            <a:r>
              <a:rPr lang="en-IN" sz="2000" dirty="0" err="1"/>
              <a:t>Thread.MIN_PRIORITY</a:t>
            </a:r>
            <a:r>
              <a:rPr lang="en-IN" sz="2000" dirty="0"/>
              <a:t>);</a:t>
            </a:r>
          </a:p>
          <a:p>
            <a:pPr>
              <a:buNone/>
            </a:pPr>
            <a:r>
              <a:rPr lang="en-IN" sz="2000" dirty="0"/>
              <a:t>m2.setPriority(</a:t>
            </a:r>
            <a:r>
              <a:rPr lang="en-IN" sz="2000" dirty="0" err="1"/>
              <a:t>Thread.MAX_PRIORITY</a:t>
            </a:r>
            <a:r>
              <a:rPr lang="en-IN" sz="2000" dirty="0"/>
              <a:t>);</a:t>
            </a:r>
          </a:p>
          <a:p>
            <a:pPr>
              <a:buNone/>
            </a:pPr>
            <a:r>
              <a:rPr lang="en-IN" sz="2000" dirty="0"/>
              <a:t>m3.setPriority(</a:t>
            </a:r>
            <a:r>
              <a:rPr lang="en-IN" sz="2000" dirty="0" err="1"/>
              <a:t>Thread.NORM_PRIORITY</a:t>
            </a:r>
            <a:r>
              <a:rPr lang="en-IN" sz="2000" dirty="0"/>
              <a:t>);</a:t>
            </a:r>
          </a:p>
          <a:p>
            <a:pPr>
              <a:buNone/>
            </a:pPr>
            <a:r>
              <a:rPr lang="en-IN" sz="2000" dirty="0"/>
              <a:t>m1.start();</a:t>
            </a:r>
          </a:p>
          <a:p>
            <a:pPr>
              <a:buNone/>
            </a:pPr>
            <a:r>
              <a:rPr lang="en-IN" sz="2000" dirty="0"/>
              <a:t>m2.start();</a:t>
            </a:r>
          </a:p>
          <a:p>
            <a:pPr>
              <a:buNone/>
            </a:pPr>
            <a:r>
              <a:rPr lang="en-IN" sz="2000" dirty="0"/>
              <a:t>m3.start();</a:t>
            </a:r>
          </a:p>
          <a:p>
            <a:pPr>
              <a:buNone/>
            </a:pPr>
            <a:r>
              <a:rPr lang="en-IN" sz="2000" dirty="0"/>
              <a:t>}</a:t>
            </a:r>
          </a:p>
          <a:p>
            <a:pPr>
              <a:buNone/>
            </a:pPr>
            <a:r>
              <a:rPr lang="en-IN" sz="2000" dirty="0"/>
              <a:t>}</a:t>
            </a:r>
          </a:p>
          <a:p>
            <a:pPr>
              <a:spcBef>
                <a:spcPts val="0"/>
              </a:spcBef>
              <a:buClr>
                <a:schemeClr val="dk1"/>
              </a:buClr>
              <a:buSzPts val="2000"/>
              <a:buNone/>
            </a:pPr>
            <a:r>
              <a:rPr lang="en-IN" sz="2000" b="1" dirty="0"/>
              <a:t>OUTPUT:</a:t>
            </a:r>
          </a:p>
          <a:p>
            <a:pPr>
              <a:buNone/>
            </a:pPr>
            <a:r>
              <a:rPr lang="en-US" sz="2000" dirty="0"/>
              <a:t>Thread-0Priority is:1</a:t>
            </a:r>
          </a:p>
          <a:p>
            <a:pPr>
              <a:buNone/>
            </a:pPr>
            <a:r>
              <a:rPr lang="en-US" sz="2000" dirty="0"/>
              <a:t>Thread-2Priority is:5</a:t>
            </a:r>
          </a:p>
          <a:p>
            <a:pPr>
              <a:buNone/>
            </a:pPr>
            <a:r>
              <a:rPr lang="en-US" sz="2000" dirty="0"/>
              <a:t>Thread-1Priority is:10</a:t>
            </a:r>
          </a:p>
          <a:p>
            <a:pPr>
              <a:spcBef>
                <a:spcPts val="0"/>
              </a:spcBef>
              <a:buClr>
                <a:schemeClr val="dk1"/>
              </a:buClr>
              <a:buSzPts val="2000"/>
              <a:buNone/>
            </a:pPr>
            <a:endParaRPr lang="en-IN" sz="2000" b="1" dirty="0"/>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11177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lgn="just">
              <a:buNone/>
            </a:pPr>
            <a:r>
              <a:rPr lang="en-IN" sz="2400" b="1" dirty="0"/>
              <a:t>Priority of a Thread (Thread Priority):</a:t>
            </a:r>
          </a:p>
          <a:p>
            <a:pPr algn="just"/>
            <a:r>
              <a:rPr lang="en-IN" sz="2400" dirty="0"/>
              <a:t>Each thread have a priority. Priorities are represented by a number between 1 and 10. In most cases, thread </a:t>
            </a:r>
            <a:r>
              <a:rPr lang="en-IN" sz="2400" dirty="0" err="1"/>
              <a:t>schedular</a:t>
            </a:r>
            <a:r>
              <a:rPr lang="en-IN" sz="2400" dirty="0"/>
              <a:t> schedules the threads according to their priority (known as </a:t>
            </a:r>
            <a:r>
              <a:rPr lang="en-IN" sz="2400" dirty="0" err="1"/>
              <a:t>preemptive</a:t>
            </a:r>
            <a:r>
              <a:rPr lang="en-IN" sz="2400" dirty="0"/>
              <a:t> scheduling). </a:t>
            </a:r>
          </a:p>
          <a:p>
            <a:pPr algn="just"/>
            <a:r>
              <a:rPr lang="en-IN" sz="2400" dirty="0"/>
              <a:t>But it is not guaranteed because it depends on JVM specification that which scheduling it chooses.</a:t>
            </a:r>
          </a:p>
          <a:p>
            <a:pPr>
              <a:buNone/>
            </a:pPr>
            <a:r>
              <a:rPr lang="en-IN" sz="2400" dirty="0"/>
              <a:t>3 constants defined in Thread class:</a:t>
            </a:r>
          </a:p>
          <a:p>
            <a:pPr lvl="1"/>
            <a:r>
              <a:rPr lang="en-IN" sz="2000" dirty="0"/>
              <a:t>public static </a:t>
            </a:r>
            <a:r>
              <a:rPr lang="en-IN" sz="2000" dirty="0" err="1"/>
              <a:t>int</a:t>
            </a:r>
            <a:r>
              <a:rPr lang="en-IN" sz="2000" dirty="0"/>
              <a:t> MIN_PRIORITY</a:t>
            </a:r>
          </a:p>
          <a:p>
            <a:pPr lvl="1"/>
            <a:r>
              <a:rPr lang="en-IN" sz="2000" dirty="0"/>
              <a:t>public static </a:t>
            </a:r>
            <a:r>
              <a:rPr lang="en-IN" sz="2000" dirty="0" err="1"/>
              <a:t>int</a:t>
            </a:r>
            <a:r>
              <a:rPr lang="en-IN" sz="2000" dirty="0"/>
              <a:t> NORM_PRIORITY</a:t>
            </a:r>
          </a:p>
          <a:p>
            <a:pPr lvl="1"/>
            <a:r>
              <a:rPr lang="en-IN" sz="2000" dirty="0"/>
              <a:t>public static </a:t>
            </a:r>
            <a:r>
              <a:rPr lang="en-IN" sz="2000" dirty="0" err="1"/>
              <a:t>int</a:t>
            </a:r>
            <a:r>
              <a:rPr lang="en-IN" sz="2000" dirty="0"/>
              <a:t> MAX_PRIORITY</a:t>
            </a:r>
          </a:p>
          <a:p>
            <a:pPr algn="just"/>
            <a:r>
              <a:rPr lang="en-IN" sz="2400" dirty="0"/>
              <a:t>Default priority of a thread is 5 (NORM_PRIORITY). The value of MIN_PRIORITY is 1 and the value of MAX_PRIORITY is 10.</a:t>
            </a:r>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1895806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90601"/>
            <a:ext cx="8229600" cy="4906963"/>
          </a:xfrm>
          <a:prstGeom prst="rect">
            <a:avLst/>
          </a:prstGeom>
          <a:noFill/>
          <a:ln>
            <a:noFill/>
          </a:ln>
        </p:spPr>
        <p:txBody>
          <a:bodyPr spcFirstLastPara="1" vert="horz" wrap="square" lIns="91425" tIns="45700" rIns="91425" bIns="45700" rtlCol="0" anchor="t" anchorCtr="0">
            <a:noAutofit/>
          </a:bodyPr>
          <a:lstStyle/>
          <a:p>
            <a:pPr fontAlgn="base"/>
            <a:r>
              <a:rPr lang="en-IN" sz="2000" b="1" dirty="0"/>
              <a:t>public static </a:t>
            </a:r>
            <a:r>
              <a:rPr lang="en-IN" sz="2000" b="1" dirty="0" err="1"/>
              <a:t>int</a:t>
            </a:r>
            <a:r>
              <a:rPr lang="en-IN" sz="2000" b="1" dirty="0"/>
              <a:t> MIN_PRIORITY:</a:t>
            </a:r>
            <a:r>
              <a:rPr lang="en-IN" sz="2000" dirty="0"/>
              <a:t> This is minimum priority that a thread can have. Value for this is 1.</a:t>
            </a:r>
            <a:endParaRPr lang="en-IN" sz="2000"/>
          </a:p>
          <a:p>
            <a:pPr fontAlgn="base"/>
            <a:r>
              <a:rPr lang="en-IN" sz="2000" b="1"/>
              <a:t>public </a:t>
            </a:r>
            <a:r>
              <a:rPr lang="en-IN" sz="2000" b="1" dirty="0"/>
              <a:t>static </a:t>
            </a:r>
            <a:r>
              <a:rPr lang="en-IN" sz="2000" b="1" dirty="0" err="1"/>
              <a:t>int</a:t>
            </a:r>
            <a:r>
              <a:rPr lang="en-IN" sz="2000" b="1" dirty="0"/>
              <a:t> NORM_PRIORITY:</a:t>
            </a:r>
            <a:r>
              <a:rPr lang="en-IN" sz="2000" dirty="0"/>
              <a:t> This is default priority of a thread if do not explicitly define it. Value for this is 5.</a:t>
            </a:r>
          </a:p>
          <a:p>
            <a:pPr fontAlgn="base"/>
            <a:r>
              <a:rPr lang="en-IN" sz="2000" b="1" dirty="0"/>
              <a:t>public static </a:t>
            </a:r>
            <a:r>
              <a:rPr lang="en-IN" sz="2000" b="1" dirty="0" err="1"/>
              <a:t>int</a:t>
            </a:r>
            <a:r>
              <a:rPr lang="en-IN" sz="2000" b="1" dirty="0"/>
              <a:t> MAX_PRIORITY:</a:t>
            </a:r>
            <a:r>
              <a:rPr lang="en-IN" sz="2000" dirty="0"/>
              <a:t> This is maximum priority of a thread. Value for this is 10.</a:t>
            </a:r>
          </a:p>
          <a:p>
            <a:pPr fontAlgn="base">
              <a:buNone/>
            </a:pPr>
            <a:r>
              <a:rPr lang="en-IN" sz="2000" b="1" dirty="0"/>
              <a:t>Get and Set Thread Priority:</a:t>
            </a:r>
            <a:endParaRPr lang="en-IN" sz="2000" dirty="0"/>
          </a:p>
          <a:p>
            <a:pPr fontAlgn="base"/>
            <a:r>
              <a:rPr lang="en-IN" sz="2000" b="1" dirty="0"/>
              <a:t>public final </a:t>
            </a:r>
            <a:r>
              <a:rPr lang="en-IN" sz="2000" b="1" dirty="0" err="1"/>
              <a:t>int</a:t>
            </a:r>
            <a:r>
              <a:rPr lang="en-IN" sz="2000" b="1" dirty="0"/>
              <a:t> </a:t>
            </a:r>
            <a:r>
              <a:rPr lang="en-IN" sz="2000" b="1" dirty="0" err="1"/>
              <a:t>getPriority</a:t>
            </a:r>
            <a:r>
              <a:rPr lang="en-IN" sz="2000" b="1" dirty="0"/>
              <a:t>():</a:t>
            </a:r>
            <a:r>
              <a:rPr lang="en-IN" sz="2000" dirty="0"/>
              <a:t> </a:t>
            </a:r>
            <a:r>
              <a:rPr lang="en-IN" sz="2000" dirty="0" err="1"/>
              <a:t>java.lang.Thread.getPriority</a:t>
            </a:r>
            <a:r>
              <a:rPr lang="en-IN" sz="2000" dirty="0"/>
              <a:t>() method returns priority of given thread.</a:t>
            </a:r>
          </a:p>
          <a:p>
            <a:pPr fontAlgn="base"/>
            <a:r>
              <a:rPr lang="en-IN" sz="2000" b="1" dirty="0"/>
              <a:t>public final void </a:t>
            </a:r>
            <a:r>
              <a:rPr lang="en-IN" sz="2000" b="1" dirty="0" err="1"/>
              <a:t>setPriority</a:t>
            </a:r>
            <a:r>
              <a:rPr lang="en-IN" sz="2000" b="1" dirty="0"/>
              <a:t>(</a:t>
            </a:r>
            <a:r>
              <a:rPr lang="en-IN" sz="2000" b="1" dirty="0" err="1"/>
              <a:t>int</a:t>
            </a:r>
            <a:r>
              <a:rPr lang="en-IN" sz="2000" b="1" dirty="0"/>
              <a:t> </a:t>
            </a:r>
            <a:r>
              <a:rPr lang="en-IN" sz="2000" b="1" dirty="0" err="1"/>
              <a:t>newPriority</a:t>
            </a:r>
            <a:r>
              <a:rPr lang="en-IN" sz="2000" b="1" dirty="0"/>
              <a:t>):</a:t>
            </a:r>
            <a:r>
              <a:rPr lang="en-IN" sz="2000" dirty="0"/>
              <a:t> </a:t>
            </a:r>
            <a:r>
              <a:rPr lang="en-IN" sz="2000" dirty="0" err="1"/>
              <a:t>java.lang.Thread.setPriority</a:t>
            </a:r>
            <a:r>
              <a:rPr lang="en-IN" sz="2000" dirty="0"/>
              <a:t>() method changes the priority of thread to the value </a:t>
            </a:r>
            <a:r>
              <a:rPr lang="en-IN" sz="2000" dirty="0" err="1"/>
              <a:t>newPriority</a:t>
            </a:r>
            <a:r>
              <a:rPr lang="en-IN" sz="2000" dirty="0"/>
              <a:t>. This method throws </a:t>
            </a:r>
            <a:r>
              <a:rPr lang="en-IN" sz="2000" dirty="0" err="1"/>
              <a:t>IllegalArgumentException</a:t>
            </a:r>
            <a:r>
              <a:rPr lang="en-IN" sz="2000" dirty="0"/>
              <a:t> if value of parameter </a:t>
            </a:r>
            <a:r>
              <a:rPr lang="en-IN" sz="2000" dirty="0" err="1"/>
              <a:t>newPriority</a:t>
            </a:r>
            <a:r>
              <a:rPr lang="en-IN" sz="2000" dirty="0"/>
              <a:t> goes beyond minimum(1) and maximum(10) limit.</a:t>
            </a:r>
          </a:p>
          <a:p>
            <a:pPr marL="342900" indent="-342900">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06774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685801"/>
            <a:ext cx="8686800" cy="5211763"/>
          </a:xfrm>
          <a:prstGeom prst="rect">
            <a:avLst/>
          </a:prstGeom>
          <a:noFill/>
          <a:ln>
            <a:noFill/>
          </a:ln>
        </p:spPr>
        <p:txBody>
          <a:bodyPr spcFirstLastPara="1" vert="horz" wrap="square" lIns="91425" tIns="45700" rIns="91425" bIns="45700" rtlCol="0" anchor="t" anchorCtr="0">
            <a:noAutofit/>
          </a:bodyPr>
          <a:lstStyle/>
          <a:p>
            <a:pPr>
              <a:buNone/>
            </a:pPr>
            <a:r>
              <a:rPr lang="en-US" sz="2000" dirty="0"/>
              <a:t>Example of priority of a Thread:</a:t>
            </a:r>
          </a:p>
          <a:p>
            <a:pPr>
              <a:buNone/>
            </a:pPr>
            <a:r>
              <a:rPr lang="en-US" sz="2000" b="1" dirty="0"/>
              <a:t>class</a:t>
            </a:r>
            <a:r>
              <a:rPr lang="en-US" sz="2000" dirty="0"/>
              <a:t> TestMultiPriority1 </a:t>
            </a:r>
            <a:r>
              <a:rPr lang="en-US" sz="2000" b="1" dirty="0"/>
              <a:t>extends</a:t>
            </a:r>
            <a:r>
              <a:rPr lang="en-US" sz="2000" dirty="0"/>
              <a:t> Thread</a:t>
            </a:r>
          </a:p>
          <a:p>
            <a:pPr>
              <a:buNone/>
            </a:pPr>
            <a:r>
              <a:rPr lang="en-US" sz="2000" dirty="0"/>
              <a:t>{  </a:t>
            </a:r>
          </a:p>
          <a:p>
            <a:pPr lvl="1">
              <a:buNone/>
            </a:pPr>
            <a:r>
              <a:rPr lang="en-US" sz="1800" dirty="0"/>
              <a:t> </a:t>
            </a:r>
            <a:r>
              <a:rPr lang="en-US" sz="1800" b="1" dirty="0"/>
              <a:t>public</a:t>
            </a:r>
            <a:r>
              <a:rPr lang="en-US" sz="1800" dirty="0"/>
              <a:t> </a:t>
            </a:r>
            <a:r>
              <a:rPr lang="en-US" sz="1800" b="1" dirty="0"/>
              <a:t>void</a:t>
            </a:r>
            <a:r>
              <a:rPr lang="en-US" sz="1800" dirty="0"/>
              <a:t> run()</a:t>
            </a:r>
          </a:p>
          <a:p>
            <a:pPr lvl="1">
              <a:buNone/>
            </a:pPr>
            <a:r>
              <a:rPr lang="en-US" sz="1800" dirty="0"/>
              <a:t>{  </a:t>
            </a:r>
          </a:p>
          <a:p>
            <a:pPr lvl="1">
              <a:buNone/>
            </a:pPr>
            <a:r>
              <a:rPr lang="en-US" sz="1800" dirty="0"/>
              <a:t>   </a:t>
            </a:r>
            <a:r>
              <a:rPr lang="en-US" sz="1800" dirty="0" err="1"/>
              <a:t>System.out.println</a:t>
            </a:r>
            <a:r>
              <a:rPr lang="en-US" sz="1800" dirty="0"/>
              <a:t>("running thread name is:"+</a:t>
            </a:r>
            <a:r>
              <a:rPr lang="en-US" sz="1800" dirty="0" err="1"/>
              <a:t>Thread.currentThread</a:t>
            </a:r>
            <a:r>
              <a:rPr lang="en-US" sz="1800" dirty="0"/>
              <a:t>().</a:t>
            </a:r>
            <a:r>
              <a:rPr lang="en-US" sz="1800" dirty="0" err="1"/>
              <a:t>getName</a:t>
            </a:r>
            <a:r>
              <a:rPr lang="en-US" sz="1800" dirty="0"/>
              <a:t>());  </a:t>
            </a:r>
          </a:p>
          <a:p>
            <a:pPr lvl="1">
              <a:buNone/>
            </a:pPr>
            <a:r>
              <a:rPr lang="en-US" sz="1800" dirty="0"/>
              <a:t>   </a:t>
            </a:r>
            <a:r>
              <a:rPr lang="en-US" sz="1800" dirty="0" err="1"/>
              <a:t>System.out.println</a:t>
            </a:r>
            <a:r>
              <a:rPr lang="en-US" sz="1800" dirty="0"/>
              <a:t>("running thread priority is:"+</a:t>
            </a:r>
            <a:r>
              <a:rPr lang="en-US" sz="1800" dirty="0" err="1"/>
              <a:t>Thread.currentThread</a:t>
            </a:r>
            <a:r>
              <a:rPr lang="en-US" sz="1800" dirty="0"/>
              <a:t>().</a:t>
            </a:r>
            <a:r>
              <a:rPr lang="en-US" sz="1800" dirty="0" err="1"/>
              <a:t>getPriority</a:t>
            </a:r>
            <a:r>
              <a:rPr lang="en-US" sz="1800" dirty="0"/>
              <a:t>());  </a:t>
            </a:r>
          </a:p>
          <a:p>
            <a:pPr lvl="1">
              <a:buNone/>
            </a:pPr>
            <a:r>
              <a:rPr lang="en-US" sz="1800" dirty="0"/>
              <a:t>    } </a:t>
            </a:r>
            <a:r>
              <a:rPr lang="en-US" sz="16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p>
          <a:p>
            <a:pPr lvl="1">
              <a:buNone/>
            </a:pPr>
            <a:r>
              <a:rPr lang="en-US" sz="1600" dirty="0"/>
              <a:t>{  </a:t>
            </a:r>
          </a:p>
          <a:p>
            <a:pPr lvl="1">
              <a:buNone/>
            </a:pPr>
            <a:r>
              <a:rPr lang="en-US" sz="1600" dirty="0"/>
              <a:t>  TestMultiPriority1 m1=</a:t>
            </a:r>
            <a:r>
              <a:rPr lang="en-US" sz="1600" b="1" dirty="0"/>
              <a:t>new</a:t>
            </a:r>
            <a:r>
              <a:rPr lang="en-US" sz="1600" dirty="0"/>
              <a:t> TestMultiPriority1();  </a:t>
            </a:r>
          </a:p>
          <a:p>
            <a:pPr lvl="1">
              <a:buNone/>
            </a:pPr>
            <a:r>
              <a:rPr lang="en-US" sz="1600" dirty="0"/>
              <a:t>  TestMultiPriority1 m2=</a:t>
            </a:r>
            <a:r>
              <a:rPr lang="en-US" sz="1600" b="1" dirty="0"/>
              <a:t>new</a:t>
            </a:r>
            <a:r>
              <a:rPr lang="en-US" sz="1600" dirty="0"/>
              <a:t> TestMultiPriority1();  </a:t>
            </a:r>
          </a:p>
          <a:p>
            <a:pPr lvl="1">
              <a:buNone/>
            </a:pPr>
            <a:r>
              <a:rPr lang="en-US" sz="1600" dirty="0"/>
              <a:t>  m1.setPriority(</a:t>
            </a:r>
            <a:r>
              <a:rPr lang="en-US" sz="1600" dirty="0" err="1"/>
              <a:t>Thread.MIN_PRIORITY</a:t>
            </a:r>
            <a:r>
              <a:rPr lang="en-US" sz="1600" dirty="0"/>
              <a:t>);  </a:t>
            </a:r>
          </a:p>
          <a:p>
            <a:pPr lvl="1">
              <a:buNone/>
            </a:pPr>
            <a:r>
              <a:rPr lang="en-US" sz="1600" dirty="0"/>
              <a:t>  m2.setPriority(</a:t>
            </a:r>
            <a:r>
              <a:rPr lang="en-US" sz="1600" dirty="0" err="1"/>
              <a:t>Thread.MAX_PRIORITY</a:t>
            </a:r>
            <a:r>
              <a:rPr lang="en-US" sz="1600" dirty="0"/>
              <a:t>);  </a:t>
            </a:r>
          </a:p>
          <a:p>
            <a:pPr lvl="1">
              <a:buNone/>
            </a:pPr>
            <a:r>
              <a:rPr lang="en-US" sz="1600" dirty="0"/>
              <a:t>  m1.start();  </a:t>
            </a:r>
          </a:p>
          <a:p>
            <a:pPr lvl="1">
              <a:buNone/>
            </a:pPr>
            <a:r>
              <a:rPr lang="en-US" sz="1600" dirty="0"/>
              <a:t>  m2.start();  </a:t>
            </a:r>
          </a:p>
          <a:p>
            <a:pPr lvl="1">
              <a:buNone/>
            </a:pPr>
            <a:r>
              <a:rPr lang="en-US" sz="1600" dirty="0"/>
              <a:t>   }}</a:t>
            </a:r>
          </a:p>
          <a:p>
            <a:pPr lvl="1">
              <a:buNone/>
            </a:pPr>
            <a:r>
              <a:rPr lang="en-US" sz="1600" dirty="0"/>
              <a:t>}</a:t>
            </a:r>
          </a:p>
          <a:p>
            <a:pPr>
              <a:buNone/>
            </a:pPr>
            <a:r>
              <a:rPr lang="en-US" sz="2000" dirty="0"/>
              <a:t> </a:t>
            </a:r>
          </a:p>
          <a:p>
            <a:pPr>
              <a:buNone/>
            </a:pPr>
            <a:r>
              <a:rPr lang="en-US"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40561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lgn="just">
              <a:buNone/>
            </a:pPr>
            <a:r>
              <a:rPr lang="en-IN" sz="2400" b="1" dirty="0"/>
              <a:t>Synchronization</a:t>
            </a:r>
          </a:p>
          <a:p>
            <a:pPr algn="just"/>
            <a:r>
              <a:rPr lang="en-IN" sz="2400" dirty="0"/>
              <a:t>When we start two or more threads within a program, there may be a situation when multiple threads try to access the same resource and finally they can produce unforeseen result due to concurrency issues. </a:t>
            </a:r>
          </a:p>
          <a:p>
            <a:pPr algn="just"/>
            <a:r>
              <a:rPr lang="en-IN" sz="2400" dirty="0"/>
              <a:t>For example, if multiple threads try to write within a same file then they may corrupt the data because one of the threads can override data or while one thread is opening the same file at the same time another thread might be closing the same file.</a:t>
            </a:r>
          </a:p>
          <a:p>
            <a:pPr algn="just"/>
            <a:r>
              <a:rPr lang="en-IN" sz="2400" dirty="0"/>
              <a:t>So there is a need to synchronize the action of multiple threads and make sure that only one thread can access the resource at a given point in time. This is implemented using a concept called </a:t>
            </a:r>
            <a:r>
              <a:rPr lang="en-IN" sz="2400" b="1" dirty="0"/>
              <a:t>monitors</a:t>
            </a:r>
            <a:r>
              <a:rPr lang="en-IN" sz="2400" dirty="0"/>
              <a:t>. </a:t>
            </a:r>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838200"/>
          </a:xfrm>
          <a:prstGeom prst="rect">
            <a:avLst/>
          </a:prstGeom>
          <a:noFill/>
          <a:ln>
            <a:noFill/>
          </a:ln>
        </p:spPr>
      </p:pic>
    </p:spTree>
    <p:extLst>
      <p:ext uri="{BB962C8B-B14F-4D97-AF65-F5344CB8AC3E}">
        <p14:creationId xmlns:p14="http://schemas.microsoft.com/office/powerpoint/2010/main" val="237301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None/>
            </a:pPr>
            <a:r>
              <a:rPr lang="en-US" sz="2400" b="1" dirty="0"/>
              <a:t>Multithreading in Java</a:t>
            </a:r>
          </a:p>
          <a:p>
            <a:pPr algn="just"/>
            <a:r>
              <a:rPr lang="en-IN" sz="2400" b="1" dirty="0"/>
              <a:t>Multithreading in </a:t>
            </a:r>
            <a:r>
              <a:rPr lang="en-IN" sz="2400" b="1" dirty="0">
                <a:hlinkClick r:id="rId3"/>
              </a:rPr>
              <a:t>Java</a:t>
            </a:r>
            <a:r>
              <a:rPr lang="en-IN" sz="2400" dirty="0"/>
              <a:t> is a process of executing multiple threads simultaneously.</a:t>
            </a:r>
          </a:p>
          <a:p>
            <a:pPr algn="just"/>
            <a:r>
              <a:rPr lang="en-IN" sz="2400" dirty="0"/>
              <a:t>A thread is a lightweight sub-process, the smallest unit of processing. Multiprocessing and multithreading, both are used to achieve multitasking.</a:t>
            </a:r>
          </a:p>
          <a:p>
            <a:pPr algn="just"/>
            <a:r>
              <a:rPr lang="en-IN" sz="2400" dirty="0"/>
              <a:t>However, we use multithreading than multiprocessing because threads use a shared memory area. They don't allocate separate memory area so saves memory, and context-switching between the threads takes less time than process.</a:t>
            </a:r>
          </a:p>
          <a:p>
            <a:pPr marL="342900" indent="-342900">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dirty="0">
                <a:solidFill>
                  <a:schemeClr val="dk1"/>
                </a:solidFill>
                <a:latin typeface="Calibri"/>
                <a:ea typeface="Calibri"/>
                <a:cs typeface="Calibri"/>
                <a:sym typeface="Calibri"/>
              </a:rPr>
              <a:t> </a:t>
            </a:r>
            <a:r>
              <a:rPr lang="en-US" sz="2000" b="1" dirty="0">
                <a:solidFill>
                  <a:schemeClr val="lt1"/>
                </a:solidFill>
                <a:latin typeface="Calibri"/>
                <a:ea typeface="Calibri"/>
                <a:cs typeface="Calibri"/>
                <a:sym typeface="Calibri"/>
              </a:rPr>
              <a:t>KLE BCA Belgaum</a:t>
            </a:r>
            <a:endParaRPr sz="2400" b="1" dirty="0">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4"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4850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lgn="just"/>
            <a:r>
              <a:rPr lang="en-IN" sz="2400" dirty="0"/>
              <a:t>Each object in Java is associated with a monitor, which a thread can lock or unlock. Only one thread at a time may hold a lock on a monitor.</a:t>
            </a:r>
          </a:p>
          <a:p>
            <a:pPr algn="just"/>
            <a:r>
              <a:rPr lang="en-IN" sz="2400" dirty="0"/>
              <a:t>Java programming language provides a very handy way of creating threads and synchronizing their task by using </a:t>
            </a:r>
            <a:r>
              <a:rPr lang="en-IN" sz="2400" b="1" dirty="0"/>
              <a:t>synchronized</a:t>
            </a:r>
            <a:r>
              <a:rPr lang="en-IN" sz="2400" dirty="0"/>
              <a:t> blocks</a:t>
            </a:r>
          </a:p>
          <a:p>
            <a:pPr algn="just"/>
            <a:r>
              <a:rPr lang="en-IN" sz="2400" dirty="0"/>
              <a:t>You keep shared resources within this block. Following is the general form of the synchronized statement −</a:t>
            </a:r>
          </a:p>
          <a:p>
            <a:pPr algn="just">
              <a:buNone/>
            </a:pPr>
            <a:r>
              <a:rPr lang="en-IN" sz="2400" dirty="0"/>
              <a:t>Syntax</a:t>
            </a:r>
          </a:p>
          <a:p>
            <a:pPr lvl="1" algn="just">
              <a:buNone/>
            </a:pPr>
            <a:r>
              <a:rPr lang="en-IN" sz="2000" dirty="0"/>
              <a:t>synchronized(</a:t>
            </a:r>
            <a:r>
              <a:rPr lang="en-IN" sz="2000" dirty="0" err="1"/>
              <a:t>objectidentifier</a:t>
            </a:r>
            <a:r>
              <a:rPr lang="en-IN" sz="2000" dirty="0"/>
              <a:t>) </a:t>
            </a:r>
          </a:p>
          <a:p>
            <a:pPr lvl="1" algn="just">
              <a:buNone/>
            </a:pPr>
            <a:r>
              <a:rPr lang="en-IN" sz="2000" dirty="0"/>
              <a:t>{ </a:t>
            </a:r>
          </a:p>
          <a:p>
            <a:pPr lvl="1" algn="just">
              <a:buNone/>
            </a:pPr>
            <a:r>
              <a:rPr lang="en-IN" sz="2000" dirty="0"/>
              <a:t>// Access shared variables and other shared resources</a:t>
            </a:r>
          </a:p>
          <a:p>
            <a:pPr lvl="1" algn="just">
              <a:buNone/>
            </a:pPr>
            <a:r>
              <a:rPr lang="en-IN" sz="2000" dirty="0"/>
              <a:t> }</a:t>
            </a:r>
          </a:p>
          <a:p>
            <a:pPr algn="just">
              <a:spcBef>
                <a:spcPts val="0"/>
              </a:spcBef>
              <a:buClr>
                <a:schemeClr val="dk1"/>
              </a:buClr>
              <a:buSzPts val="2000"/>
            </a:pPr>
            <a:endParaRPr lang="en-IN" sz="2400" dirty="0"/>
          </a:p>
          <a:p>
            <a:pPr marL="342900" indent="-342900" algn="just">
              <a:spcBef>
                <a:spcPts val="0"/>
              </a:spcBef>
              <a:buClr>
                <a:schemeClr val="dk1"/>
              </a:buClr>
              <a:buSzPts val="2000"/>
            </a:pPr>
            <a:endParaRPr sz="24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762000"/>
          </a:xfrm>
          <a:prstGeom prst="rect">
            <a:avLst/>
          </a:prstGeom>
          <a:noFill/>
          <a:ln>
            <a:noFill/>
          </a:ln>
        </p:spPr>
      </p:pic>
    </p:spTree>
    <p:extLst>
      <p:ext uri="{BB962C8B-B14F-4D97-AF65-F5344CB8AC3E}">
        <p14:creationId xmlns:p14="http://schemas.microsoft.com/office/powerpoint/2010/main" val="83444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None/>
            </a:pPr>
            <a:r>
              <a:rPr lang="en-IN" sz="2000" dirty="0"/>
              <a:t>Understanding the problem without Synchronization</a:t>
            </a:r>
          </a:p>
          <a:p>
            <a:pPr>
              <a:buNone/>
            </a:pPr>
            <a:r>
              <a:rPr lang="en-US" sz="2000" b="1" dirty="0"/>
              <a:t>class</a:t>
            </a:r>
            <a:r>
              <a:rPr lang="en-US" sz="2000" dirty="0"/>
              <a:t> Table</a:t>
            </a:r>
          </a:p>
          <a:p>
            <a:pPr>
              <a:buNone/>
            </a:pPr>
            <a:r>
              <a:rPr lang="en-US" sz="2000" dirty="0"/>
              <a:t>{  </a:t>
            </a:r>
          </a:p>
          <a:p>
            <a:pPr lvl="1">
              <a:buNone/>
            </a:pPr>
            <a:r>
              <a:rPr lang="en-US" sz="1600" b="1" dirty="0"/>
              <a:t>void</a:t>
            </a:r>
            <a:r>
              <a:rPr lang="en-US" sz="1600" dirty="0"/>
              <a:t> </a:t>
            </a:r>
            <a:r>
              <a:rPr lang="en-US" sz="1600" dirty="0" err="1"/>
              <a:t>printTable</a:t>
            </a:r>
            <a:r>
              <a:rPr lang="en-US" sz="1600" dirty="0"/>
              <a:t>(</a:t>
            </a:r>
            <a:r>
              <a:rPr lang="en-US" sz="1600" b="1" dirty="0" err="1"/>
              <a:t>int</a:t>
            </a:r>
            <a:r>
              <a:rPr lang="en-US" sz="1600" dirty="0"/>
              <a:t> n)</a:t>
            </a:r>
          </a:p>
          <a:p>
            <a:pPr lvl="1">
              <a:buNone/>
            </a:pPr>
            <a:r>
              <a:rPr lang="en-US" sz="1600" dirty="0"/>
              <a:t>{</a:t>
            </a:r>
          </a:p>
          <a:p>
            <a:pPr lvl="1">
              <a:buNone/>
            </a:pPr>
            <a:r>
              <a:rPr lang="en-US" sz="1600" dirty="0"/>
              <a:t>//method not synchronized  </a:t>
            </a:r>
          </a:p>
          <a:p>
            <a:pPr lvl="2">
              <a:buNone/>
            </a:pPr>
            <a:r>
              <a:rPr lang="en-US" sz="1200" dirty="0"/>
              <a:t>   </a:t>
            </a:r>
            <a:r>
              <a:rPr lang="en-US" sz="1400" b="1" dirty="0"/>
              <a:t>for</a:t>
            </a:r>
            <a:r>
              <a:rPr lang="en-US" sz="1400" dirty="0"/>
              <a:t>(</a:t>
            </a:r>
            <a:r>
              <a:rPr lang="en-US" sz="1400" b="1" dirty="0" err="1"/>
              <a:t>int</a:t>
            </a:r>
            <a:r>
              <a:rPr lang="en-US" sz="1400" dirty="0"/>
              <a:t> </a:t>
            </a:r>
            <a:r>
              <a:rPr lang="en-US" sz="1400" dirty="0" err="1"/>
              <a:t>i</a:t>
            </a:r>
            <a:r>
              <a:rPr lang="en-US" sz="1400" dirty="0"/>
              <a:t>=1;i&lt;=5;i++)</a:t>
            </a:r>
          </a:p>
          <a:p>
            <a:pPr lvl="2">
              <a:buNone/>
            </a:pPr>
            <a:r>
              <a:rPr lang="en-US" sz="1400" dirty="0"/>
              <a:t>{  </a:t>
            </a:r>
          </a:p>
          <a:p>
            <a:pPr lvl="2">
              <a:buNone/>
            </a:pPr>
            <a:r>
              <a:rPr lang="en-US" sz="1400" dirty="0"/>
              <a:t>     </a:t>
            </a:r>
            <a:r>
              <a:rPr lang="en-US" sz="1400" dirty="0" err="1"/>
              <a:t>System.out.println</a:t>
            </a:r>
            <a:r>
              <a:rPr lang="en-US" sz="1400" dirty="0"/>
              <a:t>(n*</a:t>
            </a:r>
            <a:r>
              <a:rPr lang="en-US" sz="1400" dirty="0" err="1"/>
              <a:t>i</a:t>
            </a:r>
            <a:r>
              <a:rPr lang="en-US" sz="1400" dirty="0"/>
              <a:t>);  </a:t>
            </a:r>
          </a:p>
          <a:p>
            <a:pPr lvl="2">
              <a:buNone/>
            </a:pPr>
            <a:r>
              <a:rPr lang="en-US" sz="1400" dirty="0"/>
              <a:t>     </a:t>
            </a:r>
            <a:r>
              <a:rPr lang="en-US" sz="1400" b="1" dirty="0"/>
              <a:t>try</a:t>
            </a:r>
          </a:p>
          <a:p>
            <a:pPr lvl="2">
              <a:buNone/>
            </a:pPr>
            <a:r>
              <a:rPr lang="en-US" sz="1400" b="1" dirty="0"/>
              <a:t>   </a:t>
            </a:r>
            <a:r>
              <a:rPr lang="en-US" sz="1400" dirty="0"/>
              <a:t>{  </a:t>
            </a:r>
          </a:p>
          <a:p>
            <a:pPr lvl="2">
              <a:buNone/>
            </a:pPr>
            <a:r>
              <a:rPr lang="en-US" sz="1400" dirty="0"/>
              <a:t>      </a:t>
            </a:r>
            <a:r>
              <a:rPr lang="en-US" sz="1400" dirty="0" err="1"/>
              <a:t>Thread.sleep</a:t>
            </a:r>
            <a:r>
              <a:rPr lang="en-US" sz="1400" dirty="0"/>
              <a:t>(400);  </a:t>
            </a:r>
          </a:p>
          <a:p>
            <a:pPr lvl="2">
              <a:buNone/>
            </a:pPr>
            <a:r>
              <a:rPr lang="en-US" sz="1400" dirty="0"/>
              <a:t>     }</a:t>
            </a:r>
          </a:p>
          <a:p>
            <a:pPr lvl="2">
              <a:buNone/>
            </a:pPr>
            <a:r>
              <a:rPr lang="en-US" sz="1400" b="1" dirty="0"/>
              <a:t>catch</a:t>
            </a:r>
            <a:r>
              <a:rPr lang="en-US" sz="1400" dirty="0"/>
              <a:t>(Exception e)</a:t>
            </a:r>
          </a:p>
          <a:p>
            <a:pPr lvl="2">
              <a:buNone/>
            </a:pPr>
            <a:r>
              <a:rPr lang="en-US" sz="1400" dirty="0"/>
              <a:t>{</a:t>
            </a:r>
          </a:p>
          <a:p>
            <a:pPr lvl="2">
              <a:buNone/>
            </a:pPr>
            <a:r>
              <a:rPr lang="en-US" sz="1400" dirty="0" err="1"/>
              <a:t>System.out.println</a:t>
            </a:r>
            <a:r>
              <a:rPr lang="en-US" sz="1400" dirty="0"/>
              <a:t>(e);}  </a:t>
            </a:r>
          </a:p>
          <a:p>
            <a:pPr lvl="2">
              <a:buNone/>
            </a:pPr>
            <a:r>
              <a:rPr lang="en-US" sz="1400" dirty="0"/>
              <a:t>   }  </a:t>
            </a:r>
          </a:p>
          <a:p>
            <a:pPr lvl="2">
              <a:buNone/>
            </a:pPr>
            <a:r>
              <a:rPr lang="en-US" sz="1400" dirty="0"/>
              <a:t>  </a:t>
            </a:r>
          </a:p>
          <a:p>
            <a:pPr lvl="2">
              <a:buNone/>
            </a:pPr>
            <a:r>
              <a:rPr lang="en-US" sz="1400" dirty="0"/>
              <a:t> }  </a:t>
            </a:r>
          </a:p>
          <a:p>
            <a:pPr>
              <a:buNone/>
            </a:pPr>
            <a:r>
              <a:rPr lang="en-US" sz="2000" dirty="0"/>
              <a:t>}  }</a:t>
            </a:r>
          </a:p>
          <a:p>
            <a:pPr>
              <a:spcBef>
                <a:spcPts val="0"/>
              </a:spcBef>
              <a:buClr>
                <a:schemeClr val="dk1"/>
              </a:buClr>
              <a:buSzPts val="2000"/>
              <a:buNone/>
            </a:pPr>
            <a:endParaRPr lang="en-IN" sz="2000" dirty="0"/>
          </a:p>
          <a:p>
            <a:pPr marL="342900" indent="-342900">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360473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class</a:t>
            </a:r>
            <a:r>
              <a:rPr lang="en-IN" sz="2000" dirty="0"/>
              <a:t> MyThread1 </a:t>
            </a:r>
            <a:r>
              <a:rPr lang="en-IN" sz="2000" b="1" dirty="0"/>
              <a:t>extends</a:t>
            </a:r>
            <a:r>
              <a:rPr lang="en-IN" sz="2000" dirty="0"/>
              <a:t> Thread</a:t>
            </a:r>
          </a:p>
          <a:p>
            <a:pPr>
              <a:buNone/>
            </a:pPr>
            <a:r>
              <a:rPr lang="en-IN" sz="2000" dirty="0"/>
              <a:t>{  </a:t>
            </a:r>
          </a:p>
          <a:p>
            <a:pPr>
              <a:buNone/>
            </a:pPr>
            <a:r>
              <a:rPr lang="en-IN" sz="2000" dirty="0"/>
              <a:t>Table t;  </a:t>
            </a:r>
          </a:p>
          <a:p>
            <a:pPr lvl="1">
              <a:buNone/>
            </a:pPr>
            <a:r>
              <a:rPr lang="en-IN" sz="2000" dirty="0"/>
              <a:t>MyThread1(Table t)</a:t>
            </a:r>
          </a:p>
          <a:p>
            <a:pPr lvl="1">
              <a:buNone/>
            </a:pPr>
            <a:r>
              <a:rPr lang="en-IN" sz="2000" dirty="0"/>
              <a:t>{  </a:t>
            </a:r>
          </a:p>
          <a:p>
            <a:pPr lvl="1">
              <a:buNone/>
            </a:pPr>
            <a:r>
              <a:rPr lang="en-IN" sz="2000" b="1" dirty="0" err="1"/>
              <a:t>this</a:t>
            </a:r>
            <a:r>
              <a:rPr lang="en-IN" sz="2000" dirty="0" err="1"/>
              <a:t>.t</a:t>
            </a:r>
            <a:r>
              <a:rPr lang="en-IN" sz="2000" dirty="0"/>
              <a:t>=t;  </a:t>
            </a:r>
          </a:p>
          <a:p>
            <a:pPr lvl="1">
              <a:buNone/>
            </a:pPr>
            <a:r>
              <a:rPr lang="en-IN" sz="2000" dirty="0"/>
              <a:t>}  </a:t>
            </a:r>
          </a:p>
          <a:p>
            <a:pPr lvl="1">
              <a:buNone/>
            </a:pPr>
            <a:r>
              <a:rPr lang="en-IN" sz="2000" b="1" dirty="0"/>
              <a:t>public</a:t>
            </a:r>
            <a:r>
              <a:rPr lang="en-IN" sz="2000" dirty="0"/>
              <a:t> </a:t>
            </a:r>
            <a:r>
              <a:rPr lang="en-IN" sz="2000" b="1" dirty="0"/>
              <a:t>void</a:t>
            </a:r>
            <a:r>
              <a:rPr lang="en-IN" sz="2000" dirty="0"/>
              <a:t> run()</a:t>
            </a:r>
          </a:p>
          <a:p>
            <a:pPr lvl="1">
              <a:buNone/>
            </a:pPr>
            <a:r>
              <a:rPr lang="en-IN" sz="2000" dirty="0"/>
              <a:t>{  </a:t>
            </a:r>
          </a:p>
          <a:p>
            <a:pPr lvl="1">
              <a:buNone/>
            </a:pPr>
            <a:r>
              <a:rPr lang="en-IN" sz="2000" dirty="0" err="1"/>
              <a:t>t.printTable</a:t>
            </a:r>
            <a:r>
              <a:rPr lang="en-IN" sz="2000" dirty="0"/>
              <a:t>(5</a:t>
            </a:r>
            <a:r>
              <a:rPr lang="en-IN" sz="1600" dirty="0"/>
              <a:t>);  </a:t>
            </a:r>
          </a:p>
          <a:p>
            <a:pPr>
              <a:buNone/>
            </a:pPr>
            <a:r>
              <a:rPr lang="en-IN" sz="2000" dirty="0"/>
              <a:t>	   }  </a:t>
            </a:r>
          </a:p>
          <a:p>
            <a:pPr marL="342900" indent="-342900">
              <a:spcBef>
                <a:spcPts val="0"/>
              </a:spcBef>
              <a:buClr>
                <a:schemeClr val="dk1"/>
              </a:buClr>
              <a:buSzPts val="2000"/>
              <a:buNone/>
            </a:pPr>
            <a:r>
              <a:rPr lang="en-US" sz="2000" dirty="0"/>
              <a:t>}</a:t>
            </a: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762000"/>
          </a:xfrm>
          <a:prstGeom prst="rect">
            <a:avLst/>
          </a:prstGeom>
          <a:noFill/>
          <a:ln>
            <a:noFill/>
          </a:ln>
        </p:spPr>
      </p:pic>
    </p:spTree>
    <p:extLst>
      <p:ext uri="{BB962C8B-B14F-4D97-AF65-F5344CB8AC3E}">
        <p14:creationId xmlns:p14="http://schemas.microsoft.com/office/powerpoint/2010/main" val="113907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371601"/>
            <a:ext cx="8229600" cy="4525963"/>
          </a:xfrm>
          <a:prstGeom prst="rect">
            <a:avLst/>
          </a:prstGeom>
          <a:noFill/>
          <a:ln>
            <a:noFill/>
          </a:ln>
        </p:spPr>
        <p:txBody>
          <a:bodyPr spcFirstLastPara="1" vert="horz" wrap="square" lIns="91425" tIns="45700" rIns="91425" bIns="45700" rtlCol="0" anchor="t" anchorCtr="0">
            <a:noAutofit/>
          </a:bodyPr>
          <a:lstStyle/>
          <a:p>
            <a:pPr>
              <a:buNone/>
            </a:pPr>
            <a:r>
              <a:rPr lang="en-US" sz="2000" b="1" dirty="0"/>
              <a:t>class</a:t>
            </a:r>
            <a:r>
              <a:rPr lang="en-US" sz="2000" dirty="0"/>
              <a:t> MyThread2 </a:t>
            </a:r>
            <a:r>
              <a:rPr lang="en-US" sz="2000" b="1" dirty="0"/>
              <a:t>extends</a:t>
            </a:r>
            <a:r>
              <a:rPr lang="en-US" sz="2000" dirty="0"/>
              <a:t> Thread</a:t>
            </a:r>
          </a:p>
          <a:p>
            <a:pPr>
              <a:buNone/>
            </a:pPr>
            <a:r>
              <a:rPr lang="en-US" sz="2000" dirty="0"/>
              <a:t>{  </a:t>
            </a:r>
          </a:p>
          <a:p>
            <a:pPr>
              <a:buNone/>
            </a:pPr>
            <a:r>
              <a:rPr lang="en-US" sz="2000" dirty="0"/>
              <a:t>Table t;  </a:t>
            </a:r>
          </a:p>
          <a:p>
            <a:pPr lvl="1">
              <a:buNone/>
            </a:pPr>
            <a:r>
              <a:rPr lang="en-US" sz="2000" dirty="0"/>
              <a:t>MyThread2(Table t)</a:t>
            </a:r>
          </a:p>
          <a:p>
            <a:pPr lvl="1">
              <a:buNone/>
            </a:pPr>
            <a:r>
              <a:rPr lang="en-US" sz="2000" dirty="0"/>
              <a:t>{  </a:t>
            </a:r>
          </a:p>
          <a:p>
            <a:pPr lvl="1">
              <a:buNone/>
            </a:pPr>
            <a:r>
              <a:rPr lang="en-US" sz="2000" b="1" dirty="0" err="1"/>
              <a:t>this</a:t>
            </a:r>
            <a:r>
              <a:rPr lang="en-US" sz="2000" dirty="0" err="1"/>
              <a:t>.t</a:t>
            </a:r>
            <a:r>
              <a:rPr lang="en-US" sz="2000" dirty="0"/>
              <a:t>=t;  </a:t>
            </a:r>
          </a:p>
          <a:p>
            <a:pPr lvl="1">
              <a:buNone/>
            </a:pPr>
            <a:r>
              <a:rPr lang="en-US" sz="2000" dirty="0"/>
              <a:t>}  </a:t>
            </a:r>
          </a:p>
          <a:p>
            <a:pPr lvl="1">
              <a:buNone/>
            </a:pPr>
            <a:r>
              <a:rPr lang="en-US" sz="2000" b="1" dirty="0"/>
              <a:t>public</a:t>
            </a:r>
            <a:r>
              <a:rPr lang="en-US" sz="2000" dirty="0"/>
              <a:t> </a:t>
            </a:r>
            <a:r>
              <a:rPr lang="en-US" sz="2000" b="1" dirty="0"/>
              <a:t>void</a:t>
            </a:r>
            <a:r>
              <a:rPr lang="en-US" sz="2000" dirty="0"/>
              <a:t> run()</a:t>
            </a:r>
          </a:p>
          <a:p>
            <a:pPr lvl="1">
              <a:buNone/>
            </a:pPr>
            <a:r>
              <a:rPr lang="en-US" sz="2000" dirty="0"/>
              <a:t>{  </a:t>
            </a:r>
          </a:p>
          <a:p>
            <a:pPr lvl="1">
              <a:buNone/>
            </a:pPr>
            <a:r>
              <a:rPr lang="en-US" sz="2000" dirty="0" err="1"/>
              <a:t>t.printTable</a:t>
            </a:r>
            <a:r>
              <a:rPr lang="en-US" sz="2000" dirty="0"/>
              <a:t>(100);  </a:t>
            </a:r>
          </a:p>
          <a:p>
            <a:pPr lvl="1">
              <a:buNone/>
            </a:pPr>
            <a:r>
              <a:rPr lang="en-US" sz="2000" dirty="0"/>
              <a:t>}  </a:t>
            </a:r>
          </a:p>
          <a:p>
            <a:pPr>
              <a:buNone/>
            </a:pPr>
            <a:r>
              <a:rPr lang="en-US"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29125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219201"/>
            <a:ext cx="8229600" cy="46783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class</a:t>
            </a:r>
            <a:r>
              <a:rPr lang="en-IN" sz="2000" dirty="0"/>
              <a:t> TestSynchronization1</a:t>
            </a:r>
          </a:p>
          <a:p>
            <a:pPr>
              <a:buNone/>
            </a:pPr>
            <a:r>
              <a:rPr lang="en-IN" sz="2000" dirty="0"/>
              <a:t>{  </a:t>
            </a:r>
          </a:p>
          <a:p>
            <a:pPr lvl="1">
              <a:buNone/>
            </a:pP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a:t>
            </a:r>
          </a:p>
          <a:p>
            <a:pPr lvl="1">
              <a:buNone/>
            </a:pPr>
            <a:r>
              <a:rPr lang="en-IN" sz="2000" dirty="0"/>
              <a:t>{  </a:t>
            </a:r>
          </a:p>
          <a:p>
            <a:pPr lvl="1">
              <a:buNone/>
            </a:pPr>
            <a:r>
              <a:rPr lang="en-IN" sz="2000" dirty="0"/>
              <a:t>Table </a:t>
            </a:r>
            <a:r>
              <a:rPr lang="en-IN" sz="2000" dirty="0" err="1"/>
              <a:t>obj</a:t>
            </a:r>
            <a:r>
              <a:rPr lang="en-IN" sz="2000" dirty="0"/>
              <a:t> = </a:t>
            </a:r>
            <a:r>
              <a:rPr lang="en-IN" sz="2000" b="1" dirty="0"/>
              <a:t>new</a:t>
            </a:r>
            <a:r>
              <a:rPr lang="en-IN" sz="2000" dirty="0"/>
              <a:t> Table();//only one object  </a:t>
            </a:r>
          </a:p>
          <a:p>
            <a:pPr lvl="1">
              <a:buNone/>
            </a:pPr>
            <a:r>
              <a:rPr lang="en-IN" sz="2000" dirty="0"/>
              <a:t>MyThread1 t1=</a:t>
            </a:r>
            <a:r>
              <a:rPr lang="en-IN" sz="2000" b="1" dirty="0"/>
              <a:t>new</a:t>
            </a:r>
            <a:r>
              <a:rPr lang="en-IN" sz="2000" dirty="0"/>
              <a:t> MyThread1(</a:t>
            </a:r>
            <a:r>
              <a:rPr lang="en-IN" sz="2000" dirty="0" err="1"/>
              <a:t>obj</a:t>
            </a:r>
            <a:r>
              <a:rPr lang="en-IN" sz="2000" dirty="0"/>
              <a:t>);  </a:t>
            </a:r>
          </a:p>
          <a:p>
            <a:pPr lvl="1">
              <a:buNone/>
            </a:pPr>
            <a:r>
              <a:rPr lang="en-IN" sz="2000" dirty="0"/>
              <a:t>MyThread2 t2=</a:t>
            </a:r>
            <a:r>
              <a:rPr lang="en-IN" sz="2000" b="1" dirty="0"/>
              <a:t>new</a:t>
            </a:r>
            <a:r>
              <a:rPr lang="en-IN" sz="2000" dirty="0"/>
              <a:t> MyThread2(</a:t>
            </a:r>
            <a:r>
              <a:rPr lang="en-IN" sz="2000" dirty="0" err="1"/>
              <a:t>obj</a:t>
            </a:r>
            <a:r>
              <a:rPr lang="en-IN" sz="2000" dirty="0"/>
              <a:t>);  </a:t>
            </a:r>
          </a:p>
          <a:p>
            <a:pPr lvl="1">
              <a:buNone/>
            </a:pPr>
            <a:r>
              <a:rPr lang="en-IN" sz="2000" dirty="0"/>
              <a:t>t1.start();  </a:t>
            </a:r>
          </a:p>
          <a:p>
            <a:pPr lvl="1">
              <a:buNone/>
            </a:pPr>
            <a:r>
              <a:rPr lang="en-IN" sz="2000" dirty="0"/>
              <a:t>t2.start();  </a:t>
            </a:r>
          </a:p>
          <a:p>
            <a:pPr lvl="1">
              <a:buNone/>
            </a:pPr>
            <a:r>
              <a:rPr lang="en-IN" sz="2000" dirty="0"/>
              <a:t>} </a:t>
            </a:r>
            <a:r>
              <a:rPr lang="en-IN" sz="1600" dirty="0"/>
              <a:t> </a:t>
            </a:r>
          </a:p>
          <a:p>
            <a:pPr>
              <a:buNone/>
            </a:pPr>
            <a:r>
              <a:rPr lang="en-IN" sz="2000" dirty="0"/>
              <a:t>}</a:t>
            </a:r>
          </a:p>
          <a:p>
            <a:pPr>
              <a:buNone/>
            </a:pPr>
            <a:endParaRPr lang="en-IN" sz="2000" dirty="0"/>
          </a:p>
          <a:p>
            <a:pPr lvl="0">
              <a:buNone/>
            </a:pPr>
            <a:r>
              <a:rPr lang="en-IN" sz="2000" dirty="0"/>
              <a:t>Output: 5 100 10 200 15 300 20 400 25 500</a:t>
            </a:r>
          </a:p>
          <a:p>
            <a:pPr>
              <a:buNone/>
            </a:pPr>
            <a:r>
              <a:rPr lang="en-IN"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53116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066801"/>
            <a:ext cx="8229600" cy="4830763"/>
          </a:xfrm>
          <a:prstGeom prst="rect">
            <a:avLst/>
          </a:prstGeom>
          <a:noFill/>
          <a:ln>
            <a:noFill/>
          </a:ln>
        </p:spPr>
        <p:txBody>
          <a:bodyPr spcFirstLastPara="1" vert="horz" wrap="square" lIns="91425" tIns="45700" rIns="91425" bIns="45700" rtlCol="0" anchor="t" anchorCtr="0">
            <a:noAutofit/>
          </a:bodyPr>
          <a:lstStyle/>
          <a:p>
            <a:pPr>
              <a:buNone/>
            </a:pPr>
            <a:r>
              <a:rPr lang="en-IN" sz="2400" b="1" dirty="0"/>
              <a:t>Java synchronized method</a:t>
            </a:r>
          </a:p>
          <a:p>
            <a:pPr algn="just"/>
            <a:r>
              <a:rPr lang="en-IN" sz="2400" dirty="0"/>
              <a:t>If you declare any method as synchronized, it is known as synchronized method.</a:t>
            </a:r>
          </a:p>
          <a:p>
            <a:pPr algn="just"/>
            <a:r>
              <a:rPr lang="en-IN" sz="2400" dirty="0"/>
              <a:t>Synchronized method is used to lock an object for any shared resource.</a:t>
            </a:r>
          </a:p>
          <a:p>
            <a:pPr algn="just"/>
            <a:r>
              <a:rPr lang="en-IN" sz="2400" dirty="0"/>
              <a:t>When a thread invokes a synchronized method, it automatically acquires the lock for that object and releases it when the thread completes its task.</a:t>
            </a:r>
          </a:p>
          <a:p>
            <a:pPr>
              <a:spcBef>
                <a:spcPts val="0"/>
              </a:spcBef>
              <a:buClr>
                <a:schemeClr val="dk1"/>
              </a:buClr>
              <a:buSzPts val="2000"/>
              <a:buNone/>
            </a:pPr>
            <a:endParaRPr sz="24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84924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None/>
            </a:pPr>
            <a:r>
              <a:rPr lang="en-IN" sz="2000" dirty="0"/>
              <a:t>//Program of synchronized method by using </a:t>
            </a:r>
            <a:r>
              <a:rPr lang="en-IN" sz="2000" dirty="0" err="1"/>
              <a:t>annonymous</a:t>
            </a:r>
            <a:r>
              <a:rPr lang="en-IN" sz="2000" dirty="0"/>
              <a:t> class </a:t>
            </a:r>
          </a:p>
          <a:p>
            <a:pPr>
              <a:spcBef>
                <a:spcPts val="0"/>
              </a:spcBef>
              <a:buClr>
                <a:schemeClr val="dk1"/>
              </a:buClr>
              <a:buSzPts val="2000"/>
              <a:buNone/>
            </a:pPr>
            <a:r>
              <a:rPr lang="en-US" sz="2000" b="1" dirty="0"/>
              <a:t>class</a:t>
            </a:r>
            <a:r>
              <a:rPr lang="en-US" sz="2000" dirty="0"/>
              <a:t> Table</a:t>
            </a:r>
          </a:p>
          <a:p>
            <a:pPr>
              <a:buNone/>
            </a:pPr>
            <a:r>
              <a:rPr lang="en-US" sz="2000" dirty="0"/>
              <a:t>{  </a:t>
            </a:r>
          </a:p>
          <a:p>
            <a:pPr lvl="1">
              <a:buNone/>
            </a:pPr>
            <a:r>
              <a:rPr lang="en-US" sz="1600" dirty="0"/>
              <a:t> </a:t>
            </a:r>
            <a:r>
              <a:rPr lang="en-US" sz="1600" b="1" dirty="0"/>
              <a:t>synchronized void</a:t>
            </a:r>
            <a:r>
              <a:rPr lang="en-US" sz="1600" dirty="0"/>
              <a:t> </a:t>
            </a:r>
            <a:r>
              <a:rPr lang="en-US" sz="1600" dirty="0" err="1"/>
              <a:t>printTable</a:t>
            </a:r>
            <a:r>
              <a:rPr lang="en-US" sz="1600" dirty="0"/>
              <a:t>(</a:t>
            </a:r>
            <a:r>
              <a:rPr lang="en-US" sz="1600" b="1" dirty="0" err="1"/>
              <a:t>int</a:t>
            </a:r>
            <a:r>
              <a:rPr lang="en-US" sz="1600" dirty="0"/>
              <a:t> n)</a:t>
            </a:r>
          </a:p>
          <a:p>
            <a:pPr lvl="1">
              <a:buNone/>
            </a:pPr>
            <a:r>
              <a:rPr lang="en-US" sz="1600" dirty="0"/>
              <a:t>{</a:t>
            </a:r>
          </a:p>
          <a:p>
            <a:pPr lvl="1">
              <a:buNone/>
            </a:pPr>
            <a:r>
              <a:rPr lang="en-US" sz="1600" dirty="0"/>
              <a:t>//synchronized method  </a:t>
            </a:r>
          </a:p>
          <a:p>
            <a:pPr lvl="1">
              <a:buNone/>
            </a:pPr>
            <a:r>
              <a:rPr lang="en-US" sz="1200" dirty="0"/>
              <a:t>   </a:t>
            </a:r>
            <a:r>
              <a:rPr lang="en-US" sz="1400" b="1" dirty="0"/>
              <a:t>for</a:t>
            </a:r>
            <a:r>
              <a:rPr lang="en-US" sz="1400" dirty="0"/>
              <a:t>(</a:t>
            </a:r>
            <a:r>
              <a:rPr lang="en-US" sz="1400" b="1" dirty="0" err="1"/>
              <a:t>int</a:t>
            </a:r>
            <a:r>
              <a:rPr lang="en-US" sz="1400" dirty="0"/>
              <a:t> </a:t>
            </a:r>
            <a:r>
              <a:rPr lang="en-US" sz="1400" dirty="0" err="1"/>
              <a:t>i</a:t>
            </a:r>
            <a:r>
              <a:rPr lang="en-US" sz="1400" dirty="0"/>
              <a:t>=1;i&lt;=5;i++)</a:t>
            </a:r>
          </a:p>
          <a:p>
            <a:pPr lvl="2">
              <a:buNone/>
            </a:pPr>
            <a:r>
              <a:rPr lang="en-US" sz="1400" dirty="0"/>
              <a:t>{  </a:t>
            </a:r>
          </a:p>
          <a:p>
            <a:pPr lvl="2">
              <a:buNone/>
            </a:pPr>
            <a:r>
              <a:rPr lang="en-US" sz="1400" dirty="0"/>
              <a:t>     </a:t>
            </a:r>
            <a:r>
              <a:rPr lang="en-US" sz="1400" dirty="0" err="1"/>
              <a:t>System.out.println</a:t>
            </a:r>
            <a:r>
              <a:rPr lang="en-US" sz="1400" dirty="0"/>
              <a:t>(n*</a:t>
            </a:r>
            <a:r>
              <a:rPr lang="en-US" sz="1400" dirty="0" err="1"/>
              <a:t>i</a:t>
            </a:r>
            <a:r>
              <a:rPr lang="en-US" sz="1400" dirty="0"/>
              <a:t>);  </a:t>
            </a:r>
          </a:p>
          <a:p>
            <a:pPr lvl="2">
              <a:buNone/>
            </a:pPr>
            <a:r>
              <a:rPr lang="en-US" sz="1400" dirty="0"/>
              <a:t>     </a:t>
            </a:r>
            <a:r>
              <a:rPr lang="en-US" sz="1400" b="1" dirty="0"/>
              <a:t>try</a:t>
            </a:r>
          </a:p>
          <a:p>
            <a:pPr lvl="2">
              <a:buNone/>
            </a:pPr>
            <a:r>
              <a:rPr lang="en-US" sz="1400" b="1" dirty="0"/>
              <a:t>   </a:t>
            </a:r>
            <a:r>
              <a:rPr lang="en-US" sz="1400" dirty="0"/>
              <a:t>{  </a:t>
            </a:r>
          </a:p>
          <a:p>
            <a:pPr lvl="2">
              <a:buNone/>
            </a:pPr>
            <a:r>
              <a:rPr lang="en-US" sz="1400" dirty="0"/>
              <a:t>      </a:t>
            </a:r>
            <a:r>
              <a:rPr lang="en-US" sz="1400" dirty="0" err="1"/>
              <a:t>Thread.sleep</a:t>
            </a:r>
            <a:r>
              <a:rPr lang="en-US" sz="1400" dirty="0"/>
              <a:t>(400);  </a:t>
            </a:r>
          </a:p>
          <a:p>
            <a:pPr lvl="2">
              <a:buNone/>
            </a:pPr>
            <a:r>
              <a:rPr lang="en-US" sz="1400" dirty="0"/>
              <a:t>     }</a:t>
            </a:r>
          </a:p>
          <a:p>
            <a:pPr lvl="2">
              <a:buNone/>
            </a:pPr>
            <a:r>
              <a:rPr lang="en-US" sz="1400" b="1" dirty="0"/>
              <a:t>catch</a:t>
            </a:r>
            <a:r>
              <a:rPr lang="en-US" sz="1400" dirty="0"/>
              <a:t>(Exception e)</a:t>
            </a:r>
          </a:p>
          <a:p>
            <a:pPr lvl="2">
              <a:buNone/>
            </a:pPr>
            <a:r>
              <a:rPr lang="en-US" sz="1400" dirty="0"/>
              <a:t>{</a:t>
            </a:r>
          </a:p>
          <a:p>
            <a:pPr lvl="2">
              <a:buNone/>
            </a:pPr>
            <a:r>
              <a:rPr lang="en-US" sz="1400" dirty="0" err="1"/>
              <a:t>System.out.println</a:t>
            </a:r>
            <a:r>
              <a:rPr lang="en-US" sz="1400" dirty="0"/>
              <a:t>(e);}  </a:t>
            </a:r>
          </a:p>
          <a:p>
            <a:pPr lvl="2">
              <a:buNone/>
            </a:pPr>
            <a:r>
              <a:rPr lang="en-US" sz="1400" dirty="0"/>
              <a:t>   }  </a:t>
            </a:r>
          </a:p>
          <a:p>
            <a:pPr lvl="2">
              <a:buNone/>
            </a:pPr>
            <a:r>
              <a:rPr lang="en-US" sz="1400" dirty="0"/>
              <a:t>  </a:t>
            </a:r>
          </a:p>
          <a:p>
            <a:pPr lvl="2">
              <a:buNone/>
            </a:pPr>
            <a:r>
              <a:rPr lang="en-US" sz="1400" dirty="0"/>
              <a:t> }  </a:t>
            </a:r>
          </a:p>
          <a:p>
            <a:pPr>
              <a:buNone/>
            </a:pPr>
            <a:r>
              <a:rPr lang="en-US" sz="2000" dirty="0"/>
              <a:t>}  }</a:t>
            </a:r>
          </a:p>
          <a:p>
            <a:pPr>
              <a:spcBef>
                <a:spcPts val="0"/>
              </a:spcBef>
              <a:buClr>
                <a:schemeClr val="dk1"/>
              </a:buClr>
              <a:buSzPts val="2000"/>
              <a:buNone/>
            </a:pPr>
            <a:endParaRPr lang="en-IN" sz="2000" dirty="0"/>
          </a:p>
          <a:p>
            <a:pPr marL="342900" indent="-342900">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17252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class</a:t>
            </a:r>
            <a:r>
              <a:rPr lang="en-IN" sz="2000" dirty="0"/>
              <a:t> MyThread1 </a:t>
            </a:r>
            <a:r>
              <a:rPr lang="en-IN" sz="2000" b="1" dirty="0"/>
              <a:t>extends</a:t>
            </a:r>
            <a:r>
              <a:rPr lang="en-IN" sz="2000" dirty="0"/>
              <a:t> Thread</a:t>
            </a:r>
          </a:p>
          <a:p>
            <a:pPr>
              <a:buNone/>
            </a:pPr>
            <a:r>
              <a:rPr lang="en-IN" sz="2000" dirty="0"/>
              <a:t>{  </a:t>
            </a:r>
          </a:p>
          <a:p>
            <a:pPr>
              <a:buNone/>
            </a:pPr>
            <a:r>
              <a:rPr lang="en-IN" sz="2000" dirty="0"/>
              <a:t>Table t;  </a:t>
            </a:r>
          </a:p>
          <a:p>
            <a:pPr lvl="1">
              <a:buNone/>
            </a:pPr>
            <a:r>
              <a:rPr lang="en-IN" sz="2000" dirty="0"/>
              <a:t>MyThread1(Table t)</a:t>
            </a:r>
          </a:p>
          <a:p>
            <a:pPr lvl="1">
              <a:buNone/>
            </a:pPr>
            <a:r>
              <a:rPr lang="en-IN" sz="2000" dirty="0"/>
              <a:t>{  </a:t>
            </a:r>
          </a:p>
          <a:p>
            <a:pPr lvl="1">
              <a:buNone/>
            </a:pPr>
            <a:r>
              <a:rPr lang="en-IN" sz="2000" b="1" dirty="0" err="1"/>
              <a:t>this</a:t>
            </a:r>
            <a:r>
              <a:rPr lang="en-IN" sz="2000" dirty="0" err="1"/>
              <a:t>.t</a:t>
            </a:r>
            <a:r>
              <a:rPr lang="en-IN" sz="2000" dirty="0"/>
              <a:t>=t;  </a:t>
            </a:r>
          </a:p>
          <a:p>
            <a:pPr lvl="1">
              <a:buNone/>
            </a:pPr>
            <a:r>
              <a:rPr lang="en-IN" sz="2000" dirty="0"/>
              <a:t>}  </a:t>
            </a:r>
          </a:p>
          <a:p>
            <a:pPr lvl="1">
              <a:buNone/>
            </a:pPr>
            <a:r>
              <a:rPr lang="en-IN" sz="2000" b="1" dirty="0"/>
              <a:t>public</a:t>
            </a:r>
            <a:r>
              <a:rPr lang="en-IN" sz="2000" dirty="0"/>
              <a:t> </a:t>
            </a:r>
            <a:r>
              <a:rPr lang="en-IN" sz="2000" b="1" dirty="0"/>
              <a:t>void</a:t>
            </a:r>
            <a:r>
              <a:rPr lang="en-IN" sz="2000" dirty="0"/>
              <a:t> run()</a:t>
            </a:r>
          </a:p>
          <a:p>
            <a:pPr lvl="1">
              <a:buNone/>
            </a:pPr>
            <a:r>
              <a:rPr lang="en-IN" sz="2000" dirty="0"/>
              <a:t>{  </a:t>
            </a:r>
          </a:p>
          <a:p>
            <a:pPr lvl="1">
              <a:buNone/>
            </a:pPr>
            <a:r>
              <a:rPr lang="en-IN" sz="2000" dirty="0" err="1"/>
              <a:t>t.printTable</a:t>
            </a:r>
            <a:r>
              <a:rPr lang="en-IN" sz="2000" dirty="0"/>
              <a:t>(5</a:t>
            </a:r>
            <a:r>
              <a:rPr lang="en-IN" sz="1600" dirty="0"/>
              <a:t>);  </a:t>
            </a:r>
          </a:p>
          <a:p>
            <a:pPr>
              <a:buNone/>
            </a:pPr>
            <a:r>
              <a:rPr lang="en-IN" sz="2000" dirty="0"/>
              <a:t>	   }  </a:t>
            </a:r>
          </a:p>
          <a:p>
            <a:pPr marL="342900" indent="-342900">
              <a:spcBef>
                <a:spcPts val="0"/>
              </a:spcBef>
              <a:buClr>
                <a:schemeClr val="dk1"/>
              </a:buClr>
              <a:buSzPts val="2000"/>
              <a:buNone/>
            </a:pPr>
            <a:r>
              <a:rPr lang="en-US" sz="2000" dirty="0"/>
              <a:t>}</a:t>
            </a: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762000"/>
          </a:xfrm>
          <a:prstGeom prst="rect">
            <a:avLst/>
          </a:prstGeom>
          <a:noFill/>
          <a:ln>
            <a:noFill/>
          </a:ln>
        </p:spPr>
      </p:pic>
    </p:spTree>
    <p:extLst>
      <p:ext uri="{BB962C8B-B14F-4D97-AF65-F5344CB8AC3E}">
        <p14:creationId xmlns:p14="http://schemas.microsoft.com/office/powerpoint/2010/main" val="76032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371601"/>
            <a:ext cx="8229600" cy="4525963"/>
          </a:xfrm>
          <a:prstGeom prst="rect">
            <a:avLst/>
          </a:prstGeom>
          <a:noFill/>
          <a:ln>
            <a:noFill/>
          </a:ln>
        </p:spPr>
        <p:txBody>
          <a:bodyPr spcFirstLastPara="1" vert="horz" wrap="square" lIns="91425" tIns="45700" rIns="91425" bIns="45700" rtlCol="0" anchor="t" anchorCtr="0">
            <a:noAutofit/>
          </a:bodyPr>
          <a:lstStyle/>
          <a:p>
            <a:pPr>
              <a:buNone/>
            </a:pPr>
            <a:r>
              <a:rPr lang="en-US" sz="2000" b="1" dirty="0"/>
              <a:t>class</a:t>
            </a:r>
            <a:r>
              <a:rPr lang="en-US" sz="2000" dirty="0"/>
              <a:t> MyThread2 </a:t>
            </a:r>
            <a:r>
              <a:rPr lang="en-US" sz="2000" b="1" dirty="0"/>
              <a:t>extends</a:t>
            </a:r>
            <a:r>
              <a:rPr lang="en-US" sz="2000" dirty="0"/>
              <a:t> Thread</a:t>
            </a:r>
          </a:p>
          <a:p>
            <a:pPr>
              <a:buNone/>
            </a:pPr>
            <a:r>
              <a:rPr lang="en-US" sz="2000" dirty="0"/>
              <a:t>{  </a:t>
            </a:r>
          </a:p>
          <a:p>
            <a:pPr>
              <a:buNone/>
            </a:pPr>
            <a:r>
              <a:rPr lang="en-US" sz="2000" dirty="0"/>
              <a:t>Table t;  </a:t>
            </a:r>
          </a:p>
          <a:p>
            <a:pPr lvl="1">
              <a:buNone/>
            </a:pPr>
            <a:r>
              <a:rPr lang="en-US" sz="2000" dirty="0"/>
              <a:t>MyThread2(Table t)</a:t>
            </a:r>
          </a:p>
          <a:p>
            <a:pPr lvl="1">
              <a:buNone/>
            </a:pPr>
            <a:r>
              <a:rPr lang="en-US" sz="2000" dirty="0"/>
              <a:t>{  </a:t>
            </a:r>
          </a:p>
          <a:p>
            <a:pPr lvl="1">
              <a:buNone/>
            </a:pPr>
            <a:r>
              <a:rPr lang="en-US" sz="2000" b="1" dirty="0" err="1"/>
              <a:t>this</a:t>
            </a:r>
            <a:r>
              <a:rPr lang="en-US" sz="2000" dirty="0" err="1"/>
              <a:t>.t</a:t>
            </a:r>
            <a:r>
              <a:rPr lang="en-US" sz="2000" dirty="0"/>
              <a:t>=t;  </a:t>
            </a:r>
          </a:p>
          <a:p>
            <a:pPr lvl="1">
              <a:buNone/>
            </a:pPr>
            <a:r>
              <a:rPr lang="en-US" sz="2000" dirty="0"/>
              <a:t>}  </a:t>
            </a:r>
          </a:p>
          <a:p>
            <a:pPr lvl="1">
              <a:buNone/>
            </a:pPr>
            <a:r>
              <a:rPr lang="en-US" sz="2000" b="1" dirty="0"/>
              <a:t>public</a:t>
            </a:r>
            <a:r>
              <a:rPr lang="en-US" sz="2000" dirty="0"/>
              <a:t> </a:t>
            </a:r>
            <a:r>
              <a:rPr lang="en-US" sz="2000" b="1" dirty="0"/>
              <a:t>void</a:t>
            </a:r>
            <a:r>
              <a:rPr lang="en-US" sz="2000" dirty="0"/>
              <a:t> run()</a:t>
            </a:r>
          </a:p>
          <a:p>
            <a:pPr lvl="1">
              <a:buNone/>
            </a:pPr>
            <a:r>
              <a:rPr lang="en-US" sz="2000" dirty="0"/>
              <a:t>{  </a:t>
            </a:r>
          </a:p>
          <a:p>
            <a:pPr lvl="1">
              <a:buNone/>
            </a:pPr>
            <a:r>
              <a:rPr lang="en-US" sz="2000" dirty="0" err="1"/>
              <a:t>t.printTable</a:t>
            </a:r>
            <a:r>
              <a:rPr lang="en-US" sz="2000" dirty="0"/>
              <a:t>(100);  </a:t>
            </a:r>
          </a:p>
          <a:p>
            <a:pPr lvl="1">
              <a:buNone/>
            </a:pPr>
            <a:r>
              <a:rPr lang="en-US" sz="2000" dirty="0"/>
              <a:t>}  </a:t>
            </a:r>
          </a:p>
          <a:p>
            <a:pPr>
              <a:buNone/>
            </a:pPr>
            <a:r>
              <a:rPr lang="en-US" sz="2000" dirty="0"/>
              <a:t>}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4016922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219201"/>
            <a:ext cx="8229600" cy="46783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class</a:t>
            </a:r>
            <a:r>
              <a:rPr lang="en-IN" sz="2000" dirty="0"/>
              <a:t> TestSynchronization1</a:t>
            </a:r>
          </a:p>
          <a:p>
            <a:pPr>
              <a:buNone/>
            </a:pPr>
            <a:r>
              <a:rPr lang="en-IN" sz="2000" dirty="0"/>
              <a:t>{  </a:t>
            </a:r>
          </a:p>
          <a:p>
            <a:pPr lvl="1">
              <a:buNone/>
            </a:pP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a:t>
            </a:r>
          </a:p>
          <a:p>
            <a:pPr lvl="1">
              <a:buNone/>
            </a:pPr>
            <a:r>
              <a:rPr lang="en-IN" sz="2000" dirty="0"/>
              <a:t>{  </a:t>
            </a:r>
          </a:p>
          <a:p>
            <a:pPr lvl="1">
              <a:buNone/>
            </a:pPr>
            <a:r>
              <a:rPr lang="en-IN" sz="2000" dirty="0"/>
              <a:t>Table </a:t>
            </a:r>
            <a:r>
              <a:rPr lang="en-IN" sz="2000" dirty="0" err="1"/>
              <a:t>obj</a:t>
            </a:r>
            <a:r>
              <a:rPr lang="en-IN" sz="2000" dirty="0"/>
              <a:t> = </a:t>
            </a:r>
            <a:r>
              <a:rPr lang="en-IN" sz="2000" b="1" dirty="0"/>
              <a:t>new</a:t>
            </a:r>
            <a:r>
              <a:rPr lang="en-IN" sz="2000" dirty="0"/>
              <a:t> Table();//only one object  </a:t>
            </a:r>
          </a:p>
          <a:p>
            <a:pPr lvl="1">
              <a:buNone/>
            </a:pPr>
            <a:r>
              <a:rPr lang="en-IN" sz="2000" dirty="0"/>
              <a:t>MyThread1 t1=</a:t>
            </a:r>
            <a:r>
              <a:rPr lang="en-IN" sz="2000" b="1" dirty="0"/>
              <a:t>new</a:t>
            </a:r>
            <a:r>
              <a:rPr lang="en-IN" sz="2000" dirty="0"/>
              <a:t> MyThread1(</a:t>
            </a:r>
            <a:r>
              <a:rPr lang="en-IN" sz="2000" dirty="0" err="1"/>
              <a:t>obj</a:t>
            </a:r>
            <a:r>
              <a:rPr lang="en-IN" sz="2000" dirty="0"/>
              <a:t>);  </a:t>
            </a:r>
          </a:p>
          <a:p>
            <a:pPr lvl="1">
              <a:buNone/>
            </a:pPr>
            <a:r>
              <a:rPr lang="en-IN" sz="2000" dirty="0"/>
              <a:t>MyThread2 t2=</a:t>
            </a:r>
            <a:r>
              <a:rPr lang="en-IN" sz="2000" b="1" dirty="0"/>
              <a:t>new</a:t>
            </a:r>
            <a:r>
              <a:rPr lang="en-IN" sz="2000" dirty="0"/>
              <a:t> MyThread2(</a:t>
            </a:r>
            <a:r>
              <a:rPr lang="en-IN" sz="2000" dirty="0" err="1"/>
              <a:t>obj</a:t>
            </a:r>
            <a:r>
              <a:rPr lang="en-IN" sz="2000" dirty="0"/>
              <a:t>);  </a:t>
            </a:r>
          </a:p>
          <a:p>
            <a:pPr lvl="1">
              <a:buNone/>
            </a:pPr>
            <a:r>
              <a:rPr lang="en-IN" sz="2000" dirty="0"/>
              <a:t>t1.start();  </a:t>
            </a:r>
          </a:p>
          <a:p>
            <a:pPr lvl="1">
              <a:buNone/>
            </a:pPr>
            <a:r>
              <a:rPr lang="en-IN" sz="2000" dirty="0"/>
              <a:t>t2.start();  </a:t>
            </a:r>
          </a:p>
          <a:p>
            <a:pPr lvl="1">
              <a:buNone/>
            </a:pPr>
            <a:r>
              <a:rPr lang="en-IN" sz="2000" dirty="0"/>
              <a:t>} </a:t>
            </a:r>
            <a:r>
              <a:rPr lang="en-IN" sz="1600" dirty="0"/>
              <a:t> </a:t>
            </a:r>
          </a:p>
          <a:p>
            <a:pPr>
              <a:buNone/>
            </a:pPr>
            <a:r>
              <a:rPr lang="en-IN" sz="2000" dirty="0"/>
              <a:t>}</a:t>
            </a:r>
          </a:p>
          <a:p>
            <a:pPr>
              <a:buNone/>
            </a:pPr>
            <a:endParaRPr lang="en-IN" sz="2000" dirty="0"/>
          </a:p>
          <a:p>
            <a:pPr lvl="0">
              <a:buNone/>
            </a:pPr>
            <a:r>
              <a:rPr lang="en-IN" sz="2000" dirty="0"/>
              <a:t>Output: 5 10 15 20 25 100 200 300 400 500  </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29576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609601"/>
            <a:ext cx="8229600" cy="5287963"/>
          </a:xfrm>
          <a:prstGeom prst="rect">
            <a:avLst/>
          </a:prstGeom>
          <a:noFill/>
          <a:ln>
            <a:noFill/>
          </a:ln>
        </p:spPr>
        <p:txBody>
          <a:bodyPr spcFirstLastPara="1" vert="horz" wrap="square" lIns="91425" tIns="45700" rIns="91425" bIns="45700" rtlCol="0" anchor="t" anchorCtr="0">
            <a:noAutofit/>
          </a:bodyPr>
          <a:lstStyle/>
          <a:p>
            <a:pPr>
              <a:buNone/>
            </a:pPr>
            <a:r>
              <a:rPr lang="en-IN" sz="2000" b="1" dirty="0"/>
              <a:t>What is Thread in java</a:t>
            </a:r>
          </a:p>
          <a:p>
            <a:pPr algn="just"/>
            <a:r>
              <a:rPr lang="en-IN" sz="2000" dirty="0"/>
              <a:t>A thread is a lightweight </a:t>
            </a:r>
            <a:r>
              <a:rPr lang="en-IN" sz="2000" dirty="0" err="1"/>
              <a:t>subprocess</a:t>
            </a:r>
            <a:r>
              <a:rPr lang="en-IN" sz="2000" dirty="0"/>
              <a:t>, the smallest unit of processing. It is a separate path of execution.</a:t>
            </a:r>
          </a:p>
          <a:p>
            <a:pPr algn="just"/>
            <a:r>
              <a:rPr lang="en-IN" sz="2000" dirty="0"/>
              <a:t>Threads are independent. If there occurs exception in one thread, it doesn't affect other threads. It uses a shared memory area.</a:t>
            </a:r>
          </a:p>
          <a:p>
            <a:pPr>
              <a:buNone/>
            </a:pPr>
            <a:r>
              <a:rPr lang="en-IN" sz="2000" dirty="0"/>
              <a:t/>
            </a:r>
            <a:br>
              <a:rPr lang="en-IN" sz="2000" dirty="0"/>
            </a:b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pic>
        <p:nvPicPr>
          <p:cNvPr id="55298" name="Picture 2" descr="Java Multithreading"/>
          <p:cNvPicPr>
            <a:picLocks noChangeAspect="1" noChangeArrowheads="1"/>
          </p:cNvPicPr>
          <p:nvPr/>
        </p:nvPicPr>
        <p:blipFill>
          <a:blip r:embed="rId4" cstate="print"/>
          <a:srcRect/>
          <a:stretch>
            <a:fillRect/>
          </a:stretch>
        </p:blipFill>
        <p:spPr bwMode="auto">
          <a:xfrm>
            <a:off x="2971800" y="2386562"/>
            <a:ext cx="4191000" cy="4471439"/>
          </a:xfrm>
          <a:prstGeom prst="rect">
            <a:avLst/>
          </a:prstGeom>
          <a:noFill/>
        </p:spPr>
      </p:pic>
    </p:spTree>
    <p:extLst>
      <p:ext uri="{BB962C8B-B14F-4D97-AF65-F5344CB8AC3E}">
        <p14:creationId xmlns:p14="http://schemas.microsoft.com/office/powerpoint/2010/main" val="3438707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None/>
            </a:pPr>
            <a:r>
              <a:rPr lang="en-US" sz="2400" b="1" dirty="0"/>
              <a:t>Implementing </a:t>
            </a:r>
            <a:r>
              <a:rPr lang="en-US" sz="2400" b="1" dirty="0" err="1"/>
              <a:t>Runnable</a:t>
            </a:r>
            <a:r>
              <a:rPr lang="en-US" sz="2400" b="1" dirty="0"/>
              <a:t> interface</a:t>
            </a:r>
          </a:p>
          <a:p>
            <a:pPr>
              <a:buNone/>
            </a:pPr>
            <a:r>
              <a:rPr lang="en-IN" sz="2400" dirty="0"/>
              <a:t>There are two ways to create a thread:</a:t>
            </a:r>
          </a:p>
          <a:p>
            <a:pPr lvl="1"/>
            <a:r>
              <a:rPr lang="en-IN" dirty="0"/>
              <a:t>By extending Thread class</a:t>
            </a:r>
          </a:p>
          <a:p>
            <a:pPr lvl="1"/>
            <a:r>
              <a:rPr lang="en-IN" dirty="0"/>
              <a:t>By implementing </a:t>
            </a:r>
            <a:r>
              <a:rPr lang="en-IN" dirty="0" err="1"/>
              <a:t>Runnable</a:t>
            </a:r>
            <a:r>
              <a:rPr lang="en-IN" dirty="0"/>
              <a:t> interface.</a:t>
            </a:r>
          </a:p>
          <a:p>
            <a:pPr>
              <a:buNone/>
            </a:pPr>
            <a:r>
              <a:rPr lang="en-IN" sz="2400" dirty="0" err="1"/>
              <a:t>Runnable</a:t>
            </a:r>
            <a:r>
              <a:rPr lang="en-IN" sz="2400" dirty="0"/>
              <a:t> interface:</a:t>
            </a:r>
          </a:p>
          <a:p>
            <a:r>
              <a:rPr lang="en-IN" sz="2400" dirty="0"/>
              <a:t>The </a:t>
            </a:r>
            <a:r>
              <a:rPr lang="en-IN" sz="2400" dirty="0" err="1"/>
              <a:t>Runnable</a:t>
            </a:r>
            <a:r>
              <a:rPr lang="en-IN" sz="2400" dirty="0"/>
              <a:t> interface should be implemented by any class whose instances are intended to be executed by a thread. </a:t>
            </a:r>
          </a:p>
          <a:p>
            <a:r>
              <a:rPr lang="en-IN" sz="2400" dirty="0" err="1"/>
              <a:t>Runnable</a:t>
            </a:r>
            <a:r>
              <a:rPr lang="en-IN" sz="2400" dirty="0"/>
              <a:t> interface have only one method named run().</a:t>
            </a:r>
            <a:r>
              <a:rPr lang="en-IN" sz="2400" b="1" dirty="0"/>
              <a:t>public void run(): </a:t>
            </a:r>
            <a:r>
              <a:rPr lang="en-IN" sz="2400" dirty="0"/>
              <a:t>is used to perform action for a thread.</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333087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90601"/>
            <a:ext cx="8229600" cy="4906963"/>
          </a:xfrm>
          <a:prstGeom prst="rect">
            <a:avLst/>
          </a:prstGeom>
          <a:noFill/>
          <a:ln>
            <a:noFill/>
          </a:ln>
        </p:spPr>
        <p:txBody>
          <a:bodyPr spcFirstLastPara="1" vert="horz" wrap="square" lIns="91425" tIns="45700" rIns="91425" bIns="45700" rtlCol="0" anchor="t" anchorCtr="0">
            <a:noAutofit/>
          </a:bodyPr>
          <a:lstStyle/>
          <a:p>
            <a:pPr>
              <a:buNone/>
            </a:pPr>
            <a:r>
              <a:rPr lang="en-US" sz="2400" b="1" dirty="0"/>
              <a:t>class</a:t>
            </a:r>
            <a:r>
              <a:rPr lang="en-US" sz="2400" dirty="0"/>
              <a:t> Multi3 </a:t>
            </a:r>
            <a:r>
              <a:rPr lang="en-US" sz="2400" b="1" dirty="0"/>
              <a:t>implements</a:t>
            </a:r>
            <a:r>
              <a:rPr lang="en-US" sz="2400" dirty="0"/>
              <a:t> </a:t>
            </a:r>
            <a:r>
              <a:rPr lang="en-US" sz="2400" dirty="0" err="1"/>
              <a:t>Runnable</a:t>
            </a:r>
            <a:endParaRPr lang="en-US" sz="2400" dirty="0"/>
          </a:p>
          <a:p>
            <a:pPr>
              <a:buNone/>
            </a:pPr>
            <a:r>
              <a:rPr lang="en-US" sz="2400" dirty="0"/>
              <a:t>{  </a:t>
            </a:r>
          </a:p>
          <a:p>
            <a:pPr lvl="1">
              <a:buNone/>
            </a:pPr>
            <a:r>
              <a:rPr lang="en-US" sz="1800" b="1" dirty="0"/>
              <a:t>public</a:t>
            </a:r>
            <a:r>
              <a:rPr lang="en-US" sz="1800" dirty="0"/>
              <a:t> </a:t>
            </a:r>
            <a:r>
              <a:rPr lang="en-US" sz="1800" b="1" dirty="0"/>
              <a:t>void</a:t>
            </a:r>
            <a:r>
              <a:rPr lang="en-US" sz="1800" dirty="0"/>
              <a:t> run()</a:t>
            </a:r>
          </a:p>
          <a:p>
            <a:pPr lvl="1">
              <a:buNone/>
            </a:pPr>
            <a:r>
              <a:rPr lang="en-US" sz="1800" dirty="0"/>
              <a:t>{  </a:t>
            </a:r>
          </a:p>
          <a:p>
            <a:pPr lvl="1">
              <a:buNone/>
            </a:pPr>
            <a:r>
              <a:rPr lang="en-US" sz="1800" dirty="0" err="1"/>
              <a:t>System.out.println</a:t>
            </a:r>
            <a:r>
              <a:rPr lang="en-US" sz="1800" dirty="0"/>
              <a:t>("thread is running...");  </a:t>
            </a:r>
          </a:p>
          <a:p>
            <a:pPr lvl="1">
              <a:buNone/>
            </a:pPr>
            <a:r>
              <a:rPr lang="en-US" sz="1800" dirty="0"/>
              <a:t>}  </a:t>
            </a:r>
          </a:p>
          <a:p>
            <a:pPr>
              <a:buNone/>
            </a:pPr>
            <a:r>
              <a:rPr lang="en-US" sz="2400" dirty="0"/>
              <a:t>  </a:t>
            </a:r>
          </a:p>
          <a:p>
            <a:pPr lvl="1">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a:t>
            </a:r>
          </a:p>
          <a:p>
            <a:pPr lvl="1">
              <a:buNone/>
            </a:pPr>
            <a:r>
              <a:rPr lang="en-US" sz="1800" dirty="0"/>
              <a:t>{  </a:t>
            </a:r>
          </a:p>
          <a:p>
            <a:pPr lvl="1">
              <a:buNone/>
            </a:pPr>
            <a:r>
              <a:rPr lang="en-US" sz="1800" dirty="0"/>
              <a:t>Multi3 m1=</a:t>
            </a:r>
            <a:r>
              <a:rPr lang="en-US" sz="1800" b="1" dirty="0"/>
              <a:t>new</a:t>
            </a:r>
            <a:r>
              <a:rPr lang="en-US" sz="1800" dirty="0"/>
              <a:t> Multi3();  </a:t>
            </a:r>
          </a:p>
          <a:p>
            <a:pPr lvl="1">
              <a:buNone/>
            </a:pPr>
            <a:r>
              <a:rPr lang="en-US" sz="1800" dirty="0"/>
              <a:t>Thread t1 =</a:t>
            </a:r>
            <a:r>
              <a:rPr lang="en-US" sz="1800" b="1" dirty="0"/>
              <a:t>new</a:t>
            </a:r>
            <a:r>
              <a:rPr lang="en-US" sz="1800" dirty="0"/>
              <a:t> Thread(m1);  </a:t>
            </a:r>
          </a:p>
          <a:p>
            <a:pPr lvl="1">
              <a:buNone/>
            </a:pPr>
            <a:r>
              <a:rPr lang="en-US" sz="1800" dirty="0"/>
              <a:t>t1.start();  </a:t>
            </a:r>
          </a:p>
          <a:p>
            <a:pPr lvl="1">
              <a:buNone/>
            </a:pPr>
            <a:r>
              <a:rPr lang="en-US" sz="1800" dirty="0"/>
              <a:t> }  </a:t>
            </a:r>
          </a:p>
          <a:p>
            <a:pPr>
              <a:buNone/>
            </a:pPr>
            <a:r>
              <a:rPr lang="en-US" sz="2400" dirty="0"/>
              <a:t>}  </a:t>
            </a:r>
          </a:p>
          <a:p>
            <a:pPr marL="342900" indent="-342900">
              <a:spcBef>
                <a:spcPts val="0"/>
              </a:spcBef>
              <a:buClr>
                <a:schemeClr val="dk1"/>
              </a:buClr>
              <a:buSzPts val="2000"/>
              <a:buNone/>
            </a:pPr>
            <a:endParaRPr sz="2400" dirty="0"/>
          </a:p>
        </p:txBody>
      </p:sp>
      <p:sp>
        <p:nvSpPr>
          <p:cNvPr id="103" name="Google Shape;103;p14"/>
          <p:cNvSpPr txBox="1"/>
          <p:nvPr/>
        </p:nvSpPr>
        <p:spPr>
          <a:xfrm>
            <a:off x="2057400" y="15240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142478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371601"/>
            <a:ext cx="8229600" cy="4525963"/>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000"/>
            </a:pPr>
            <a:r>
              <a:rPr lang="en-IN" sz="2400" dirty="0"/>
              <a:t>If you are not extending the Thread </a:t>
            </a:r>
            <a:r>
              <a:rPr lang="en-IN" sz="2400" dirty="0" err="1"/>
              <a:t>class,your</a:t>
            </a:r>
            <a:r>
              <a:rPr lang="en-IN" sz="2400" dirty="0"/>
              <a:t> class object would not be treated as a thread </a:t>
            </a:r>
            <a:r>
              <a:rPr lang="en-IN" sz="2400" dirty="0" err="1"/>
              <a:t>object.So</a:t>
            </a:r>
            <a:r>
              <a:rPr lang="en-IN" sz="2400" dirty="0"/>
              <a:t> you need to </a:t>
            </a:r>
            <a:r>
              <a:rPr lang="en-IN" sz="2400" dirty="0" err="1"/>
              <a:t>explicitely</a:t>
            </a:r>
            <a:r>
              <a:rPr lang="en-IN" sz="2400" dirty="0"/>
              <a:t> create Thread class </a:t>
            </a:r>
            <a:r>
              <a:rPr lang="en-IN" sz="2400" dirty="0" err="1"/>
              <a:t>object.We</a:t>
            </a:r>
            <a:r>
              <a:rPr lang="en-IN" sz="2400" dirty="0"/>
              <a:t> are passing the object of your class that implements </a:t>
            </a:r>
            <a:r>
              <a:rPr lang="en-IN" sz="2400" dirty="0" err="1"/>
              <a:t>Runnable</a:t>
            </a:r>
            <a:r>
              <a:rPr lang="en-IN" sz="2400" dirty="0"/>
              <a:t> so that your class run() method may execute.</a:t>
            </a:r>
            <a:endParaRPr sz="24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875696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750362"/>
            <a:ext cx="8229600" cy="381000"/>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chemeClr val="dk1"/>
              </a:buClr>
              <a:buSzPts val="2000"/>
              <a:buNone/>
            </a:pPr>
            <a:r>
              <a:rPr lang="en-US" sz="2000" dirty="0">
                <a:latin typeface="Times New Roman" pitchFamily="18" charset="0"/>
                <a:cs typeface="Times New Roman" pitchFamily="18" charset="0"/>
              </a:rPr>
              <a:t>Thread Sleep () Method</a:t>
            </a:r>
            <a:endParaRPr sz="2000" dirty="0">
              <a:latin typeface="Times New Roman" pitchFamily="18" charset="0"/>
              <a:cs typeface="Times New Roman" pitchFamily="18" charset="0"/>
            </a:endParaRPr>
          </a:p>
        </p:txBody>
      </p:sp>
      <p:sp>
        <p:nvSpPr>
          <p:cNvPr id="103" name="Google Shape;103;p14"/>
          <p:cNvSpPr txBox="1"/>
          <p:nvPr/>
        </p:nvSpPr>
        <p:spPr>
          <a:xfrm>
            <a:off x="2100271" y="1600200"/>
            <a:ext cx="7772400" cy="3886200"/>
          </a:xfrm>
          <a:prstGeom prst="rect">
            <a:avLst/>
          </a:prstGeom>
          <a:noFill/>
          <a:ln>
            <a:noFill/>
          </a:ln>
        </p:spPr>
        <p:txBody>
          <a:bodyPr spcFirstLastPara="1" wrap="square" lIns="91425" tIns="45700" rIns="91425" bIns="45700" anchor="ctr" anchorCtr="0">
            <a:noAutofit/>
          </a:bodyPr>
          <a:lstStyle/>
          <a:p>
            <a:pPr marL="457200" indent="-457200">
              <a:buClr>
                <a:schemeClr val="dk1"/>
              </a:buClr>
              <a:buSzPct val="53000"/>
              <a:buFont typeface="Arial" pitchFamily="34" charset="0"/>
              <a:buChar char="•"/>
            </a:pPr>
            <a:r>
              <a:rPr lang="en-US" sz="2400" dirty="0">
                <a:latin typeface="Times New Roman" pitchFamily="18" charset="0"/>
                <a:cs typeface="Times New Roman" pitchFamily="18" charset="0"/>
                <a:hlinkClick r:id="rId3"/>
              </a:rPr>
              <a:t>Thread Class</a:t>
            </a:r>
            <a:r>
              <a:rPr lang="en-US" sz="2400" dirty="0">
                <a:latin typeface="Times New Roman" pitchFamily="18" charset="0"/>
                <a:cs typeface="Times New Roman" pitchFamily="18" charset="0"/>
              </a:rPr>
              <a:t> is a class that is basically a thread of execution of the programs. It is present in</a:t>
            </a:r>
            <a:r>
              <a:rPr lang="en-US" sz="2400" dirty="0">
                <a:latin typeface="Times New Roman" pitchFamily="18" charset="0"/>
                <a:cs typeface="Times New Roman" pitchFamily="18" charset="0"/>
                <a:hlinkClick r:id="rId4"/>
              </a:rPr>
              <a:t> </a:t>
            </a:r>
            <a:r>
              <a:rPr lang="en-US" sz="2400" dirty="0" err="1">
                <a:latin typeface="Times New Roman" pitchFamily="18" charset="0"/>
                <a:cs typeface="Times New Roman" pitchFamily="18" charset="0"/>
                <a:hlinkClick r:id="rId4"/>
              </a:rPr>
              <a:t>Java.lang</a:t>
            </a:r>
            <a:r>
              <a:rPr lang="en-US" sz="2400" dirty="0">
                <a:latin typeface="Times New Roman" pitchFamily="18" charset="0"/>
                <a:cs typeface="Times New Roman" pitchFamily="18" charset="0"/>
                <a:hlinkClick r:id="rId4"/>
              </a:rPr>
              <a:t> package</a:t>
            </a:r>
            <a:r>
              <a:rPr lang="en-US" sz="2400" dirty="0">
                <a:latin typeface="Times New Roman" pitchFamily="18" charset="0"/>
                <a:cs typeface="Times New Roman" pitchFamily="18" charset="0"/>
              </a:rPr>
              <a:t>. Thread class contains the Sleep() method.</a:t>
            </a:r>
          </a:p>
          <a:p>
            <a:pPr marL="457200" indent="-457200">
              <a:buClr>
                <a:schemeClr val="dk1"/>
              </a:buClr>
              <a:buSzPct val="53000"/>
              <a:buFont typeface="Arial" pitchFamily="34" charset="0"/>
              <a:buChar char="•"/>
            </a:pPr>
            <a:endParaRPr lang="en-US" sz="2400" dirty="0">
              <a:latin typeface="Times New Roman" pitchFamily="18" charset="0"/>
              <a:cs typeface="Times New Roman" pitchFamily="18" charset="0"/>
            </a:endParaRPr>
          </a:p>
          <a:p>
            <a:pPr marL="457200" indent="-457200">
              <a:buClr>
                <a:schemeClr val="dk1"/>
              </a:buClr>
              <a:buSzPct val="53000"/>
              <a:buFont typeface="Arial" pitchFamily="34" charset="0"/>
              <a:buChar char="•"/>
            </a:pPr>
            <a:r>
              <a:rPr lang="en-US" sz="2400" dirty="0">
                <a:latin typeface="Times New Roman" pitchFamily="18" charset="0"/>
                <a:cs typeface="Times New Roman" pitchFamily="18" charset="0"/>
              </a:rPr>
              <a:t>The sleep() method is used to stop the execution of the current thread(whichever might be executing in the system) for a specific duration of the time and after that time duration gets over, the thread which is executing earlier starts to execute again.</a:t>
            </a:r>
            <a:endParaRPr sz="2400" dirty="0">
              <a:latin typeface="Times New Roman" pitchFamily="18" charset="0"/>
              <a:cs typeface="Times New Roman" pitchFamily="18" charset="0"/>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5"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236235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81001"/>
            <a:ext cx="8153400" cy="4247317"/>
          </a:xfrm>
          <a:prstGeom prst="rect">
            <a:avLst/>
          </a:prstGeom>
        </p:spPr>
        <p:txBody>
          <a:bodyPr wrap="square">
            <a:spAutoFit/>
          </a:bodyPr>
          <a:lstStyle/>
          <a:p>
            <a:pPr fontAlgn="base">
              <a:lnSpc>
                <a:spcPct val="150000"/>
              </a:lnSpc>
            </a:pPr>
            <a:r>
              <a:rPr lang="en-US" sz="2000" b="1" dirty="0">
                <a:latin typeface="Times New Roman" pitchFamily="18" charset="0"/>
                <a:cs typeface="Times New Roman" pitchFamily="18" charset="0"/>
              </a:rPr>
              <a:t>Important Point Regarding </a:t>
            </a:r>
            <a:r>
              <a:rPr lang="en-US" sz="2000" b="1" dirty="0" err="1">
                <a:latin typeface="Times New Roman" pitchFamily="18" charset="0"/>
                <a:cs typeface="Times New Roman" pitchFamily="18" charset="0"/>
              </a:rPr>
              <a:t>Thread.sleep</a:t>
            </a:r>
            <a:r>
              <a:rPr lang="en-US" sz="2000" b="1" dirty="0">
                <a:latin typeface="Times New Roman" pitchFamily="18" charset="0"/>
                <a:cs typeface="Times New Roman" pitchFamily="18" charset="0"/>
              </a:rPr>
              <a:t>() Method:</a:t>
            </a:r>
            <a:endParaRPr lang="en-US" sz="2000" dirty="0">
              <a:latin typeface="Times New Roman" pitchFamily="18" charset="0"/>
              <a:cs typeface="Times New Roman" pitchFamily="18" charset="0"/>
            </a:endParaRPr>
          </a:p>
          <a:p>
            <a:pPr marL="342900" indent="-342900" fontAlgn="base">
              <a:lnSpc>
                <a:spcPct val="150000"/>
              </a:lnSpc>
              <a:buFont typeface="Arial" pitchFamily="34" charset="0"/>
              <a:buChar char="•"/>
            </a:pPr>
            <a:r>
              <a:rPr lang="en-US" sz="2000" dirty="0">
                <a:latin typeface="Times New Roman" pitchFamily="18" charset="0"/>
                <a:cs typeface="Times New Roman" pitchFamily="18" charset="0"/>
              </a:rPr>
              <a:t>Method Whenever </a:t>
            </a:r>
            <a:r>
              <a:rPr lang="en-US" sz="2000" dirty="0" err="1">
                <a:latin typeface="Times New Roman" pitchFamily="18" charset="0"/>
                <a:cs typeface="Times New Roman" pitchFamily="18" charset="0"/>
              </a:rPr>
              <a:t>Thread.sleep</a:t>
            </a:r>
            <a:r>
              <a:rPr lang="en-US" sz="2000" dirty="0">
                <a:latin typeface="Times New Roman" pitchFamily="18" charset="0"/>
                <a:cs typeface="Times New Roman" pitchFamily="18" charset="0"/>
              </a:rPr>
              <a:t>() functions to execute, it always pauses the current thread execution.</a:t>
            </a:r>
          </a:p>
          <a:p>
            <a:pPr marL="342900" indent="-342900" fontAlgn="base">
              <a:lnSpc>
                <a:spcPct val="150000"/>
              </a:lnSpc>
              <a:buFont typeface="Arial" pitchFamily="34" charset="0"/>
              <a:buChar char="•"/>
            </a:pPr>
            <a:r>
              <a:rPr lang="en-US" sz="2000" dirty="0">
                <a:latin typeface="Times New Roman" pitchFamily="18" charset="0"/>
                <a:cs typeface="Times New Roman" pitchFamily="18" charset="0"/>
              </a:rPr>
              <a:t>If any other thread interrupts when the thread is sleeping, then </a:t>
            </a:r>
            <a:r>
              <a:rPr lang="en-US" sz="2000" u="sng" dirty="0" err="1">
                <a:latin typeface="Times New Roman" pitchFamily="18" charset="0"/>
                <a:cs typeface="Times New Roman" pitchFamily="18" charset="0"/>
              </a:rPr>
              <a:t>InterruptedException</a:t>
            </a:r>
            <a:r>
              <a:rPr lang="en-US" sz="2000" u="sng" dirty="0">
                <a:latin typeface="Times New Roman" pitchFamily="18" charset="0"/>
                <a:cs typeface="Times New Roman" pitchFamily="18" charset="0"/>
              </a:rPr>
              <a:t> </a:t>
            </a:r>
            <a:r>
              <a:rPr lang="en-US" sz="2000" dirty="0">
                <a:latin typeface="Times New Roman" pitchFamily="18" charset="0"/>
                <a:cs typeface="Times New Roman" pitchFamily="18" charset="0"/>
              </a:rPr>
              <a:t>will be thrown.</a:t>
            </a:r>
          </a:p>
          <a:p>
            <a:pPr marL="342900" indent="-342900" fontAlgn="base">
              <a:lnSpc>
                <a:spcPct val="150000"/>
              </a:lnSpc>
              <a:buFont typeface="Arial" pitchFamily="34" charset="0"/>
              <a:buChar char="•"/>
            </a:pPr>
            <a:r>
              <a:rPr lang="en-US" sz="2000" dirty="0">
                <a:latin typeface="Times New Roman" pitchFamily="18" charset="0"/>
                <a:cs typeface="Times New Roman" pitchFamily="18" charset="0"/>
              </a:rPr>
              <a:t>If the system is busy, then the actual time the thread will sleep will be more as compared to that passed while calling the sleep method and if the system has less load, then the actual sleep time of the thread will be close to that passed while calling sleep() method.</a:t>
            </a:r>
          </a:p>
        </p:txBody>
      </p:sp>
    </p:spTree>
    <p:extLst>
      <p:ext uri="{BB962C8B-B14F-4D97-AF65-F5344CB8AC3E}">
        <p14:creationId xmlns:p14="http://schemas.microsoft.com/office/powerpoint/2010/main" val="331859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92134"/>
            <a:ext cx="8250395" cy="7171194"/>
          </a:xfrm>
          <a:prstGeom prst="rect">
            <a:avLst/>
          </a:prstGeom>
        </p:spPr>
        <p:txBody>
          <a:bodyPr wrap="square">
            <a:spAutoFit/>
          </a:bodyPr>
          <a:lstStyle/>
          <a:p>
            <a:r>
              <a:rPr lang="en-US" sz="2000" b="1" dirty="0">
                <a:latin typeface="Times New Roman" pitchFamily="18" charset="0"/>
                <a:cs typeface="Times New Roman" pitchFamily="18" charset="0"/>
              </a:rPr>
              <a:t>class</a:t>
            </a:r>
            <a:r>
              <a:rPr lang="en-US" sz="2000" dirty="0">
                <a:latin typeface="Times New Roman" pitchFamily="18" charset="0"/>
                <a:cs typeface="Times New Roman" pitchFamily="18" charset="0"/>
              </a:rPr>
              <a:t> TestSleepMethod1 </a:t>
            </a:r>
            <a:r>
              <a:rPr lang="en-US" sz="2000" b="1" dirty="0">
                <a:latin typeface="Times New Roman" pitchFamily="18" charset="0"/>
                <a:cs typeface="Times New Roman" pitchFamily="18" charset="0"/>
              </a:rPr>
              <a:t>extends</a:t>
            </a:r>
            <a:r>
              <a:rPr lang="en-US" sz="2000" dirty="0">
                <a:latin typeface="Times New Roman" pitchFamily="18" charset="0"/>
                <a:cs typeface="Times New Roman" pitchFamily="18" charset="0"/>
              </a:rPr>
              <a:t> Thread{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public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void</a:t>
            </a:r>
            <a:r>
              <a:rPr lang="en-US" sz="2000" dirty="0">
                <a:latin typeface="Times New Roman" pitchFamily="18" charset="0"/>
                <a:cs typeface="Times New Roman" pitchFamily="18" charset="0"/>
              </a:rPr>
              <a:t> run(){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a:t>
            </a:r>
            <a:r>
              <a:rPr lang="en-US" sz="2000" b="1" dirty="0" err="1">
                <a:latin typeface="Times New Roman" pitchFamily="18" charset="0"/>
                <a:cs typeface="Times New Roman" pitchFamily="18" charset="0"/>
              </a:rPr>
              <a:t>int</a:t>
            </a:r>
            <a:r>
              <a:rPr lang="en-US" sz="2000" dirty="0">
                <a:latin typeface="Times New Roman" pitchFamily="18" charset="0"/>
                <a:cs typeface="Times New Roman" pitchFamily="18" charset="0"/>
              </a:rPr>
              <a:t> i=1;i&lt;5;i++){   </a:t>
            </a:r>
          </a:p>
          <a:p>
            <a:r>
              <a:rPr lang="en-US" sz="2000" dirty="0">
                <a:latin typeface="Times New Roman" pitchFamily="18" charset="0"/>
                <a:cs typeface="Times New Roman" pitchFamily="18" charset="0"/>
              </a:rPr>
              <a:t>  // the thread will sleep for the 500 </a:t>
            </a:r>
            <a:r>
              <a:rPr lang="en-US" sz="2000" dirty="0" err="1">
                <a:latin typeface="Times New Roman" pitchFamily="18" charset="0"/>
                <a:cs typeface="Times New Roman" pitchFamily="18" charset="0"/>
              </a:rPr>
              <a:t>milli</a:t>
            </a:r>
            <a:r>
              <a:rPr lang="en-US" sz="2000" dirty="0">
                <a:latin typeface="Times New Roman" pitchFamily="18" charset="0"/>
                <a:cs typeface="Times New Roman" pitchFamily="18" charset="0"/>
              </a:rPr>
              <a:t> seconds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try </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Thread.sleep</a:t>
            </a:r>
            <a:r>
              <a:rPr lang="en-US" sz="2000" dirty="0">
                <a:latin typeface="Times New Roman" pitchFamily="18" charset="0"/>
                <a:cs typeface="Times New Roman" pitchFamily="18" charset="0"/>
              </a:rPr>
              <a:t>(500);</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    catch</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InterruptedException</a:t>
            </a:r>
            <a:r>
              <a:rPr lang="en-US" sz="2000" dirty="0">
                <a:latin typeface="Times New Roman" pitchFamily="18" charset="0"/>
                <a:cs typeface="Times New Roman" pitchFamily="18" charset="0"/>
              </a:rPr>
              <a:t> e)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(i);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public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static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void</a:t>
            </a:r>
            <a:r>
              <a:rPr lang="en-US" sz="2000" dirty="0">
                <a:latin typeface="Times New Roman" pitchFamily="18" charset="0"/>
                <a:cs typeface="Times New Roman" pitchFamily="18" charset="0"/>
              </a:rPr>
              <a:t>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TestSleepMethod1 t1=</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TestSleepMethod1();    </a:t>
            </a:r>
          </a:p>
          <a:p>
            <a:r>
              <a:rPr lang="en-US" sz="2000" dirty="0">
                <a:latin typeface="Times New Roman" pitchFamily="18" charset="0"/>
                <a:cs typeface="Times New Roman" pitchFamily="18" charset="0"/>
              </a:rPr>
              <a:t>  TestSleepMethod1 t2=</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TestSleepMethod1();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t1.start();    </a:t>
            </a:r>
          </a:p>
          <a:p>
            <a:r>
              <a:rPr lang="en-US" sz="2000" dirty="0">
                <a:latin typeface="Times New Roman" pitchFamily="18" charset="0"/>
                <a:cs typeface="Times New Roman" pitchFamily="18" charset="0"/>
              </a:rPr>
              <a:t>  t2.start();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Rectangle 2"/>
          <p:cNvSpPr/>
          <p:nvPr/>
        </p:nvSpPr>
        <p:spPr>
          <a:xfrm>
            <a:off x="7010400" y="105013"/>
            <a:ext cx="3505200" cy="369332"/>
          </a:xfrm>
          <a:prstGeom prst="rect">
            <a:avLst/>
          </a:prstGeom>
        </p:spPr>
        <p:txBody>
          <a:bodyPr wrap="square">
            <a:spAutoFit/>
          </a:bodyPr>
          <a:lstStyle/>
          <a:p>
            <a:pPr lvl="0">
              <a:buClr>
                <a:schemeClr val="dk1"/>
              </a:buClr>
              <a:buSzPts val="2000"/>
            </a:pPr>
            <a:r>
              <a:rPr lang="en-US" b="1" dirty="0">
                <a:latin typeface="Times New Roman" pitchFamily="18" charset="0"/>
                <a:cs typeface="Times New Roman" pitchFamily="18" charset="0"/>
              </a:rPr>
              <a:t>Thread Sleep () Method </a:t>
            </a:r>
            <a:r>
              <a:rPr lang="en-US" b="1" dirty="0" err="1">
                <a:latin typeface="Times New Roman" pitchFamily="18" charset="0"/>
                <a:cs typeface="Times New Roman" pitchFamily="18" charset="0"/>
              </a:rPr>
              <a:t>Pgm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865592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77636"/>
            <a:ext cx="8686800" cy="1200329"/>
          </a:xfrm>
          <a:prstGeom prst="rect">
            <a:avLst/>
          </a:prstGeom>
        </p:spPr>
        <p:txBody>
          <a:bodyPr wrap="square">
            <a:spAutoFit/>
          </a:bodyPr>
          <a:lstStyle/>
          <a:p>
            <a:r>
              <a:rPr lang="en-US" b="1" dirty="0"/>
              <a:t>join():</a:t>
            </a:r>
            <a:r>
              <a:rPr lang="en-US" dirty="0"/>
              <a:t> When the join() method is invoked, the current thread stops its execution and the thread goes into the wait state. The current thread remains in the wait state until the thread on which the join() method is invoked has achieved its dead state. If interruption of the thread occurs, then it throws the </a:t>
            </a:r>
            <a:r>
              <a:rPr lang="en-US" dirty="0" err="1"/>
              <a:t>InterruptedException</a:t>
            </a:r>
            <a:r>
              <a:rPr lang="en-US" dirty="0"/>
              <a:t>.</a:t>
            </a:r>
          </a:p>
        </p:txBody>
      </p:sp>
      <p:sp>
        <p:nvSpPr>
          <p:cNvPr id="3" name="Google Shape;102;p14"/>
          <p:cNvSpPr txBox="1">
            <a:spLocks/>
          </p:cNvSpPr>
          <p:nvPr/>
        </p:nvSpPr>
        <p:spPr>
          <a:xfrm>
            <a:off x="2057400" y="369362"/>
            <a:ext cx="8229600" cy="381000"/>
          </a:xfrm>
          <a:prstGeom prst="rect">
            <a:avLst/>
          </a:prstGeom>
          <a:noFill/>
          <a:ln>
            <a:noFill/>
          </a:ln>
        </p:spPr>
        <p:txBody>
          <a:bodyPr spcFirstLastPara="1" wrap="square" lIns="91425" tIns="45700" rIns="91425" bIns="4570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chemeClr val="dk1"/>
              </a:buClr>
              <a:buSzPts val="2000"/>
              <a:buNone/>
            </a:pPr>
            <a:r>
              <a:rPr lang="en-US" sz="2000" b="1" dirty="0">
                <a:latin typeface="Times New Roman" pitchFamily="18" charset="0"/>
                <a:cs typeface="Times New Roman" pitchFamily="18" charset="0"/>
              </a:rPr>
              <a:t>Thread Join() Method</a:t>
            </a:r>
          </a:p>
        </p:txBody>
      </p:sp>
      <p:sp>
        <p:nvSpPr>
          <p:cNvPr id="4" name="Rectangle 1"/>
          <p:cNvSpPr>
            <a:spLocks noChangeArrowheads="1"/>
          </p:cNvSpPr>
          <p:nvPr/>
        </p:nvSpPr>
        <p:spPr bwMode="auto">
          <a:xfrm>
            <a:off x="3505835" y="2282242"/>
            <a:ext cx="4727961"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fontAlgn="base">
              <a:spcBef>
                <a:spcPct val="0"/>
              </a:spcBef>
              <a:spcAft>
                <a:spcPct val="0"/>
              </a:spcAft>
            </a:pPr>
            <a:r>
              <a:rPr lang="en-US" b="1" dirty="0">
                <a:solidFill>
                  <a:srgbClr val="273239"/>
                </a:solidFill>
                <a:latin typeface="Times New Roman" pitchFamily="18" charset="0"/>
                <a:cs typeface="Times New Roman" pitchFamily="18" charset="0"/>
              </a:rPr>
              <a:t>Syntax : </a:t>
            </a:r>
            <a:r>
              <a:rPr lang="en-US" dirty="0">
                <a:solidFill>
                  <a:srgbClr val="273239"/>
                </a:solidFill>
                <a:latin typeface="Times New Roman" pitchFamily="18" charset="0"/>
                <a:cs typeface="Times New Roman" pitchFamily="18" charset="0"/>
              </a:rPr>
              <a:t>public final void join() used As T1.join();</a:t>
            </a:r>
            <a:r>
              <a:rPr lang="en-US" sz="105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465" y="2880403"/>
            <a:ext cx="71247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004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2360"/>
            <a:ext cx="8458200" cy="6555641"/>
          </a:xfrm>
          <a:prstGeom prst="rect">
            <a:avLst/>
          </a:prstGeom>
        </p:spPr>
        <p:txBody>
          <a:bodyPr wrap="square">
            <a:spAutoFit/>
          </a:bodyPr>
          <a:lstStyle/>
          <a:p>
            <a:r>
              <a:rPr lang="en-US" sz="1400" dirty="0">
                <a:latin typeface="Times New Roman" pitchFamily="18" charset="0"/>
                <a:cs typeface="Times New Roman" pitchFamily="18" charset="0"/>
              </a:rPr>
              <a:t>// A Java program for understanding   </a:t>
            </a:r>
          </a:p>
          <a:p>
            <a:r>
              <a:rPr lang="en-US" sz="1400" dirty="0">
                <a:latin typeface="Times New Roman" pitchFamily="18" charset="0"/>
                <a:cs typeface="Times New Roman" pitchFamily="18" charset="0"/>
              </a:rPr>
              <a:t>// the joining of threads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import statement  </a:t>
            </a:r>
          </a:p>
          <a:p>
            <a:r>
              <a:rPr lang="en-US" sz="1400" dirty="0">
                <a:latin typeface="Times New Roman" pitchFamily="18" charset="0"/>
                <a:cs typeface="Times New Roman" pitchFamily="18" charset="0"/>
              </a:rPr>
              <a:t>import java.io.*;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The </a:t>
            </a:r>
            <a:r>
              <a:rPr lang="en-US" sz="1400" dirty="0" err="1">
                <a:latin typeface="Times New Roman" pitchFamily="18" charset="0"/>
                <a:cs typeface="Times New Roman" pitchFamily="18" charset="0"/>
              </a:rPr>
              <a:t>ThreadJoin</a:t>
            </a:r>
            <a:r>
              <a:rPr lang="en-US" sz="1400" dirty="0">
                <a:latin typeface="Times New Roman" pitchFamily="18" charset="0"/>
                <a:cs typeface="Times New Roman" pitchFamily="18" charset="0"/>
              </a:rPr>
              <a:t> class is the child class of the class Thread  </a:t>
            </a:r>
          </a:p>
          <a:p>
            <a:r>
              <a:rPr lang="en-US" sz="1400" dirty="0">
                <a:latin typeface="Times New Roman" pitchFamily="18" charset="0"/>
                <a:cs typeface="Times New Roman" pitchFamily="18" charset="0"/>
              </a:rPr>
              <a:t>class </a:t>
            </a:r>
            <a:r>
              <a:rPr lang="en-US" sz="1400" dirty="0" err="1">
                <a:latin typeface="Times New Roman" pitchFamily="18" charset="0"/>
                <a:cs typeface="Times New Roman" pitchFamily="18" charset="0"/>
              </a:rPr>
              <a:t>ThreadJoin</a:t>
            </a:r>
            <a:r>
              <a:rPr lang="en-US" sz="1400" dirty="0">
                <a:latin typeface="Times New Roman" pitchFamily="18" charset="0"/>
                <a:cs typeface="Times New Roman" pitchFamily="18" charset="0"/>
              </a:rPr>
              <a:t> extends Thread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overriding the run method  </a:t>
            </a:r>
          </a:p>
          <a:p>
            <a:r>
              <a:rPr lang="en-US" sz="1400" dirty="0">
                <a:latin typeface="Times New Roman" pitchFamily="18" charset="0"/>
                <a:cs typeface="Times New Roman" pitchFamily="18" charset="0"/>
              </a:rPr>
              <a:t>public void run()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for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j = 0; j &lt; 2; j++)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try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sleeping the thread for 300 </a:t>
            </a:r>
            <a:r>
              <a:rPr lang="en-US" sz="1400" dirty="0" err="1">
                <a:latin typeface="Times New Roman" pitchFamily="18" charset="0"/>
                <a:cs typeface="Times New Roman" pitchFamily="18" charset="0"/>
              </a:rPr>
              <a:t>milli</a:t>
            </a:r>
            <a:r>
              <a:rPr lang="en-US" sz="1400" dirty="0">
                <a:latin typeface="Times New Roman" pitchFamily="18" charset="0"/>
                <a:cs typeface="Times New Roman" pitchFamily="18" charset="0"/>
              </a:rPr>
              <a:t> seconds  </a:t>
            </a:r>
          </a:p>
          <a:p>
            <a:r>
              <a:rPr lang="en-US" sz="1400" dirty="0" err="1">
                <a:latin typeface="Times New Roman" pitchFamily="18" charset="0"/>
                <a:cs typeface="Times New Roman" pitchFamily="18" charset="0"/>
              </a:rPr>
              <a:t>Thread.sleep</a:t>
            </a:r>
            <a:r>
              <a:rPr lang="en-US" sz="1400" dirty="0">
                <a:latin typeface="Times New Roman" pitchFamily="18" charset="0"/>
                <a:cs typeface="Times New Roman" pitchFamily="18" charset="0"/>
              </a:rPr>
              <a:t>(300);  </a:t>
            </a:r>
          </a:p>
          <a:p>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("The current thread name is: " + </a:t>
            </a:r>
            <a:r>
              <a:rPr lang="en-US" sz="1400" dirty="0" err="1">
                <a:latin typeface="Times New Roman" pitchFamily="18" charset="0"/>
                <a:cs typeface="Times New Roman" pitchFamily="18" charset="0"/>
              </a:rPr>
              <a:t>Thread.currentThread</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getName</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catch block for catching the raised exception  </a:t>
            </a:r>
          </a:p>
          <a:p>
            <a:r>
              <a:rPr lang="en-US" sz="1400" dirty="0">
                <a:latin typeface="Times New Roman" pitchFamily="18" charset="0"/>
                <a:cs typeface="Times New Roman" pitchFamily="18" charset="0"/>
              </a:rPr>
              <a:t>catch(Exception e)  </a:t>
            </a:r>
          </a:p>
          <a:p>
            <a:r>
              <a:rPr lang="en-US" sz="1400" dirty="0">
                <a:latin typeface="Times New Roman" pitchFamily="18" charset="0"/>
                <a:cs typeface="Times New Roman" pitchFamily="18" charset="0"/>
              </a:rPr>
              <a:t>{  </a:t>
            </a:r>
          </a:p>
          <a:p>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("The exception has been caught: " + e);  </a:t>
            </a:r>
          </a:p>
          <a:p>
            <a:r>
              <a:rPr lang="en-US" sz="1400" dirty="0">
                <a:latin typeface="Times New Roman" pitchFamily="18" charset="0"/>
                <a:cs typeface="Times New Roman" pitchFamily="18" charset="0"/>
              </a:rPr>
              <a:t>}  </a:t>
            </a:r>
          </a:p>
          <a:p>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 j );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p>
        </p:txBody>
      </p:sp>
    </p:spTree>
    <p:extLst>
      <p:ext uri="{BB962C8B-B14F-4D97-AF65-F5344CB8AC3E}">
        <p14:creationId xmlns:p14="http://schemas.microsoft.com/office/powerpoint/2010/main" val="3528847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839200" cy="2862322"/>
          </a:xfrm>
          <a:prstGeom prst="rect">
            <a:avLst/>
          </a:prstGeom>
        </p:spPr>
        <p:txBody>
          <a:bodyPr wrap="square">
            <a:spAutoFit/>
          </a:bodyPr>
          <a:lstStyle/>
          <a:p>
            <a:r>
              <a:rPr lang="en-US" dirty="0"/>
              <a:t>public class </a:t>
            </a:r>
            <a:r>
              <a:rPr lang="en-US" dirty="0" err="1"/>
              <a:t>ThreadJoinExample</a:t>
            </a:r>
            <a:r>
              <a:rPr lang="en-US" dirty="0"/>
              <a:t>  </a:t>
            </a:r>
          </a:p>
          <a:p>
            <a:r>
              <a:rPr lang="en-US" dirty="0"/>
              <a:t>{  </a:t>
            </a:r>
          </a:p>
          <a:p>
            <a:r>
              <a:rPr lang="en-US" dirty="0"/>
              <a:t>// main method  </a:t>
            </a:r>
          </a:p>
          <a:p>
            <a:r>
              <a:rPr lang="en-US" dirty="0"/>
              <a:t>public static void main (String </a:t>
            </a:r>
            <a:r>
              <a:rPr lang="en-US" dirty="0" err="1"/>
              <a:t>argvs</a:t>
            </a:r>
            <a:r>
              <a:rPr lang="en-US" dirty="0"/>
              <a:t>[])  </a:t>
            </a:r>
          </a:p>
          <a:p>
            <a:r>
              <a:rPr lang="en-US" dirty="0"/>
              <a:t>{  </a:t>
            </a:r>
          </a:p>
          <a:p>
            <a:r>
              <a:rPr lang="en-US" dirty="0"/>
              <a:t>  </a:t>
            </a:r>
          </a:p>
          <a:p>
            <a:r>
              <a:rPr lang="en-US" dirty="0"/>
              <a:t>// creating 3 threads  </a:t>
            </a:r>
          </a:p>
          <a:p>
            <a:r>
              <a:rPr lang="en-US" dirty="0" err="1"/>
              <a:t>ThreadJoin</a:t>
            </a:r>
            <a:r>
              <a:rPr lang="en-US" dirty="0"/>
              <a:t> th1 = new </a:t>
            </a:r>
            <a:r>
              <a:rPr lang="en-US" dirty="0" err="1"/>
              <a:t>ThreadJoin</a:t>
            </a:r>
            <a:r>
              <a:rPr lang="en-US" dirty="0"/>
              <a:t>();  </a:t>
            </a:r>
          </a:p>
          <a:p>
            <a:r>
              <a:rPr lang="en-US" dirty="0" err="1"/>
              <a:t>ThreadJoin</a:t>
            </a:r>
            <a:r>
              <a:rPr lang="en-US" dirty="0"/>
              <a:t> th2 = new </a:t>
            </a:r>
            <a:r>
              <a:rPr lang="en-US" dirty="0" err="1"/>
              <a:t>ThreadJoin</a:t>
            </a:r>
            <a:r>
              <a:rPr lang="en-US" dirty="0"/>
              <a:t>();  </a:t>
            </a:r>
          </a:p>
          <a:p>
            <a:r>
              <a:rPr lang="en-US" dirty="0" err="1"/>
              <a:t>ThreadJoin</a:t>
            </a:r>
            <a:r>
              <a:rPr lang="en-US" dirty="0"/>
              <a:t> th3 = new </a:t>
            </a:r>
            <a:r>
              <a:rPr lang="en-US" dirty="0" err="1"/>
              <a:t>ThreadJoin</a:t>
            </a:r>
            <a:r>
              <a:rPr lang="en-US" dirty="0"/>
              <a:t>();  </a:t>
            </a:r>
          </a:p>
        </p:txBody>
      </p:sp>
    </p:spTree>
    <p:extLst>
      <p:ext uri="{BB962C8B-B14F-4D97-AF65-F5344CB8AC3E}">
        <p14:creationId xmlns:p14="http://schemas.microsoft.com/office/powerpoint/2010/main" val="140549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81001"/>
            <a:ext cx="6858000" cy="6186309"/>
          </a:xfrm>
          <a:prstGeom prst="rect">
            <a:avLst/>
          </a:prstGeom>
        </p:spPr>
        <p:txBody>
          <a:bodyPr wrap="square">
            <a:spAutoFit/>
          </a:bodyPr>
          <a:lstStyle/>
          <a:p>
            <a:r>
              <a:rPr lang="en-US" dirty="0"/>
              <a:t> </a:t>
            </a:r>
          </a:p>
          <a:p>
            <a:r>
              <a:rPr lang="en-US" dirty="0"/>
              <a:t>// thread th1 starts  </a:t>
            </a:r>
          </a:p>
          <a:p>
            <a:r>
              <a:rPr lang="en-US" dirty="0"/>
              <a:t>th1.start();  </a:t>
            </a:r>
          </a:p>
          <a:p>
            <a:r>
              <a:rPr lang="en-US" dirty="0"/>
              <a:t>  </a:t>
            </a:r>
          </a:p>
          <a:p>
            <a:r>
              <a:rPr lang="en-US" dirty="0"/>
              <a:t>// starting the second thread after when the first thread th1 has ended or died.  </a:t>
            </a:r>
          </a:p>
          <a:p>
            <a:r>
              <a:rPr lang="en-US" dirty="0"/>
              <a:t>try  </a:t>
            </a:r>
          </a:p>
          <a:p>
            <a:r>
              <a:rPr lang="en-US" dirty="0"/>
              <a:t>{  </a:t>
            </a:r>
          </a:p>
          <a:p>
            <a:r>
              <a:rPr lang="en-US" dirty="0" err="1"/>
              <a:t>System.out.println</a:t>
            </a:r>
            <a:r>
              <a:rPr lang="en-US" dirty="0"/>
              <a:t>("The current thread name is: "+ </a:t>
            </a:r>
            <a:r>
              <a:rPr lang="en-US" dirty="0" err="1"/>
              <a:t>Thread.currentThread</a:t>
            </a:r>
            <a:r>
              <a:rPr lang="en-US" dirty="0"/>
              <a:t>().</a:t>
            </a:r>
            <a:r>
              <a:rPr lang="en-US" dirty="0" err="1"/>
              <a:t>getName</a:t>
            </a:r>
            <a:r>
              <a:rPr lang="en-US" dirty="0"/>
              <a:t>());  </a:t>
            </a:r>
          </a:p>
          <a:p>
            <a:r>
              <a:rPr lang="en-US" dirty="0"/>
              <a:t>  </a:t>
            </a:r>
          </a:p>
          <a:p>
            <a:r>
              <a:rPr lang="en-US" dirty="0"/>
              <a:t>// invoking the join() method  </a:t>
            </a:r>
          </a:p>
          <a:p>
            <a:r>
              <a:rPr lang="en-US" dirty="0"/>
              <a:t>th1.join();  </a:t>
            </a:r>
          </a:p>
          <a:p>
            <a:r>
              <a:rPr lang="en-US" dirty="0"/>
              <a:t>}  </a:t>
            </a:r>
          </a:p>
          <a:p>
            <a:r>
              <a:rPr lang="en-US" dirty="0"/>
              <a:t>  </a:t>
            </a:r>
          </a:p>
          <a:p>
            <a:r>
              <a:rPr lang="en-US" dirty="0"/>
              <a:t>// catch block for catching the raised exception  </a:t>
            </a:r>
          </a:p>
          <a:p>
            <a:r>
              <a:rPr lang="en-US" dirty="0"/>
              <a:t>catch(Exception e)  </a:t>
            </a:r>
          </a:p>
          <a:p>
            <a:r>
              <a:rPr lang="en-US" dirty="0"/>
              <a:t>{  </a:t>
            </a:r>
          </a:p>
          <a:p>
            <a:r>
              <a:rPr lang="en-US" dirty="0" err="1"/>
              <a:t>System.out.println</a:t>
            </a:r>
            <a:r>
              <a:rPr lang="en-US" dirty="0"/>
              <a:t>("The exception has been caught " + e);  </a:t>
            </a:r>
          </a:p>
          <a:p>
            <a:r>
              <a:rPr lang="en-US" dirty="0"/>
              <a:t>}  </a:t>
            </a:r>
          </a:p>
          <a:p>
            <a:endParaRPr lang="en-US" dirty="0"/>
          </a:p>
          <a:p>
            <a:r>
              <a:rPr lang="en-US" dirty="0"/>
              <a:t>} </a:t>
            </a:r>
          </a:p>
        </p:txBody>
      </p:sp>
    </p:spTree>
    <p:extLst>
      <p:ext uri="{BB962C8B-B14F-4D97-AF65-F5344CB8AC3E}">
        <p14:creationId xmlns:p14="http://schemas.microsoft.com/office/powerpoint/2010/main" val="280902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914401"/>
            <a:ext cx="8229600" cy="4983163"/>
          </a:xfrm>
          <a:prstGeom prst="rect">
            <a:avLst/>
          </a:prstGeom>
          <a:noFill/>
          <a:ln>
            <a:noFill/>
          </a:ln>
        </p:spPr>
        <p:txBody>
          <a:bodyPr spcFirstLastPara="1" vert="horz" wrap="square" lIns="91425" tIns="45700" rIns="91425" bIns="45700" rtlCol="0" anchor="t" anchorCtr="0">
            <a:noAutofit/>
          </a:bodyPr>
          <a:lstStyle/>
          <a:p>
            <a:pPr>
              <a:buNone/>
            </a:pPr>
            <a:r>
              <a:rPr lang="en-IN" sz="2000" dirty="0"/>
              <a:t>Java Thread class</a:t>
            </a:r>
          </a:p>
          <a:p>
            <a:r>
              <a:rPr lang="en-IN" sz="2000" dirty="0"/>
              <a:t>Java provides </a:t>
            </a:r>
            <a:r>
              <a:rPr lang="en-IN" sz="2000" b="1" dirty="0"/>
              <a:t>Thread class</a:t>
            </a:r>
            <a:r>
              <a:rPr lang="en-IN" sz="2000" dirty="0"/>
              <a:t> to achieve thread programming. Thread class provides </a:t>
            </a:r>
            <a:r>
              <a:rPr lang="en-IN" sz="2000" dirty="0">
                <a:hlinkClick r:id="rId3"/>
              </a:rPr>
              <a:t>constructors</a:t>
            </a:r>
            <a:r>
              <a:rPr lang="en-IN" sz="2000" dirty="0"/>
              <a:t> and methods to create and perform operations on a thread. Thread class extends </a:t>
            </a:r>
            <a:r>
              <a:rPr lang="en-IN" sz="2000" dirty="0">
                <a:hlinkClick r:id="rId4"/>
              </a:rPr>
              <a:t>Object class</a:t>
            </a:r>
            <a:r>
              <a:rPr lang="en-IN" sz="2000" dirty="0"/>
              <a:t> and implements </a:t>
            </a:r>
            <a:r>
              <a:rPr lang="en-IN" sz="2000" dirty="0" err="1"/>
              <a:t>Runnable</a:t>
            </a:r>
            <a:r>
              <a:rPr lang="en-IN" sz="2000" dirty="0"/>
              <a:t> interface.</a:t>
            </a:r>
          </a:p>
          <a:p>
            <a:pPr marL="342900" indent="-342900">
              <a:spcBef>
                <a:spcPts val="0"/>
              </a:spcBef>
              <a:buClr>
                <a:schemeClr val="dk1"/>
              </a:buClr>
              <a:buSzPts val="2000"/>
              <a:buNone/>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5"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3376875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93053"/>
            <a:ext cx="7391400" cy="5909310"/>
          </a:xfrm>
          <a:prstGeom prst="rect">
            <a:avLst/>
          </a:prstGeom>
        </p:spPr>
        <p:txBody>
          <a:bodyPr wrap="square">
            <a:spAutoFit/>
          </a:bodyPr>
          <a:lstStyle/>
          <a:p>
            <a:r>
              <a:rPr lang="en-US" dirty="0"/>
              <a:t> </a:t>
            </a:r>
          </a:p>
          <a:p>
            <a:r>
              <a:rPr lang="en-US" dirty="0"/>
              <a:t>// thread th2 starts  </a:t>
            </a:r>
          </a:p>
          <a:p>
            <a:r>
              <a:rPr lang="en-US" dirty="0"/>
              <a:t>th2.start();  </a:t>
            </a:r>
          </a:p>
          <a:p>
            <a:r>
              <a:rPr lang="en-US" dirty="0"/>
              <a:t>  </a:t>
            </a:r>
          </a:p>
          <a:p>
            <a:r>
              <a:rPr lang="en-US" dirty="0"/>
              <a:t>// starting the th3 thread after when the thread th2 has ended or died.  </a:t>
            </a:r>
          </a:p>
          <a:p>
            <a:r>
              <a:rPr lang="en-US" dirty="0"/>
              <a:t>try  </a:t>
            </a:r>
          </a:p>
          <a:p>
            <a:r>
              <a:rPr lang="en-US" dirty="0"/>
              <a:t>{  </a:t>
            </a:r>
          </a:p>
          <a:p>
            <a:r>
              <a:rPr lang="en-US" dirty="0" err="1"/>
              <a:t>System.out.println</a:t>
            </a:r>
            <a:r>
              <a:rPr lang="en-US" dirty="0"/>
              <a:t>("The current thread name is: " + </a:t>
            </a:r>
            <a:r>
              <a:rPr lang="en-US" dirty="0" err="1"/>
              <a:t>Thread.currentThread</a:t>
            </a:r>
            <a:r>
              <a:rPr lang="en-US" dirty="0"/>
              <a:t>().</a:t>
            </a:r>
            <a:r>
              <a:rPr lang="en-US" dirty="0" err="1"/>
              <a:t>getName</a:t>
            </a:r>
            <a:r>
              <a:rPr lang="en-US" dirty="0"/>
              <a:t>());  </a:t>
            </a:r>
          </a:p>
          <a:p>
            <a:r>
              <a:rPr lang="en-US" dirty="0"/>
              <a:t>th2.join();  </a:t>
            </a:r>
          </a:p>
          <a:p>
            <a:r>
              <a:rPr lang="en-US" dirty="0"/>
              <a:t>}  </a:t>
            </a:r>
          </a:p>
          <a:p>
            <a:r>
              <a:rPr lang="en-US" dirty="0"/>
              <a:t>  </a:t>
            </a:r>
          </a:p>
          <a:p>
            <a:r>
              <a:rPr lang="en-US" dirty="0"/>
              <a:t>// catch block for catching the raised exception  </a:t>
            </a:r>
          </a:p>
          <a:p>
            <a:r>
              <a:rPr lang="en-US" dirty="0"/>
              <a:t>catch(Exception e)  </a:t>
            </a:r>
          </a:p>
          <a:p>
            <a:r>
              <a:rPr lang="en-US" dirty="0"/>
              <a:t>{  </a:t>
            </a:r>
          </a:p>
          <a:p>
            <a:r>
              <a:rPr lang="en-US" dirty="0" err="1"/>
              <a:t>System.out.println</a:t>
            </a:r>
            <a:r>
              <a:rPr lang="en-US" dirty="0"/>
              <a:t>("The exception has been caught " + e);  </a:t>
            </a:r>
          </a:p>
          <a:p>
            <a:r>
              <a:rPr lang="en-US" dirty="0"/>
              <a:t>}  </a:t>
            </a:r>
          </a:p>
          <a:p>
            <a:r>
              <a:rPr lang="en-US" dirty="0"/>
              <a:t>  </a:t>
            </a:r>
          </a:p>
          <a:p>
            <a:r>
              <a:rPr lang="en-US" dirty="0"/>
              <a:t>// thread th3 starts  </a:t>
            </a:r>
          </a:p>
          <a:p>
            <a:r>
              <a:rPr lang="en-US" dirty="0"/>
              <a:t>th3.start();  </a:t>
            </a:r>
          </a:p>
          <a:p>
            <a:r>
              <a:rPr lang="en-US" dirty="0"/>
              <a:t>} </a:t>
            </a:r>
          </a:p>
        </p:txBody>
      </p:sp>
    </p:spTree>
    <p:extLst>
      <p:ext uri="{BB962C8B-B14F-4D97-AF65-F5344CB8AC3E}">
        <p14:creationId xmlns:p14="http://schemas.microsoft.com/office/powerpoint/2010/main" val="1368597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787399"/>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4900" dirty="0" smtClean="0">
                <a:latin typeface="Times New Roman" panose="02020603050405020304" pitchFamily="18" charset="0"/>
                <a:cs typeface="Times New Roman" panose="02020603050405020304" pitchFamily="18" charset="0"/>
              </a:rPr>
              <a:t>Java Collections</a:t>
            </a:r>
            <a:endParaRPr lang="en-US" sz="4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1600" y="787400"/>
            <a:ext cx="11963400" cy="5854700"/>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Collection in Java</a:t>
            </a:r>
            <a:r>
              <a:rPr lang="en-US" dirty="0">
                <a:latin typeface="Times New Roman" panose="02020603050405020304" pitchFamily="18" charset="0"/>
                <a:cs typeface="Times New Roman" panose="02020603050405020304" pitchFamily="18" charset="0"/>
              </a:rPr>
              <a:t> is a framework that provides an architecture to store and manipulate the group of objects</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Collections can achieve all the operations that you perform on a data such as searching, sorting, insertion, manipulation, and deletion</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Collection means a single unit of objects. </a:t>
            </a:r>
            <a:r>
              <a:rPr lang="en-US" dirty="0" smtClean="0">
                <a:latin typeface="Times New Roman" panose="02020603050405020304" pitchFamily="18" charset="0"/>
                <a:cs typeface="Times New Roman" panose="02020603050405020304" pitchFamily="18" charset="0"/>
              </a:rPr>
              <a:t>Java </a:t>
            </a:r>
            <a:r>
              <a:rPr lang="en-US" dirty="0">
                <a:latin typeface="Times New Roman" panose="02020603050405020304" pitchFamily="18" charset="0"/>
                <a:cs typeface="Times New Roman" panose="02020603050405020304" pitchFamily="18" charset="0"/>
              </a:rPr>
              <a:t>Collection framework provides many interfaces (Set, List, Queue, </a:t>
            </a:r>
            <a:r>
              <a:rPr lang="en-US" dirty="0" err="1">
                <a:latin typeface="Times New Roman" panose="02020603050405020304" pitchFamily="18" charset="0"/>
                <a:cs typeface="Times New Roman" panose="02020603050405020304" pitchFamily="18" charset="0"/>
              </a:rPr>
              <a:t>Deque</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classes (</a:t>
            </a:r>
            <a:r>
              <a:rPr lang="en-US" dirty="0" err="1" smtClean="0">
                <a:latin typeface="Times New Roman" panose="02020603050405020304" pitchFamily="18" charset="0"/>
                <a:cs typeface="Times New Roman" panose="02020603050405020304" pitchFamily="18" charset="0"/>
              </a:rPr>
              <a:t>ArrayList,Vector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LinkedList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PriorityQueue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a:t>
            </a:r>
          </a:p>
          <a:p>
            <a:pPr algn="l"/>
            <a:endParaRPr lang="en-US" dirty="0"/>
          </a:p>
        </p:txBody>
      </p:sp>
    </p:spTree>
    <p:extLst>
      <p:ext uri="{BB962C8B-B14F-4D97-AF65-F5344CB8AC3E}">
        <p14:creationId xmlns:p14="http://schemas.microsoft.com/office/powerpoint/2010/main" val="3319652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787399"/>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4900" dirty="0" smtClean="0">
                <a:latin typeface="Times New Roman" panose="02020603050405020304" pitchFamily="18" charset="0"/>
                <a:cs typeface="Times New Roman" panose="02020603050405020304" pitchFamily="18" charset="0"/>
              </a:rPr>
              <a:t>Java Collections</a:t>
            </a:r>
            <a:endParaRPr lang="en-US" sz="49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subTitle" idx="1"/>
          </p:nvPr>
        </p:nvSpPr>
        <p:spPr bwMode="auto">
          <a:xfrm>
            <a:off x="101600" y="760096"/>
            <a:ext cx="11480800"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What is Collection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 Collection represents a single unit of objects, i.e., a group.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What is a framework in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It provides readymade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It represents a set of classes and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It is optional.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What is Collection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The Collection framework represents a unified architecture for storing and manipulating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 group of objects. It has: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Interfaces and its implementations, i.e., classes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4223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US" dirty="0" smtClean="0">
                <a:latin typeface="Times New Roman" panose="02020603050405020304" pitchFamily="18" charset="0"/>
                <a:cs typeface="Times New Roman" panose="02020603050405020304" pitchFamily="18" charset="0"/>
              </a:rPr>
              <a:t>Hierarchy of Collection Framework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 y="938784"/>
            <a:ext cx="11862816" cy="5705856"/>
          </a:xfrm>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java.util</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package </a:t>
            </a:r>
            <a:r>
              <a:rPr lang="en-US" sz="2000" dirty="0">
                <a:latin typeface="Times New Roman" panose="02020603050405020304" pitchFamily="18" charset="0"/>
                <a:cs typeface="Times New Roman" panose="02020603050405020304" pitchFamily="18" charset="0"/>
              </a:rPr>
              <a:t>contains all the </a:t>
            </a:r>
            <a:r>
              <a:rPr lang="en-US" sz="2000" dirty="0" smtClean="0">
                <a:latin typeface="Times New Roman" panose="02020603050405020304" pitchFamily="18" charset="0"/>
                <a:cs typeface="Times New Roman" panose="02020603050405020304" pitchFamily="18" charset="0"/>
              </a:rPr>
              <a:t>classes and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interfaces for </a:t>
            </a:r>
            <a:r>
              <a:rPr lang="en-US" sz="2000" dirty="0">
                <a:latin typeface="Times New Roman" panose="02020603050405020304" pitchFamily="18" charset="0"/>
                <a:cs typeface="Times New Roman" panose="02020603050405020304" pitchFamily="18" charset="0"/>
              </a:rPr>
              <a:t>the Collection framework</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572768"/>
            <a:ext cx="10728960" cy="5261419"/>
          </a:xfrm>
          <a:prstGeom prst="rect">
            <a:avLst/>
          </a:prstGeom>
        </p:spPr>
      </p:pic>
    </p:spTree>
    <p:extLst>
      <p:ext uri="{BB962C8B-B14F-4D97-AF65-F5344CB8AC3E}">
        <p14:creationId xmlns:p14="http://schemas.microsoft.com/office/powerpoint/2010/main" val="3678717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US" dirty="0">
                <a:latin typeface="Times New Roman" panose="02020603050405020304" pitchFamily="18" charset="0"/>
                <a:cs typeface="Times New Roman" panose="02020603050405020304" pitchFamily="18" charset="0"/>
              </a:rPr>
              <a:t>Methods of Collection interface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938213"/>
            <a:ext cx="9753600" cy="5707062"/>
          </a:xfrm>
        </p:spPr>
      </p:pic>
    </p:spTree>
    <p:extLst>
      <p:ext uri="{BB962C8B-B14F-4D97-AF65-F5344CB8AC3E}">
        <p14:creationId xmlns:p14="http://schemas.microsoft.com/office/powerpoint/2010/main" val="4191738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US" dirty="0">
                <a:latin typeface="Times New Roman" panose="02020603050405020304" pitchFamily="18" charset="0"/>
                <a:cs typeface="Times New Roman" panose="02020603050405020304" pitchFamily="18" charset="0"/>
              </a:rPr>
              <a:t>Methods of Collection interface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768" y="938784"/>
            <a:ext cx="9144000" cy="5608319"/>
          </a:xfrm>
        </p:spPr>
      </p:pic>
    </p:spTree>
    <p:extLst>
      <p:ext uri="{BB962C8B-B14F-4D97-AF65-F5344CB8AC3E}">
        <p14:creationId xmlns:p14="http://schemas.microsoft.com/office/powerpoint/2010/main" val="1581779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US" dirty="0">
                <a:latin typeface="Times New Roman" panose="02020603050405020304" pitchFamily="18" charset="0"/>
                <a:cs typeface="Times New Roman" panose="02020603050405020304" pitchFamily="18" charset="0"/>
              </a:rPr>
              <a:t>Iterator interface</a:t>
            </a:r>
          </a:p>
        </p:txBody>
      </p:sp>
      <p:sp>
        <p:nvSpPr>
          <p:cNvPr id="7" name="Content Placeholder 6"/>
          <p:cNvSpPr>
            <a:spLocks noGrp="1"/>
          </p:cNvSpPr>
          <p:nvPr>
            <p:ph idx="1"/>
          </p:nvPr>
        </p:nvSpPr>
        <p:spPr>
          <a:xfrm>
            <a:off x="0" y="938784"/>
            <a:ext cx="12082272" cy="5693664"/>
          </a:xfrm>
        </p:spPr>
        <p:txBody>
          <a:bodyPr/>
          <a:lstStyle/>
          <a:p>
            <a:r>
              <a:rPr lang="en-US" sz="2400" dirty="0">
                <a:latin typeface="Times New Roman" panose="02020603050405020304" pitchFamily="18" charset="0"/>
                <a:cs typeface="Times New Roman" panose="02020603050405020304" pitchFamily="18" charset="0"/>
              </a:rPr>
              <a:t>Iterator interface</a:t>
            </a:r>
          </a:p>
          <a:p>
            <a:r>
              <a:rPr lang="en-US" sz="2400" dirty="0">
                <a:latin typeface="Times New Roman" panose="02020603050405020304" pitchFamily="18" charset="0"/>
                <a:cs typeface="Times New Roman" panose="02020603050405020304" pitchFamily="18" charset="0"/>
              </a:rPr>
              <a:t>Iterator interface provides the facility of iterating the elements in a forward direction only.</a:t>
            </a:r>
          </a:p>
          <a:p>
            <a:r>
              <a:rPr lang="en-US" sz="2400" dirty="0">
                <a:latin typeface="Times New Roman" panose="02020603050405020304" pitchFamily="18" charset="0"/>
                <a:cs typeface="Times New Roman" panose="02020603050405020304" pitchFamily="18" charset="0"/>
              </a:rPr>
              <a:t>Methods of Iterator interface</a:t>
            </a:r>
          </a:p>
          <a:p>
            <a:pPr marL="0" indent="0">
              <a:buNone/>
            </a:pPr>
            <a:endParaRPr lang="en-US" dirty="0"/>
          </a:p>
        </p:txBody>
      </p:sp>
      <p:pic>
        <p:nvPicPr>
          <p:cNvPr id="8" name="Picture 7"/>
          <p:cNvPicPr>
            <a:picLocks noChangeAspect="1"/>
          </p:cNvPicPr>
          <p:nvPr/>
        </p:nvPicPr>
        <p:blipFill>
          <a:blip r:embed="rId2"/>
          <a:stretch>
            <a:fillRect/>
          </a:stretch>
        </p:blipFill>
        <p:spPr>
          <a:xfrm>
            <a:off x="2279904" y="2901696"/>
            <a:ext cx="7741920" cy="3410581"/>
          </a:xfrm>
          <a:prstGeom prst="rect">
            <a:avLst/>
          </a:prstGeom>
        </p:spPr>
      </p:pic>
    </p:spTree>
    <p:extLst>
      <p:ext uri="{BB962C8B-B14F-4D97-AF65-F5344CB8AC3E}">
        <p14:creationId xmlns:p14="http://schemas.microsoft.com/office/powerpoint/2010/main" val="3279023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Interface</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0" y="938784"/>
            <a:ext cx="12082272" cy="5693664"/>
          </a:xfrm>
        </p:spPr>
        <p:txBody>
          <a:bodyPr/>
          <a:lstStyle/>
          <a:p>
            <a:pPr marL="0" indent="0" algn="just">
              <a:buNone/>
            </a:pPr>
            <a:r>
              <a:rPr lang="en-US" b="1" dirty="0" err="1">
                <a:latin typeface="Times New Roman" panose="02020603050405020304" pitchFamily="18" charset="0"/>
                <a:cs typeface="Times New Roman" panose="02020603050405020304" pitchFamily="18" charset="0"/>
              </a:rPr>
              <a:t>Iterable</a:t>
            </a:r>
            <a:r>
              <a:rPr lang="en-US" b="1" dirty="0">
                <a:latin typeface="Times New Roman" panose="02020603050405020304" pitchFamily="18" charset="0"/>
                <a:cs typeface="Times New Roman" panose="02020603050405020304" pitchFamily="18" charset="0"/>
              </a:rPr>
              <a:t> Interface</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interface is the root interface for all the collection classes.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Collection interface extends the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interface and therefore all the subclasses of Collection interface also implement the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interface</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contains only one abstract method. i.e.,</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Iterator&lt;T</a:t>
            </a:r>
            <a:r>
              <a:rPr lang="en-US" dirty="0">
                <a:latin typeface="Times New Roman" panose="02020603050405020304" pitchFamily="18" charset="0"/>
                <a:cs typeface="Times New Roman" panose="02020603050405020304" pitchFamily="18" charset="0"/>
              </a:rPr>
              <a:t>&gt; iterator()  </a:t>
            </a:r>
            <a:endParaRPr lang="en-US" dirty="0" smtClean="0">
              <a:latin typeface="Times New Roman" panose="02020603050405020304" pitchFamily="18" charset="0"/>
              <a:cs typeface="Times New Roman" panose="02020603050405020304" pitchFamily="18" charset="0"/>
            </a:endParaRPr>
          </a:p>
          <a:p>
            <a:pPr marL="514350" indent="-514350" algn="jus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returns the iterator over the elements of type T.</a:t>
            </a:r>
          </a:p>
          <a:p>
            <a:pPr marL="0" indent="0">
              <a:buNone/>
            </a:pPr>
            <a:endParaRPr lang="en-US" dirty="0"/>
          </a:p>
        </p:txBody>
      </p:sp>
    </p:spTree>
    <p:extLst>
      <p:ext uri="{BB962C8B-B14F-4D97-AF65-F5344CB8AC3E}">
        <p14:creationId xmlns:p14="http://schemas.microsoft.com/office/powerpoint/2010/main" val="4198784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IN" dirty="0">
                <a:latin typeface="Times New Roman" panose="02020603050405020304" pitchFamily="18" charset="0"/>
                <a:cs typeface="Times New Roman" panose="02020603050405020304" pitchFamily="18" charset="0"/>
              </a:rPr>
              <a:t>Collection Interface</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0" y="938784"/>
            <a:ext cx="12082272" cy="5693664"/>
          </a:xfrm>
        </p:spPr>
        <p:txBody>
          <a:bodyPr/>
          <a:lstStyle/>
          <a:p>
            <a:pPr algn="just"/>
            <a:r>
              <a:rPr lang="en-US" dirty="0">
                <a:latin typeface="Times New Roman" panose="02020603050405020304" pitchFamily="18" charset="0"/>
                <a:cs typeface="Times New Roman" panose="02020603050405020304" pitchFamily="18" charset="0"/>
              </a:rPr>
              <a:t>The Collection interface is the interface which is implemented by all the classes in the collection framework.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declares the methods that every collection will have. In other words, we can say that the Collection interface builds the foundation on which the collection framework depends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 of the methods of Collection interface are Boolean add ( Object </a:t>
            </a:r>
            <a:r>
              <a:rPr lang="en-US" dirty="0" err="1">
                <a:latin typeface="Times New Roman" panose="02020603050405020304" pitchFamily="18" charset="0"/>
                <a:cs typeface="Times New Roman" panose="02020603050405020304" pitchFamily="18" charset="0"/>
              </a:rPr>
              <a:t>obj</a:t>
            </a:r>
            <a:r>
              <a:rPr lang="en-US" dirty="0">
                <a:latin typeface="Times New Roman" panose="02020603050405020304" pitchFamily="18" charset="0"/>
                <a:cs typeface="Times New Roman" panose="02020603050405020304" pitchFamily="18" charset="0"/>
              </a:rPr>
              <a:t>), Boolean </a:t>
            </a:r>
            <a:r>
              <a:rPr lang="en-US" dirty="0" err="1">
                <a:latin typeface="Times New Roman" panose="02020603050405020304" pitchFamily="18" charset="0"/>
                <a:cs typeface="Times New Roman" panose="02020603050405020304" pitchFamily="18" charset="0"/>
              </a:rPr>
              <a:t>addAll</a:t>
            </a:r>
            <a:r>
              <a:rPr lang="en-US" dirty="0">
                <a:latin typeface="Times New Roman" panose="02020603050405020304" pitchFamily="18" charset="0"/>
                <a:cs typeface="Times New Roman" panose="02020603050405020304" pitchFamily="18" charset="0"/>
              </a:rPr>
              <a:t> ( Collection c), void clear(), etc. which are implemented by all the subclasses of Collection interface.</a:t>
            </a:r>
          </a:p>
          <a:p>
            <a:pPr marL="0" indent="0">
              <a:buNone/>
            </a:pPr>
            <a:endParaRPr lang="en-US" dirty="0"/>
          </a:p>
        </p:txBody>
      </p:sp>
    </p:spTree>
    <p:extLst>
      <p:ext uri="{BB962C8B-B14F-4D97-AF65-F5344CB8AC3E}">
        <p14:creationId xmlns:p14="http://schemas.microsoft.com/office/powerpoint/2010/main" val="279540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IN" dirty="0">
                <a:latin typeface="Times New Roman" panose="02020603050405020304" pitchFamily="18" charset="0"/>
                <a:cs typeface="Times New Roman" panose="02020603050405020304" pitchFamily="18" charset="0"/>
              </a:rPr>
              <a:t>List Interface</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0" y="938784"/>
            <a:ext cx="12082272" cy="5693664"/>
          </a:xfrm>
        </p:spPr>
        <p:txBody>
          <a:bodyPr/>
          <a:lstStyle/>
          <a:p>
            <a:pPr algn="just"/>
            <a:r>
              <a:rPr lang="en-IN" dirty="0">
                <a:latin typeface="Times New Roman" panose="02020603050405020304" pitchFamily="18" charset="0"/>
                <a:cs typeface="Times New Roman" panose="02020603050405020304" pitchFamily="18" charset="0"/>
              </a:rPr>
              <a:t>List interface is the child interface of Collection interface. It inhibits a list type data structure in which we can store the ordered collection of objects. It can have duplicate values.</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List interface is implemented by the classes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LinkedList</a:t>
            </a:r>
            <a:r>
              <a:rPr lang="en-IN" dirty="0">
                <a:latin typeface="Times New Roman" panose="02020603050405020304" pitchFamily="18" charset="0"/>
                <a:cs typeface="Times New Roman" panose="02020603050405020304" pitchFamily="18" charset="0"/>
              </a:rPr>
              <a:t>, Vector, and Stack.</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instantiate the List interface, we must use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List &lt;data-type&gt; list1=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List &lt;data-type&gt; list2 =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LinkedList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List &lt;data-type&gt; list3 =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Vector();  </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List &lt;data-type&gt; list4 =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Stack();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6412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1371601"/>
            <a:ext cx="8229600" cy="452596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pic>
        <p:nvPicPr>
          <p:cNvPr id="51202" name="Picture 2"/>
          <p:cNvPicPr>
            <a:picLocks noChangeAspect="1" noChangeArrowheads="1"/>
          </p:cNvPicPr>
          <p:nvPr/>
        </p:nvPicPr>
        <p:blipFill>
          <a:blip r:embed="rId4" cstate="print"/>
          <a:srcRect/>
          <a:stretch>
            <a:fillRect/>
          </a:stretch>
        </p:blipFill>
        <p:spPr bwMode="auto">
          <a:xfrm>
            <a:off x="1905001" y="1219201"/>
            <a:ext cx="8278813" cy="4943475"/>
          </a:xfrm>
          <a:prstGeom prst="rect">
            <a:avLst/>
          </a:prstGeom>
          <a:noFill/>
          <a:ln w="9525">
            <a:noFill/>
            <a:miter lim="800000"/>
            <a:headEnd/>
            <a:tailEnd/>
          </a:ln>
        </p:spPr>
      </p:pic>
    </p:spTree>
    <p:extLst>
      <p:ext uri="{BB962C8B-B14F-4D97-AF65-F5344CB8AC3E}">
        <p14:creationId xmlns:p14="http://schemas.microsoft.com/office/powerpoint/2010/main" val="3637443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IN" dirty="0" err="1">
                <a:latin typeface="Times New Roman" panose="02020603050405020304" pitchFamily="18" charset="0"/>
                <a:cs typeface="Times New Roman" panose="02020603050405020304" pitchFamily="18" charset="0"/>
              </a:rPr>
              <a:t>ArrayList</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0" y="792480"/>
            <a:ext cx="12082272" cy="5839968"/>
          </a:xfrm>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class implements the List interface. It uses a dynamic array to store the duplicate element of different data types.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class maintains the insertion order and is non-synchronized. The elements stored in the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class can be randomly accessed. Consider the following example</a:t>
            </a:r>
            <a:r>
              <a:rPr lang="en-IN"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class</a:t>
            </a:r>
            <a:r>
              <a:rPr lang="en-IN" dirty="0">
                <a:latin typeface="Times New Roman" panose="02020603050405020304" pitchFamily="18" charset="0"/>
                <a:cs typeface="Times New Roman" panose="02020603050405020304" pitchFamily="18" charset="0"/>
              </a:rPr>
              <a:t> TestJavaCollection1{  </a:t>
            </a:r>
            <a:endParaRPr lang="en-US"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public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 list=</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&lt;String&gt;();//Creating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("Ravi");//Adding object in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("Vijay");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("Ajay");  </a:t>
            </a: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//Traversing list through Iterator  </a:t>
            </a: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Iterator </a:t>
            </a:r>
            <a:r>
              <a:rPr lang="en-IN" dirty="0" err="1">
                <a:latin typeface="Times New Roman" panose="02020603050405020304" pitchFamily="18" charset="0"/>
                <a:cs typeface="Times New Roman" panose="02020603050405020304" pitchFamily="18" charset="0"/>
              </a:rPr>
              <a:t>itr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list.iterator</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itr.hasNext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itr.next</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t> </a:t>
            </a:r>
            <a:endParaRPr lang="en-US" dirty="0"/>
          </a:p>
          <a:p>
            <a:pPr marL="0" indent="0">
              <a:buNone/>
            </a:pPr>
            <a:endParaRPr lang="en-US" dirty="0"/>
          </a:p>
        </p:txBody>
      </p:sp>
    </p:spTree>
    <p:extLst>
      <p:ext uri="{BB962C8B-B14F-4D97-AF65-F5344CB8AC3E}">
        <p14:creationId xmlns:p14="http://schemas.microsoft.com/office/powerpoint/2010/main" val="3432270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8783"/>
          </a:xfrm>
        </p:spPr>
        <p:txBody>
          <a:bodyPr/>
          <a:lstStyle/>
          <a:p>
            <a:pPr algn="ctr"/>
            <a:r>
              <a:rPr lang="en-IN" dirty="0" err="1" smtClean="0">
                <a:latin typeface="Times New Roman" panose="02020603050405020304" pitchFamily="18" charset="0"/>
                <a:cs typeface="Times New Roman" panose="02020603050405020304" pitchFamily="18" charset="0"/>
              </a:rPr>
              <a:t>LinkedList</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0" y="792480"/>
            <a:ext cx="12082272" cy="5839968"/>
          </a:xfrm>
        </p:spPr>
        <p:txBody>
          <a:bodyPr>
            <a:normAutofit fontScale="77500" lnSpcReduction="20000"/>
          </a:bodyPr>
          <a:lstStyle/>
          <a:p>
            <a:pPr algn="just"/>
            <a:r>
              <a:rPr lang="en-IN" sz="2600" dirty="0" err="1">
                <a:latin typeface="Times New Roman" panose="02020603050405020304" pitchFamily="18" charset="0"/>
                <a:cs typeface="Times New Roman" panose="02020603050405020304" pitchFamily="18" charset="0"/>
              </a:rPr>
              <a:t>LinkedList</a:t>
            </a:r>
            <a:r>
              <a:rPr lang="en-IN" sz="2600" dirty="0">
                <a:latin typeface="Times New Roman" panose="02020603050405020304" pitchFamily="18" charset="0"/>
                <a:cs typeface="Times New Roman" panose="02020603050405020304" pitchFamily="18" charset="0"/>
              </a:rPr>
              <a:t> implements the Collection interface. It uses a doubly linked list internally to store the elements. It can store the duplicate elements</a:t>
            </a:r>
            <a:r>
              <a:rPr lang="en-IN" sz="2600" dirty="0" smtClean="0">
                <a:latin typeface="Times New Roman" panose="02020603050405020304" pitchFamily="18" charset="0"/>
                <a:cs typeface="Times New Roman" panose="02020603050405020304" pitchFamily="18" charset="0"/>
              </a:rPr>
              <a:t>.</a:t>
            </a:r>
          </a:p>
          <a:p>
            <a:pPr algn="just"/>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It maintains the insertion order and is not synchronized. In </a:t>
            </a:r>
            <a:r>
              <a:rPr lang="en-IN" sz="2600" dirty="0" err="1">
                <a:latin typeface="Times New Roman" panose="02020603050405020304" pitchFamily="18" charset="0"/>
                <a:cs typeface="Times New Roman" panose="02020603050405020304" pitchFamily="18" charset="0"/>
              </a:rPr>
              <a:t>LinkedList</a:t>
            </a:r>
            <a:r>
              <a:rPr lang="en-IN" sz="2600" dirty="0">
                <a:latin typeface="Times New Roman" panose="02020603050405020304" pitchFamily="18" charset="0"/>
                <a:cs typeface="Times New Roman" panose="02020603050405020304" pitchFamily="18" charset="0"/>
              </a:rPr>
              <a:t>, the manipulation is fast because no shifting is required</a:t>
            </a:r>
            <a:r>
              <a:rPr lang="en-IN" sz="2600" dirty="0" smtClean="0">
                <a:latin typeface="Times New Roman" panose="02020603050405020304" pitchFamily="18" charset="0"/>
                <a:cs typeface="Times New Roman" panose="02020603050405020304" pitchFamily="18" charset="0"/>
              </a:rPr>
              <a:t>.</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IN" sz="2600" b="1" dirty="0" smtClean="0">
                <a:latin typeface="Times New Roman" panose="02020603050405020304" pitchFamily="18" charset="0"/>
                <a:cs typeface="Times New Roman" panose="02020603050405020304" pitchFamily="18" charset="0"/>
              </a:rPr>
              <a:t>import</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java.util</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b="1" dirty="0">
                <a:latin typeface="Times New Roman" panose="02020603050405020304" pitchFamily="18" charset="0"/>
                <a:cs typeface="Times New Roman" panose="02020603050405020304" pitchFamily="18" charset="0"/>
              </a:rPr>
              <a:t>public</a:t>
            </a: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class</a:t>
            </a:r>
            <a:r>
              <a:rPr lang="en-IN" sz="2600" dirty="0">
                <a:latin typeface="Times New Roman" panose="02020603050405020304" pitchFamily="18" charset="0"/>
                <a:cs typeface="Times New Roman" panose="02020603050405020304" pitchFamily="18" charset="0"/>
              </a:rPr>
              <a:t> TestJavaCollection2{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b="1" dirty="0">
                <a:latin typeface="Times New Roman" panose="02020603050405020304" pitchFamily="18" charset="0"/>
                <a:cs typeface="Times New Roman" panose="02020603050405020304" pitchFamily="18" charset="0"/>
              </a:rPr>
              <a:t>public</a:t>
            </a: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static</a:t>
            </a: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void</a:t>
            </a:r>
            <a:r>
              <a:rPr lang="en-IN" sz="2600" dirty="0">
                <a:latin typeface="Times New Roman" panose="02020603050405020304" pitchFamily="18" charset="0"/>
                <a:cs typeface="Times New Roman" panose="02020603050405020304" pitchFamily="18" charset="0"/>
              </a:rPr>
              <a:t> main(String </a:t>
            </a:r>
            <a:r>
              <a:rPr lang="en-IN" sz="2600" dirty="0" err="1">
                <a:latin typeface="Times New Roman" panose="02020603050405020304" pitchFamily="18" charset="0"/>
                <a:cs typeface="Times New Roman" panose="02020603050405020304" pitchFamily="18" charset="0"/>
              </a:rPr>
              <a:t>args</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LinkedList</a:t>
            </a:r>
            <a:r>
              <a:rPr lang="en-IN" sz="2600" dirty="0">
                <a:latin typeface="Times New Roman" panose="02020603050405020304" pitchFamily="18" charset="0"/>
                <a:cs typeface="Times New Roman" panose="02020603050405020304" pitchFamily="18" charset="0"/>
              </a:rPr>
              <a:t>&lt;String&gt; al=</a:t>
            </a:r>
            <a:r>
              <a:rPr lang="en-IN" sz="2600" b="1" dirty="0">
                <a:latin typeface="Times New Roman" panose="02020603050405020304" pitchFamily="18" charset="0"/>
                <a:cs typeface="Times New Roman" panose="02020603050405020304" pitchFamily="18" charset="0"/>
              </a:rPr>
              <a:t>new</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LinkedList</a:t>
            </a:r>
            <a:r>
              <a:rPr lang="en-IN" sz="2600" dirty="0">
                <a:latin typeface="Times New Roman" panose="02020603050405020304" pitchFamily="18" charset="0"/>
                <a:cs typeface="Times New Roman" panose="02020603050405020304" pitchFamily="18" charset="0"/>
              </a:rPr>
              <a:t>&lt;String&gt;();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al.add</a:t>
            </a:r>
            <a:r>
              <a:rPr lang="en-IN" sz="2600" dirty="0">
                <a:latin typeface="Times New Roman" panose="02020603050405020304" pitchFamily="18" charset="0"/>
                <a:cs typeface="Times New Roman" panose="02020603050405020304" pitchFamily="18" charset="0"/>
              </a:rPr>
              <a:t>("Ravi");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al.add</a:t>
            </a:r>
            <a:r>
              <a:rPr lang="en-IN" sz="2600" dirty="0">
                <a:latin typeface="Times New Roman" panose="02020603050405020304" pitchFamily="18" charset="0"/>
                <a:cs typeface="Times New Roman" panose="02020603050405020304" pitchFamily="18" charset="0"/>
              </a:rPr>
              <a:t>("Vijay");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al.add</a:t>
            </a:r>
            <a:r>
              <a:rPr lang="en-IN" sz="2600" dirty="0">
                <a:latin typeface="Times New Roman" panose="02020603050405020304" pitchFamily="18" charset="0"/>
                <a:cs typeface="Times New Roman" panose="02020603050405020304" pitchFamily="18" charset="0"/>
              </a:rPr>
              <a:t>("Ravi");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al.add</a:t>
            </a:r>
            <a:r>
              <a:rPr lang="en-IN" sz="2600" dirty="0">
                <a:latin typeface="Times New Roman" panose="02020603050405020304" pitchFamily="18" charset="0"/>
                <a:cs typeface="Times New Roman" panose="02020603050405020304" pitchFamily="18" charset="0"/>
              </a:rPr>
              <a:t>("Ajay");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Iterator&lt;String&gt; </a:t>
            </a:r>
            <a:r>
              <a:rPr lang="en-IN" sz="2600" dirty="0" err="1">
                <a:latin typeface="Times New Roman" panose="02020603050405020304" pitchFamily="18" charset="0"/>
                <a:cs typeface="Times New Roman" panose="02020603050405020304" pitchFamily="18" charset="0"/>
              </a:rPr>
              <a:t>itr</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al.iterator</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b="1" dirty="0">
                <a:latin typeface="Times New Roman" panose="02020603050405020304" pitchFamily="18" charset="0"/>
                <a:cs typeface="Times New Roman" panose="02020603050405020304" pitchFamily="18" charset="0"/>
              </a:rPr>
              <a:t>while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itr.hasNext</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err="1">
                <a:latin typeface="Times New Roman" panose="02020603050405020304" pitchFamily="18" charset="0"/>
                <a:cs typeface="Times New Roman" panose="02020603050405020304" pitchFamily="18" charset="0"/>
              </a:rPr>
              <a:t>System.out.println</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itr.next</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348005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buNone/>
            </a:pPr>
            <a:r>
              <a:rPr lang="en-IN" sz="2400" dirty="0"/>
              <a:t>Life cycle of a Thread (Thread States)</a:t>
            </a:r>
          </a:p>
          <a:p>
            <a:r>
              <a:rPr lang="en-IN" sz="2400" dirty="0"/>
              <a:t>A thread can be in one of the five states. According to sun, there is only 4 states in </a:t>
            </a:r>
            <a:r>
              <a:rPr lang="en-IN" sz="2400" b="1" dirty="0"/>
              <a:t>thread life cycle in java</a:t>
            </a:r>
            <a:r>
              <a:rPr lang="en-IN" sz="2400" dirty="0"/>
              <a:t> new, </a:t>
            </a:r>
            <a:r>
              <a:rPr lang="en-IN" sz="2400" dirty="0" err="1"/>
              <a:t>runnable</a:t>
            </a:r>
            <a:r>
              <a:rPr lang="en-IN" sz="2400" dirty="0"/>
              <a:t>, non-</a:t>
            </a:r>
            <a:r>
              <a:rPr lang="en-IN" sz="2400" dirty="0" err="1"/>
              <a:t>runnable</a:t>
            </a:r>
            <a:r>
              <a:rPr lang="en-IN" sz="2400" dirty="0"/>
              <a:t> and terminated. There is no running state.</a:t>
            </a:r>
          </a:p>
          <a:p>
            <a:r>
              <a:rPr lang="en-IN" sz="2400" dirty="0"/>
              <a:t>But for better understanding the threads, we are explaining it in the 5 states.</a:t>
            </a:r>
          </a:p>
          <a:p>
            <a:r>
              <a:rPr lang="en-IN" sz="2400" dirty="0"/>
              <a:t>The life cycle of the thread in java is controlled by JVM. The java thread states are as follows:</a:t>
            </a:r>
          </a:p>
          <a:p>
            <a:pPr lvl="1"/>
            <a:r>
              <a:rPr lang="en-IN" sz="2000" dirty="0"/>
              <a:t>New</a:t>
            </a:r>
          </a:p>
          <a:p>
            <a:pPr lvl="1"/>
            <a:r>
              <a:rPr lang="en-IN" sz="2000" dirty="0" err="1"/>
              <a:t>Runnable</a:t>
            </a:r>
            <a:endParaRPr lang="en-IN" sz="2000" dirty="0"/>
          </a:p>
          <a:p>
            <a:pPr lvl="1"/>
            <a:r>
              <a:rPr lang="en-IN" sz="2000" dirty="0"/>
              <a:t>Running</a:t>
            </a:r>
          </a:p>
          <a:p>
            <a:pPr lvl="1"/>
            <a:r>
              <a:rPr lang="en-IN" sz="2000" dirty="0"/>
              <a:t>Non-</a:t>
            </a:r>
            <a:r>
              <a:rPr lang="en-IN" sz="2000" dirty="0" err="1"/>
              <a:t>Runnable</a:t>
            </a:r>
            <a:r>
              <a:rPr lang="en-IN" sz="2000" dirty="0"/>
              <a:t> (Blocked)</a:t>
            </a:r>
          </a:p>
          <a:p>
            <a:pPr lvl="1"/>
            <a:r>
              <a:rPr lang="en-IN" sz="2000" dirty="0"/>
              <a:t>Terminated</a:t>
            </a:r>
          </a:p>
          <a:p>
            <a:pPr>
              <a:buNone/>
            </a:pPr>
            <a:endParaRPr lang="en-IN" sz="2400" dirty="0"/>
          </a:p>
          <a:p>
            <a:pPr marL="342900" indent="-342900">
              <a:spcBef>
                <a:spcPts val="0"/>
              </a:spcBef>
              <a:buClr>
                <a:schemeClr val="dk1"/>
              </a:buClr>
              <a:buSzPts val="2000"/>
            </a:pPr>
            <a:endParaRPr sz="16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90170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pic>
        <p:nvPicPr>
          <p:cNvPr id="47106" name="Picture 2" descr="Java thread life cycle"/>
          <p:cNvPicPr>
            <a:picLocks noChangeAspect="1" noChangeArrowheads="1"/>
          </p:cNvPicPr>
          <p:nvPr/>
        </p:nvPicPr>
        <p:blipFill>
          <a:blip r:embed="rId4" cstate="print"/>
          <a:srcRect/>
          <a:stretch>
            <a:fillRect/>
          </a:stretch>
        </p:blipFill>
        <p:spPr bwMode="auto">
          <a:xfrm>
            <a:off x="1428750" y="533400"/>
            <a:ext cx="9239250" cy="6029326"/>
          </a:xfrm>
          <a:prstGeom prst="rect">
            <a:avLst/>
          </a:prstGeom>
          <a:noFill/>
        </p:spPr>
      </p:pic>
    </p:spTree>
    <p:extLst>
      <p:ext uri="{BB962C8B-B14F-4D97-AF65-F5344CB8AC3E}">
        <p14:creationId xmlns:p14="http://schemas.microsoft.com/office/powerpoint/2010/main" val="270795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762000"/>
            <a:ext cx="8229600" cy="5562600"/>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000"/>
            </a:pPr>
            <a:r>
              <a:rPr lang="en-IN" sz="2400" b="1" dirty="0"/>
              <a:t>New Thread:</a:t>
            </a:r>
            <a:r>
              <a:rPr lang="en-IN" sz="2400" dirty="0"/>
              <a:t> When a new thread is created, it is in the new state. The thread has not yet started to run when thread is in this state. When a thread lies in the new state, it’s code is yet to be run and hasn’t started to execute.</a:t>
            </a:r>
          </a:p>
          <a:p>
            <a:pPr algn="just">
              <a:spcBef>
                <a:spcPts val="0"/>
              </a:spcBef>
              <a:buClr>
                <a:schemeClr val="dk1"/>
              </a:buClr>
              <a:buSzPts val="2000"/>
            </a:pPr>
            <a:endParaRPr lang="en-IN" sz="2400" dirty="0"/>
          </a:p>
          <a:p>
            <a:pPr algn="just">
              <a:spcBef>
                <a:spcPts val="0"/>
              </a:spcBef>
              <a:buClr>
                <a:schemeClr val="dk1"/>
              </a:buClr>
              <a:buSzPts val="2000"/>
            </a:pPr>
            <a:r>
              <a:rPr lang="en-IN" sz="2400" b="1" dirty="0" err="1"/>
              <a:t>Runnable</a:t>
            </a:r>
            <a:r>
              <a:rPr lang="en-IN" sz="2400" b="1" dirty="0"/>
              <a:t> State:</a:t>
            </a:r>
            <a:r>
              <a:rPr lang="en-IN" sz="2400" dirty="0"/>
              <a:t> A thread that is ready to run is moved to </a:t>
            </a:r>
            <a:r>
              <a:rPr lang="en-IN" sz="2400" dirty="0" err="1"/>
              <a:t>runnable</a:t>
            </a:r>
            <a:r>
              <a:rPr lang="en-IN" sz="2400" dirty="0"/>
              <a:t> state. In this state, a thread might actually be running or it might be ready run at any instant of time. It is the responsibility of the thread scheduler to give the thread, time to run.</a:t>
            </a:r>
          </a:p>
          <a:p>
            <a:pPr algn="just">
              <a:spcBef>
                <a:spcPts val="0"/>
              </a:spcBef>
              <a:buClr>
                <a:schemeClr val="dk1"/>
              </a:buClr>
              <a:buSzPts val="2000"/>
            </a:pPr>
            <a:endParaRPr lang="en-IN" sz="2400" dirty="0"/>
          </a:p>
          <a:p>
            <a:pPr fontAlgn="base"/>
            <a:r>
              <a:rPr lang="en-IN" sz="2400" b="1" dirty="0"/>
              <a:t>Blocked/Waiting </a:t>
            </a:r>
            <a:r>
              <a:rPr lang="en-IN" sz="2400" b="1" dirty="0" err="1"/>
              <a:t>state:</a:t>
            </a:r>
            <a:r>
              <a:rPr lang="en-IN" sz="2400" dirty="0" err="1"/>
              <a:t>When</a:t>
            </a:r>
            <a:r>
              <a:rPr lang="en-IN" sz="2400" dirty="0"/>
              <a:t> a thread is temporarily inactive, then it’s in one of the following states:</a:t>
            </a:r>
          </a:p>
          <a:p>
            <a:pPr lvl="1" fontAlgn="base"/>
            <a:r>
              <a:rPr lang="en-IN" sz="2000" dirty="0"/>
              <a:t>Blocked</a:t>
            </a:r>
          </a:p>
          <a:p>
            <a:pPr lvl="1" fontAlgn="base"/>
            <a:r>
              <a:rPr lang="en-IN" sz="2000" dirty="0"/>
              <a:t>Waiting</a:t>
            </a:r>
          </a:p>
          <a:p>
            <a:pPr lvl="1" algn="just">
              <a:spcBef>
                <a:spcPts val="0"/>
              </a:spcBef>
              <a:buClr>
                <a:schemeClr val="dk1"/>
              </a:buClr>
              <a:buSzPts val="2000"/>
            </a:pPr>
            <a:endParaRPr sz="2000" dirty="0"/>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1112044"/>
          </a:xfrm>
          <a:prstGeom prst="rect">
            <a:avLst/>
          </a:prstGeom>
          <a:noFill/>
          <a:ln>
            <a:noFill/>
          </a:ln>
        </p:spPr>
      </p:pic>
    </p:spTree>
    <p:extLst>
      <p:ext uri="{BB962C8B-B14F-4D97-AF65-F5344CB8AC3E}">
        <p14:creationId xmlns:p14="http://schemas.microsoft.com/office/powerpoint/2010/main" val="103641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b="1" dirty="0">
                <a:solidFill>
                  <a:schemeClr val="lt1"/>
                </a:solidFill>
              </a:rPr>
              <a:t>Web Technology</a:t>
            </a:r>
            <a:endParaRPr b="1" dirty="0">
              <a:solidFill>
                <a:schemeClr val="lt1"/>
              </a:solidFill>
            </a:endParaRPr>
          </a:p>
        </p:txBody>
      </p:sp>
      <p:sp>
        <p:nvSpPr>
          <p:cNvPr id="102" name="Google Shape;102;p14"/>
          <p:cNvSpPr txBox="1">
            <a:spLocks noGrp="1"/>
          </p:cNvSpPr>
          <p:nvPr>
            <p:ph idx="1"/>
          </p:nvPr>
        </p:nvSpPr>
        <p:spPr>
          <a:xfrm>
            <a:off x="1981200" y="838201"/>
            <a:ext cx="8229600" cy="5059363"/>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000"/>
            </a:pPr>
            <a:r>
              <a:rPr lang="en-IN" sz="2400" dirty="0"/>
              <a:t>For example, when a thread is waiting for I/O to complete, it lies in the blocked state. It’s the responsibility of the thread scheduler to reactivate and schedule a blocked/waiting thread. A thread in this state cannot continue its execution any further until it is moved to </a:t>
            </a:r>
            <a:r>
              <a:rPr lang="en-IN" sz="2400" dirty="0" err="1"/>
              <a:t>runnable</a:t>
            </a:r>
            <a:r>
              <a:rPr lang="en-IN" sz="2400" dirty="0"/>
              <a:t> state. Any thread in these states does not consume any CPU cycle.</a:t>
            </a:r>
          </a:p>
          <a:p>
            <a:pPr algn="just">
              <a:spcBef>
                <a:spcPts val="0"/>
              </a:spcBef>
              <a:buClr>
                <a:schemeClr val="dk1"/>
              </a:buClr>
              <a:buSzPts val="2000"/>
            </a:pPr>
            <a:endParaRPr lang="en-IN" sz="2400" dirty="0"/>
          </a:p>
          <a:p>
            <a:pPr algn="just" fontAlgn="base"/>
            <a:r>
              <a:rPr lang="en-IN" sz="2400" b="1" dirty="0"/>
              <a:t>Timed Waiting:</a:t>
            </a:r>
            <a:r>
              <a:rPr lang="en-IN" sz="2400" dirty="0"/>
              <a:t> A thread lies in timed waiting state when it calls a method with a time out parameter. A thread lies in this state until the timeout is completed or until a notification is received. For example, when a thread calls sleep or a conditional wait, it is moved to a timed waiting state.</a:t>
            </a:r>
          </a:p>
        </p:txBody>
      </p:sp>
      <p:sp>
        <p:nvSpPr>
          <p:cNvPr id="103" name="Google Shape;103;p14"/>
          <p:cNvSpPr txBox="1"/>
          <p:nvPr/>
        </p:nvSpPr>
        <p:spPr>
          <a:xfrm>
            <a:off x="2286000" y="1752600"/>
            <a:ext cx="7772400" cy="38862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endParaRPr sz="4400" b="1">
              <a:solidFill>
                <a:schemeClr val="dk1"/>
              </a:solidFill>
              <a:latin typeface="Calibri"/>
              <a:ea typeface="Calibri"/>
              <a:cs typeface="Calibri"/>
              <a:sym typeface="Calibri"/>
            </a:endParaRPr>
          </a:p>
        </p:txBody>
      </p:sp>
      <p:sp>
        <p:nvSpPr>
          <p:cNvPr id="105" name="Google Shape;105;p14"/>
          <p:cNvSpPr/>
          <p:nvPr/>
        </p:nvSpPr>
        <p:spPr>
          <a:xfrm>
            <a:off x="1524000" y="0"/>
            <a:ext cx="9144000" cy="6858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 name="Google Shape;106;p14"/>
          <p:cNvSpPr/>
          <p:nvPr/>
        </p:nvSpPr>
        <p:spPr>
          <a:xfrm>
            <a:off x="1524000" y="6400800"/>
            <a:ext cx="9144000" cy="457200"/>
          </a:xfrm>
          <a:prstGeom prst="rect">
            <a:avLst/>
          </a:prstGeom>
          <a:solidFill>
            <a:srgbClr val="0070C0"/>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 name="Google Shape;107;p14"/>
          <p:cNvSpPr txBox="1"/>
          <p:nvPr/>
        </p:nvSpPr>
        <p:spPr>
          <a:xfrm>
            <a:off x="3733800" y="0"/>
            <a:ext cx="4724400" cy="523220"/>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800" b="1">
                <a:solidFill>
                  <a:schemeClr val="lt1"/>
                </a:solidFill>
                <a:latin typeface="Calibri"/>
                <a:ea typeface="Calibri"/>
                <a:cs typeface="Calibri"/>
                <a:sym typeface="Calibri"/>
              </a:rPr>
              <a:t>JAVA PROGRAMMING</a:t>
            </a:r>
            <a:endParaRPr sz="2400" b="1">
              <a:solidFill>
                <a:schemeClr val="lt1"/>
              </a:solidFill>
              <a:latin typeface="Calibri"/>
              <a:ea typeface="Calibri"/>
              <a:cs typeface="Calibri"/>
              <a:sym typeface="Calibri"/>
            </a:endParaRPr>
          </a:p>
        </p:txBody>
      </p:sp>
      <p:sp>
        <p:nvSpPr>
          <p:cNvPr id="108" name="Google Shape;108;p14"/>
          <p:cNvSpPr txBox="1"/>
          <p:nvPr/>
        </p:nvSpPr>
        <p:spPr>
          <a:xfrm>
            <a:off x="3886200" y="6334781"/>
            <a:ext cx="4724400" cy="461665"/>
          </a:xfrm>
          <a:prstGeom prst="rect">
            <a:avLst/>
          </a:prstGeom>
          <a:noFill/>
          <a:ln>
            <a:noFill/>
          </a:ln>
        </p:spPr>
        <p:txBody>
          <a:bodyPr spcFirstLastPara="1" wrap="square" lIns="91425" tIns="45700" rIns="91425" bIns="45700" anchor="t" anchorCtr="0">
            <a:noAutofit/>
          </a:bodyPr>
          <a:lstStyle/>
          <a:p>
            <a:pPr algn="ctr"/>
            <a:r>
              <a:rPr lang="en-US" sz="2400">
                <a:solidFill>
                  <a:schemeClr val="dk1"/>
                </a:solidFill>
                <a:latin typeface="Calibri"/>
                <a:ea typeface="Calibri"/>
                <a:cs typeface="Calibri"/>
                <a:sym typeface="Calibri"/>
              </a:rPr>
              <a:t> </a:t>
            </a:r>
            <a:r>
              <a:rPr lang="en-US" sz="2000" b="1">
                <a:solidFill>
                  <a:schemeClr val="lt1"/>
                </a:solidFill>
                <a:latin typeface="Calibri"/>
                <a:ea typeface="Calibri"/>
                <a:cs typeface="Calibri"/>
                <a:sym typeface="Calibri"/>
              </a:rPr>
              <a:t>KLE BCA Belgaum</a:t>
            </a:r>
            <a:endParaRPr sz="2400" b="1">
              <a:solidFill>
                <a:schemeClr val="lt1"/>
              </a:solidFill>
              <a:latin typeface="Calibri"/>
              <a:ea typeface="Calibri"/>
              <a:cs typeface="Calibri"/>
              <a:sym typeface="Calibri"/>
            </a:endParaRPr>
          </a:p>
        </p:txBody>
      </p:sp>
      <p:pic>
        <p:nvPicPr>
          <p:cNvPr id="110" name="Google Shape;110;p14" descr="logo.jpg"/>
          <p:cNvPicPr preferRelativeResize="0"/>
          <p:nvPr/>
        </p:nvPicPr>
        <p:blipFill rotWithShape="1">
          <a:blip r:embed="rId3" cstate="print">
            <a:alphaModFix/>
          </a:blip>
          <a:srcRect/>
          <a:stretch/>
        </p:blipFill>
        <p:spPr>
          <a:xfrm>
            <a:off x="9137446" y="0"/>
            <a:ext cx="1530555" cy="838200"/>
          </a:xfrm>
          <a:prstGeom prst="rect">
            <a:avLst/>
          </a:prstGeom>
          <a:noFill/>
          <a:ln>
            <a:noFill/>
          </a:ln>
        </p:spPr>
      </p:pic>
    </p:spTree>
    <p:extLst>
      <p:ext uri="{BB962C8B-B14F-4D97-AF65-F5344CB8AC3E}">
        <p14:creationId xmlns:p14="http://schemas.microsoft.com/office/powerpoint/2010/main" val="2858749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1917</Words>
  <Application>Microsoft Office PowerPoint</Application>
  <PresentationFormat>Widescreen</PresentationFormat>
  <Paragraphs>589</Paragraphs>
  <Slides>51</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Web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Java Collections</vt:lpstr>
      <vt:lpstr>   Java Collections</vt:lpstr>
      <vt:lpstr>Hierarchy of Collection Framework</vt:lpstr>
      <vt:lpstr>Methods of Collection interface</vt:lpstr>
      <vt:lpstr>Methods of Collection interface</vt:lpstr>
      <vt:lpstr>Iterator interface</vt:lpstr>
      <vt:lpstr>Iterable Interface</vt:lpstr>
      <vt:lpstr>Collection Interface</vt:lpstr>
      <vt:lpstr>List Interface</vt:lpstr>
      <vt:lpstr>ArrayList</vt:lpstr>
      <vt:lpstr>LinkedList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Admin</dc:creator>
  <cp:lastModifiedBy>Admin</cp:lastModifiedBy>
  <cp:revision>14</cp:revision>
  <dcterms:created xsi:type="dcterms:W3CDTF">2022-08-27T03:38:15Z</dcterms:created>
  <dcterms:modified xsi:type="dcterms:W3CDTF">2022-08-29T03:43:07Z</dcterms:modified>
</cp:coreProperties>
</file>