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66"/>
  </p:notesMasterIdLst>
  <p:sldIdLst>
    <p:sldId id="256" r:id="rId2"/>
    <p:sldId id="257" r:id="rId3"/>
    <p:sldId id="406" r:id="rId4"/>
    <p:sldId id="394" r:id="rId5"/>
    <p:sldId id="407" r:id="rId6"/>
    <p:sldId id="408" r:id="rId7"/>
    <p:sldId id="409" r:id="rId8"/>
    <p:sldId id="410" r:id="rId9"/>
    <p:sldId id="395" r:id="rId10"/>
    <p:sldId id="396" r:id="rId11"/>
    <p:sldId id="397" r:id="rId12"/>
    <p:sldId id="412" r:id="rId13"/>
    <p:sldId id="398" r:id="rId14"/>
    <p:sldId id="399" r:id="rId15"/>
    <p:sldId id="400" r:id="rId16"/>
    <p:sldId id="401" r:id="rId17"/>
    <p:sldId id="402" r:id="rId18"/>
    <p:sldId id="403" r:id="rId19"/>
    <p:sldId id="404" r:id="rId20"/>
    <p:sldId id="420" r:id="rId21"/>
    <p:sldId id="405" r:id="rId22"/>
    <p:sldId id="413" r:id="rId23"/>
    <p:sldId id="414" r:id="rId24"/>
    <p:sldId id="415" r:id="rId25"/>
    <p:sldId id="417" r:id="rId26"/>
    <p:sldId id="418" r:id="rId27"/>
    <p:sldId id="419" r:id="rId28"/>
    <p:sldId id="421" r:id="rId29"/>
    <p:sldId id="422" r:id="rId30"/>
    <p:sldId id="423" r:id="rId31"/>
    <p:sldId id="424" r:id="rId32"/>
    <p:sldId id="425" r:id="rId33"/>
    <p:sldId id="426" r:id="rId34"/>
    <p:sldId id="427" r:id="rId35"/>
    <p:sldId id="428" r:id="rId36"/>
    <p:sldId id="429" r:id="rId37"/>
    <p:sldId id="432" r:id="rId38"/>
    <p:sldId id="430" r:id="rId39"/>
    <p:sldId id="431" r:id="rId40"/>
    <p:sldId id="433" r:id="rId41"/>
    <p:sldId id="434" r:id="rId42"/>
    <p:sldId id="435" r:id="rId43"/>
    <p:sldId id="436" r:id="rId44"/>
    <p:sldId id="437" r:id="rId45"/>
    <p:sldId id="438" r:id="rId46"/>
    <p:sldId id="441" r:id="rId47"/>
    <p:sldId id="439" r:id="rId48"/>
    <p:sldId id="440" r:id="rId49"/>
    <p:sldId id="442" r:id="rId50"/>
    <p:sldId id="443" r:id="rId51"/>
    <p:sldId id="444" r:id="rId52"/>
    <p:sldId id="445" r:id="rId53"/>
    <p:sldId id="446" r:id="rId54"/>
    <p:sldId id="447" r:id="rId55"/>
    <p:sldId id="448" r:id="rId56"/>
    <p:sldId id="449" r:id="rId57"/>
    <p:sldId id="450" r:id="rId58"/>
    <p:sldId id="451" r:id="rId59"/>
    <p:sldId id="452" r:id="rId60"/>
    <p:sldId id="453" r:id="rId61"/>
    <p:sldId id="454" r:id="rId62"/>
    <p:sldId id="455" r:id="rId63"/>
    <p:sldId id="456" r:id="rId64"/>
    <p:sldId id="457" r:id="rId65"/>
  </p:sldIdLst>
  <p:sldSz cx="9144000" cy="5143500" type="screen16x9"/>
  <p:notesSz cx="6858000" cy="9144000"/>
  <p:embeddedFontLst>
    <p:embeddedFont>
      <p:font typeface="Calibri" pitchFamily="34" charset="0"/>
      <p:regular r:id="rId67"/>
      <p:bold r:id="rId68"/>
      <p:italic r:id="rId69"/>
      <p:boldItalic r:id="rId70"/>
    </p:embeddedFont>
    <p:embeddedFont>
      <p:font typeface="Roboto Condensed" charset="0"/>
      <p:regular r:id="rId71"/>
      <p:bold r:id="rId72"/>
      <p:italic r:id="rId73"/>
      <p:boldItalic r:id="rId74"/>
    </p:embeddedFont>
    <p:embeddedFont>
      <p:font typeface="Webdings" pitchFamily="18" charset="2"/>
      <p:regular r:id="rId75"/>
    </p:embeddedFont>
    <p:embeddedFont>
      <p:font typeface="Helvetica" charset="0"/>
      <p:regular r:id="rId76"/>
      <p:bold r:id="rId77"/>
      <p:italic r:id="rId78"/>
      <p:boldItalic r:id="rId79"/>
    </p:embeddedFont>
    <p:embeddedFont>
      <p:font typeface="Roboto Condensed Light" charset="0"/>
      <p:regular r:id="rId80"/>
      <p:bold r:id="rId81"/>
      <p:italic r:id="rId82"/>
      <p:boldItalic r:id="rId8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88623D83-27EC-48A3-A7D8-45CFA0EABE73}">
  <a:tblStyle styleId="{88623D83-27EC-48A3-A7D8-45CFA0EABE73}"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p:restoredTop sz="71505" autoAdjust="0"/>
  </p:normalViewPr>
  <p:slideViewPr>
    <p:cSldViewPr>
      <p:cViewPr>
        <p:scale>
          <a:sx n="89" d="100"/>
          <a:sy n="89" d="100"/>
        </p:scale>
        <p:origin x="-846" y="-240"/>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font" Target="fonts/font2.fntdata"/><Relationship Id="rId76" Type="http://schemas.openxmlformats.org/officeDocument/2006/relationships/font" Target="fonts/font10.fntdata"/><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74" Type="http://schemas.openxmlformats.org/officeDocument/2006/relationships/font" Target="fonts/font8.fntdata"/><Relationship Id="rId79" Type="http://schemas.openxmlformats.org/officeDocument/2006/relationships/font" Target="fonts/font13.fntdata"/><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16.fntdata"/><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3.fntdata"/><Relationship Id="rId77"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6.fntdata"/><Relationship Id="rId80" Type="http://schemas.openxmlformats.org/officeDocument/2006/relationships/font" Target="fonts/font14.fntdata"/><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4.fntdata"/><Relationship Id="rId75" Type="http://schemas.openxmlformats.org/officeDocument/2006/relationships/font" Target="fonts/font9.fntdata"/><Relationship Id="rId83"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7.fntdata"/><Relationship Id="rId78" Type="http://schemas.openxmlformats.org/officeDocument/2006/relationships/font" Target="fonts/font12.fntdata"/><Relationship Id="rId81" Type="http://schemas.openxmlformats.org/officeDocument/2006/relationships/font" Target="fonts/font15.fntdata"/><Relationship Id="rId8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 xmlns:p14="http://schemas.microsoft.com/office/powerpoint/2010/main" val="88057435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9D86CEF-8E98-4B9A-82B8-7BF21D679F4B}" type="datetimeFigureOut">
              <a:rPr lang="en-US" smtClean="0"/>
              <a:pPr/>
              <a:t>7/8/2022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9D86CEF-8E98-4B9A-82B8-7BF21D679F4B}" type="datetimeFigureOut">
              <a:rPr lang="en-US" smtClean="0"/>
              <a:pPr/>
              <a:t>7/8/2022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9D86CEF-8E98-4B9A-82B8-7BF21D679F4B}" type="datetimeFigureOut">
              <a:rPr lang="en-US" smtClean="0"/>
              <a:pPr/>
              <a:t>7/8/2022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61"/>
        <p:cNvGrpSpPr/>
        <p:nvPr/>
      </p:nvGrpSpPr>
      <p:grpSpPr>
        <a:xfrm>
          <a:off x="0" y="0"/>
          <a:ext cx="0" cy="0"/>
          <a:chOff x="0" y="0"/>
          <a:chExt cx="0" cy="0"/>
        </a:xfrm>
      </p:grpSpPr>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81"/>
        <p:cNvGrpSpPr/>
        <p:nvPr/>
      </p:nvGrpSpPr>
      <p:grpSpPr>
        <a:xfrm>
          <a:off x="0" y="0"/>
          <a:ext cx="0" cy="0"/>
          <a:chOff x="0" y="0"/>
          <a:chExt cx="0" cy="0"/>
        </a:xfrm>
      </p:grpSpPr>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9D86CEF-8E98-4B9A-82B8-7BF21D679F4B}" type="datetimeFigureOut">
              <a:rPr lang="en-US" smtClean="0"/>
              <a:pPr/>
              <a:t>7/8/2022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D86CEF-8E98-4B9A-82B8-7BF21D679F4B}" type="datetimeFigureOut">
              <a:rPr lang="en-US" smtClean="0"/>
              <a:pPr/>
              <a:t>7/8/2022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9D86CEF-8E98-4B9A-82B8-7BF21D679F4B}" type="datetimeFigureOut">
              <a:rPr lang="en-US" smtClean="0"/>
              <a:pPr/>
              <a:t>7/8/2022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9D86CEF-8E98-4B9A-82B8-7BF21D679F4B}" type="datetimeFigureOut">
              <a:rPr lang="en-US" smtClean="0"/>
              <a:pPr/>
              <a:t>7/8/2022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9D86CEF-8E98-4B9A-82B8-7BF21D679F4B}" type="datetimeFigureOut">
              <a:rPr lang="en-US" smtClean="0"/>
              <a:pPr/>
              <a:t>7/8/2022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D86CEF-8E98-4B9A-82B8-7BF21D679F4B}" type="datetimeFigureOut">
              <a:rPr lang="en-US" smtClean="0"/>
              <a:pPr/>
              <a:t>7/8/2022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D86CEF-8E98-4B9A-82B8-7BF21D679F4B}" type="datetimeFigureOut">
              <a:rPr lang="en-US" smtClean="0"/>
              <a:pPr/>
              <a:t>7/8/2022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D86CEF-8E98-4B9A-82B8-7BF21D679F4B}" type="datetimeFigureOut">
              <a:rPr lang="en-US" smtClean="0"/>
              <a:pPr/>
              <a:t>7/8/2022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09D86CEF-8E98-4B9A-82B8-7BF21D679F4B}" type="datetimeFigureOut">
              <a:rPr lang="en-US" smtClean="0"/>
              <a:pPr/>
              <a:t>7/8/2022</a:t>
            </a:fld>
            <a:endParaRPr lang="en-IN"/>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pic>
        <p:nvPicPr>
          <p:cNvPr id="7" name="Picture 6" descr="bca logo.jpeg"/>
          <p:cNvPicPr>
            <a:picLocks noChangeAspect="1"/>
          </p:cNvPicPr>
          <p:nvPr userDrawn="1"/>
        </p:nvPicPr>
        <p:blipFill>
          <a:blip r:embed="rId15"/>
          <a:stretch>
            <a:fillRect/>
          </a:stretch>
        </p:blipFill>
        <p:spPr>
          <a:xfrm>
            <a:off x="7743825" y="1"/>
            <a:ext cx="1400175" cy="819149"/>
          </a:xfrm>
          <a:prstGeom prst="rect">
            <a:avLst/>
          </a:prstGeom>
        </p:spPr>
      </p:pic>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transition>
    <p:fade thruBlk="1"/>
  </p:transition>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title"/>
          </p:nvPr>
        </p:nvSpPr>
        <p:spPr>
          <a:xfrm>
            <a:off x="1928794" y="1857370"/>
            <a:ext cx="5492400" cy="766200"/>
          </a:xfrm>
          <a:prstGeom prst="rect">
            <a:avLst/>
          </a:prstGeom>
        </p:spPr>
        <p:txBody>
          <a:bodyPr spcFirstLastPara="1" wrap="square" lIns="91425" tIns="91425" rIns="91425" bIns="91425" anchor="ctr" anchorCtr="0">
            <a:noAutofit/>
          </a:bodyPr>
          <a:lstStyle/>
          <a:p>
            <a:pPr lvl="0" algn="ctr"/>
            <a:r>
              <a:rPr lang="en-US" sz="9600" dirty="0" smtClean="0">
                <a:solidFill>
                  <a:schemeClr val="tx1"/>
                </a:solidFill>
              </a:rPr>
              <a:t>Deadlocks</a:t>
            </a:r>
            <a:endParaRPr sz="960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chemeClr val="bg1"/>
                </a:solidFill>
                <a:latin typeface="Arial" pitchFamily="34" charset="0"/>
                <a:cs typeface="Arial" pitchFamily="34" charset="0"/>
              </a:rPr>
              <a:t>A Simple Resource Deadlock</a:t>
            </a:r>
            <a:endParaRPr lang="en-US" dirty="0">
              <a:solidFill>
                <a:schemeClr val="bg1"/>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10</a:t>
            </a:fld>
            <a:endParaRPr lang="en"/>
          </a:p>
        </p:txBody>
      </p:sp>
      <p:pic>
        <p:nvPicPr>
          <p:cNvPr id="1026" name="Picture 2"/>
          <p:cNvPicPr>
            <a:picLocks noChangeAspect="1" noChangeArrowheads="1"/>
          </p:cNvPicPr>
          <p:nvPr/>
        </p:nvPicPr>
        <p:blipFill>
          <a:blip r:embed="rId2"/>
          <a:srcRect/>
          <a:stretch>
            <a:fillRect/>
          </a:stretch>
        </p:blipFill>
        <p:spPr bwMode="auto">
          <a:xfrm>
            <a:off x="1071538" y="571486"/>
            <a:ext cx="7053261" cy="35194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Model</a:t>
            </a:r>
            <a:endParaRPr lang="en-US" dirty="0"/>
          </a:p>
        </p:txBody>
      </p:sp>
      <p:sp>
        <p:nvSpPr>
          <p:cNvPr id="3" name="Text Placeholder 2"/>
          <p:cNvSpPr>
            <a:spLocks noGrp="1"/>
          </p:cNvSpPr>
          <p:nvPr>
            <p:ph type="body" idx="1"/>
          </p:nvPr>
        </p:nvSpPr>
        <p:spPr>
          <a:xfrm>
            <a:off x="457200" y="1327350"/>
            <a:ext cx="7848599" cy="3530400"/>
          </a:xfrm>
        </p:spPr>
        <p:txBody>
          <a:bodyPr/>
          <a:lstStyle/>
          <a:p>
            <a:pPr>
              <a:buFont typeface="Wingdings" pitchFamily="2" charset="2"/>
              <a:buChar char="Ø"/>
              <a:defRPr/>
            </a:pPr>
            <a:r>
              <a:rPr lang="en-US" sz="1800" dirty="0" smtClean="0">
                <a:latin typeface="Roboto Condensed" charset="0"/>
                <a:ea typeface="Roboto Condensed" charset="0"/>
              </a:rPr>
              <a:t>A process must request a resource before using it, and must be release the   resource after using it. A process may request as many resource as it requires may not exceed the total number of resources available in the system. Also, a process cannot request three printers if the system only has two.</a:t>
            </a:r>
          </a:p>
          <a:p>
            <a:pPr>
              <a:buNone/>
              <a:defRPr/>
            </a:pPr>
            <a:r>
              <a:rPr lang="en-US" sz="1800" dirty="0" smtClean="0">
                <a:latin typeface="Roboto Condensed" charset="0"/>
                <a:ea typeface="Roboto Condensed" charset="0"/>
              </a:rPr>
              <a:t>Under the normal mode of operation, a process may utilize resources in only the following sequence:-</a:t>
            </a:r>
          </a:p>
          <a:p>
            <a:pPr marL="342900" indent="-342900">
              <a:buFontTx/>
              <a:buAutoNum type="arabicPeriod"/>
              <a:defRPr/>
            </a:pPr>
            <a:r>
              <a:rPr lang="en-US" sz="1800" dirty="0" smtClean="0">
                <a:latin typeface="Roboto Condensed" charset="0"/>
                <a:ea typeface="Roboto Condensed" charset="0"/>
              </a:rPr>
              <a:t>Request:-  If the request cannot be granted immediately then the requesting process must wait until it can acquire the resources.</a:t>
            </a:r>
          </a:p>
          <a:p>
            <a:pPr marL="342900" indent="-342900">
              <a:buFontTx/>
              <a:buAutoNum type="arabicPeriod"/>
              <a:defRPr/>
            </a:pPr>
            <a:r>
              <a:rPr lang="en-US" sz="1800" dirty="0" smtClean="0">
                <a:latin typeface="Roboto Condensed" charset="0"/>
                <a:ea typeface="Roboto Condensed" charset="0"/>
              </a:rPr>
              <a:t>Use:-   The process can operate on the resource ( if the resource is printer, the process can print on the printer).</a:t>
            </a:r>
          </a:p>
          <a:p>
            <a:pPr marL="342900" indent="-342900">
              <a:buFontTx/>
              <a:buAutoNum type="arabicPeriod"/>
              <a:defRPr/>
            </a:pPr>
            <a:r>
              <a:rPr lang="en-US" sz="1800" dirty="0" smtClean="0">
                <a:latin typeface="Roboto Condensed" charset="0"/>
                <a:ea typeface="Roboto Condensed" charset="0"/>
              </a:rPr>
              <a:t> Release:-  The process releases all the resource allocated to that particular.</a:t>
            </a:r>
          </a:p>
          <a:p>
            <a:endParaRPr lang="en-US" sz="1600" dirty="0" smtClean="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11</a:t>
            </a:fld>
            <a:endParaRPr lang="e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500048"/>
            <a:ext cx="7619999" cy="3976702"/>
          </a:xfrm>
        </p:spPr>
        <p:txBody>
          <a:bodyPr/>
          <a:lstStyle/>
          <a:p>
            <a:r>
              <a:rPr lang="en-US" sz="1800" dirty="0" smtClean="0">
                <a:latin typeface="Roboto Condensed" charset="0"/>
                <a:ea typeface="Roboto Condensed" charset="0"/>
              </a:rPr>
              <a:t>A system consists of a finite number of resources to be distributed among a number of competing processes.</a:t>
            </a:r>
          </a:p>
          <a:p>
            <a:r>
              <a:rPr lang="en-US" sz="1800" dirty="0" smtClean="0">
                <a:latin typeface="Roboto Condensed" charset="0"/>
                <a:ea typeface="Roboto Condensed" charset="0"/>
              </a:rPr>
              <a:t>The resources are partitioned into several types, each consisting of some number of identical instances</a:t>
            </a:r>
          </a:p>
          <a:p>
            <a:r>
              <a:rPr lang="en-US" sz="1800" dirty="0" smtClean="0">
                <a:latin typeface="Roboto Condensed" charset="0"/>
                <a:ea typeface="Roboto Condensed" charset="0"/>
              </a:rPr>
              <a:t>Memory space, CPU cycles, files, and I/O devices (such as printers and DVD drives) are examples of resource types.</a:t>
            </a:r>
          </a:p>
          <a:p>
            <a:r>
              <a:rPr lang="en-US" sz="1800" dirty="0" smtClean="0">
                <a:latin typeface="Roboto Condensed" charset="0"/>
                <a:ea typeface="Roboto Condensed" charset="0"/>
              </a:rPr>
              <a:t>If a system has two CPUs, then the resource type CPU has two instances. Similarly, the resource type printer may have five instances.</a:t>
            </a:r>
          </a:p>
          <a:p>
            <a:r>
              <a:rPr lang="en-US" sz="1800" dirty="0" smtClean="0">
                <a:latin typeface="Roboto Condensed" charset="0"/>
                <a:ea typeface="Roboto Condensed" charset="0"/>
              </a:rPr>
              <a:t>If a process requests an instance of a resource type, the allocation of any instance of the type will satisfy the request.</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12</a:t>
            </a:fld>
            <a:endParaRPr lang="e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14274" y="1327350"/>
            <a:ext cx="6653325" cy="3145500"/>
          </a:xfrm>
        </p:spPr>
        <p:txBody>
          <a:bodyPr/>
          <a:lstStyle/>
          <a:p>
            <a:pPr>
              <a:defRPr/>
            </a:pPr>
            <a:r>
              <a:rPr lang="en-US" sz="1800" dirty="0" smtClean="0">
                <a:latin typeface="Roboto Condensed" charset="0"/>
                <a:ea typeface="Roboto Condensed" charset="0"/>
              </a:rPr>
              <a:t>Resource types R1, R2, . . ., </a:t>
            </a:r>
            <a:r>
              <a:rPr lang="en-US" sz="1800" dirty="0" err="1" smtClean="0">
                <a:latin typeface="Roboto Condensed" charset="0"/>
                <a:ea typeface="Roboto Condensed" charset="0"/>
              </a:rPr>
              <a:t>Rm</a:t>
            </a:r>
            <a:endParaRPr lang="en-US" sz="1800" dirty="0" smtClean="0">
              <a:latin typeface="Roboto Condensed" charset="0"/>
              <a:ea typeface="Roboto Condensed" charset="0"/>
            </a:endParaRPr>
          </a:p>
          <a:p>
            <a:pPr lvl="2">
              <a:spcBef>
                <a:spcPts val="600"/>
              </a:spcBef>
              <a:buFont typeface="Webdings" pitchFamily="18" charset="2"/>
              <a:buNone/>
              <a:defRPr/>
            </a:pPr>
            <a:r>
              <a:rPr lang="en-US" sz="1800" dirty="0" smtClean="0">
                <a:latin typeface="Roboto Condensed" charset="0"/>
                <a:ea typeface="Roboto Condensed" charset="0"/>
              </a:rPr>
              <a:t>CPU cycles, memory space, I/O devices</a:t>
            </a:r>
          </a:p>
          <a:p>
            <a:pPr>
              <a:defRPr/>
            </a:pPr>
            <a:r>
              <a:rPr lang="en-US" sz="1800" dirty="0" smtClean="0">
                <a:latin typeface="Roboto Condensed" charset="0"/>
                <a:ea typeface="Roboto Condensed" charset="0"/>
              </a:rPr>
              <a:t>Each resource type </a:t>
            </a:r>
            <a:r>
              <a:rPr lang="en-US" sz="1800" dirty="0" err="1" smtClean="0">
                <a:latin typeface="Roboto Condensed" charset="0"/>
                <a:ea typeface="Roboto Condensed" charset="0"/>
              </a:rPr>
              <a:t>Ri</a:t>
            </a:r>
            <a:r>
              <a:rPr lang="en-US" sz="1800" dirty="0" smtClean="0">
                <a:latin typeface="Roboto Condensed" charset="0"/>
                <a:ea typeface="Roboto Condensed" charset="0"/>
              </a:rPr>
              <a:t> has </a:t>
            </a:r>
            <a:r>
              <a:rPr lang="en-US" sz="1800" dirty="0" err="1" smtClean="0">
                <a:latin typeface="Roboto Condensed" charset="0"/>
                <a:ea typeface="Roboto Condensed" charset="0"/>
              </a:rPr>
              <a:t>Wi</a:t>
            </a:r>
            <a:r>
              <a:rPr lang="en-US" sz="1800" dirty="0" smtClean="0">
                <a:latin typeface="Roboto Condensed" charset="0"/>
                <a:ea typeface="Roboto Condensed" charset="0"/>
              </a:rPr>
              <a:t> instances.</a:t>
            </a:r>
          </a:p>
          <a:p>
            <a:pPr>
              <a:defRPr/>
            </a:pPr>
            <a:r>
              <a:rPr lang="en-US" sz="1800" dirty="0" smtClean="0">
                <a:latin typeface="Roboto Condensed" charset="0"/>
                <a:ea typeface="Roboto Condensed" charset="0"/>
              </a:rPr>
              <a:t>Each process utilizes a resource as follows:</a:t>
            </a:r>
          </a:p>
          <a:p>
            <a:pPr lvl="1">
              <a:spcBef>
                <a:spcPts val="600"/>
              </a:spcBef>
              <a:defRPr/>
            </a:pPr>
            <a:r>
              <a:rPr lang="en-US" sz="1800" b="1" dirty="0" smtClean="0">
                <a:latin typeface="Roboto Condensed" charset="0"/>
                <a:ea typeface="Roboto Condensed" charset="0"/>
              </a:rPr>
              <a:t>request </a:t>
            </a:r>
          </a:p>
          <a:p>
            <a:pPr lvl="1">
              <a:spcBef>
                <a:spcPts val="600"/>
              </a:spcBef>
              <a:defRPr/>
            </a:pPr>
            <a:r>
              <a:rPr lang="en-US" sz="1800" b="1" dirty="0" smtClean="0">
                <a:latin typeface="Roboto Condensed" charset="0"/>
                <a:ea typeface="Roboto Condensed" charset="0"/>
              </a:rPr>
              <a:t>use </a:t>
            </a:r>
          </a:p>
          <a:p>
            <a:pPr lvl="1">
              <a:spcBef>
                <a:spcPts val="600"/>
              </a:spcBef>
              <a:defRPr/>
            </a:pPr>
            <a:r>
              <a:rPr lang="en-US" sz="1800" b="1" dirty="0" smtClean="0">
                <a:latin typeface="Roboto Condensed" charset="0"/>
                <a:ea typeface="Roboto Condensed" charset="0"/>
              </a:rPr>
              <a:t>release</a:t>
            </a:r>
          </a:p>
          <a:p>
            <a:pPr>
              <a:defRPr/>
            </a:pPr>
            <a:endParaRPr lang="en-US" sz="1800" dirty="0" smtClean="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13</a:t>
            </a:fld>
            <a:endParaRPr lang="e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Deadlock Characterization</a:t>
            </a:r>
            <a:endParaRPr lang="en-US" dirty="0"/>
          </a:p>
        </p:txBody>
      </p:sp>
      <p:sp>
        <p:nvSpPr>
          <p:cNvPr id="3" name="Text Placeholder 2"/>
          <p:cNvSpPr>
            <a:spLocks noGrp="1"/>
          </p:cNvSpPr>
          <p:nvPr>
            <p:ph type="body" idx="1"/>
          </p:nvPr>
        </p:nvSpPr>
        <p:spPr>
          <a:xfrm>
            <a:off x="814274" y="1327350"/>
            <a:ext cx="7186725" cy="3145500"/>
          </a:xfrm>
        </p:spPr>
        <p:txBody>
          <a:bodyPr/>
          <a:lstStyle/>
          <a:p>
            <a:r>
              <a:rPr lang="en-US" sz="1800" dirty="0" smtClean="0">
                <a:latin typeface="Roboto Condensed" charset="0"/>
                <a:ea typeface="Roboto Condensed" charset="0"/>
              </a:rPr>
              <a:t>Before we discuss the various methods for dealing with the deadlock problem, we look more closely at features that characterize deadlocks.</a:t>
            </a:r>
          </a:p>
          <a:p>
            <a:pPr marL="609600" indent="-609600">
              <a:lnSpc>
                <a:spcPct val="90000"/>
              </a:lnSpc>
              <a:buSzPct val="50000"/>
            </a:pPr>
            <a:r>
              <a:rPr lang="en-US" sz="1800" dirty="0" smtClean="0">
                <a:latin typeface="Roboto Condensed" charset="0"/>
                <a:ea typeface="Roboto Condensed" charset="0"/>
              </a:rPr>
              <a:t>Mutual exclusion condition</a:t>
            </a:r>
          </a:p>
          <a:p>
            <a:pPr marL="609600" indent="-609600">
              <a:lnSpc>
                <a:spcPct val="90000"/>
              </a:lnSpc>
              <a:buSzPct val="50000"/>
            </a:pPr>
            <a:r>
              <a:rPr lang="en-US" sz="1800" dirty="0" smtClean="0">
                <a:latin typeface="Roboto Condensed" charset="0"/>
                <a:ea typeface="Roboto Condensed" charset="0"/>
              </a:rPr>
              <a:t>Hold and wait</a:t>
            </a:r>
          </a:p>
          <a:p>
            <a:pPr marL="609600" indent="-609600">
              <a:lnSpc>
                <a:spcPct val="90000"/>
              </a:lnSpc>
              <a:buSzPct val="50000"/>
            </a:pPr>
            <a:r>
              <a:rPr lang="en-US" sz="1800" dirty="0" smtClean="0">
                <a:latin typeface="Roboto Condensed" charset="0"/>
                <a:ea typeface="Roboto Condensed" charset="0"/>
              </a:rPr>
              <a:t>No preemption condition</a:t>
            </a:r>
          </a:p>
          <a:p>
            <a:pPr marL="609600" indent="-609600">
              <a:lnSpc>
                <a:spcPct val="90000"/>
              </a:lnSpc>
              <a:buSzPct val="50000"/>
            </a:pPr>
            <a:r>
              <a:rPr lang="en-US" sz="1800" dirty="0" smtClean="0">
                <a:latin typeface="Roboto Condensed" charset="0"/>
                <a:ea typeface="Roboto Condensed" charset="0"/>
              </a:rPr>
              <a:t>Circular wait condition</a:t>
            </a:r>
          </a:p>
          <a:p>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14</a:t>
            </a:fld>
            <a:endParaRPr lang="e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14274" y="142858"/>
            <a:ext cx="7643925" cy="4714908"/>
          </a:xfrm>
        </p:spPr>
        <p:txBody>
          <a:bodyPr/>
          <a:lstStyle/>
          <a:p>
            <a:pPr>
              <a:lnSpc>
                <a:spcPct val="150000"/>
              </a:lnSpc>
              <a:buNone/>
            </a:pPr>
            <a:r>
              <a:rPr lang="en-US" sz="2000" b="1" dirty="0" smtClean="0">
                <a:latin typeface="Roboto Condensed" charset="0"/>
                <a:ea typeface="Roboto Condensed" charset="0"/>
              </a:rPr>
              <a:t>1. Mutual exclusion</a:t>
            </a:r>
            <a:r>
              <a:rPr lang="en-US" sz="2000" dirty="0" smtClean="0">
                <a:latin typeface="Roboto Condensed" charset="0"/>
                <a:ea typeface="Roboto Condensed" charset="0"/>
              </a:rPr>
              <a:t>. At least one resource must be held in a </a:t>
            </a:r>
            <a:r>
              <a:rPr lang="en-US" sz="2000" dirty="0" err="1" smtClean="0">
                <a:latin typeface="Roboto Condensed" charset="0"/>
                <a:ea typeface="Roboto Condensed" charset="0"/>
              </a:rPr>
              <a:t>nonsharable</a:t>
            </a:r>
            <a:r>
              <a:rPr lang="en-US" sz="2000" dirty="0" smtClean="0">
                <a:latin typeface="Roboto Condensed" charset="0"/>
                <a:ea typeface="Roboto Condensed" charset="0"/>
              </a:rPr>
              <a:t> </a:t>
            </a:r>
          </a:p>
          <a:p>
            <a:pPr>
              <a:lnSpc>
                <a:spcPct val="150000"/>
              </a:lnSpc>
              <a:buNone/>
            </a:pPr>
            <a:r>
              <a:rPr lang="en-US" sz="2000" dirty="0" smtClean="0">
                <a:latin typeface="Roboto Condensed" charset="0"/>
                <a:ea typeface="Roboto Condensed" charset="0"/>
              </a:rPr>
              <a:t>mode; that is, only one process at a time can use the resource. If another </a:t>
            </a:r>
          </a:p>
          <a:p>
            <a:pPr>
              <a:lnSpc>
                <a:spcPct val="150000"/>
              </a:lnSpc>
              <a:buNone/>
            </a:pPr>
            <a:r>
              <a:rPr lang="en-US" sz="2000" dirty="0" smtClean="0">
                <a:latin typeface="Roboto Condensed" charset="0"/>
                <a:ea typeface="Roboto Condensed" charset="0"/>
              </a:rPr>
              <a:t>process requests that resource, the requesting process must be delayed </a:t>
            </a:r>
          </a:p>
          <a:p>
            <a:pPr>
              <a:lnSpc>
                <a:spcPct val="150000"/>
              </a:lnSpc>
              <a:buNone/>
            </a:pPr>
            <a:r>
              <a:rPr lang="en-US" sz="2000" dirty="0" smtClean="0">
                <a:latin typeface="Roboto Condensed" charset="0"/>
                <a:ea typeface="Roboto Condensed" charset="0"/>
              </a:rPr>
              <a:t>until the resource has been released. </a:t>
            </a:r>
          </a:p>
          <a:p>
            <a:pPr>
              <a:lnSpc>
                <a:spcPct val="150000"/>
              </a:lnSpc>
              <a:buNone/>
            </a:pPr>
            <a:r>
              <a:rPr lang="en-US" sz="2000" b="1" dirty="0" smtClean="0">
                <a:latin typeface="Roboto Condensed" charset="0"/>
                <a:ea typeface="Roboto Condensed" charset="0"/>
              </a:rPr>
              <a:t>2. Hold and wait</a:t>
            </a:r>
            <a:r>
              <a:rPr lang="en-US" sz="2000" dirty="0" smtClean="0">
                <a:latin typeface="Roboto Condensed" charset="0"/>
                <a:ea typeface="Roboto Condensed" charset="0"/>
              </a:rPr>
              <a:t>. A process must be holding at least one resource and </a:t>
            </a:r>
          </a:p>
          <a:p>
            <a:pPr>
              <a:lnSpc>
                <a:spcPct val="150000"/>
              </a:lnSpc>
              <a:buNone/>
            </a:pPr>
            <a:r>
              <a:rPr lang="en-US" sz="2000" dirty="0" smtClean="0">
                <a:latin typeface="Roboto Condensed" charset="0"/>
                <a:ea typeface="Roboto Condensed" charset="0"/>
              </a:rPr>
              <a:t>waiting to acquire additional resources that are currently being held by </a:t>
            </a:r>
          </a:p>
          <a:p>
            <a:pPr>
              <a:lnSpc>
                <a:spcPct val="150000"/>
              </a:lnSpc>
              <a:buNone/>
            </a:pPr>
            <a:r>
              <a:rPr lang="en-US" sz="2000" dirty="0" smtClean="0">
                <a:latin typeface="Roboto Condensed" charset="0"/>
                <a:ea typeface="Roboto Condensed" charset="0"/>
              </a:rPr>
              <a:t>other processes.</a:t>
            </a:r>
            <a:endParaRPr lang="en-US" sz="20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15</a:t>
            </a:fld>
            <a:endParaRPr lang="e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642924"/>
            <a:ext cx="7772400" cy="3986226"/>
          </a:xfrm>
        </p:spPr>
        <p:txBody>
          <a:bodyPr/>
          <a:lstStyle/>
          <a:p>
            <a:pPr>
              <a:buNone/>
            </a:pPr>
            <a:r>
              <a:rPr lang="en-US" sz="1800" b="1" dirty="0" smtClean="0">
                <a:latin typeface="Roboto Condensed" charset="0"/>
                <a:ea typeface="Roboto Condensed" charset="0"/>
              </a:rPr>
              <a:t>3. No preemption</a:t>
            </a:r>
            <a:r>
              <a:rPr lang="en-US" sz="1800" dirty="0" smtClean="0">
                <a:latin typeface="Roboto Condensed" charset="0"/>
                <a:ea typeface="Roboto Condensed" charset="0"/>
              </a:rPr>
              <a:t>. Resources cannot be preempted; that is, a resource can </a:t>
            </a:r>
          </a:p>
          <a:p>
            <a:pPr>
              <a:buNone/>
            </a:pPr>
            <a:r>
              <a:rPr lang="en-US" sz="1800" dirty="0" smtClean="0">
                <a:latin typeface="Roboto Condensed" charset="0"/>
                <a:ea typeface="Roboto Condensed" charset="0"/>
              </a:rPr>
              <a:t>be released only voluntarily by the process holding it, after that process </a:t>
            </a:r>
          </a:p>
          <a:p>
            <a:pPr>
              <a:buNone/>
            </a:pPr>
            <a:r>
              <a:rPr lang="en-US" sz="1800" dirty="0" smtClean="0">
                <a:latin typeface="Roboto Condensed" charset="0"/>
                <a:ea typeface="Roboto Condensed" charset="0"/>
              </a:rPr>
              <a:t>has completed its task. </a:t>
            </a:r>
          </a:p>
          <a:p>
            <a:pPr>
              <a:buNone/>
            </a:pPr>
            <a:r>
              <a:rPr lang="en-US" sz="1800" b="1" dirty="0" smtClean="0">
                <a:latin typeface="Roboto Condensed" charset="0"/>
                <a:ea typeface="Roboto Condensed" charset="0"/>
              </a:rPr>
              <a:t>4. Circular wait</a:t>
            </a:r>
            <a:r>
              <a:rPr lang="en-US" sz="1800" dirty="0" smtClean="0">
                <a:latin typeface="Roboto Condensed" charset="0"/>
                <a:ea typeface="Roboto Condensed" charset="0"/>
              </a:rPr>
              <a:t>. A set </a:t>
            </a:r>
            <a:r>
              <a:rPr lang="en-US" sz="1800" i="1" dirty="0" smtClean="0">
                <a:latin typeface="Roboto Condensed" charset="0"/>
                <a:ea typeface="Roboto Condensed" charset="0"/>
              </a:rPr>
              <a:t>{P</a:t>
            </a:r>
            <a:r>
              <a:rPr lang="en-US" sz="1800" dirty="0" smtClean="0">
                <a:latin typeface="Roboto Condensed" charset="0"/>
                <a:ea typeface="Roboto Condensed" charset="0"/>
              </a:rPr>
              <a:t>0, </a:t>
            </a:r>
            <a:r>
              <a:rPr lang="en-US" sz="1800" i="1" dirty="0" smtClean="0">
                <a:latin typeface="Roboto Condensed" charset="0"/>
                <a:ea typeface="Roboto Condensed" charset="0"/>
              </a:rPr>
              <a:t>P</a:t>
            </a:r>
            <a:r>
              <a:rPr lang="en-US" sz="1800" dirty="0" smtClean="0">
                <a:latin typeface="Roboto Condensed" charset="0"/>
                <a:ea typeface="Roboto Condensed" charset="0"/>
              </a:rPr>
              <a:t>1, ..., </a:t>
            </a:r>
            <a:r>
              <a:rPr lang="en-US" sz="1800" i="1" dirty="0" err="1" smtClean="0">
                <a:latin typeface="Roboto Condensed" charset="0"/>
                <a:ea typeface="Roboto Condensed" charset="0"/>
              </a:rPr>
              <a:t>Pn</a:t>
            </a:r>
            <a:r>
              <a:rPr lang="en-US" sz="1800" i="1" dirty="0" smtClean="0">
                <a:latin typeface="Roboto Condensed" charset="0"/>
                <a:ea typeface="Roboto Condensed" charset="0"/>
              </a:rPr>
              <a:t>} </a:t>
            </a:r>
            <a:r>
              <a:rPr lang="en-US" sz="1800" dirty="0" smtClean="0">
                <a:latin typeface="Roboto Condensed" charset="0"/>
                <a:ea typeface="Roboto Condensed" charset="0"/>
              </a:rPr>
              <a:t>of waiting processes must exist such that </a:t>
            </a:r>
            <a:r>
              <a:rPr lang="en-US" sz="1800" i="1" dirty="0" smtClean="0">
                <a:latin typeface="Roboto Condensed" charset="0"/>
                <a:ea typeface="Roboto Condensed" charset="0"/>
              </a:rPr>
              <a:t>P</a:t>
            </a:r>
            <a:r>
              <a:rPr lang="en-US" sz="1800" dirty="0" smtClean="0">
                <a:latin typeface="Roboto Condensed" charset="0"/>
                <a:ea typeface="Roboto Condensed" charset="0"/>
              </a:rPr>
              <a:t>0 is waiting for a resource held by </a:t>
            </a:r>
            <a:r>
              <a:rPr lang="en-US" sz="1800" i="1" dirty="0" smtClean="0">
                <a:latin typeface="Roboto Condensed" charset="0"/>
                <a:ea typeface="Roboto Condensed" charset="0"/>
              </a:rPr>
              <a:t>P</a:t>
            </a:r>
            <a:r>
              <a:rPr lang="en-US" sz="1800" dirty="0" smtClean="0">
                <a:latin typeface="Roboto Condensed" charset="0"/>
                <a:ea typeface="Roboto Condensed" charset="0"/>
              </a:rPr>
              <a:t>1, </a:t>
            </a:r>
            <a:r>
              <a:rPr lang="en-US" sz="1800" i="1" dirty="0" smtClean="0">
                <a:latin typeface="Roboto Condensed" charset="0"/>
                <a:ea typeface="Roboto Condensed" charset="0"/>
              </a:rPr>
              <a:t>P</a:t>
            </a:r>
            <a:r>
              <a:rPr lang="en-US" sz="1800" dirty="0" smtClean="0">
                <a:latin typeface="Roboto Condensed" charset="0"/>
                <a:ea typeface="Roboto Condensed" charset="0"/>
              </a:rPr>
              <a:t>1 is waiting for a resource held by </a:t>
            </a:r>
            <a:r>
              <a:rPr lang="en-US" sz="1800" i="1" dirty="0" smtClean="0">
                <a:latin typeface="Roboto Condensed" charset="0"/>
                <a:ea typeface="Roboto Condensed" charset="0"/>
              </a:rPr>
              <a:t>P</a:t>
            </a:r>
            <a:r>
              <a:rPr lang="en-US" sz="1800" dirty="0" smtClean="0">
                <a:latin typeface="Roboto Condensed" charset="0"/>
                <a:ea typeface="Roboto Condensed" charset="0"/>
              </a:rPr>
              <a:t>2, ..., </a:t>
            </a:r>
            <a:r>
              <a:rPr lang="en-US" sz="1800" i="1" dirty="0" smtClean="0">
                <a:latin typeface="Roboto Condensed" charset="0"/>
                <a:ea typeface="Roboto Condensed" charset="0"/>
              </a:rPr>
              <a:t>Pn</a:t>
            </a:r>
            <a:r>
              <a:rPr lang="en-US" sz="1800" dirty="0" smtClean="0">
                <a:latin typeface="Roboto Condensed" charset="0"/>
                <a:ea typeface="Roboto Condensed" charset="0"/>
              </a:rPr>
              <a:t>−1 is waiting for a resource held by </a:t>
            </a:r>
            <a:r>
              <a:rPr lang="en-US" sz="1800" i="1" dirty="0" err="1" smtClean="0">
                <a:latin typeface="Roboto Condensed" charset="0"/>
                <a:ea typeface="Roboto Condensed" charset="0"/>
              </a:rPr>
              <a:t>Pn</a:t>
            </a:r>
            <a:r>
              <a:rPr lang="en-US" sz="1800" dirty="0" smtClean="0">
                <a:latin typeface="Roboto Condensed" charset="0"/>
                <a:ea typeface="Roboto Condensed" charset="0"/>
              </a:rPr>
              <a:t>, and </a:t>
            </a:r>
            <a:r>
              <a:rPr lang="en-US" sz="1800" i="1" dirty="0" err="1" smtClean="0">
                <a:latin typeface="Roboto Condensed" charset="0"/>
                <a:ea typeface="Roboto Condensed" charset="0"/>
              </a:rPr>
              <a:t>Pn</a:t>
            </a:r>
            <a:r>
              <a:rPr lang="en-US" sz="1800" i="1" dirty="0" smtClean="0">
                <a:latin typeface="Roboto Condensed" charset="0"/>
                <a:ea typeface="Roboto Condensed" charset="0"/>
              </a:rPr>
              <a:t> </a:t>
            </a:r>
            <a:r>
              <a:rPr lang="en-US" sz="1800" dirty="0" smtClean="0">
                <a:latin typeface="Roboto Condensed" charset="0"/>
                <a:ea typeface="Roboto Condensed" charset="0"/>
              </a:rPr>
              <a:t>is waiting for a resource held by </a:t>
            </a:r>
            <a:r>
              <a:rPr lang="en-US" sz="1800" i="1" dirty="0" smtClean="0">
                <a:latin typeface="Roboto Condensed" charset="0"/>
                <a:ea typeface="Roboto Condensed" charset="0"/>
              </a:rPr>
              <a:t>P</a:t>
            </a:r>
            <a:r>
              <a:rPr lang="en-US" sz="1800" dirty="0" smtClean="0">
                <a:latin typeface="Roboto Condensed" charset="0"/>
                <a:ea typeface="Roboto Condensed" charset="0"/>
              </a:rPr>
              <a:t>0.</a:t>
            </a:r>
          </a:p>
          <a:p>
            <a:pPr>
              <a:buNone/>
            </a:pPr>
            <a:r>
              <a:rPr lang="en-US" sz="1800" dirty="0" smtClean="0">
                <a:latin typeface="Roboto Condensed" charset="0"/>
                <a:ea typeface="Roboto Condensed" charset="0"/>
              </a:rPr>
              <a:t>We emphasize that all four conditions must hold for a deadlock to occur. The circular-wait condition implies the hold-and-wait condition, so the four conditions are not completely independent.</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16</a:t>
            </a:fld>
            <a:endParaRPr lang="e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latin typeface="Arial" pitchFamily="34" charset="0"/>
                <a:cs typeface="Arial" pitchFamily="34" charset="0"/>
              </a:rPr>
              <a:t>Resource Allocation Graph</a:t>
            </a:r>
            <a:endParaRPr lang="en-US" dirty="0"/>
          </a:p>
        </p:txBody>
      </p:sp>
      <p:sp>
        <p:nvSpPr>
          <p:cNvPr id="3" name="Text Placeholder 2"/>
          <p:cNvSpPr>
            <a:spLocks noGrp="1"/>
          </p:cNvSpPr>
          <p:nvPr>
            <p:ph type="body" idx="1"/>
          </p:nvPr>
        </p:nvSpPr>
        <p:spPr>
          <a:xfrm>
            <a:off x="814274" y="1327350"/>
            <a:ext cx="7034325" cy="3145500"/>
          </a:xfrm>
        </p:spPr>
        <p:txBody>
          <a:bodyPr/>
          <a:lstStyle/>
          <a:p>
            <a:r>
              <a:rPr lang="en-US" sz="1600" dirty="0" smtClean="0">
                <a:latin typeface="Roboto Condensed" charset="0"/>
                <a:ea typeface="Roboto Condensed" charset="0"/>
              </a:rPr>
              <a:t>Deadlocks can be described more precisely in terms of a directed graph called a </a:t>
            </a:r>
            <a:r>
              <a:rPr lang="en-US" sz="1600" b="1" dirty="0" smtClean="0">
                <a:latin typeface="Roboto Condensed" charset="0"/>
                <a:ea typeface="Roboto Condensed" charset="0"/>
              </a:rPr>
              <a:t>system resource-allocation graph</a:t>
            </a:r>
            <a:r>
              <a:rPr lang="en-US" sz="1600" dirty="0" smtClean="0">
                <a:latin typeface="Roboto Condensed" charset="0"/>
                <a:ea typeface="Roboto Condensed" charset="0"/>
              </a:rPr>
              <a:t>. </a:t>
            </a:r>
          </a:p>
          <a:p>
            <a:r>
              <a:rPr lang="en-US" sz="1600" dirty="0" smtClean="0">
                <a:latin typeface="Roboto Condensed" charset="0"/>
                <a:ea typeface="Roboto Condensed" charset="0"/>
              </a:rPr>
              <a:t>This graph consists of a set of vertices </a:t>
            </a:r>
            <a:r>
              <a:rPr lang="en-US" sz="1600" i="1" dirty="0" smtClean="0">
                <a:latin typeface="Roboto Condensed" charset="0"/>
                <a:ea typeface="Roboto Condensed" charset="0"/>
              </a:rPr>
              <a:t>V </a:t>
            </a:r>
            <a:r>
              <a:rPr lang="en-US" sz="1600" dirty="0" smtClean="0">
                <a:latin typeface="Roboto Condensed" charset="0"/>
                <a:ea typeface="Roboto Condensed" charset="0"/>
              </a:rPr>
              <a:t>and a set of edges </a:t>
            </a:r>
            <a:r>
              <a:rPr lang="en-US" sz="1600" i="1" dirty="0" smtClean="0">
                <a:latin typeface="Roboto Condensed" charset="0"/>
                <a:ea typeface="Roboto Condensed" charset="0"/>
              </a:rPr>
              <a:t>E</a:t>
            </a:r>
            <a:r>
              <a:rPr lang="en-US" sz="1600" dirty="0" smtClean="0">
                <a:latin typeface="Roboto Condensed" charset="0"/>
                <a:ea typeface="Roboto Condensed" charset="0"/>
              </a:rPr>
              <a:t>. </a:t>
            </a:r>
          </a:p>
          <a:p>
            <a:r>
              <a:rPr lang="en-US" sz="1600" dirty="0" smtClean="0">
                <a:latin typeface="Roboto Condensed" charset="0"/>
                <a:ea typeface="Roboto Condensed" charset="0"/>
              </a:rPr>
              <a:t>The set of vertices </a:t>
            </a:r>
            <a:r>
              <a:rPr lang="en-US" sz="1600" i="1" dirty="0" smtClean="0">
                <a:latin typeface="Roboto Condensed" charset="0"/>
                <a:ea typeface="Roboto Condensed" charset="0"/>
              </a:rPr>
              <a:t>V </a:t>
            </a:r>
            <a:r>
              <a:rPr lang="en-US" sz="1600" dirty="0" smtClean="0">
                <a:latin typeface="Roboto Condensed" charset="0"/>
                <a:ea typeface="Roboto Condensed" charset="0"/>
              </a:rPr>
              <a:t>is partitioned into two different types of nodes: </a:t>
            </a:r>
          </a:p>
          <a:p>
            <a:r>
              <a:rPr lang="en-US" sz="1600" i="1" dirty="0" smtClean="0">
                <a:latin typeface="Roboto Condensed" charset="0"/>
                <a:ea typeface="Roboto Condensed" charset="0"/>
              </a:rPr>
              <a:t>P </a:t>
            </a:r>
            <a:r>
              <a:rPr lang="en-US" sz="1600" dirty="0" smtClean="0">
                <a:latin typeface="Roboto Condensed" charset="0"/>
                <a:ea typeface="Roboto Condensed" charset="0"/>
              </a:rPr>
              <a:t>=</a:t>
            </a:r>
            <a:r>
              <a:rPr lang="en-US" sz="1600" i="1" dirty="0" smtClean="0">
                <a:latin typeface="Roboto Condensed" charset="0"/>
                <a:ea typeface="Roboto Condensed" charset="0"/>
              </a:rPr>
              <a:t>{P</a:t>
            </a:r>
            <a:r>
              <a:rPr lang="en-US" sz="1600" dirty="0" smtClean="0">
                <a:latin typeface="Roboto Condensed" charset="0"/>
                <a:ea typeface="Roboto Condensed" charset="0"/>
              </a:rPr>
              <a:t>1, </a:t>
            </a:r>
            <a:r>
              <a:rPr lang="en-US" sz="1600" i="1" dirty="0" smtClean="0">
                <a:latin typeface="Roboto Condensed" charset="0"/>
                <a:ea typeface="Roboto Condensed" charset="0"/>
              </a:rPr>
              <a:t>P</a:t>
            </a:r>
            <a:r>
              <a:rPr lang="en-US" sz="1600" dirty="0" smtClean="0">
                <a:latin typeface="Roboto Condensed" charset="0"/>
                <a:ea typeface="Roboto Condensed" charset="0"/>
              </a:rPr>
              <a:t>2, ..., </a:t>
            </a:r>
            <a:r>
              <a:rPr lang="en-US" sz="1600" i="1" dirty="0" err="1" smtClean="0">
                <a:latin typeface="Roboto Condensed" charset="0"/>
                <a:ea typeface="Roboto Condensed" charset="0"/>
              </a:rPr>
              <a:t>Pn</a:t>
            </a:r>
            <a:r>
              <a:rPr lang="en-US" sz="1600" i="1" dirty="0" smtClean="0">
                <a:latin typeface="Roboto Condensed" charset="0"/>
                <a:ea typeface="Roboto Condensed" charset="0"/>
              </a:rPr>
              <a:t>}</a:t>
            </a:r>
            <a:r>
              <a:rPr lang="en-US" sz="1600" dirty="0" smtClean="0">
                <a:latin typeface="Roboto Condensed" charset="0"/>
                <a:ea typeface="Roboto Condensed" charset="0"/>
              </a:rPr>
              <a:t>, the set consisting of all the active processes in the system, and </a:t>
            </a:r>
          </a:p>
          <a:p>
            <a:r>
              <a:rPr lang="en-US" sz="1600" i="1" dirty="0" smtClean="0">
                <a:latin typeface="Roboto Condensed" charset="0"/>
                <a:ea typeface="Roboto Condensed" charset="0"/>
              </a:rPr>
              <a:t>R </a:t>
            </a:r>
            <a:r>
              <a:rPr lang="en-US" sz="1600" dirty="0" smtClean="0">
                <a:latin typeface="Roboto Condensed" charset="0"/>
                <a:ea typeface="Roboto Condensed" charset="0"/>
              </a:rPr>
              <a:t>=</a:t>
            </a:r>
            <a:r>
              <a:rPr lang="en-US" sz="1600" i="1" dirty="0" smtClean="0">
                <a:latin typeface="Roboto Condensed" charset="0"/>
                <a:ea typeface="Roboto Condensed" charset="0"/>
              </a:rPr>
              <a:t>{R</a:t>
            </a:r>
            <a:r>
              <a:rPr lang="en-US" sz="1600" dirty="0" smtClean="0">
                <a:latin typeface="Roboto Condensed" charset="0"/>
                <a:ea typeface="Roboto Condensed" charset="0"/>
              </a:rPr>
              <a:t>1, </a:t>
            </a:r>
            <a:r>
              <a:rPr lang="en-US" sz="1600" i="1" dirty="0" smtClean="0">
                <a:latin typeface="Roboto Condensed" charset="0"/>
                <a:ea typeface="Roboto Condensed" charset="0"/>
              </a:rPr>
              <a:t>R</a:t>
            </a:r>
            <a:r>
              <a:rPr lang="en-US" sz="1600" dirty="0" smtClean="0">
                <a:latin typeface="Roboto Condensed" charset="0"/>
                <a:ea typeface="Roboto Condensed" charset="0"/>
              </a:rPr>
              <a:t>2, ..., </a:t>
            </a:r>
            <a:r>
              <a:rPr lang="en-US" sz="1600" i="1" dirty="0" err="1" smtClean="0">
                <a:latin typeface="Roboto Condensed" charset="0"/>
                <a:ea typeface="Roboto Condensed" charset="0"/>
              </a:rPr>
              <a:t>Rm</a:t>
            </a:r>
            <a:r>
              <a:rPr lang="en-US" sz="1600" i="1" dirty="0" smtClean="0">
                <a:latin typeface="Roboto Condensed" charset="0"/>
                <a:ea typeface="Roboto Condensed" charset="0"/>
              </a:rPr>
              <a:t>}</a:t>
            </a:r>
            <a:r>
              <a:rPr lang="en-US" sz="1600" dirty="0" smtClean="0">
                <a:latin typeface="Roboto Condensed" charset="0"/>
                <a:ea typeface="Roboto Condensed" charset="0"/>
              </a:rPr>
              <a:t>, the set consisting of all resource types in the  system</a:t>
            </a:r>
          </a:p>
          <a:p>
            <a:pPr algn="ctr">
              <a:buNone/>
            </a:pPr>
            <a:endParaRPr lang="en-US" sz="400" i="1" baseline="-25000" dirty="0" smtClean="0">
              <a:latin typeface="Roboto Condensed" charset="0"/>
              <a:ea typeface="Roboto Condensed" charset="0"/>
              <a:sym typeface="Symbol" pitchFamily="18" charset="2"/>
            </a:endParaRPr>
          </a:p>
          <a:p>
            <a:endParaRPr lang="en-US" sz="16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17</a:t>
            </a:fld>
            <a:endParaRPr lang="e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1327350"/>
            <a:ext cx="7010399" cy="3145500"/>
          </a:xfrm>
        </p:spPr>
        <p:txBody>
          <a:bodyPr/>
          <a:lstStyle/>
          <a:p>
            <a:r>
              <a:rPr lang="en-US" sz="1800" dirty="0" smtClean="0">
                <a:latin typeface="Roboto Condensed" charset="0"/>
                <a:ea typeface="Roboto Condensed" charset="0"/>
                <a:sym typeface="Wingdings" pitchFamily="2" charset="2"/>
              </a:rPr>
              <a:t>A directed edge from process Pi to resource type </a:t>
            </a:r>
            <a:r>
              <a:rPr lang="en-US" sz="1800" dirty="0" err="1" smtClean="0">
                <a:latin typeface="Roboto Condensed" charset="0"/>
                <a:ea typeface="Roboto Condensed" charset="0"/>
                <a:sym typeface="Wingdings" pitchFamily="2" charset="2"/>
              </a:rPr>
              <a:t>Rj</a:t>
            </a:r>
            <a:r>
              <a:rPr lang="en-US" sz="1800" dirty="0" smtClean="0">
                <a:latin typeface="Roboto Condensed" charset="0"/>
                <a:ea typeface="Roboto Condensed" charset="0"/>
                <a:sym typeface="Wingdings" pitchFamily="2" charset="2"/>
              </a:rPr>
              <a:t> is denoted by</a:t>
            </a:r>
          </a:p>
          <a:p>
            <a:pPr>
              <a:buNone/>
            </a:pPr>
            <a:r>
              <a:rPr lang="en-US" sz="1800" b="1" dirty="0" smtClean="0">
                <a:solidFill>
                  <a:srgbClr val="3366FF"/>
                </a:solidFill>
                <a:latin typeface="Roboto Condensed" charset="0"/>
                <a:ea typeface="Roboto Condensed" charset="0"/>
              </a:rPr>
              <a:t>			request edge</a:t>
            </a:r>
            <a:r>
              <a:rPr lang="en-US" sz="1800" dirty="0" smtClean="0">
                <a:solidFill>
                  <a:srgbClr val="3366FF"/>
                </a:solidFill>
                <a:latin typeface="Roboto Condensed" charset="0"/>
                <a:ea typeface="Roboto Condensed" charset="0"/>
              </a:rPr>
              <a:t> </a:t>
            </a:r>
            <a:r>
              <a:rPr lang="en-US" sz="1800" dirty="0" smtClean="0">
                <a:latin typeface="Roboto Condensed" charset="0"/>
                <a:ea typeface="Roboto Condensed" charset="0"/>
              </a:rPr>
              <a:t>– directed edge </a:t>
            </a:r>
            <a:r>
              <a:rPr lang="en-US" sz="1800" b="1" i="1" dirty="0" smtClean="0">
                <a:latin typeface="Roboto Condensed" charset="0"/>
                <a:ea typeface="Roboto Condensed" charset="0"/>
              </a:rPr>
              <a:t>P</a:t>
            </a:r>
            <a:r>
              <a:rPr lang="en-US" sz="1800" b="1" i="1" baseline="-25000" dirty="0" smtClean="0">
                <a:latin typeface="Roboto Condensed" charset="0"/>
                <a:ea typeface="Roboto Condensed" charset="0"/>
              </a:rPr>
              <a:t>i </a:t>
            </a:r>
            <a:r>
              <a:rPr lang="en-US" sz="1800" b="1" dirty="0" smtClean="0">
                <a:latin typeface="Roboto Condensed" charset="0"/>
                <a:ea typeface="Roboto Condensed" charset="0"/>
                <a:sym typeface="Symbol" pitchFamily="18" charset="2"/>
              </a:rPr>
              <a:t> </a:t>
            </a:r>
            <a:r>
              <a:rPr lang="en-US" sz="1800" b="1" i="1" dirty="0" err="1" smtClean="0">
                <a:latin typeface="Roboto Condensed" charset="0"/>
                <a:ea typeface="Roboto Condensed" charset="0"/>
                <a:sym typeface="Symbol" pitchFamily="18" charset="2"/>
              </a:rPr>
              <a:t>R</a:t>
            </a:r>
            <a:r>
              <a:rPr lang="en-US" sz="1800" b="1" i="1" baseline="-25000" dirty="0" err="1" smtClean="0">
                <a:latin typeface="Roboto Condensed" charset="0"/>
                <a:ea typeface="Roboto Condensed" charset="0"/>
                <a:sym typeface="Symbol" pitchFamily="18" charset="2"/>
              </a:rPr>
              <a:t>j</a:t>
            </a:r>
            <a:endParaRPr lang="en-US" sz="1800" b="1" i="1" baseline="-25000" dirty="0" smtClean="0">
              <a:latin typeface="Roboto Condensed" charset="0"/>
              <a:ea typeface="Roboto Condensed" charset="0"/>
              <a:sym typeface="Symbol" pitchFamily="18" charset="2"/>
            </a:endParaRPr>
          </a:p>
          <a:p>
            <a:pPr>
              <a:buNone/>
            </a:pPr>
            <a:r>
              <a:rPr lang="en-US" sz="1800" dirty="0" smtClean="0">
                <a:latin typeface="Roboto Condensed" charset="0"/>
                <a:ea typeface="Roboto Condensed" charset="0"/>
                <a:sym typeface="Wingdings" pitchFamily="2" charset="2"/>
              </a:rPr>
              <a:t>It  signifies that process Pi requested an instance of resource type </a:t>
            </a:r>
            <a:r>
              <a:rPr lang="en-US" sz="1800" dirty="0" err="1" smtClean="0">
                <a:latin typeface="Roboto Condensed" charset="0"/>
                <a:ea typeface="Roboto Condensed" charset="0"/>
                <a:sym typeface="Wingdings" pitchFamily="2" charset="2"/>
              </a:rPr>
              <a:t>Rj</a:t>
            </a:r>
            <a:r>
              <a:rPr lang="en-US" sz="1800" dirty="0" smtClean="0">
                <a:latin typeface="Roboto Condensed" charset="0"/>
                <a:ea typeface="Roboto Condensed" charset="0"/>
                <a:sym typeface="Wingdings" pitchFamily="2" charset="2"/>
              </a:rPr>
              <a:t>  and is  currently waiting for that resource.</a:t>
            </a:r>
          </a:p>
          <a:p>
            <a:r>
              <a:rPr lang="en-US" sz="1800" dirty="0" smtClean="0">
                <a:latin typeface="Roboto Condensed" charset="0"/>
                <a:ea typeface="Roboto Condensed" charset="0"/>
                <a:sym typeface="Wingdings" pitchFamily="2" charset="2"/>
              </a:rPr>
              <a:t>A directed edge from resource type </a:t>
            </a:r>
            <a:r>
              <a:rPr lang="en-US" sz="1800" dirty="0" err="1" smtClean="0">
                <a:latin typeface="Roboto Condensed" charset="0"/>
                <a:ea typeface="Roboto Condensed" charset="0"/>
                <a:sym typeface="Wingdings" pitchFamily="2" charset="2"/>
              </a:rPr>
              <a:t>Rj</a:t>
            </a:r>
            <a:r>
              <a:rPr lang="en-US" sz="1800" dirty="0" smtClean="0">
                <a:latin typeface="Roboto Condensed" charset="0"/>
                <a:ea typeface="Roboto Condensed" charset="0"/>
                <a:sym typeface="Wingdings" pitchFamily="2" charset="2"/>
              </a:rPr>
              <a:t> to process Pi is denoted by</a:t>
            </a:r>
            <a:endParaRPr lang="en-US" sz="1800" dirty="0" smtClean="0">
              <a:latin typeface="Roboto Condensed" charset="0"/>
              <a:ea typeface="Roboto Condensed" charset="0"/>
              <a:sym typeface="Symbol" pitchFamily="18" charset="2"/>
            </a:endParaRPr>
          </a:p>
          <a:p>
            <a:pPr>
              <a:buNone/>
            </a:pPr>
            <a:r>
              <a:rPr lang="en-US" sz="1800" b="1" dirty="0" smtClean="0">
                <a:solidFill>
                  <a:srgbClr val="3366FF"/>
                </a:solidFill>
                <a:latin typeface="Roboto Condensed" charset="0"/>
                <a:ea typeface="Roboto Condensed" charset="0"/>
                <a:sym typeface="Symbol" pitchFamily="18" charset="2"/>
              </a:rPr>
              <a:t>			assignment edge</a:t>
            </a:r>
            <a:r>
              <a:rPr lang="en-US" sz="1800" dirty="0" smtClean="0">
                <a:solidFill>
                  <a:srgbClr val="3366FF"/>
                </a:solidFill>
                <a:latin typeface="Roboto Condensed" charset="0"/>
                <a:ea typeface="Roboto Condensed" charset="0"/>
                <a:sym typeface="Symbol" pitchFamily="18" charset="2"/>
              </a:rPr>
              <a:t> </a:t>
            </a:r>
            <a:r>
              <a:rPr lang="en-US" sz="1800" dirty="0" smtClean="0">
                <a:latin typeface="Roboto Condensed" charset="0"/>
                <a:ea typeface="Roboto Condensed" charset="0"/>
              </a:rPr>
              <a:t>– directed edge </a:t>
            </a:r>
            <a:r>
              <a:rPr lang="en-US" sz="1800" b="1" i="1" dirty="0" err="1" smtClean="0">
                <a:latin typeface="Roboto Condensed" charset="0"/>
                <a:ea typeface="Roboto Condensed" charset="0"/>
              </a:rPr>
              <a:t>R</a:t>
            </a:r>
            <a:r>
              <a:rPr lang="en-US" sz="1800" b="1" i="1" baseline="-25000" dirty="0" err="1" smtClean="0">
                <a:latin typeface="Roboto Condensed" charset="0"/>
                <a:ea typeface="Roboto Condensed" charset="0"/>
              </a:rPr>
              <a:t>j</a:t>
            </a:r>
            <a:r>
              <a:rPr lang="en-US" sz="1800" b="1" i="1" dirty="0" smtClean="0">
                <a:latin typeface="Roboto Condensed" charset="0"/>
                <a:ea typeface="Roboto Condensed" charset="0"/>
              </a:rPr>
              <a:t> </a:t>
            </a:r>
            <a:r>
              <a:rPr lang="en-US" sz="1800" b="1" dirty="0" smtClean="0">
                <a:latin typeface="Roboto Condensed" charset="0"/>
                <a:ea typeface="Roboto Condensed" charset="0"/>
                <a:sym typeface="Symbol" pitchFamily="18" charset="2"/>
              </a:rPr>
              <a:t> </a:t>
            </a:r>
            <a:r>
              <a:rPr lang="en-US" sz="1800" b="1" i="1" dirty="0" smtClean="0">
                <a:latin typeface="Roboto Condensed" charset="0"/>
                <a:ea typeface="Roboto Condensed" charset="0"/>
                <a:sym typeface="Symbol" pitchFamily="18" charset="2"/>
              </a:rPr>
              <a:t>P</a:t>
            </a:r>
            <a:r>
              <a:rPr lang="en-US" sz="1800" b="1" i="1" baseline="-25000" dirty="0" smtClean="0">
                <a:latin typeface="Roboto Condensed" charset="0"/>
                <a:ea typeface="Roboto Condensed" charset="0"/>
                <a:sym typeface="Symbol" pitchFamily="18" charset="2"/>
              </a:rPr>
              <a:t>i</a:t>
            </a:r>
            <a:endParaRPr lang="en-US" sz="1800" b="1" dirty="0" smtClean="0">
              <a:latin typeface="Roboto Condensed" charset="0"/>
              <a:ea typeface="Roboto Condensed" charset="0"/>
              <a:sym typeface="Symbol" pitchFamily="18" charset="2"/>
            </a:endParaRPr>
          </a:p>
          <a:p>
            <a:pPr algn="just">
              <a:buNone/>
            </a:pPr>
            <a:r>
              <a:rPr lang="en-US" sz="1800" dirty="0" smtClean="0">
                <a:latin typeface="Roboto Condensed" charset="0"/>
                <a:ea typeface="Roboto Condensed" charset="0"/>
                <a:sym typeface="Wingdings" pitchFamily="2" charset="2"/>
              </a:rPr>
              <a:t>It signifies that an instance of resource type </a:t>
            </a:r>
            <a:r>
              <a:rPr lang="en-US" sz="1800" dirty="0" err="1" smtClean="0">
                <a:latin typeface="Roboto Condensed" charset="0"/>
                <a:ea typeface="Roboto Condensed" charset="0"/>
                <a:sym typeface="Wingdings" pitchFamily="2" charset="2"/>
              </a:rPr>
              <a:t>Rj</a:t>
            </a:r>
            <a:r>
              <a:rPr lang="en-US" sz="1800" dirty="0" smtClean="0">
                <a:latin typeface="Roboto Condensed" charset="0"/>
                <a:ea typeface="Roboto Condensed" charset="0"/>
                <a:sym typeface="Wingdings" pitchFamily="2" charset="2"/>
              </a:rPr>
              <a:t> has been allocated to process Pi.</a:t>
            </a:r>
          </a:p>
          <a:p>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18</a:t>
            </a:fld>
            <a:endParaRPr lang="e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2000" y="1428750"/>
            <a:ext cx="6132600" cy="3145500"/>
          </a:xfrm>
        </p:spPr>
        <p:txBody>
          <a:bodyPr/>
          <a:lstStyle/>
          <a:p>
            <a:pPr>
              <a:buNone/>
            </a:pPr>
            <a:endParaRPr lang="en-US" sz="2000" dirty="0" smtClean="0"/>
          </a:p>
          <a:p>
            <a:pPr>
              <a:buNone/>
            </a:pPr>
            <a:r>
              <a:rPr lang="en-US" sz="2000" dirty="0" smtClean="0"/>
              <a:t>Process </a:t>
            </a:r>
          </a:p>
          <a:p>
            <a:pPr>
              <a:buNone/>
            </a:pPr>
            <a:r>
              <a:rPr lang="en-US" sz="2000" dirty="0" smtClean="0"/>
              <a:t>   </a:t>
            </a:r>
          </a:p>
          <a:p>
            <a:pPr>
              <a:buNone/>
            </a:pPr>
            <a:r>
              <a:rPr lang="en-US" sz="2000" dirty="0" smtClean="0"/>
              <a:t>Resource Type with 4 instances</a:t>
            </a:r>
          </a:p>
          <a:p>
            <a:pPr>
              <a:buNone/>
            </a:pPr>
            <a:endParaRPr lang="en-US" sz="2000" dirty="0" smtClean="0"/>
          </a:p>
          <a:p>
            <a:pPr>
              <a:buNone/>
            </a:pPr>
            <a:r>
              <a:rPr lang="en-US" sz="2000" i="1" dirty="0" smtClean="0"/>
              <a:t>P</a:t>
            </a:r>
            <a:r>
              <a:rPr lang="en-US" sz="2000" i="1" baseline="-25000" dirty="0" smtClean="0"/>
              <a:t>i</a:t>
            </a:r>
            <a:r>
              <a:rPr lang="en-US" sz="2000" i="1" dirty="0" smtClean="0"/>
              <a:t> </a:t>
            </a:r>
            <a:r>
              <a:rPr lang="en-US" sz="2000" dirty="0" smtClean="0"/>
              <a:t>requests instance of </a:t>
            </a:r>
            <a:r>
              <a:rPr lang="en-US" sz="2000" i="1" dirty="0" err="1" smtClean="0"/>
              <a:t>R</a:t>
            </a:r>
            <a:r>
              <a:rPr lang="en-US" sz="2000" i="1" baseline="-25000" dirty="0" err="1" smtClean="0"/>
              <a:t>j</a:t>
            </a:r>
            <a:endParaRPr lang="en-US" sz="2000" i="1" baseline="-25000" dirty="0" smtClean="0"/>
          </a:p>
          <a:p>
            <a:pPr>
              <a:buNone/>
            </a:pPr>
            <a:endParaRPr lang="en-US" sz="2000" dirty="0" smtClean="0"/>
          </a:p>
          <a:p>
            <a:pPr>
              <a:buNone/>
            </a:pPr>
            <a:r>
              <a:rPr lang="en-US" sz="2000" i="1" dirty="0" smtClean="0"/>
              <a:t>P</a:t>
            </a:r>
            <a:r>
              <a:rPr lang="en-US" sz="2000" i="1" baseline="-25000" dirty="0" smtClean="0"/>
              <a:t>i</a:t>
            </a:r>
            <a:r>
              <a:rPr lang="en-US" sz="2000" dirty="0" smtClean="0"/>
              <a:t> is holding an instance of </a:t>
            </a:r>
            <a:r>
              <a:rPr lang="en-US" sz="2000" i="1" dirty="0" err="1" smtClean="0"/>
              <a:t>R</a:t>
            </a:r>
            <a:r>
              <a:rPr lang="en-US" sz="2000" i="1" baseline="-25000" dirty="0" err="1" smtClean="0"/>
              <a:t>j</a:t>
            </a:r>
            <a:endParaRPr lang="en-US" sz="2000" i="1" dirty="0" smtClean="0"/>
          </a:p>
          <a:p>
            <a:pPr>
              <a:buNone/>
            </a:pPr>
            <a:endParaRPr lang="en-US"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19</a:t>
            </a:fld>
            <a:endParaRPr lang="en"/>
          </a:p>
        </p:txBody>
      </p:sp>
      <p:sp>
        <p:nvSpPr>
          <p:cNvPr id="5" name="Oval 4"/>
          <p:cNvSpPr>
            <a:spLocks noChangeArrowheads="1"/>
          </p:cNvSpPr>
          <p:nvPr/>
        </p:nvSpPr>
        <p:spPr bwMode="auto">
          <a:xfrm>
            <a:off x="4419600" y="1657350"/>
            <a:ext cx="495300" cy="495300"/>
          </a:xfrm>
          <a:prstGeom prst="ellipse">
            <a:avLst/>
          </a:prstGeom>
          <a:solidFill>
            <a:schemeClr val="tx1">
              <a:lumMod val="60000"/>
              <a:lumOff val="40000"/>
            </a:schemeClr>
          </a:solidFill>
          <a:ln w="9525">
            <a:solidFill>
              <a:schemeClr val="tx1"/>
            </a:solidFill>
            <a:round/>
            <a:headEnd/>
            <a:tailEnd/>
          </a:ln>
        </p:spPr>
        <p:txBody>
          <a:bodyPr wrap="none" anchor="ctr"/>
          <a:lstStyle/>
          <a:p>
            <a:endParaRPr lang="en-US"/>
          </a:p>
        </p:txBody>
      </p:sp>
      <p:grpSp>
        <p:nvGrpSpPr>
          <p:cNvPr id="6" name="Group 12"/>
          <p:cNvGrpSpPr>
            <a:grpSpLocks/>
          </p:cNvGrpSpPr>
          <p:nvPr/>
        </p:nvGrpSpPr>
        <p:grpSpPr bwMode="auto">
          <a:xfrm>
            <a:off x="4495800" y="2495550"/>
            <a:ext cx="438150" cy="419100"/>
            <a:chOff x="2666" y="1966"/>
            <a:chExt cx="276" cy="264"/>
          </a:xfrm>
        </p:grpSpPr>
        <p:sp>
          <p:nvSpPr>
            <p:cNvPr id="7" name="Rectangle 7"/>
            <p:cNvSpPr>
              <a:spLocks noChangeArrowheads="1"/>
            </p:cNvSpPr>
            <p:nvPr/>
          </p:nvSpPr>
          <p:spPr bwMode="auto">
            <a:xfrm>
              <a:off x="2666" y="1966"/>
              <a:ext cx="276" cy="26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8" name="Rectangle 8"/>
            <p:cNvSpPr>
              <a:spLocks noChangeArrowheads="1"/>
            </p:cNvSpPr>
            <p:nvPr/>
          </p:nvSpPr>
          <p:spPr bwMode="auto">
            <a:xfrm>
              <a:off x="2736" y="2026"/>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9" name="Rectangle 9"/>
            <p:cNvSpPr>
              <a:spLocks noChangeArrowheads="1"/>
            </p:cNvSpPr>
            <p:nvPr/>
          </p:nvSpPr>
          <p:spPr bwMode="auto">
            <a:xfrm>
              <a:off x="2832" y="2026"/>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0" name="Rectangle 10"/>
            <p:cNvSpPr>
              <a:spLocks noChangeArrowheads="1"/>
            </p:cNvSpPr>
            <p:nvPr/>
          </p:nvSpPr>
          <p:spPr bwMode="auto">
            <a:xfrm>
              <a:off x="2736" y="2108"/>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 name="Rectangle 11"/>
            <p:cNvSpPr>
              <a:spLocks noChangeArrowheads="1"/>
            </p:cNvSpPr>
            <p:nvPr/>
          </p:nvSpPr>
          <p:spPr bwMode="auto">
            <a:xfrm>
              <a:off x="2832" y="2108"/>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grpSp>
      <p:grpSp>
        <p:nvGrpSpPr>
          <p:cNvPr id="12" name="Group 11"/>
          <p:cNvGrpSpPr/>
          <p:nvPr/>
        </p:nvGrpSpPr>
        <p:grpSpPr>
          <a:xfrm>
            <a:off x="4267200" y="3181350"/>
            <a:ext cx="1279144" cy="495300"/>
            <a:chOff x="5991352" y="4269867"/>
            <a:chExt cx="1279144" cy="495300"/>
          </a:xfrm>
        </p:grpSpPr>
        <p:sp>
          <p:nvSpPr>
            <p:cNvPr id="13" name="Oval 6"/>
            <p:cNvSpPr>
              <a:spLocks noChangeArrowheads="1"/>
            </p:cNvSpPr>
            <p:nvPr/>
          </p:nvSpPr>
          <p:spPr bwMode="auto">
            <a:xfrm>
              <a:off x="5991352" y="4269867"/>
              <a:ext cx="495300" cy="495300"/>
            </a:xfrm>
            <a:prstGeom prst="ellipse">
              <a:avLst/>
            </a:prstGeom>
            <a:solidFill>
              <a:schemeClr val="accent1"/>
            </a:solidFill>
            <a:ln w="9525">
              <a:solidFill>
                <a:schemeClr val="tx1"/>
              </a:solidFill>
              <a:round/>
              <a:headEnd/>
              <a:tailEnd/>
            </a:ln>
          </p:spPr>
          <p:txBody>
            <a:bodyPr wrap="none" anchor="ctr"/>
            <a:lstStyle/>
            <a:p>
              <a:pPr algn="ctr"/>
              <a:r>
                <a:rPr lang="en-US" i="1" dirty="0">
                  <a:latin typeface="Helvetica" pitchFamily="34" charset="0"/>
                </a:rPr>
                <a:t>P</a:t>
              </a:r>
              <a:r>
                <a:rPr lang="en-US" i="1" baseline="-25000" dirty="0">
                  <a:latin typeface="Helvetica" pitchFamily="34" charset="0"/>
                </a:rPr>
                <a:t>i</a:t>
              </a:r>
              <a:endParaRPr lang="en-US" i="1" dirty="0">
                <a:latin typeface="Helvetica" pitchFamily="34" charset="0"/>
              </a:endParaRPr>
            </a:p>
          </p:txBody>
        </p:sp>
        <p:grpSp>
          <p:nvGrpSpPr>
            <p:cNvPr id="14" name="Group 13"/>
            <p:cNvGrpSpPr>
              <a:grpSpLocks/>
            </p:cNvGrpSpPr>
            <p:nvPr/>
          </p:nvGrpSpPr>
          <p:grpSpPr bwMode="auto">
            <a:xfrm>
              <a:off x="6832346" y="4287647"/>
              <a:ext cx="438150" cy="419100"/>
              <a:chOff x="2666" y="1966"/>
              <a:chExt cx="276" cy="264"/>
            </a:xfrm>
          </p:grpSpPr>
          <p:sp>
            <p:nvSpPr>
              <p:cNvPr id="16" name="Rectangle 14"/>
              <p:cNvSpPr>
                <a:spLocks noChangeArrowheads="1"/>
              </p:cNvSpPr>
              <p:nvPr/>
            </p:nvSpPr>
            <p:spPr bwMode="auto">
              <a:xfrm>
                <a:off x="2666" y="1966"/>
                <a:ext cx="276" cy="26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7" name="Rectangle 15"/>
              <p:cNvSpPr>
                <a:spLocks noChangeArrowheads="1"/>
              </p:cNvSpPr>
              <p:nvPr/>
            </p:nvSpPr>
            <p:spPr bwMode="auto">
              <a:xfrm>
                <a:off x="2736" y="2026"/>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8" name="Rectangle 16"/>
              <p:cNvSpPr>
                <a:spLocks noChangeArrowheads="1"/>
              </p:cNvSpPr>
              <p:nvPr/>
            </p:nvSpPr>
            <p:spPr bwMode="auto">
              <a:xfrm>
                <a:off x="2832" y="2026"/>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9" name="Rectangle 17"/>
              <p:cNvSpPr>
                <a:spLocks noChangeArrowheads="1"/>
              </p:cNvSpPr>
              <p:nvPr/>
            </p:nvSpPr>
            <p:spPr bwMode="auto">
              <a:xfrm>
                <a:off x="2736" y="2108"/>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0" name="Rectangle 18"/>
              <p:cNvSpPr>
                <a:spLocks noChangeArrowheads="1"/>
              </p:cNvSpPr>
              <p:nvPr/>
            </p:nvSpPr>
            <p:spPr bwMode="auto">
              <a:xfrm>
                <a:off x="2832" y="2108"/>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grpSp>
        <p:sp>
          <p:nvSpPr>
            <p:cNvPr id="15" name="Line 19"/>
            <p:cNvSpPr>
              <a:spLocks noChangeShapeType="1"/>
            </p:cNvSpPr>
            <p:nvPr/>
          </p:nvSpPr>
          <p:spPr bwMode="auto">
            <a:xfrm>
              <a:off x="6541897" y="4518279"/>
              <a:ext cx="304800" cy="0"/>
            </a:xfrm>
            <a:prstGeom prst="line">
              <a:avLst/>
            </a:prstGeom>
            <a:noFill/>
            <a:ln w="9525">
              <a:solidFill>
                <a:schemeClr val="tx1"/>
              </a:solidFill>
              <a:round/>
              <a:headEnd/>
              <a:tailEnd type="triangle" w="med" len="med"/>
            </a:ln>
          </p:spPr>
          <p:txBody>
            <a:bodyPr wrap="none" anchor="ctr"/>
            <a:lstStyle/>
            <a:p>
              <a:endParaRPr lang="en-US"/>
            </a:p>
          </p:txBody>
        </p:sp>
      </p:grpSp>
      <p:grpSp>
        <p:nvGrpSpPr>
          <p:cNvPr id="29" name="Group 28"/>
          <p:cNvGrpSpPr/>
          <p:nvPr/>
        </p:nvGrpSpPr>
        <p:grpSpPr>
          <a:xfrm>
            <a:off x="4267200" y="4019550"/>
            <a:ext cx="1231900" cy="495300"/>
            <a:chOff x="6324600" y="2495550"/>
            <a:chExt cx="1231900" cy="495300"/>
          </a:xfrm>
        </p:grpSpPr>
        <p:sp>
          <p:nvSpPr>
            <p:cNvPr id="21" name="Oval 5"/>
            <p:cNvSpPr>
              <a:spLocks noChangeArrowheads="1"/>
            </p:cNvSpPr>
            <p:nvPr/>
          </p:nvSpPr>
          <p:spPr bwMode="auto">
            <a:xfrm>
              <a:off x="6324600" y="2495550"/>
              <a:ext cx="495300" cy="495300"/>
            </a:xfrm>
            <a:prstGeom prst="ellipse">
              <a:avLst/>
            </a:prstGeom>
            <a:solidFill>
              <a:schemeClr val="accent1"/>
            </a:solidFill>
            <a:ln w="9525">
              <a:solidFill>
                <a:schemeClr val="tx1"/>
              </a:solidFill>
              <a:round/>
              <a:headEnd/>
              <a:tailEnd/>
            </a:ln>
          </p:spPr>
          <p:txBody>
            <a:bodyPr wrap="none" anchor="ctr"/>
            <a:lstStyle/>
            <a:p>
              <a:pPr algn="ctr"/>
              <a:r>
                <a:rPr lang="en-US" i="1" dirty="0">
                  <a:latin typeface="Helvetica" pitchFamily="34" charset="0"/>
                </a:rPr>
                <a:t>P</a:t>
              </a:r>
              <a:r>
                <a:rPr lang="en-US" i="1" baseline="-25000" dirty="0">
                  <a:latin typeface="Helvetica" pitchFamily="34" charset="0"/>
                </a:rPr>
                <a:t>i</a:t>
              </a:r>
              <a:endParaRPr lang="en-US" dirty="0">
                <a:latin typeface="Helvetica" pitchFamily="34" charset="0"/>
              </a:endParaRPr>
            </a:p>
          </p:txBody>
        </p:sp>
        <p:grpSp>
          <p:nvGrpSpPr>
            <p:cNvPr id="22" name="Group 21"/>
            <p:cNvGrpSpPr>
              <a:grpSpLocks/>
            </p:cNvGrpSpPr>
            <p:nvPr/>
          </p:nvGrpSpPr>
          <p:grpSpPr bwMode="auto">
            <a:xfrm>
              <a:off x="7118350" y="2559050"/>
              <a:ext cx="438150" cy="419100"/>
              <a:chOff x="2666" y="1966"/>
              <a:chExt cx="276" cy="264"/>
            </a:xfrm>
          </p:grpSpPr>
          <p:sp>
            <p:nvSpPr>
              <p:cNvPr id="23" name="Rectangle 22"/>
              <p:cNvSpPr>
                <a:spLocks noChangeArrowheads="1"/>
              </p:cNvSpPr>
              <p:nvPr/>
            </p:nvSpPr>
            <p:spPr bwMode="auto">
              <a:xfrm>
                <a:off x="2666" y="1966"/>
                <a:ext cx="276" cy="26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4" name="Rectangle 23"/>
              <p:cNvSpPr>
                <a:spLocks noChangeArrowheads="1"/>
              </p:cNvSpPr>
              <p:nvPr/>
            </p:nvSpPr>
            <p:spPr bwMode="auto">
              <a:xfrm>
                <a:off x="2736" y="2026"/>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5" name="Rectangle 24"/>
              <p:cNvSpPr>
                <a:spLocks noChangeArrowheads="1"/>
              </p:cNvSpPr>
              <p:nvPr/>
            </p:nvSpPr>
            <p:spPr bwMode="auto">
              <a:xfrm>
                <a:off x="2832" y="2026"/>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6" name="Rectangle 25"/>
              <p:cNvSpPr>
                <a:spLocks noChangeArrowheads="1"/>
              </p:cNvSpPr>
              <p:nvPr/>
            </p:nvSpPr>
            <p:spPr bwMode="auto">
              <a:xfrm>
                <a:off x="2736" y="2108"/>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7" name="Rectangle 26"/>
              <p:cNvSpPr>
                <a:spLocks noChangeArrowheads="1"/>
              </p:cNvSpPr>
              <p:nvPr/>
            </p:nvSpPr>
            <p:spPr bwMode="auto">
              <a:xfrm>
                <a:off x="2832" y="2108"/>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grpSp>
        <p:sp>
          <p:nvSpPr>
            <p:cNvPr id="28" name="Line 27"/>
            <p:cNvSpPr>
              <a:spLocks noChangeShapeType="1"/>
            </p:cNvSpPr>
            <p:nvPr/>
          </p:nvSpPr>
          <p:spPr bwMode="auto">
            <a:xfrm flipH="1">
              <a:off x="6791325" y="2705100"/>
              <a:ext cx="476250" cy="104775"/>
            </a:xfrm>
            <a:prstGeom prst="line">
              <a:avLst/>
            </a:prstGeom>
            <a:noFill/>
            <a:ln w="9525">
              <a:solidFill>
                <a:schemeClr val="tx1"/>
              </a:solidFill>
              <a:round/>
              <a:headEnd/>
              <a:tailEnd type="triangle" w="med" len="med"/>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Content </a:t>
            </a:r>
            <a:endParaRPr/>
          </a:p>
        </p:txBody>
      </p:sp>
      <p:sp>
        <p:nvSpPr>
          <p:cNvPr id="22" name="Text Placeholder 21"/>
          <p:cNvSpPr>
            <a:spLocks noGrp="1"/>
          </p:cNvSpPr>
          <p:nvPr>
            <p:ph type="body" idx="1"/>
          </p:nvPr>
        </p:nvSpPr>
        <p:spPr>
          <a:xfrm>
            <a:off x="914400" y="1428750"/>
            <a:ext cx="6860023" cy="3352800"/>
          </a:xfrm>
        </p:spPr>
        <p:txBody>
          <a:bodyPr/>
          <a:lstStyle/>
          <a:p>
            <a:pPr>
              <a:buSzPct val="85000"/>
            </a:pPr>
            <a:r>
              <a:rPr lang="en-US" dirty="0" smtClean="0"/>
              <a:t>The Deadlock Problem</a:t>
            </a:r>
          </a:p>
          <a:p>
            <a:pPr>
              <a:buSzPct val="85000"/>
            </a:pPr>
            <a:r>
              <a:rPr lang="en-US" dirty="0" smtClean="0"/>
              <a:t>System Model</a:t>
            </a:r>
          </a:p>
          <a:p>
            <a:pPr>
              <a:buSzPct val="85000"/>
            </a:pPr>
            <a:r>
              <a:rPr lang="en-US" dirty="0" smtClean="0"/>
              <a:t>Deadlock Characterization</a:t>
            </a:r>
          </a:p>
          <a:p>
            <a:pPr>
              <a:buSzPct val="85000"/>
            </a:pPr>
            <a:r>
              <a:rPr lang="en-US" dirty="0" smtClean="0"/>
              <a:t>Methods for Handling Deadlocks</a:t>
            </a:r>
          </a:p>
          <a:p>
            <a:r>
              <a:rPr lang="en-US" dirty="0" smtClean="0"/>
              <a:t>Deadlock Prevention</a:t>
            </a:r>
          </a:p>
          <a:p>
            <a:pPr>
              <a:buSzPct val="85000"/>
            </a:pPr>
            <a:r>
              <a:rPr lang="en-US" dirty="0" smtClean="0"/>
              <a:t>Deadlock Avoidance</a:t>
            </a:r>
          </a:p>
          <a:p>
            <a:pPr>
              <a:buSzPct val="85000"/>
            </a:pPr>
            <a:r>
              <a:rPr lang="en-US" dirty="0" smtClean="0"/>
              <a:t>Deadlock Detection </a:t>
            </a:r>
          </a:p>
          <a:p>
            <a:pPr>
              <a:buSzPct val="85000"/>
            </a:pPr>
            <a:r>
              <a:rPr lang="en-US" dirty="0" smtClean="0"/>
              <a:t>Recovery from Deadlock </a:t>
            </a:r>
          </a:p>
        </p:txBody>
      </p:sp>
      <p:sp>
        <p:nvSpPr>
          <p:cNvPr id="192" name="Google Shape;192;p1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a:t>
            </a:fld>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RAG</a:t>
            </a:r>
            <a:endParaRPr lang="en-US" dirty="0"/>
          </a:p>
        </p:txBody>
      </p:sp>
      <p:sp>
        <p:nvSpPr>
          <p:cNvPr id="3" name="Text Placeholder 2"/>
          <p:cNvSpPr>
            <a:spLocks noGrp="1"/>
          </p:cNvSpPr>
          <p:nvPr>
            <p:ph type="body" idx="1"/>
          </p:nvPr>
        </p:nvSpPr>
        <p:spPr>
          <a:xfrm>
            <a:off x="381000" y="2724150"/>
            <a:ext cx="6858000" cy="1926300"/>
          </a:xfrm>
        </p:spPr>
        <p:txBody>
          <a:bodyPr/>
          <a:lstStyle/>
          <a:p>
            <a:pPr lvl="1"/>
            <a:r>
              <a:rPr lang="en-US" sz="2000" dirty="0" smtClean="0">
                <a:latin typeface="Roboto Condensed" charset="0"/>
                <a:ea typeface="Roboto Condensed" charset="0"/>
              </a:rPr>
              <a:t>resource R assigned to process A</a:t>
            </a:r>
          </a:p>
          <a:p>
            <a:pPr lvl="1"/>
            <a:r>
              <a:rPr lang="en-US" sz="2000" dirty="0" smtClean="0">
                <a:latin typeface="Roboto Condensed" charset="0"/>
                <a:ea typeface="Roboto Condensed" charset="0"/>
              </a:rPr>
              <a:t>process B is requesting/waiting for resource S</a:t>
            </a:r>
          </a:p>
          <a:p>
            <a:pPr lvl="1"/>
            <a:r>
              <a:rPr lang="en-US" sz="2000" dirty="0" smtClean="0">
                <a:latin typeface="Roboto Condensed" charset="0"/>
                <a:ea typeface="Roboto Condensed" charset="0"/>
              </a:rPr>
              <a:t>process C and D are in deadlock over resources T and U</a:t>
            </a:r>
          </a:p>
          <a:p>
            <a:endParaRPr lang="en-US" sz="20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20</a:t>
            </a:fld>
            <a:endParaRPr lang="en"/>
          </a:p>
        </p:txBody>
      </p:sp>
      <p:pic>
        <p:nvPicPr>
          <p:cNvPr id="5" name="Picture 7" descr="C:\B\b4\JPG\foo\3-3.jpg"/>
          <p:cNvPicPr>
            <a:picLocks noChangeAspect="1" noChangeArrowheads="1"/>
          </p:cNvPicPr>
          <p:nvPr/>
        </p:nvPicPr>
        <p:blipFill>
          <a:blip r:embed="rId2"/>
          <a:srcRect/>
          <a:stretch>
            <a:fillRect/>
          </a:stretch>
        </p:blipFill>
        <p:spPr bwMode="auto">
          <a:xfrm>
            <a:off x="1143000" y="1352550"/>
            <a:ext cx="4724400" cy="152400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600" y="1327350"/>
            <a:ext cx="6489675" cy="3145500"/>
          </a:xfrm>
        </p:spPr>
        <p:txBody>
          <a:bodyPr/>
          <a:lstStyle/>
          <a:p>
            <a:r>
              <a:rPr lang="en-US" sz="1800" dirty="0" smtClean="0">
                <a:latin typeface="Roboto Condensed" charset="0"/>
                <a:ea typeface="Roboto Condensed" charset="0"/>
              </a:rPr>
              <a:t>The sets P, R, and E: </a:t>
            </a:r>
          </a:p>
          <a:p>
            <a:pPr>
              <a:buNone/>
            </a:pPr>
            <a:r>
              <a:rPr lang="en-US" sz="1800" dirty="0" smtClean="0">
                <a:latin typeface="Roboto Condensed" charset="0"/>
                <a:ea typeface="Roboto Condensed" charset="0"/>
              </a:rPr>
              <a:t>◦ P = {P1, P2, P3} </a:t>
            </a:r>
          </a:p>
          <a:p>
            <a:pPr>
              <a:buNone/>
            </a:pPr>
            <a:r>
              <a:rPr lang="en-US" sz="1800" dirty="0" smtClean="0">
                <a:latin typeface="Roboto Condensed" charset="0"/>
                <a:ea typeface="Roboto Condensed" charset="0"/>
              </a:rPr>
              <a:t>◦ R = {R1, R2, R3, R4} </a:t>
            </a:r>
          </a:p>
          <a:p>
            <a:pPr>
              <a:buNone/>
            </a:pPr>
            <a:r>
              <a:rPr lang="en-US" sz="1800" dirty="0" smtClean="0">
                <a:latin typeface="Roboto Condensed" charset="0"/>
                <a:ea typeface="Roboto Condensed" charset="0"/>
              </a:rPr>
              <a:t>◦ E = {P1 → R1, P2 → R3, R1 → P2, R2 → P2, R2 → P1, R3 → P3} </a:t>
            </a:r>
          </a:p>
          <a:p>
            <a:r>
              <a:rPr lang="en-US" sz="1800" dirty="0" smtClean="0">
                <a:latin typeface="Roboto Condensed" charset="0"/>
                <a:ea typeface="Roboto Condensed" charset="0"/>
              </a:rPr>
              <a:t>• Resource instances:</a:t>
            </a:r>
          </a:p>
          <a:p>
            <a:pPr>
              <a:buNone/>
            </a:pPr>
            <a:r>
              <a:rPr lang="en-US" sz="1800" dirty="0" smtClean="0">
                <a:latin typeface="Roboto Condensed" charset="0"/>
                <a:ea typeface="Roboto Condensed" charset="0"/>
              </a:rPr>
              <a:t>◦ One instance of resource type R1 </a:t>
            </a:r>
          </a:p>
          <a:p>
            <a:pPr>
              <a:buNone/>
            </a:pPr>
            <a:r>
              <a:rPr lang="en-US" sz="1800" dirty="0" smtClean="0">
                <a:latin typeface="Roboto Condensed" charset="0"/>
                <a:ea typeface="Roboto Condensed" charset="0"/>
              </a:rPr>
              <a:t>◦ Two instances of resource type R2 </a:t>
            </a:r>
          </a:p>
          <a:p>
            <a:pPr>
              <a:buNone/>
            </a:pPr>
            <a:r>
              <a:rPr lang="en-US" sz="1800" dirty="0" smtClean="0">
                <a:latin typeface="Roboto Condensed" charset="0"/>
                <a:ea typeface="Roboto Condensed" charset="0"/>
              </a:rPr>
              <a:t>◦ One instance of resource type R3 </a:t>
            </a:r>
          </a:p>
          <a:p>
            <a:pPr>
              <a:buNone/>
            </a:pPr>
            <a:r>
              <a:rPr lang="en-US" sz="1800" dirty="0" smtClean="0">
                <a:latin typeface="Roboto Condensed" charset="0"/>
                <a:ea typeface="Roboto Condensed" charset="0"/>
              </a:rPr>
              <a:t>◦ Three instances of resource type R4</a:t>
            </a:r>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21</a:t>
            </a:fld>
            <a:endParaRPr lang="en"/>
          </a:p>
        </p:txBody>
      </p:sp>
      <p:pic>
        <p:nvPicPr>
          <p:cNvPr id="2050" name="Picture 2"/>
          <p:cNvPicPr>
            <a:picLocks noChangeAspect="1" noChangeArrowheads="1"/>
          </p:cNvPicPr>
          <p:nvPr/>
        </p:nvPicPr>
        <p:blipFill>
          <a:blip r:embed="rId2"/>
          <a:srcRect/>
          <a:stretch>
            <a:fillRect/>
          </a:stretch>
        </p:blipFill>
        <p:spPr bwMode="auto">
          <a:xfrm>
            <a:off x="6362700" y="1352550"/>
            <a:ext cx="2781300" cy="25193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352550"/>
            <a:ext cx="6248400" cy="3145500"/>
          </a:xfrm>
        </p:spPr>
        <p:txBody>
          <a:bodyPr/>
          <a:lstStyle/>
          <a:p>
            <a:pPr>
              <a:buNone/>
            </a:pPr>
            <a:r>
              <a:rPr lang="en-US" sz="1800" dirty="0" smtClean="0">
                <a:latin typeface="Roboto Condensed" charset="0"/>
                <a:ea typeface="Roboto Condensed" charset="0"/>
              </a:rPr>
              <a:t>Process states: </a:t>
            </a:r>
          </a:p>
          <a:p>
            <a:pPr>
              <a:buNone/>
            </a:pPr>
            <a:r>
              <a:rPr lang="en-US" sz="1800" dirty="0" smtClean="0">
                <a:latin typeface="Roboto Condensed" charset="0"/>
                <a:ea typeface="Roboto Condensed" charset="0"/>
              </a:rPr>
              <a:t>◦ Process </a:t>
            </a:r>
            <a:r>
              <a:rPr lang="en-US" sz="1800" i="1" dirty="0" smtClean="0">
                <a:latin typeface="Roboto Condensed" charset="0"/>
                <a:ea typeface="Roboto Condensed" charset="0"/>
              </a:rPr>
              <a:t>P</a:t>
            </a:r>
            <a:r>
              <a:rPr lang="en-US" sz="1800" dirty="0" smtClean="0">
                <a:latin typeface="Roboto Condensed" charset="0"/>
                <a:ea typeface="Roboto Condensed" charset="0"/>
              </a:rPr>
              <a:t>1 is holding an instance of resource type </a:t>
            </a:r>
            <a:r>
              <a:rPr lang="en-US" sz="1800" i="1" dirty="0" smtClean="0">
                <a:latin typeface="Roboto Condensed" charset="0"/>
                <a:ea typeface="Roboto Condensed" charset="0"/>
              </a:rPr>
              <a:t>R</a:t>
            </a:r>
            <a:r>
              <a:rPr lang="en-US" sz="1800" dirty="0" smtClean="0">
                <a:latin typeface="Roboto Condensed" charset="0"/>
                <a:ea typeface="Roboto Condensed" charset="0"/>
              </a:rPr>
              <a:t>2 and is waiting for an instance of resource type </a:t>
            </a:r>
            <a:r>
              <a:rPr lang="en-US" sz="1800" i="1" dirty="0" smtClean="0">
                <a:latin typeface="Roboto Condensed" charset="0"/>
                <a:ea typeface="Roboto Condensed" charset="0"/>
              </a:rPr>
              <a:t>R</a:t>
            </a:r>
            <a:r>
              <a:rPr lang="en-US" sz="1800" dirty="0" smtClean="0">
                <a:latin typeface="Roboto Condensed" charset="0"/>
                <a:ea typeface="Roboto Condensed" charset="0"/>
              </a:rPr>
              <a:t>1. </a:t>
            </a:r>
          </a:p>
          <a:p>
            <a:pPr>
              <a:buNone/>
            </a:pPr>
            <a:r>
              <a:rPr lang="en-US" sz="1800" dirty="0" smtClean="0">
                <a:latin typeface="Roboto Condensed" charset="0"/>
                <a:ea typeface="Roboto Condensed" charset="0"/>
              </a:rPr>
              <a:t>◦ Process </a:t>
            </a:r>
            <a:r>
              <a:rPr lang="en-US" sz="1800" i="1" dirty="0" smtClean="0">
                <a:latin typeface="Roboto Condensed" charset="0"/>
                <a:ea typeface="Roboto Condensed" charset="0"/>
              </a:rPr>
              <a:t>P</a:t>
            </a:r>
            <a:r>
              <a:rPr lang="en-US" sz="1800" dirty="0" smtClean="0">
                <a:latin typeface="Roboto Condensed" charset="0"/>
                <a:ea typeface="Roboto Condensed" charset="0"/>
              </a:rPr>
              <a:t>2 is holding an instance of </a:t>
            </a:r>
            <a:r>
              <a:rPr lang="en-US" sz="1800" i="1" dirty="0" smtClean="0">
                <a:latin typeface="Roboto Condensed" charset="0"/>
                <a:ea typeface="Roboto Condensed" charset="0"/>
              </a:rPr>
              <a:t>R</a:t>
            </a:r>
            <a:r>
              <a:rPr lang="en-US" sz="1800" dirty="0" smtClean="0">
                <a:latin typeface="Roboto Condensed" charset="0"/>
                <a:ea typeface="Roboto Condensed" charset="0"/>
              </a:rPr>
              <a:t>1 and an instance of </a:t>
            </a:r>
            <a:r>
              <a:rPr lang="en-US" sz="1800" i="1" dirty="0" smtClean="0">
                <a:latin typeface="Roboto Condensed" charset="0"/>
                <a:ea typeface="Roboto Condensed" charset="0"/>
              </a:rPr>
              <a:t>R</a:t>
            </a:r>
            <a:r>
              <a:rPr lang="en-US" sz="1800" dirty="0" smtClean="0">
                <a:latin typeface="Roboto Condensed" charset="0"/>
                <a:ea typeface="Roboto Condensed" charset="0"/>
              </a:rPr>
              <a:t>2 and is waiting for an instance of </a:t>
            </a:r>
            <a:r>
              <a:rPr lang="en-US" sz="1800" i="1" dirty="0" smtClean="0">
                <a:latin typeface="Roboto Condensed" charset="0"/>
                <a:ea typeface="Roboto Condensed" charset="0"/>
              </a:rPr>
              <a:t>R</a:t>
            </a:r>
            <a:r>
              <a:rPr lang="en-US" sz="1800" dirty="0" smtClean="0">
                <a:latin typeface="Roboto Condensed" charset="0"/>
                <a:ea typeface="Roboto Condensed" charset="0"/>
              </a:rPr>
              <a:t>3. </a:t>
            </a:r>
          </a:p>
          <a:p>
            <a:pPr>
              <a:buNone/>
            </a:pPr>
            <a:r>
              <a:rPr lang="en-US" sz="1800" dirty="0" smtClean="0">
                <a:latin typeface="Roboto Condensed" charset="0"/>
                <a:ea typeface="Roboto Condensed" charset="0"/>
              </a:rPr>
              <a:t>◦ Process </a:t>
            </a:r>
            <a:r>
              <a:rPr lang="en-US" sz="1800" i="1" dirty="0" smtClean="0">
                <a:latin typeface="Roboto Condensed" charset="0"/>
                <a:ea typeface="Roboto Condensed" charset="0"/>
              </a:rPr>
              <a:t>P</a:t>
            </a:r>
            <a:r>
              <a:rPr lang="en-US" sz="1800" dirty="0" smtClean="0">
                <a:latin typeface="Roboto Condensed" charset="0"/>
                <a:ea typeface="Roboto Condensed" charset="0"/>
              </a:rPr>
              <a:t>3 is holding an instance of </a:t>
            </a:r>
            <a:r>
              <a:rPr lang="en-US" sz="1800" i="1" dirty="0" smtClean="0">
                <a:latin typeface="Roboto Condensed" charset="0"/>
                <a:ea typeface="Roboto Condensed" charset="0"/>
              </a:rPr>
              <a:t>R</a:t>
            </a:r>
            <a:r>
              <a:rPr lang="en-US" sz="1800" dirty="0" smtClean="0">
                <a:latin typeface="Roboto Condensed" charset="0"/>
                <a:ea typeface="Roboto Condensed" charset="0"/>
              </a:rPr>
              <a:t>3.</a:t>
            </a:r>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22</a:t>
            </a:fld>
            <a:endParaRPr lang="en"/>
          </a:p>
        </p:txBody>
      </p:sp>
      <p:pic>
        <p:nvPicPr>
          <p:cNvPr id="5" name="Picture 2"/>
          <p:cNvPicPr>
            <a:picLocks noChangeAspect="1" noChangeArrowheads="1"/>
          </p:cNvPicPr>
          <p:nvPr/>
        </p:nvPicPr>
        <p:blipFill>
          <a:blip r:embed="rId2"/>
          <a:srcRect/>
          <a:stretch>
            <a:fillRect/>
          </a:stretch>
        </p:blipFill>
        <p:spPr bwMode="auto">
          <a:xfrm>
            <a:off x="6362700" y="1352550"/>
            <a:ext cx="2781300" cy="25193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14274" y="1327350"/>
            <a:ext cx="7567725" cy="3145500"/>
          </a:xfrm>
        </p:spPr>
        <p:txBody>
          <a:bodyPr/>
          <a:lstStyle/>
          <a:p>
            <a:r>
              <a:rPr lang="en-US" sz="1800" dirty="0" smtClean="0">
                <a:latin typeface="Roboto Condensed" charset="0"/>
                <a:ea typeface="Roboto Condensed" charset="0"/>
              </a:rPr>
              <a:t>Given the definition of a resource-allocation graph, it can be shown that, if the graph contains no cycles, then no process in the system is deadlocked. </a:t>
            </a:r>
          </a:p>
          <a:p>
            <a:r>
              <a:rPr lang="en-US" sz="1800" dirty="0" smtClean="0">
                <a:latin typeface="Roboto Condensed" charset="0"/>
                <a:ea typeface="Roboto Condensed" charset="0"/>
              </a:rPr>
              <a:t>If the graph does contain a cycle, then a deadlock may exist</a:t>
            </a:r>
          </a:p>
          <a:p>
            <a:r>
              <a:rPr lang="en-IN" sz="1800" dirty="0" smtClean="0">
                <a:latin typeface="Roboto Condensed" charset="0"/>
                <a:ea typeface="Roboto Condensed" charset="0"/>
              </a:rPr>
              <a:t>If there is a cycle, and the cycle involves only resources which have a single instance, then a deadlock has occurred</a:t>
            </a:r>
          </a:p>
          <a:p>
            <a:r>
              <a:rPr lang="en-US" sz="1800" dirty="0" smtClean="0">
                <a:latin typeface="Roboto Condensed" charset="0"/>
                <a:ea typeface="Roboto Condensed" charset="0"/>
              </a:rPr>
              <a:t>If each resource type has several instances, then a cycle does not necessarily  imply that a deadlock has occurred.</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23</a:t>
            </a:fld>
            <a:endParaRPr lang="e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600" y="1276350"/>
            <a:ext cx="7110525" cy="3145500"/>
          </a:xfrm>
        </p:spPr>
        <p:txBody>
          <a:bodyPr/>
          <a:lstStyle/>
          <a:p>
            <a:r>
              <a:rPr lang="en-US" sz="1600" dirty="0" smtClean="0">
                <a:latin typeface="Roboto Condensed" charset="0"/>
                <a:ea typeface="Roboto Condensed" charset="0"/>
              </a:rPr>
              <a:t>To illustrate this concept, we return to the resource-allocation graph </a:t>
            </a:r>
          </a:p>
          <a:p>
            <a:r>
              <a:rPr lang="en-US" sz="1600" dirty="0" smtClean="0">
                <a:latin typeface="Roboto Condensed" charset="0"/>
                <a:ea typeface="Roboto Condensed" charset="0"/>
              </a:rPr>
              <a:t>depicted in Figure. Suppose that process </a:t>
            </a:r>
            <a:r>
              <a:rPr lang="en-US" sz="1600" i="1" dirty="0" smtClean="0">
                <a:latin typeface="Roboto Condensed" charset="0"/>
                <a:ea typeface="Roboto Condensed" charset="0"/>
              </a:rPr>
              <a:t>P</a:t>
            </a:r>
            <a:r>
              <a:rPr lang="en-US" sz="1600" dirty="0" smtClean="0">
                <a:latin typeface="Roboto Condensed" charset="0"/>
                <a:ea typeface="Roboto Condensed" charset="0"/>
              </a:rPr>
              <a:t>3 requests an instance of resource type </a:t>
            </a:r>
            <a:r>
              <a:rPr lang="en-US" sz="1600" i="1" dirty="0" smtClean="0">
                <a:latin typeface="Roboto Condensed" charset="0"/>
                <a:ea typeface="Roboto Condensed" charset="0"/>
              </a:rPr>
              <a:t>R</a:t>
            </a:r>
            <a:r>
              <a:rPr lang="en-US" sz="1600" dirty="0" smtClean="0">
                <a:latin typeface="Roboto Condensed" charset="0"/>
                <a:ea typeface="Roboto Condensed" charset="0"/>
              </a:rPr>
              <a:t>2. </a:t>
            </a:r>
          </a:p>
          <a:p>
            <a:r>
              <a:rPr lang="en-US" sz="1600" dirty="0" smtClean="0">
                <a:latin typeface="Roboto Condensed" charset="0"/>
                <a:ea typeface="Roboto Condensed" charset="0"/>
              </a:rPr>
              <a:t>Since no resource instance is currently available, a request edge </a:t>
            </a:r>
            <a:r>
              <a:rPr lang="en-US" sz="1600" i="1" dirty="0" smtClean="0">
                <a:latin typeface="Roboto Condensed" charset="0"/>
                <a:ea typeface="Roboto Condensed" charset="0"/>
              </a:rPr>
              <a:t>P</a:t>
            </a:r>
            <a:r>
              <a:rPr lang="en-US" sz="1600" dirty="0" smtClean="0">
                <a:latin typeface="Roboto Condensed" charset="0"/>
                <a:ea typeface="Roboto Condensed" charset="0"/>
              </a:rPr>
              <a:t>3 → </a:t>
            </a:r>
            <a:r>
              <a:rPr lang="en-US" sz="1600" i="1" dirty="0" smtClean="0">
                <a:latin typeface="Roboto Condensed" charset="0"/>
                <a:ea typeface="Roboto Condensed" charset="0"/>
              </a:rPr>
              <a:t>R</a:t>
            </a:r>
            <a:r>
              <a:rPr lang="en-US" sz="1600" dirty="0" smtClean="0">
                <a:latin typeface="Roboto Condensed" charset="0"/>
                <a:ea typeface="Roboto Condensed" charset="0"/>
              </a:rPr>
              <a:t>2 is added to the graph Figure. At this point, two minimal cycles exist in the system: </a:t>
            </a:r>
          </a:p>
          <a:p>
            <a:endParaRPr lang="en-US" sz="16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24</a:t>
            </a:fld>
            <a:endParaRPr lang="en"/>
          </a:p>
        </p:txBody>
      </p:sp>
      <p:pic>
        <p:nvPicPr>
          <p:cNvPr id="3074" name="Picture 2"/>
          <p:cNvPicPr>
            <a:picLocks noChangeAspect="1" noChangeArrowheads="1"/>
          </p:cNvPicPr>
          <p:nvPr/>
        </p:nvPicPr>
        <p:blipFill>
          <a:blip r:embed="rId2"/>
          <a:srcRect/>
          <a:stretch>
            <a:fillRect/>
          </a:stretch>
        </p:blipFill>
        <p:spPr bwMode="auto">
          <a:xfrm>
            <a:off x="1524000" y="3714750"/>
            <a:ext cx="5695950" cy="685800"/>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a:stretch>
            <a:fillRect/>
          </a:stretch>
        </p:blipFill>
        <p:spPr bwMode="auto">
          <a:xfrm>
            <a:off x="7004304" y="819150"/>
            <a:ext cx="2139696" cy="2057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2190750"/>
            <a:ext cx="5943600" cy="2688300"/>
          </a:xfrm>
        </p:spPr>
        <p:txBody>
          <a:bodyPr/>
          <a:lstStyle/>
          <a:p>
            <a:r>
              <a:rPr lang="en-US" sz="1800" dirty="0" smtClean="0">
                <a:latin typeface="Roboto Condensed" charset="0"/>
                <a:ea typeface="Roboto Condensed" charset="0"/>
              </a:rPr>
              <a:t>Processes </a:t>
            </a:r>
            <a:r>
              <a:rPr lang="en-US" sz="1800" i="1" dirty="0" smtClean="0">
                <a:latin typeface="Roboto Condensed" charset="0"/>
                <a:ea typeface="Roboto Condensed" charset="0"/>
              </a:rPr>
              <a:t>P</a:t>
            </a:r>
            <a:r>
              <a:rPr lang="en-US" sz="1800" dirty="0" smtClean="0">
                <a:latin typeface="Roboto Condensed" charset="0"/>
                <a:ea typeface="Roboto Condensed" charset="0"/>
              </a:rPr>
              <a:t>1, </a:t>
            </a:r>
            <a:r>
              <a:rPr lang="en-US" sz="1800" i="1" dirty="0" smtClean="0">
                <a:latin typeface="Roboto Condensed" charset="0"/>
                <a:ea typeface="Roboto Condensed" charset="0"/>
              </a:rPr>
              <a:t>P</a:t>
            </a:r>
            <a:r>
              <a:rPr lang="en-US" sz="1800" dirty="0" smtClean="0">
                <a:latin typeface="Roboto Condensed" charset="0"/>
                <a:ea typeface="Roboto Condensed" charset="0"/>
              </a:rPr>
              <a:t>2, and </a:t>
            </a:r>
            <a:r>
              <a:rPr lang="en-US" sz="1800" i="1" dirty="0" smtClean="0">
                <a:latin typeface="Roboto Condensed" charset="0"/>
                <a:ea typeface="Roboto Condensed" charset="0"/>
              </a:rPr>
              <a:t>P</a:t>
            </a:r>
            <a:r>
              <a:rPr lang="en-US" sz="1800" dirty="0" smtClean="0">
                <a:latin typeface="Roboto Condensed" charset="0"/>
                <a:ea typeface="Roboto Condensed" charset="0"/>
              </a:rPr>
              <a:t>3 are deadlocked. Process </a:t>
            </a:r>
            <a:r>
              <a:rPr lang="en-US" sz="1800" i="1" dirty="0" smtClean="0">
                <a:latin typeface="Roboto Condensed" charset="0"/>
                <a:ea typeface="Roboto Condensed" charset="0"/>
              </a:rPr>
              <a:t>P</a:t>
            </a:r>
            <a:r>
              <a:rPr lang="en-US" sz="1800" dirty="0" smtClean="0">
                <a:latin typeface="Roboto Condensed" charset="0"/>
                <a:ea typeface="Roboto Condensed" charset="0"/>
              </a:rPr>
              <a:t>2 is waiting for the resource </a:t>
            </a:r>
            <a:r>
              <a:rPr lang="en-US" sz="1800" i="1" dirty="0" smtClean="0">
                <a:latin typeface="Roboto Condensed" charset="0"/>
                <a:ea typeface="Roboto Condensed" charset="0"/>
              </a:rPr>
              <a:t>R</a:t>
            </a:r>
            <a:r>
              <a:rPr lang="en-US" sz="1800" dirty="0" smtClean="0">
                <a:latin typeface="Roboto Condensed" charset="0"/>
                <a:ea typeface="Roboto Condensed" charset="0"/>
              </a:rPr>
              <a:t>3, which is held by process </a:t>
            </a:r>
            <a:r>
              <a:rPr lang="en-US" sz="1800" i="1" dirty="0" smtClean="0">
                <a:latin typeface="Roboto Condensed" charset="0"/>
                <a:ea typeface="Roboto Condensed" charset="0"/>
              </a:rPr>
              <a:t>P</a:t>
            </a:r>
            <a:r>
              <a:rPr lang="en-US" sz="1800" dirty="0" smtClean="0">
                <a:latin typeface="Roboto Condensed" charset="0"/>
                <a:ea typeface="Roboto Condensed" charset="0"/>
              </a:rPr>
              <a:t>3. Process </a:t>
            </a:r>
            <a:r>
              <a:rPr lang="en-US" sz="1800" i="1" dirty="0" smtClean="0">
                <a:latin typeface="Roboto Condensed" charset="0"/>
                <a:ea typeface="Roboto Condensed" charset="0"/>
              </a:rPr>
              <a:t>P</a:t>
            </a:r>
            <a:r>
              <a:rPr lang="en-US" sz="1800" dirty="0" smtClean="0">
                <a:latin typeface="Roboto Condensed" charset="0"/>
                <a:ea typeface="Roboto Condensed" charset="0"/>
              </a:rPr>
              <a:t>3 is waiting for either process </a:t>
            </a:r>
            <a:r>
              <a:rPr lang="en-US" sz="1800" i="1" dirty="0" smtClean="0">
                <a:latin typeface="Roboto Condensed" charset="0"/>
                <a:ea typeface="Roboto Condensed" charset="0"/>
              </a:rPr>
              <a:t>P</a:t>
            </a:r>
            <a:r>
              <a:rPr lang="en-US" sz="1800" dirty="0" smtClean="0">
                <a:latin typeface="Roboto Condensed" charset="0"/>
                <a:ea typeface="Roboto Condensed" charset="0"/>
              </a:rPr>
              <a:t>1 or process </a:t>
            </a:r>
            <a:r>
              <a:rPr lang="en-US" sz="1800" i="1" dirty="0" smtClean="0">
                <a:latin typeface="Roboto Condensed" charset="0"/>
                <a:ea typeface="Roboto Condensed" charset="0"/>
              </a:rPr>
              <a:t>P</a:t>
            </a:r>
            <a:r>
              <a:rPr lang="en-US" sz="1800" dirty="0" smtClean="0">
                <a:latin typeface="Roboto Condensed" charset="0"/>
                <a:ea typeface="Roboto Condensed" charset="0"/>
              </a:rPr>
              <a:t>2 to release resource </a:t>
            </a:r>
            <a:r>
              <a:rPr lang="en-US" sz="1800" i="1" dirty="0" smtClean="0">
                <a:latin typeface="Roboto Condensed" charset="0"/>
                <a:ea typeface="Roboto Condensed" charset="0"/>
              </a:rPr>
              <a:t>R</a:t>
            </a:r>
            <a:r>
              <a:rPr lang="en-US" sz="1800" dirty="0" smtClean="0">
                <a:latin typeface="Roboto Condensed" charset="0"/>
                <a:ea typeface="Roboto Condensed" charset="0"/>
              </a:rPr>
              <a:t>2. </a:t>
            </a:r>
          </a:p>
          <a:p>
            <a:r>
              <a:rPr lang="en-US" sz="1800" dirty="0" smtClean="0">
                <a:latin typeface="Roboto Condensed" charset="0"/>
                <a:ea typeface="Roboto Condensed" charset="0"/>
              </a:rPr>
              <a:t>In addition, process </a:t>
            </a:r>
            <a:r>
              <a:rPr lang="en-US" sz="1800" i="1" dirty="0" smtClean="0">
                <a:latin typeface="Roboto Condensed" charset="0"/>
                <a:ea typeface="Roboto Condensed" charset="0"/>
              </a:rPr>
              <a:t>P</a:t>
            </a:r>
            <a:r>
              <a:rPr lang="en-US" sz="1800" dirty="0" smtClean="0">
                <a:latin typeface="Roboto Condensed" charset="0"/>
                <a:ea typeface="Roboto Condensed" charset="0"/>
              </a:rPr>
              <a:t>1 is waiting for </a:t>
            </a:r>
            <a:r>
              <a:rPr lang="en-US" sz="1800" dirty="0" err="1" smtClean="0">
                <a:latin typeface="Roboto Condensed" charset="0"/>
                <a:ea typeface="Roboto Condensed" charset="0"/>
              </a:rPr>
              <a:t>proces</a:t>
            </a:r>
            <a:r>
              <a:rPr lang="en-US" sz="1800" dirty="0" smtClean="0">
                <a:latin typeface="Roboto Condensed" charset="0"/>
                <a:ea typeface="Roboto Condensed" charset="0"/>
              </a:rPr>
              <a:t> </a:t>
            </a:r>
            <a:r>
              <a:rPr lang="en-US" sz="1800" i="1" dirty="0" smtClean="0">
                <a:latin typeface="Roboto Condensed" charset="0"/>
                <a:ea typeface="Roboto Condensed" charset="0"/>
              </a:rPr>
              <a:t>P</a:t>
            </a:r>
            <a:r>
              <a:rPr lang="en-US" sz="1800" dirty="0" smtClean="0">
                <a:latin typeface="Roboto Condensed" charset="0"/>
                <a:ea typeface="Roboto Condensed" charset="0"/>
              </a:rPr>
              <a:t>2 to release resource </a:t>
            </a:r>
            <a:r>
              <a:rPr lang="en-US" sz="1800" i="1" dirty="0" smtClean="0">
                <a:latin typeface="Roboto Condensed" charset="0"/>
                <a:ea typeface="Roboto Condensed" charset="0"/>
              </a:rPr>
              <a:t>R</a:t>
            </a:r>
            <a:r>
              <a:rPr lang="en-US" sz="1800" dirty="0" smtClean="0">
                <a:latin typeface="Roboto Condensed" charset="0"/>
                <a:ea typeface="Roboto Condensed" charset="0"/>
              </a:rPr>
              <a:t>1.</a:t>
            </a:r>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25</a:t>
            </a:fld>
            <a:endParaRPr lang="en"/>
          </a:p>
        </p:txBody>
      </p:sp>
      <p:pic>
        <p:nvPicPr>
          <p:cNvPr id="4098" name="Picture 2"/>
          <p:cNvPicPr>
            <a:picLocks noChangeAspect="1" noChangeArrowheads="1"/>
          </p:cNvPicPr>
          <p:nvPr/>
        </p:nvPicPr>
        <p:blipFill>
          <a:blip r:embed="rId2"/>
          <a:srcRect/>
          <a:stretch>
            <a:fillRect/>
          </a:stretch>
        </p:blipFill>
        <p:spPr bwMode="auto">
          <a:xfrm>
            <a:off x="6248400" y="1733550"/>
            <a:ext cx="2619375" cy="2590800"/>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a:stretch>
            <a:fillRect/>
          </a:stretch>
        </p:blipFill>
        <p:spPr bwMode="auto">
          <a:xfrm>
            <a:off x="685800" y="1352550"/>
            <a:ext cx="5695950" cy="685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81150"/>
            <a:ext cx="6132600" cy="3145500"/>
          </a:xfrm>
        </p:spPr>
        <p:txBody>
          <a:bodyPr/>
          <a:lstStyle/>
          <a:p>
            <a:r>
              <a:rPr lang="en-US" sz="1800" dirty="0" smtClean="0">
                <a:latin typeface="Roboto Condensed" charset="0"/>
                <a:ea typeface="Roboto Condensed" charset="0"/>
              </a:rPr>
              <a:t>Now consider the resource-allocation graph in Figure</a:t>
            </a:r>
          </a:p>
          <a:p>
            <a:endParaRPr lang="en-US" sz="1800" dirty="0" smtClean="0">
              <a:latin typeface="Roboto Condensed" charset="0"/>
              <a:ea typeface="Roboto Condensed" charset="0"/>
            </a:endParaRPr>
          </a:p>
          <a:p>
            <a:endParaRPr lang="en-US" sz="1800" dirty="0" smtClean="0">
              <a:latin typeface="Roboto Condensed" charset="0"/>
              <a:ea typeface="Roboto Condensed" charset="0"/>
            </a:endParaRPr>
          </a:p>
          <a:p>
            <a:r>
              <a:rPr lang="en-US" sz="1800" dirty="0" smtClean="0">
                <a:latin typeface="Roboto Condensed" charset="0"/>
                <a:ea typeface="Roboto Condensed" charset="0"/>
              </a:rPr>
              <a:t>However, there is no deadlock. Observe that process </a:t>
            </a:r>
            <a:r>
              <a:rPr lang="en-US" sz="1800" i="1" dirty="0" smtClean="0">
                <a:latin typeface="Roboto Condensed" charset="0"/>
                <a:ea typeface="Roboto Condensed" charset="0"/>
              </a:rPr>
              <a:t>P</a:t>
            </a:r>
            <a:r>
              <a:rPr lang="en-US" sz="1800" dirty="0" smtClean="0">
                <a:latin typeface="Roboto Condensed" charset="0"/>
                <a:ea typeface="Roboto Condensed" charset="0"/>
              </a:rPr>
              <a:t>4 may release its instance </a:t>
            </a:r>
          </a:p>
          <a:p>
            <a:r>
              <a:rPr lang="en-US" sz="1800" dirty="0" smtClean="0">
                <a:latin typeface="Roboto Condensed" charset="0"/>
                <a:ea typeface="Roboto Condensed" charset="0"/>
              </a:rPr>
              <a:t>of resource type </a:t>
            </a:r>
            <a:r>
              <a:rPr lang="en-US" sz="1800" i="1" dirty="0" smtClean="0">
                <a:latin typeface="Roboto Condensed" charset="0"/>
                <a:ea typeface="Roboto Condensed" charset="0"/>
              </a:rPr>
              <a:t>R</a:t>
            </a:r>
            <a:r>
              <a:rPr lang="en-US" sz="1800" dirty="0" smtClean="0">
                <a:latin typeface="Roboto Condensed" charset="0"/>
                <a:ea typeface="Roboto Condensed" charset="0"/>
              </a:rPr>
              <a:t>2. That resource can then be allocated to </a:t>
            </a:r>
            <a:r>
              <a:rPr lang="en-US" sz="1800" i="1" dirty="0" smtClean="0">
                <a:latin typeface="Roboto Condensed" charset="0"/>
                <a:ea typeface="Roboto Condensed" charset="0"/>
              </a:rPr>
              <a:t>P</a:t>
            </a:r>
            <a:r>
              <a:rPr lang="en-US" sz="1800" dirty="0" smtClean="0">
                <a:latin typeface="Roboto Condensed" charset="0"/>
                <a:ea typeface="Roboto Condensed" charset="0"/>
              </a:rPr>
              <a:t>3, breaking the cycle</a:t>
            </a:r>
          </a:p>
          <a:p>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26</a:t>
            </a:fld>
            <a:endParaRPr lang="en"/>
          </a:p>
        </p:txBody>
      </p:sp>
      <p:pic>
        <p:nvPicPr>
          <p:cNvPr id="5122" name="Picture 2"/>
          <p:cNvPicPr>
            <a:picLocks noChangeAspect="1" noChangeArrowheads="1"/>
          </p:cNvPicPr>
          <p:nvPr/>
        </p:nvPicPr>
        <p:blipFill>
          <a:blip r:embed="rId2"/>
          <a:srcRect/>
          <a:stretch>
            <a:fillRect/>
          </a:stretch>
        </p:blipFill>
        <p:spPr bwMode="auto">
          <a:xfrm>
            <a:off x="6096000" y="1276350"/>
            <a:ext cx="2495550" cy="2924079"/>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990600" y="2343151"/>
            <a:ext cx="3857625" cy="381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14274" y="1327350"/>
            <a:ext cx="7110525" cy="3145500"/>
          </a:xfrm>
        </p:spPr>
        <p:txBody>
          <a:bodyPr/>
          <a:lstStyle/>
          <a:p>
            <a:r>
              <a:rPr lang="en-US" sz="1800" dirty="0" smtClean="0">
                <a:latin typeface="Roboto Condensed" charset="0"/>
                <a:ea typeface="Roboto Condensed" charset="0"/>
              </a:rPr>
              <a:t>If graph contains no cycles </a:t>
            </a:r>
            <a:r>
              <a:rPr lang="en-US" sz="1800" dirty="0" smtClean="0">
                <a:latin typeface="Roboto Condensed" charset="0"/>
                <a:ea typeface="Roboto Condensed" charset="0"/>
                <a:sym typeface="Symbol" pitchFamily="18" charset="2"/>
              </a:rPr>
              <a:t> no deadlock</a:t>
            </a:r>
            <a:br>
              <a:rPr lang="en-US" sz="1800" dirty="0" smtClean="0">
                <a:latin typeface="Roboto Condensed" charset="0"/>
                <a:ea typeface="Roboto Condensed" charset="0"/>
                <a:sym typeface="Symbol" pitchFamily="18" charset="2"/>
              </a:rPr>
            </a:br>
            <a:endParaRPr lang="en-US" sz="1800" dirty="0" smtClean="0">
              <a:latin typeface="Roboto Condensed" charset="0"/>
              <a:ea typeface="Roboto Condensed" charset="0"/>
              <a:sym typeface="Symbol" pitchFamily="18" charset="2"/>
            </a:endParaRPr>
          </a:p>
          <a:p>
            <a:r>
              <a:rPr lang="en-US" sz="1800" dirty="0" smtClean="0">
                <a:latin typeface="Roboto Condensed" charset="0"/>
                <a:ea typeface="Roboto Condensed" charset="0"/>
                <a:sym typeface="Symbol" pitchFamily="18" charset="2"/>
              </a:rPr>
              <a:t>If graph contains a cycle </a:t>
            </a:r>
          </a:p>
          <a:p>
            <a:pPr lvl="1"/>
            <a:r>
              <a:rPr lang="en-US" sz="1800" dirty="0" smtClean="0">
                <a:latin typeface="Roboto Condensed" charset="0"/>
                <a:ea typeface="Roboto Condensed" charset="0"/>
                <a:sym typeface="Symbol" pitchFamily="18" charset="2"/>
              </a:rPr>
              <a:t>if only one instance per resource type, then deadlock</a:t>
            </a:r>
          </a:p>
          <a:p>
            <a:pPr lvl="1"/>
            <a:r>
              <a:rPr lang="en-US" sz="1800" dirty="0" smtClean="0">
                <a:latin typeface="Roboto Condensed" charset="0"/>
                <a:ea typeface="Roboto Condensed" charset="0"/>
                <a:sym typeface="Symbol" pitchFamily="18" charset="2"/>
              </a:rPr>
              <a:t>if several instances per resource type, possibility of deadlock</a:t>
            </a:r>
          </a:p>
          <a:p>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27</a:t>
            </a:fld>
            <a:endParaRPr lang="e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for Handling Deadlocks </a:t>
            </a:r>
            <a:endParaRPr lang="en-US" dirty="0"/>
          </a:p>
        </p:txBody>
      </p:sp>
      <p:sp>
        <p:nvSpPr>
          <p:cNvPr id="3" name="Text Placeholder 2"/>
          <p:cNvSpPr>
            <a:spLocks noGrp="1"/>
          </p:cNvSpPr>
          <p:nvPr>
            <p:ph type="body" idx="1"/>
          </p:nvPr>
        </p:nvSpPr>
        <p:spPr>
          <a:xfrm>
            <a:off x="762000" y="1276350"/>
            <a:ext cx="7034325" cy="3145500"/>
          </a:xfrm>
        </p:spPr>
        <p:txBody>
          <a:bodyPr/>
          <a:lstStyle/>
          <a:p>
            <a:pPr>
              <a:buNone/>
            </a:pPr>
            <a:r>
              <a:rPr lang="en-US" sz="1800" dirty="0" smtClean="0">
                <a:latin typeface="Roboto Condensed" charset="0"/>
                <a:ea typeface="Roboto Condensed" charset="0"/>
              </a:rPr>
              <a:t>Generally speaking, we can deal with the deadlock problem in one of three  ways: </a:t>
            </a:r>
          </a:p>
          <a:p>
            <a:pPr>
              <a:buNone/>
            </a:pPr>
            <a:r>
              <a:rPr lang="en-US" sz="1800" dirty="0" smtClean="0">
                <a:latin typeface="Roboto Condensed" charset="0"/>
                <a:ea typeface="Roboto Condensed" charset="0"/>
              </a:rPr>
              <a:t>• We can use a protocol to prevent or avoid deadlocks, ensuring that the system will </a:t>
            </a:r>
            <a:r>
              <a:rPr lang="en-US" sz="1800" i="1" dirty="0" smtClean="0">
                <a:latin typeface="Roboto Condensed" charset="0"/>
                <a:ea typeface="Roboto Condensed" charset="0"/>
              </a:rPr>
              <a:t>never </a:t>
            </a:r>
            <a:r>
              <a:rPr lang="en-US" sz="1800" dirty="0" smtClean="0">
                <a:latin typeface="Roboto Condensed" charset="0"/>
                <a:ea typeface="Roboto Condensed" charset="0"/>
              </a:rPr>
              <a:t>enter a deadlocked state. </a:t>
            </a:r>
          </a:p>
          <a:p>
            <a:pPr>
              <a:buNone/>
            </a:pPr>
            <a:r>
              <a:rPr lang="en-US" sz="1800" dirty="0" smtClean="0">
                <a:latin typeface="Roboto Condensed" charset="0"/>
                <a:ea typeface="Roboto Condensed" charset="0"/>
              </a:rPr>
              <a:t>• We can allow the system to enter a deadlocked state, detect it, and recover. </a:t>
            </a:r>
          </a:p>
          <a:p>
            <a:pPr>
              <a:buNone/>
            </a:pPr>
            <a:r>
              <a:rPr lang="en-US" sz="1800" dirty="0" smtClean="0">
                <a:latin typeface="Roboto Condensed" charset="0"/>
                <a:ea typeface="Roboto Condensed" charset="0"/>
              </a:rPr>
              <a:t>• We can ignore the problem altogether and pretend that deadlocks never occur in the system. used by most operating systems, including UNIX</a:t>
            </a:r>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28</a:t>
            </a:fld>
            <a:endParaRPr lang="e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74" y="392575"/>
            <a:ext cx="7115311" cy="766200"/>
          </a:xfrm>
        </p:spPr>
        <p:txBody>
          <a:bodyPr/>
          <a:lstStyle/>
          <a:p>
            <a:r>
              <a:rPr lang="en-US" u="sng" dirty="0" smtClean="0">
                <a:latin typeface="Arial" pitchFamily="34" charset="0"/>
                <a:cs typeface="Arial" pitchFamily="34" charset="0"/>
              </a:rPr>
              <a:t>Methods for Handling Deadlocks:-</a:t>
            </a:r>
            <a:endParaRPr lang="en-US" dirty="0"/>
          </a:p>
        </p:txBody>
      </p:sp>
      <p:sp>
        <p:nvSpPr>
          <p:cNvPr id="3" name="Text Placeholder 2"/>
          <p:cNvSpPr>
            <a:spLocks noGrp="1"/>
          </p:cNvSpPr>
          <p:nvPr>
            <p:ph type="body" idx="1"/>
          </p:nvPr>
        </p:nvSpPr>
        <p:spPr>
          <a:xfrm>
            <a:off x="814274" y="1327350"/>
            <a:ext cx="7110526" cy="3145500"/>
          </a:xfrm>
        </p:spPr>
        <p:txBody>
          <a:bodyPr/>
          <a:lstStyle/>
          <a:p>
            <a:pPr algn="just">
              <a:buNone/>
              <a:defRPr/>
            </a:pPr>
            <a:r>
              <a:rPr lang="en-US" sz="1800" dirty="0" smtClean="0">
                <a:latin typeface="Roboto Condensed" charset="0"/>
                <a:ea typeface="Roboto Condensed" charset="0"/>
                <a:cs typeface="Times New Roman" pitchFamily="18" charset="0"/>
              </a:rPr>
              <a:t>There are diff. methods dealing with deadlock problems:</a:t>
            </a:r>
          </a:p>
          <a:p>
            <a:pPr marL="342900" indent="-342900" algn="just">
              <a:buNone/>
              <a:defRPr/>
            </a:pPr>
            <a:r>
              <a:rPr lang="en-US" sz="1800" u="sng" dirty="0" smtClean="0">
                <a:latin typeface="Roboto Condensed" charset="0"/>
                <a:ea typeface="Roboto Condensed" charset="0"/>
                <a:cs typeface="Times New Roman" pitchFamily="18" charset="0"/>
              </a:rPr>
              <a:t>1.Deadlock Prevention</a:t>
            </a:r>
            <a:r>
              <a:rPr lang="en-US" sz="1800" dirty="0" smtClean="0">
                <a:latin typeface="Roboto Condensed" charset="0"/>
                <a:ea typeface="Roboto Condensed" charset="0"/>
                <a:cs typeface="Times New Roman" pitchFamily="18" charset="0"/>
              </a:rPr>
              <a:t>: Disallow one of the four necessary conditions for  deadlock.</a:t>
            </a:r>
          </a:p>
          <a:p>
            <a:pPr marL="342900" indent="-342900" algn="just">
              <a:buNone/>
              <a:defRPr/>
            </a:pPr>
            <a:r>
              <a:rPr lang="en-US" sz="1800" dirty="0" smtClean="0">
                <a:latin typeface="Roboto Condensed" charset="0"/>
                <a:ea typeface="Roboto Condensed" charset="0"/>
                <a:cs typeface="Times New Roman" pitchFamily="18" charset="0"/>
              </a:rPr>
              <a:t>2. </a:t>
            </a:r>
            <a:r>
              <a:rPr lang="en-US" sz="1800" u="sng" dirty="0" smtClean="0">
                <a:latin typeface="Roboto Condensed" charset="0"/>
                <a:ea typeface="Roboto Condensed" charset="0"/>
                <a:cs typeface="Times New Roman" pitchFamily="18" charset="0"/>
              </a:rPr>
              <a:t>Deadlock Avoidance:-</a:t>
            </a:r>
            <a:r>
              <a:rPr lang="en-US" sz="1800" dirty="0" smtClean="0">
                <a:latin typeface="Roboto Condensed" charset="0"/>
                <a:ea typeface="Roboto Condensed" charset="0"/>
                <a:cs typeface="Times New Roman" pitchFamily="18" charset="0"/>
              </a:rPr>
              <a:t> Do not grant a resource request in this allocation have the potential to lead to a deadlock.</a:t>
            </a:r>
          </a:p>
          <a:p>
            <a:pPr marL="342900" indent="-342900" algn="just">
              <a:buNone/>
              <a:defRPr/>
            </a:pPr>
            <a:r>
              <a:rPr lang="en-US" sz="1800" u="sng" dirty="0" smtClean="0">
                <a:latin typeface="Roboto Condensed" charset="0"/>
                <a:ea typeface="Roboto Condensed" charset="0"/>
                <a:cs typeface="Times New Roman" pitchFamily="18" charset="0"/>
              </a:rPr>
              <a:t>3. Deadlock Detection:-</a:t>
            </a:r>
            <a:r>
              <a:rPr lang="en-US" sz="1800" dirty="0" smtClean="0">
                <a:latin typeface="Roboto Condensed" charset="0"/>
                <a:ea typeface="Roboto Condensed" charset="0"/>
                <a:cs typeface="Times New Roman" pitchFamily="18" charset="0"/>
              </a:rPr>
              <a:t> Always grant resource request when possible. </a:t>
            </a:r>
          </a:p>
          <a:p>
            <a:pPr marL="342900" indent="-342900" algn="just">
              <a:buNone/>
              <a:defRPr/>
            </a:pPr>
            <a:r>
              <a:rPr lang="en-US" sz="1800" dirty="0" smtClean="0">
                <a:latin typeface="Roboto Condensed" charset="0"/>
                <a:ea typeface="Roboto Condensed" charset="0"/>
                <a:cs typeface="Times New Roman" pitchFamily="18" charset="0"/>
              </a:rPr>
              <a:t>      Periodically check for deadlocks. If a deadlocks exists, recover from it.</a:t>
            </a:r>
            <a:endParaRPr lang="en-US" sz="1800" u="sng" dirty="0" smtClean="0">
              <a:latin typeface="Roboto Condensed" charset="0"/>
              <a:ea typeface="Roboto Condensed" charset="0"/>
              <a:cs typeface="Times New Roman" pitchFamily="18" charset="0"/>
            </a:endParaRPr>
          </a:p>
          <a:p>
            <a:pPr>
              <a:buNone/>
            </a:pPr>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29</a:t>
            </a:fld>
            <a:endParaRPr lang="e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36"/>
          <p:cNvSpPr>
            <a:spLocks noGrp="1"/>
          </p:cNvSpPr>
          <p:nvPr>
            <p:ph type="body" idx="1"/>
          </p:nvPr>
        </p:nvSpPr>
        <p:spPr>
          <a:xfrm>
            <a:off x="814274" y="2419350"/>
            <a:ext cx="7186725" cy="2053500"/>
          </a:xfrm>
        </p:spPr>
        <p:txBody>
          <a:bodyPr/>
          <a:lstStyle/>
          <a:p>
            <a:pPr eaLnBrk="1" hangingPunct="1"/>
            <a:r>
              <a:rPr lang="en-US" sz="1600" dirty="0" smtClean="0"/>
              <a:t>Traffic only in one direction.</a:t>
            </a:r>
          </a:p>
          <a:p>
            <a:pPr eaLnBrk="1" hangingPunct="1"/>
            <a:r>
              <a:rPr lang="en-US" sz="1600" dirty="0" smtClean="0"/>
              <a:t>Each section of a bridge can be viewed as a resource.</a:t>
            </a:r>
          </a:p>
          <a:p>
            <a:pPr eaLnBrk="1" hangingPunct="1"/>
            <a:r>
              <a:rPr lang="en-US" sz="1600" dirty="0" smtClean="0"/>
              <a:t>If a deadlock occurs, it can be resolved if one car backs up (preempt resources and rollback).</a:t>
            </a:r>
          </a:p>
          <a:p>
            <a:pPr eaLnBrk="1" hangingPunct="1"/>
            <a:r>
              <a:rPr lang="en-US" sz="1600" dirty="0" smtClean="0"/>
              <a:t>Several cars may have to be backed up if a deadlock occurs.</a:t>
            </a:r>
          </a:p>
          <a:p>
            <a:r>
              <a:rPr lang="en-US" sz="1600" dirty="0" smtClean="0"/>
              <a:t>Starvation is possible.</a:t>
            </a:r>
          </a:p>
          <a:p>
            <a:r>
              <a:rPr lang="en-US" sz="1600" dirty="0" smtClean="0"/>
              <a:t> </a:t>
            </a:r>
            <a:r>
              <a:rPr lang="en-US" sz="1600" b="1" dirty="0" smtClean="0"/>
              <a:t>Note</a:t>
            </a:r>
            <a:r>
              <a:rPr lang="en-US" sz="1600" dirty="0" smtClean="0"/>
              <a:t> – Most </a:t>
            </a:r>
            <a:r>
              <a:rPr lang="en-US" sz="1600" dirty="0" err="1" smtClean="0"/>
              <a:t>OSes</a:t>
            </a:r>
            <a:r>
              <a:rPr lang="en-US" sz="1600" dirty="0" smtClean="0"/>
              <a:t> do not prevent or deal with deadlocks</a:t>
            </a:r>
          </a:p>
          <a:p>
            <a:endParaRPr lang="en-US" sz="16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a:t>
            </a:fld>
            <a:endParaRPr lang="en"/>
          </a:p>
        </p:txBody>
      </p:sp>
      <p:grpSp>
        <p:nvGrpSpPr>
          <p:cNvPr id="38" name="Group 4"/>
          <p:cNvGrpSpPr>
            <a:grpSpLocks/>
          </p:cNvGrpSpPr>
          <p:nvPr/>
        </p:nvGrpSpPr>
        <p:grpSpPr bwMode="auto">
          <a:xfrm>
            <a:off x="1295400" y="1200150"/>
            <a:ext cx="6276975" cy="1028700"/>
            <a:chOff x="798" y="1008"/>
            <a:chExt cx="3954" cy="864"/>
          </a:xfrm>
        </p:grpSpPr>
        <p:grpSp>
          <p:nvGrpSpPr>
            <p:cNvPr id="39" name="Group 5"/>
            <p:cNvGrpSpPr>
              <a:grpSpLocks/>
            </p:cNvGrpSpPr>
            <p:nvPr/>
          </p:nvGrpSpPr>
          <p:grpSpPr bwMode="auto">
            <a:xfrm>
              <a:off x="816" y="1008"/>
              <a:ext cx="3936" cy="240"/>
              <a:chOff x="672" y="1008"/>
              <a:chExt cx="3936" cy="240"/>
            </a:xfrm>
          </p:grpSpPr>
          <p:sp>
            <p:nvSpPr>
              <p:cNvPr id="63" name="Line 6"/>
              <p:cNvSpPr>
                <a:spLocks noChangeShapeType="1"/>
              </p:cNvSpPr>
              <p:nvPr/>
            </p:nvSpPr>
            <p:spPr bwMode="auto">
              <a:xfrm>
                <a:off x="672" y="1008"/>
                <a:ext cx="1152" cy="0"/>
              </a:xfrm>
              <a:prstGeom prst="line">
                <a:avLst/>
              </a:prstGeom>
              <a:noFill/>
              <a:ln w="9525">
                <a:solidFill>
                  <a:schemeClr val="tx1"/>
                </a:solidFill>
                <a:round/>
                <a:headEnd/>
                <a:tailEnd/>
              </a:ln>
            </p:spPr>
            <p:txBody>
              <a:bodyPr wrap="none" anchor="ctr"/>
              <a:lstStyle/>
              <a:p>
                <a:endParaRPr lang="en-IN"/>
              </a:p>
            </p:txBody>
          </p:sp>
          <p:sp>
            <p:nvSpPr>
              <p:cNvPr id="64" name="Line 7"/>
              <p:cNvSpPr>
                <a:spLocks noChangeShapeType="1"/>
              </p:cNvSpPr>
              <p:nvPr/>
            </p:nvSpPr>
            <p:spPr bwMode="auto">
              <a:xfrm>
                <a:off x="1824" y="1008"/>
                <a:ext cx="384" cy="240"/>
              </a:xfrm>
              <a:prstGeom prst="line">
                <a:avLst/>
              </a:prstGeom>
              <a:noFill/>
              <a:ln w="9525">
                <a:solidFill>
                  <a:schemeClr val="tx1"/>
                </a:solidFill>
                <a:round/>
                <a:headEnd/>
                <a:tailEnd/>
              </a:ln>
            </p:spPr>
            <p:txBody>
              <a:bodyPr wrap="none" anchor="ctr"/>
              <a:lstStyle/>
              <a:p>
                <a:endParaRPr lang="en-IN"/>
              </a:p>
            </p:txBody>
          </p:sp>
          <p:sp>
            <p:nvSpPr>
              <p:cNvPr id="65" name="Line 8"/>
              <p:cNvSpPr>
                <a:spLocks noChangeShapeType="1"/>
              </p:cNvSpPr>
              <p:nvPr/>
            </p:nvSpPr>
            <p:spPr bwMode="auto">
              <a:xfrm>
                <a:off x="2208" y="1248"/>
                <a:ext cx="864" cy="0"/>
              </a:xfrm>
              <a:prstGeom prst="line">
                <a:avLst/>
              </a:prstGeom>
              <a:noFill/>
              <a:ln w="9525">
                <a:solidFill>
                  <a:schemeClr val="tx1"/>
                </a:solidFill>
                <a:round/>
                <a:headEnd/>
                <a:tailEnd/>
              </a:ln>
            </p:spPr>
            <p:txBody>
              <a:bodyPr wrap="none" anchor="ctr"/>
              <a:lstStyle/>
              <a:p>
                <a:endParaRPr lang="en-IN"/>
              </a:p>
            </p:txBody>
          </p:sp>
          <p:sp>
            <p:nvSpPr>
              <p:cNvPr id="66" name="Line 9"/>
              <p:cNvSpPr>
                <a:spLocks noChangeShapeType="1"/>
              </p:cNvSpPr>
              <p:nvPr/>
            </p:nvSpPr>
            <p:spPr bwMode="auto">
              <a:xfrm flipV="1">
                <a:off x="3072" y="1026"/>
                <a:ext cx="384" cy="222"/>
              </a:xfrm>
              <a:prstGeom prst="line">
                <a:avLst/>
              </a:prstGeom>
              <a:noFill/>
              <a:ln w="9525">
                <a:solidFill>
                  <a:schemeClr val="tx1"/>
                </a:solidFill>
                <a:round/>
                <a:headEnd/>
                <a:tailEnd/>
              </a:ln>
            </p:spPr>
            <p:txBody>
              <a:bodyPr wrap="none" anchor="ctr"/>
              <a:lstStyle/>
              <a:p>
                <a:endParaRPr lang="en-IN"/>
              </a:p>
            </p:txBody>
          </p:sp>
          <p:sp>
            <p:nvSpPr>
              <p:cNvPr id="67" name="Line 10"/>
              <p:cNvSpPr>
                <a:spLocks noChangeShapeType="1"/>
              </p:cNvSpPr>
              <p:nvPr/>
            </p:nvSpPr>
            <p:spPr bwMode="auto">
              <a:xfrm>
                <a:off x="3456" y="1020"/>
                <a:ext cx="1152" cy="0"/>
              </a:xfrm>
              <a:prstGeom prst="line">
                <a:avLst/>
              </a:prstGeom>
              <a:noFill/>
              <a:ln w="9525">
                <a:solidFill>
                  <a:schemeClr val="tx1"/>
                </a:solidFill>
                <a:round/>
                <a:headEnd/>
                <a:tailEnd/>
              </a:ln>
            </p:spPr>
            <p:txBody>
              <a:bodyPr wrap="none" anchor="ctr"/>
              <a:lstStyle/>
              <a:p>
                <a:endParaRPr lang="en-IN"/>
              </a:p>
            </p:txBody>
          </p:sp>
        </p:grpSp>
        <p:grpSp>
          <p:nvGrpSpPr>
            <p:cNvPr id="40" name="Group 11"/>
            <p:cNvGrpSpPr>
              <a:grpSpLocks/>
            </p:cNvGrpSpPr>
            <p:nvPr/>
          </p:nvGrpSpPr>
          <p:grpSpPr bwMode="auto">
            <a:xfrm flipV="1">
              <a:off x="816" y="1632"/>
              <a:ext cx="3936" cy="240"/>
              <a:chOff x="672" y="1008"/>
              <a:chExt cx="3936" cy="240"/>
            </a:xfrm>
          </p:grpSpPr>
          <p:sp>
            <p:nvSpPr>
              <p:cNvPr id="58" name="Line 12"/>
              <p:cNvSpPr>
                <a:spLocks noChangeShapeType="1"/>
              </p:cNvSpPr>
              <p:nvPr/>
            </p:nvSpPr>
            <p:spPr bwMode="auto">
              <a:xfrm>
                <a:off x="672" y="1008"/>
                <a:ext cx="1152" cy="0"/>
              </a:xfrm>
              <a:prstGeom prst="line">
                <a:avLst/>
              </a:prstGeom>
              <a:noFill/>
              <a:ln w="9525">
                <a:solidFill>
                  <a:schemeClr val="tx1"/>
                </a:solidFill>
                <a:round/>
                <a:headEnd/>
                <a:tailEnd/>
              </a:ln>
            </p:spPr>
            <p:txBody>
              <a:bodyPr wrap="none" anchor="ctr"/>
              <a:lstStyle/>
              <a:p>
                <a:endParaRPr lang="en-IN"/>
              </a:p>
            </p:txBody>
          </p:sp>
          <p:sp>
            <p:nvSpPr>
              <p:cNvPr id="59" name="Line 13"/>
              <p:cNvSpPr>
                <a:spLocks noChangeShapeType="1"/>
              </p:cNvSpPr>
              <p:nvPr/>
            </p:nvSpPr>
            <p:spPr bwMode="auto">
              <a:xfrm>
                <a:off x="1824" y="1008"/>
                <a:ext cx="384" cy="240"/>
              </a:xfrm>
              <a:prstGeom prst="line">
                <a:avLst/>
              </a:prstGeom>
              <a:noFill/>
              <a:ln w="9525">
                <a:solidFill>
                  <a:schemeClr val="tx1"/>
                </a:solidFill>
                <a:round/>
                <a:headEnd/>
                <a:tailEnd/>
              </a:ln>
            </p:spPr>
            <p:txBody>
              <a:bodyPr wrap="none" anchor="ctr"/>
              <a:lstStyle/>
              <a:p>
                <a:endParaRPr lang="en-IN"/>
              </a:p>
            </p:txBody>
          </p:sp>
          <p:sp>
            <p:nvSpPr>
              <p:cNvPr id="60" name="Line 14"/>
              <p:cNvSpPr>
                <a:spLocks noChangeShapeType="1"/>
              </p:cNvSpPr>
              <p:nvPr/>
            </p:nvSpPr>
            <p:spPr bwMode="auto">
              <a:xfrm>
                <a:off x="2208" y="1248"/>
                <a:ext cx="864" cy="0"/>
              </a:xfrm>
              <a:prstGeom prst="line">
                <a:avLst/>
              </a:prstGeom>
              <a:noFill/>
              <a:ln w="9525">
                <a:solidFill>
                  <a:schemeClr val="tx1"/>
                </a:solidFill>
                <a:round/>
                <a:headEnd/>
                <a:tailEnd/>
              </a:ln>
            </p:spPr>
            <p:txBody>
              <a:bodyPr wrap="none" anchor="ctr"/>
              <a:lstStyle/>
              <a:p>
                <a:endParaRPr lang="en-IN"/>
              </a:p>
            </p:txBody>
          </p:sp>
          <p:sp>
            <p:nvSpPr>
              <p:cNvPr id="61" name="Line 15"/>
              <p:cNvSpPr>
                <a:spLocks noChangeShapeType="1"/>
              </p:cNvSpPr>
              <p:nvPr/>
            </p:nvSpPr>
            <p:spPr bwMode="auto">
              <a:xfrm flipV="1">
                <a:off x="3072" y="1026"/>
                <a:ext cx="384" cy="222"/>
              </a:xfrm>
              <a:prstGeom prst="line">
                <a:avLst/>
              </a:prstGeom>
              <a:noFill/>
              <a:ln w="9525">
                <a:solidFill>
                  <a:schemeClr val="tx1"/>
                </a:solidFill>
                <a:round/>
                <a:headEnd/>
                <a:tailEnd/>
              </a:ln>
            </p:spPr>
            <p:txBody>
              <a:bodyPr wrap="none" anchor="ctr"/>
              <a:lstStyle/>
              <a:p>
                <a:endParaRPr lang="en-IN"/>
              </a:p>
            </p:txBody>
          </p:sp>
          <p:sp>
            <p:nvSpPr>
              <p:cNvPr id="62" name="Line 16"/>
              <p:cNvSpPr>
                <a:spLocks noChangeShapeType="1"/>
              </p:cNvSpPr>
              <p:nvPr/>
            </p:nvSpPr>
            <p:spPr bwMode="auto">
              <a:xfrm>
                <a:off x="3456" y="1020"/>
                <a:ext cx="1152" cy="0"/>
              </a:xfrm>
              <a:prstGeom prst="line">
                <a:avLst/>
              </a:prstGeom>
              <a:noFill/>
              <a:ln w="9525">
                <a:solidFill>
                  <a:schemeClr val="tx1"/>
                </a:solidFill>
                <a:round/>
                <a:headEnd/>
                <a:tailEnd/>
              </a:ln>
            </p:spPr>
            <p:txBody>
              <a:bodyPr wrap="none" anchor="ctr"/>
              <a:lstStyle/>
              <a:p>
                <a:endParaRPr lang="en-IN"/>
              </a:p>
            </p:txBody>
          </p:sp>
        </p:grpSp>
        <p:grpSp>
          <p:nvGrpSpPr>
            <p:cNvPr id="41" name="Group 17"/>
            <p:cNvGrpSpPr>
              <a:grpSpLocks/>
            </p:cNvGrpSpPr>
            <p:nvPr/>
          </p:nvGrpSpPr>
          <p:grpSpPr bwMode="auto">
            <a:xfrm>
              <a:off x="1512" y="1614"/>
              <a:ext cx="288" cy="162"/>
              <a:chOff x="1056" y="1614"/>
              <a:chExt cx="288" cy="162"/>
            </a:xfrm>
          </p:grpSpPr>
          <p:sp>
            <p:nvSpPr>
              <p:cNvPr id="56" name="Rectangle 18"/>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57" name="Rectangle 19"/>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p:spPr>
            <p:txBody>
              <a:bodyPr wrap="none" anchor="ctr"/>
              <a:lstStyle/>
              <a:p>
                <a:endParaRPr lang="en-US"/>
              </a:p>
            </p:txBody>
          </p:sp>
        </p:grpSp>
        <p:sp>
          <p:nvSpPr>
            <p:cNvPr id="42" name="Line 20"/>
            <p:cNvSpPr>
              <a:spLocks noChangeShapeType="1"/>
            </p:cNvSpPr>
            <p:nvPr/>
          </p:nvSpPr>
          <p:spPr bwMode="auto">
            <a:xfrm>
              <a:off x="798" y="1428"/>
              <a:ext cx="1272" cy="0"/>
            </a:xfrm>
            <a:prstGeom prst="line">
              <a:avLst/>
            </a:prstGeom>
            <a:noFill/>
            <a:ln w="9525">
              <a:solidFill>
                <a:schemeClr val="tx1"/>
              </a:solidFill>
              <a:prstDash val="dash"/>
              <a:round/>
              <a:headEnd/>
              <a:tailEnd/>
            </a:ln>
          </p:spPr>
          <p:txBody>
            <a:bodyPr wrap="none" anchor="ctr"/>
            <a:lstStyle/>
            <a:p>
              <a:endParaRPr lang="en-IN"/>
            </a:p>
          </p:txBody>
        </p:sp>
        <p:sp>
          <p:nvSpPr>
            <p:cNvPr id="43" name="Line 21"/>
            <p:cNvSpPr>
              <a:spLocks noChangeShapeType="1"/>
            </p:cNvSpPr>
            <p:nvPr/>
          </p:nvSpPr>
          <p:spPr bwMode="auto">
            <a:xfrm>
              <a:off x="3444" y="1422"/>
              <a:ext cx="1272" cy="0"/>
            </a:xfrm>
            <a:prstGeom prst="line">
              <a:avLst/>
            </a:prstGeom>
            <a:noFill/>
            <a:ln w="9525">
              <a:solidFill>
                <a:schemeClr val="tx1"/>
              </a:solidFill>
              <a:prstDash val="dash"/>
              <a:round/>
              <a:headEnd/>
              <a:tailEnd/>
            </a:ln>
          </p:spPr>
          <p:txBody>
            <a:bodyPr wrap="none" anchor="ctr"/>
            <a:lstStyle/>
            <a:p>
              <a:endParaRPr lang="en-IN"/>
            </a:p>
          </p:txBody>
        </p:sp>
        <p:grpSp>
          <p:nvGrpSpPr>
            <p:cNvPr id="44" name="Group 22"/>
            <p:cNvGrpSpPr>
              <a:grpSpLocks/>
            </p:cNvGrpSpPr>
            <p:nvPr/>
          </p:nvGrpSpPr>
          <p:grpSpPr bwMode="auto">
            <a:xfrm>
              <a:off x="2382" y="1344"/>
              <a:ext cx="288" cy="162"/>
              <a:chOff x="1056" y="1614"/>
              <a:chExt cx="288" cy="162"/>
            </a:xfrm>
          </p:grpSpPr>
          <p:sp>
            <p:nvSpPr>
              <p:cNvPr id="54" name="Rectangle 23"/>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55" name="Rectangle 24"/>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p:spPr>
            <p:txBody>
              <a:bodyPr wrap="none" anchor="ctr"/>
              <a:lstStyle/>
              <a:p>
                <a:endParaRPr lang="en-US"/>
              </a:p>
            </p:txBody>
          </p:sp>
        </p:grpSp>
        <p:grpSp>
          <p:nvGrpSpPr>
            <p:cNvPr id="45" name="Group 25"/>
            <p:cNvGrpSpPr>
              <a:grpSpLocks/>
            </p:cNvGrpSpPr>
            <p:nvPr/>
          </p:nvGrpSpPr>
          <p:grpSpPr bwMode="auto">
            <a:xfrm flipH="1">
              <a:off x="2838" y="1344"/>
              <a:ext cx="288" cy="162"/>
              <a:chOff x="1056" y="1614"/>
              <a:chExt cx="288" cy="162"/>
            </a:xfrm>
          </p:grpSpPr>
          <p:sp>
            <p:nvSpPr>
              <p:cNvPr id="52" name="Rectangle 26"/>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53" name="Rectangle 27"/>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p:spPr>
            <p:txBody>
              <a:bodyPr wrap="none" anchor="ctr"/>
              <a:lstStyle/>
              <a:p>
                <a:endParaRPr lang="en-US"/>
              </a:p>
            </p:txBody>
          </p:sp>
        </p:grpSp>
        <p:grpSp>
          <p:nvGrpSpPr>
            <p:cNvPr id="46" name="Group 28"/>
            <p:cNvGrpSpPr>
              <a:grpSpLocks/>
            </p:cNvGrpSpPr>
            <p:nvPr/>
          </p:nvGrpSpPr>
          <p:grpSpPr bwMode="auto">
            <a:xfrm flipH="1">
              <a:off x="3822" y="1140"/>
              <a:ext cx="288" cy="162"/>
              <a:chOff x="1056" y="1614"/>
              <a:chExt cx="288" cy="162"/>
            </a:xfrm>
          </p:grpSpPr>
          <p:sp>
            <p:nvSpPr>
              <p:cNvPr id="50" name="Rectangle 29"/>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51" name="Rectangle 30"/>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p:spPr>
            <p:txBody>
              <a:bodyPr wrap="none" anchor="ctr"/>
              <a:lstStyle/>
              <a:p>
                <a:endParaRPr lang="en-US"/>
              </a:p>
            </p:txBody>
          </p:sp>
        </p:grpSp>
        <p:grpSp>
          <p:nvGrpSpPr>
            <p:cNvPr id="47" name="Group 31"/>
            <p:cNvGrpSpPr>
              <a:grpSpLocks/>
            </p:cNvGrpSpPr>
            <p:nvPr/>
          </p:nvGrpSpPr>
          <p:grpSpPr bwMode="auto">
            <a:xfrm flipH="1">
              <a:off x="4248" y="1140"/>
              <a:ext cx="288" cy="162"/>
              <a:chOff x="1056" y="1614"/>
              <a:chExt cx="288" cy="162"/>
            </a:xfrm>
          </p:grpSpPr>
          <p:sp>
            <p:nvSpPr>
              <p:cNvPr id="48" name="Rectangle 32"/>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49" name="Rectangle 33"/>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chemeClr val="bg1"/>
                </a:solidFill>
                <a:latin typeface="Arial" pitchFamily="34" charset="0"/>
                <a:cs typeface="Arial" pitchFamily="34" charset="0"/>
              </a:rPr>
              <a:t>DEADLOCK PREVENTION</a:t>
            </a:r>
            <a:endParaRPr lang="en-US" dirty="0">
              <a:solidFill>
                <a:schemeClr val="bg1"/>
              </a:solidFill>
            </a:endParaRPr>
          </a:p>
        </p:txBody>
      </p:sp>
      <p:sp>
        <p:nvSpPr>
          <p:cNvPr id="3" name="Text Placeholder 2"/>
          <p:cNvSpPr>
            <a:spLocks noGrp="1"/>
          </p:cNvSpPr>
          <p:nvPr>
            <p:ph type="body" idx="1"/>
          </p:nvPr>
        </p:nvSpPr>
        <p:spPr>
          <a:xfrm>
            <a:off x="814274" y="571486"/>
            <a:ext cx="7401063" cy="3901364"/>
          </a:xfrm>
        </p:spPr>
        <p:txBody>
          <a:bodyPr/>
          <a:lstStyle/>
          <a:p>
            <a:pPr algn="just">
              <a:buFont typeface="Wingdings" pitchFamily="2" charset="2"/>
              <a:buChar char="Ø"/>
            </a:pPr>
            <a:r>
              <a:rPr lang="en-US" sz="1800" dirty="0" smtClean="0">
                <a:solidFill>
                  <a:srgbClr val="000000"/>
                </a:solidFill>
                <a:latin typeface="Roboto Condensed" charset="0"/>
                <a:ea typeface="Roboto Condensed" charset="0"/>
                <a:cs typeface="Times New Roman" pitchFamily="18" charset="0"/>
              </a:rPr>
              <a:t> </a:t>
            </a:r>
            <a:r>
              <a:rPr lang="en-US" sz="2800" dirty="0" smtClean="0">
                <a:solidFill>
                  <a:srgbClr val="000000"/>
                </a:solidFill>
                <a:latin typeface="Roboto Condensed" charset="0"/>
                <a:ea typeface="Roboto Condensed" charset="0"/>
                <a:cs typeface="Times New Roman" pitchFamily="18" charset="0"/>
              </a:rPr>
              <a:t>The various methods of deadlock prevention are considered, and the effects on both users and systems, especially from the standpoint of performance, are examined.</a:t>
            </a:r>
          </a:p>
          <a:p>
            <a:pPr algn="just">
              <a:buFont typeface="Wingdings" pitchFamily="2" charset="2"/>
              <a:buChar char="Ø"/>
            </a:pPr>
            <a:r>
              <a:rPr lang="en-US" sz="2800" dirty="0" smtClean="0">
                <a:solidFill>
                  <a:srgbClr val="000000"/>
                </a:solidFill>
                <a:latin typeface="Roboto Condensed" charset="0"/>
                <a:ea typeface="Roboto Condensed" charset="0"/>
                <a:cs typeface="Times New Roman" pitchFamily="18" charset="0"/>
              </a:rPr>
              <a:t>if any of the four necessary conditions is denied, a deadlock cannot occur. </a:t>
            </a:r>
          </a:p>
          <a:p>
            <a:pPr>
              <a:buNone/>
            </a:pPr>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30</a:t>
            </a:fld>
            <a:endParaRPr lang="e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latin typeface="Arial" pitchFamily="34" charset="0"/>
                <a:cs typeface="Arial" pitchFamily="34" charset="0"/>
              </a:rPr>
              <a:t>Mutual Exclusion</a:t>
            </a:r>
            <a:endParaRPr lang="en-US" dirty="0"/>
          </a:p>
        </p:txBody>
      </p:sp>
      <p:sp>
        <p:nvSpPr>
          <p:cNvPr id="3" name="Text Placeholder 2"/>
          <p:cNvSpPr>
            <a:spLocks noGrp="1"/>
          </p:cNvSpPr>
          <p:nvPr>
            <p:ph type="body" idx="1"/>
          </p:nvPr>
        </p:nvSpPr>
        <p:spPr>
          <a:xfrm>
            <a:off x="381000" y="1327350"/>
            <a:ext cx="7696199" cy="3301800"/>
          </a:xfrm>
        </p:spPr>
        <p:txBody>
          <a:bodyPr/>
          <a:lstStyle/>
          <a:p>
            <a:pPr algn="just">
              <a:buFont typeface="Wingdings" pitchFamily="2" charset="2"/>
              <a:buChar char="Ø"/>
            </a:pPr>
            <a:r>
              <a:rPr lang="en-US" sz="1800" dirty="0" smtClean="0">
                <a:latin typeface="Roboto Condensed" charset="0"/>
                <a:ea typeface="Roboto Condensed" charset="0"/>
                <a:cs typeface="Times New Roman" pitchFamily="18" charset="0"/>
              </a:rPr>
              <a:t>To eliminate this mutual exclusion . allow everybody to use the resource immediately if they want to.</a:t>
            </a:r>
          </a:p>
          <a:p>
            <a:pPr algn="just">
              <a:buFont typeface="Wingdings" pitchFamily="2" charset="2"/>
              <a:buChar char="Ø"/>
            </a:pPr>
            <a:r>
              <a:rPr lang="en-US" sz="1800" dirty="0" smtClean="0">
                <a:latin typeface="Roboto Condensed" charset="0"/>
                <a:ea typeface="Roboto Condensed" charset="0"/>
                <a:cs typeface="Times New Roman" pitchFamily="18" charset="0"/>
              </a:rPr>
              <a:t> The mutual exclusion condition must hold for non-sharable resources.  </a:t>
            </a:r>
          </a:p>
          <a:p>
            <a:pPr algn="just"/>
            <a:r>
              <a:rPr lang="en-US" sz="1800" dirty="0" smtClean="0">
                <a:latin typeface="Roboto Condensed" charset="0"/>
                <a:ea typeface="Roboto Condensed" charset="0"/>
                <a:cs typeface="Times New Roman" pitchFamily="18" charset="0"/>
              </a:rPr>
              <a:t> Several processes cannot concurrently share a printer. Then, why mutual exclusion for this type. Sharable resources do not require mutual exclusion access &amp; thus cannot be involved in  a deadlock. </a:t>
            </a:r>
          </a:p>
          <a:p>
            <a:pPr algn="just"/>
            <a:r>
              <a:rPr lang="en-US" sz="1800" dirty="0" smtClean="0">
                <a:latin typeface="Roboto Condensed" charset="0"/>
                <a:ea typeface="Roboto Condensed" charset="0"/>
                <a:cs typeface="Times New Roman" pitchFamily="18" charset="0"/>
              </a:rPr>
              <a:t>Read-only files are good examples of a sharable resource. If several processes attempt to open a read-only file @ the same time, they can be granted concurrent access to the file. A process never needs to wait for a sharable resource.</a:t>
            </a:r>
          </a:p>
          <a:p>
            <a:pPr algn="just"/>
            <a:r>
              <a:rPr lang="en-US" sz="1800" b="1" dirty="0" smtClean="0">
                <a:latin typeface="Times New Roman" pitchFamily="18" charset="0"/>
                <a:cs typeface="Times New Roman" pitchFamily="18" charset="0"/>
              </a:rPr>
              <a:t>some resources are intrinsically non-sharable</a:t>
            </a:r>
            <a:endParaRPr lang="en-US" sz="1800" b="1" dirty="0">
              <a:latin typeface="Roboto Condensed" charset="0"/>
              <a:ea typeface="Roboto Condensed" charset="0"/>
              <a:cs typeface="Times New Roman"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31</a:t>
            </a:fld>
            <a:endParaRPr lang="e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latin typeface="Arial" pitchFamily="34" charset="0"/>
                <a:cs typeface="Arial" pitchFamily="34" charset="0"/>
              </a:rPr>
              <a:t>Hold and Wait:-</a:t>
            </a:r>
            <a:endParaRPr lang="en-US" dirty="0"/>
          </a:p>
        </p:txBody>
      </p:sp>
      <p:sp>
        <p:nvSpPr>
          <p:cNvPr id="3" name="Text Placeholder 2"/>
          <p:cNvSpPr>
            <a:spLocks noGrp="1"/>
          </p:cNvSpPr>
          <p:nvPr>
            <p:ph type="body" idx="1"/>
          </p:nvPr>
        </p:nvSpPr>
        <p:spPr>
          <a:xfrm>
            <a:off x="814274" y="1327350"/>
            <a:ext cx="7643925" cy="3145500"/>
          </a:xfrm>
        </p:spPr>
        <p:txBody>
          <a:bodyPr/>
          <a:lstStyle/>
          <a:p>
            <a:pPr algn="just">
              <a:buFont typeface="Wingdings" pitchFamily="2" charset="2"/>
              <a:buChar char="Ø"/>
            </a:pPr>
            <a:r>
              <a:rPr lang="en-US" sz="1800" dirty="0" smtClean="0">
                <a:latin typeface="Roboto Condensed" charset="0"/>
                <a:ea typeface="Roboto Condensed" charset="0"/>
                <a:cs typeface="Times New Roman" pitchFamily="18" charset="0"/>
              </a:rPr>
              <a:t> To prevent, hold and wait, ensure that when a process requests resources,    does not hold any resources.</a:t>
            </a:r>
          </a:p>
          <a:p>
            <a:pPr algn="just">
              <a:buFont typeface="Wingdings" pitchFamily="2" charset="2"/>
              <a:buChar char="Ø"/>
            </a:pPr>
            <a:r>
              <a:rPr lang="en-US" sz="1800" dirty="0" smtClean="0">
                <a:latin typeface="Roboto Condensed" charset="0"/>
                <a:ea typeface="Roboto Condensed" charset="0"/>
                <a:cs typeface="Times New Roman" pitchFamily="18" charset="0"/>
              </a:rPr>
              <a:t> One protocol that can be used requires each process to request and be   allocated all its resources before it begins execution.</a:t>
            </a:r>
          </a:p>
          <a:p>
            <a:pPr algn="just">
              <a:buFont typeface="Wingdings" pitchFamily="2" charset="2"/>
              <a:buChar char="Ø"/>
            </a:pPr>
            <a:r>
              <a:rPr lang="en-US" sz="1800" dirty="0" smtClean="0">
                <a:latin typeface="Roboto Condensed" charset="0"/>
                <a:ea typeface="Roboto Condensed" charset="0"/>
                <a:cs typeface="Times New Roman" pitchFamily="18" charset="0"/>
              </a:rPr>
              <a:t> An alternative protocol allows a process to request resources only when the  process has none.</a:t>
            </a:r>
          </a:p>
          <a:p>
            <a:pPr algn="just">
              <a:buFont typeface="Wingdings" pitchFamily="2" charset="2"/>
              <a:buChar char="Ø"/>
            </a:pPr>
            <a:r>
              <a:rPr lang="en-US" sz="1800" dirty="0" smtClean="0">
                <a:latin typeface="Roboto Condensed" charset="0"/>
                <a:ea typeface="Roboto Condensed" charset="0"/>
                <a:cs typeface="Times New Roman" pitchFamily="18" charset="0"/>
              </a:rPr>
              <a:t> A process may request some resources and use them, before it requests any  additional resources, it must release all the resources that it is currently      allocated.</a:t>
            </a:r>
          </a:p>
          <a:p>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32</a:t>
            </a:fld>
            <a:endParaRPr lang="e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14274" y="1327350"/>
            <a:ext cx="7491525" cy="3145500"/>
          </a:xfrm>
        </p:spPr>
        <p:txBody>
          <a:bodyPr/>
          <a:lstStyle/>
          <a:p>
            <a:pPr algn="just">
              <a:buNone/>
            </a:pPr>
            <a:r>
              <a:rPr lang="en-US" sz="1800" dirty="0" smtClean="0">
                <a:latin typeface="Roboto Condensed" charset="0"/>
                <a:ea typeface="Roboto Condensed" charset="0"/>
                <a:cs typeface="Times New Roman" pitchFamily="18" charset="0"/>
              </a:rPr>
              <a:t>There are two main disadvantages to these protocols:-</a:t>
            </a:r>
          </a:p>
          <a:p>
            <a:pPr algn="just">
              <a:buNone/>
            </a:pPr>
            <a:r>
              <a:rPr lang="en-US" sz="1800" dirty="0" smtClean="0">
                <a:latin typeface="Roboto Condensed" charset="0"/>
                <a:ea typeface="Roboto Condensed" charset="0"/>
                <a:cs typeface="Times New Roman" pitchFamily="18" charset="0"/>
              </a:rPr>
              <a:t>   1. </a:t>
            </a:r>
            <a:r>
              <a:rPr lang="en-US" sz="1800" b="1" i="1" dirty="0" smtClean="0">
                <a:latin typeface="Roboto Condensed" charset="0"/>
                <a:ea typeface="Roboto Condensed" charset="0"/>
                <a:cs typeface="Times New Roman" pitchFamily="18" charset="0"/>
              </a:rPr>
              <a:t>Resource Utilization</a:t>
            </a:r>
            <a:r>
              <a:rPr lang="en-US" sz="1800" b="1" dirty="0" smtClean="0">
                <a:latin typeface="Roboto Condensed" charset="0"/>
                <a:ea typeface="Roboto Condensed" charset="0"/>
                <a:cs typeface="Times New Roman" pitchFamily="18" charset="0"/>
              </a:rPr>
              <a:t> may be low</a:t>
            </a:r>
            <a:r>
              <a:rPr lang="en-US" sz="1800" dirty="0" smtClean="0">
                <a:latin typeface="Roboto Condensed" charset="0"/>
                <a:ea typeface="Roboto Condensed" charset="0"/>
                <a:cs typeface="Times New Roman" pitchFamily="18" charset="0"/>
              </a:rPr>
              <a:t>, since many of the resources may be         </a:t>
            </a:r>
          </a:p>
          <a:p>
            <a:pPr algn="just">
              <a:buNone/>
            </a:pPr>
            <a:r>
              <a:rPr lang="en-US" sz="1800" dirty="0" smtClean="0">
                <a:latin typeface="Roboto Condensed" charset="0"/>
                <a:ea typeface="Roboto Condensed" charset="0"/>
                <a:cs typeface="Times New Roman" pitchFamily="18" charset="0"/>
              </a:rPr>
              <a:t>      allocated but unused for a long period.</a:t>
            </a:r>
          </a:p>
          <a:p>
            <a:pPr algn="just">
              <a:buNone/>
            </a:pPr>
            <a:r>
              <a:rPr lang="en-US" sz="1800" dirty="0" smtClean="0">
                <a:latin typeface="Roboto Condensed" charset="0"/>
                <a:ea typeface="Roboto Condensed" charset="0"/>
                <a:cs typeface="Times New Roman" pitchFamily="18" charset="0"/>
              </a:rPr>
              <a:t>   2. </a:t>
            </a:r>
            <a:r>
              <a:rPr lang="en-US" sz="1800" b="1" i="1" dirty="0" smtClean="0">
                <a:latin typeface="Roboto Condensed" charset="0"/>
                <a:ea typeface="Roboto Condensed" charset="0"/>
                <a:cs typeface="Times New Roman" pitchFamily="18" charset="0"/>
              </a:rPr>
              <a:t>Starvation</a:t>
            </a:r>
            <a:r>
              <a:rPr lang="en-US" sz="1800" b="1" dirty="0" smtClean="0">
                <a:latin typeface="Roboto Condensed" charset="0"/>
                <a:ea typeface="Roboto Condensed" charset="0"/>
                <a:cs typeface="Times New Roman" pitchFamily="18" charset="0"/>
              </a:rPr>
              <a:t> is Possible</a:t>
            </a:r>
            <a:r>
              <a:rPr lang="en-US" sz="1800" dirty="0" smtClean="0">
                <a:latin typeface="Roboto Condensed" charset="0"/>
                <a:ea typeface="Roboto Condensed" charset="0"/>
                <a:cs typeface="Times New Roman" pitchFamily="18" charset="0"/>
              </a:rPr>
              <a:t>. A process needs several popular resources may       </a:t>
            </a:r>
          </a:p>
          <a:p>
            <a:pPr algn="just">
              <a:buNone/>
            </a:pPr>
            <a:r>
              <a:rPr lang="en-US" sz="1800" dirty="0" smtClean="0">
                <a:latin typeface="Roboto Condensed" charset="0"/>
                <a:ea typeface="Roboto Condensed" charset="0"/>
                <a:cs typeface="Times New Roman" pitchFamily="18" charset="0"/>
              </a:rPr>
              <a:t>      have to wait immediately. Because @least one of the resources that it        </a:t>
            </a:r>
          </a:p>
          <a:p>
            <a:pPr algn="just">
              <a:buNone/>
            </a:pPr>
            <a:r>
              <a:rPr lang="en-US" sz="1800" dirty="0" smtClean="0">
                <a:latin typeface="Roboto Condensed" charset="0"/>
                <a:ea typeface="Roboto Condensed" charset="0"/>
                <a:cs typeface="Times New Roman" pitchFamily="18" charset="0"/>
              </a:rPr>
              <a:t>      needs is always allocated to some other process.</a:t>
            </a:r>
          </a:p>
          <a:p>
            <a:pPr>
              <a:buNone/>
            </a:pPr>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33</a:t>
            </a:fld>
            <a:endParaRPr lang="en"/>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latin typeface="Arial" pitchFamily="34" charset="0"/>
                <a:cs typeface="Arial" pitchFamily="34" charset="0"/>
              </a:rPr>
              <a:t>No-Preemption:-</a:t>
            </a:r>
            <a:endParaRPr lang="en-US" dirty="0"/>
          </a:p>
        </p:txBody>
      </p:sp>
      <p:sp>
        <p:nvSpPr>
          <p:cNvPr id="3" name="Text Placeholder 2"/>
          <p:cNvSpPr>
            <a:spLocks noGrp="1"/>
          </p:cNvSpPr>
          <p:nvPr>
            <p:ph type="body" idx="1"/>
          </p:nvPr>
        </p:nvSpPr>
        <p:spPr>
          <a:xfrm>
            <a:off x="381000" y="1352550"/>
            <a:ext cx="7262926" cy="3352800"/>
          </a:xfrm>
        </p:spPr>
        <p:txBody>
          <a:bodyPr/>
          <a:lstStyle/>
          <a:p>
            <a:pPr algn="just">
              <a:buFont typeface="Wingdings" pitchFamily="2" charset="2"/>
              <a:buChar char="Ø"/>
            </a:pPr>
            <a:r>
              <a:rPr lang="en-US" sz="1800" dirty="0" smtClean="0">
                <a:latin typeface="Roboto Condensed" charset="0"/>
                <a:ea typeface="Roboto Condensed" charset="0"/>
                <a:cs typeface="Arial" pitchFamily="34" charset="0"/>
              </a:rPr>
              <a:t>To ensure that this condition does not hold, the following protocol is used.</a:t>
            </a:r>
          </a:p>
          <a:p>
            <a:pPr algn="just">
              <a:buFont typeface="Wingdings" pitchFamily="2" charset="2"/>
              <a:buChar char="Ø"/>
            </a:pPr>
            <a:r>
              <a:rPr lang="en-US" sz="1800" dirty="0" smtClean="0">
                <a:latin typeface="Roboto Condensed" charset="0"/>
                <a:ea typeface="Roboto Condensed" charset="0"/>
                <a:cs typeface="Arial" pitchFamily="34" charset="0"/>
              </a:rPr>
              <a:t> If a process that is holding some resources requests another that cannot  be immediately allocated to it( i.e... Process must wait..).</a:t>
            </a:r>
          </a:p>
          <a:p>
            <a:pPr algn="just">
              <a:buFont typeface="Wingdings" pitchFamily="2" charset="2"/>
              <a:buChar char="Ø"/>
            </a:pPr>
            <a:r>
              <a:rPr lang="en-US" sz="1800" dirty="0" smtClean="0">
                <a:latin typeface="Roboto Condensed" charset="0"/>
                <a:ea typeface="Roboto Condensed" charset="0"/>
                <a:cs typeface="Arial" pitchFamily="34" charset="0"/>
              </a:rPr>
              <a:t> Then all resources currently being held are pre-empted (i.e...  Resources  are implicitly released).</a:t>
            </a:r>
          </a:p>
          <a:p>
            <a:pPr algn="just">
              <a:buFont typeface="Wingdings" pitchFamily="2" charset="2"/>
              <a:buChar char="Ø"/>
            </a:pPr>
            <a:r>
              <a:rPr lang="en-US" sz="1800" dirty="0" smtClean="0">
                <a:latin typeface="Roboto Condensed" charset="0"/>
                <a:ea typeface="Roboto Condensed" charset="0"/>
                <a:cs typeface="Arial" pitchFamily="34" charset="0"/>
              </a:rPr>
              <a:t> The pre-empted resources are added to the list of resources for which the  process is waiting.</a:t>
            </a:r>
          </a:p>
          <a:p>
            <a:pPr algn="just">
              <a:buFont typeface="Wingdings" pitchFamily="2" charset="2"/>
              <a:buChar char="Ø"/>
            </a:pPr>
            <a:r>
              <a:rPr lang="en-US" sz="1800" dirty="0" smtClean="0">
                <a:latin typeface="Roboto Condensed" charset="0"/>
                <a:ea typeface="Roboto Condensed" charset="0"/>
                <a:cs typeface="Arial" pitchFamily="34" charset="0"/>
              </a:rPr>
              <a:t> The process will be restarted only when it regains its old resources, as well  as the new requested resources. </a:t>
            </a:r>
          </a:p>
          <a:p>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34</a:t>
            </a:fld>
            <a:endParaRPr lang="en"/>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0" y="1504950"/>
            <a:ext cx="7948726" cy="3145500"/>
          </a:xfrm>
        </p:spPr>
        <p:txBody>
          <a:bodyPr/>
          <a:lstStyle/>
          <a:p>
            <a:pPr>
              <a:buFont typeface="Wingdings" pitchFamily="2" charset="2"/>
              <a:buChar char="Ø"/>
            </a:pPr>
            <a:r>
              <a:rPr lang="en-US" sz="1800" dirty="0" smtClean="0">
                <a:latin typeface="Roboto Condensed" charset="0"/>
                <a:ea typeface="Roboto Condensed" charset="0"/>
                <a:cs typeface="Arial" pitchFamily="34" charset="0"/>
              </a:rPr>
              <a:t>If a process </a:t>
            </a:r>
            <a:r>
              <a:rPr lang="en-US" sz="1800" b="1" dirty="0" smtClean="0">
                <a:latin typeface="Roboto Condensed" charset="0"/>
                <a:ea typeface="Roboto Condensed" charset="0"/>
                <a:cs typeface="Arial" pitchFamily="34" charset="0"/>
              </a:rPr>
              <a:t>requests</a:t>
            </a:r>
            <a:r>
              <a:rPr lang="en-US" sz="1800" dirty="0" smtClean="0">
                <a:latin typeface="Roboto Condensed" charset="0"/>
                <a:ea typeface="Roboto Condensed" charset="0"/>
                <a:cs typeface="Arial" pitchFamily="34" charset="0"/>
              </a:rPr>
              <a:t> some resources, first check whether they are       </a:t>
            </a:r>
            <a:r>
              <a:rPr lang="en-US" sz="1800" b="1" dirty="0" smtClean="0">
                <a:latin typeface="Roboto Condensed" charset="0"/>
                <a:ea typeface="Roboto Condensed" charset="0"/>
                <a:cs typeface="Arial" pitchFamily="34" charset="0"/>
              </a:rPr>
              <a:t>available</a:t>
            </a:r>
            <a:r>
              <a:rPr lang="en-US" sz="1800" dirty="0" smtClean="0">
                <a:latin typeface="Roboto Condensed" charset="0"/>
                <a:ea typeface="Roboto Condensed" charset="0"/>
                <a:cs typeface="Arial" pitchFamily="34" charset="0"/>
              </a:rPr>
              <a:t>. If they are not available, we check whether they are </a:t>
            </a:r>
            <a:r>
              <a:rPr lang="en-US" sz="1800" b="1" dirty="0" smtClean="0">
                <a:latin typeface="Roboto Condensed" charset="0"/>
                <a:ea typeface="Roboto Condensed" charset="0"/>
                <a:cs typeface="Arial" pitchFamily="34" charset="0"/>
              </a:rPr>
              <a:t>allocated</a:t>
            </a:r>
            <a:r>
              <a:rPr lang="en-US" sz="1800" dirty="0" smtClean="0">
                <a:latin typeface="Roboto Condensed" charset="0"/>
                <a:ea typeface="Roboto Condensed" charset="0"/>
                <a:cs typeface="Arial" pitchFamily="34" charset="0"/>
              </a:rPr>
              <a:t> to       some other process that is </a:t>
            </a:r>
            <a:r>
              <a:rPr lang="en-US" sz="1800" b="1" dirty="0" smtClean="0">
                <a:latin typeface="Roboto Condensed" charset="0"/>
                <a:ea typeface="Roboto Condensed" charset="0"/>
                <a:cs typeface="Arial" pitchFamily="34" charset="0"/>
              </a:rPr>
              <a:t>waiting</a:t>
            </a:r>
            <a:r>
              <a:rPr lang="en-US" sz="1800" dirty="0" smtClean="0">
                <a:latin typeface="Roboto Condensed" charset="0"/>
                <a:ea typeface="Roboto Condensed" charset="0"/>
                <a:cs typeface="Arial" pitchFamily="34" charset="0"/>
              </a:rPr>
              <a:t> for additional resources. If so, we   </a:t>
            </a:r>
            <a:r>
              <a:rPr lang="en-US" sz="1800" b="1" dirty="0" smtClean="0">
                <a:latin typeface="Roboto Condensed" charset="0"/>
                <a:ea typeface="Roboto Condensed" charset="0"/>
                <a:cs typeface="Arial" pitchFamily="34" charset="0"/>
              </a:rPr>
              <a:t>pre-empt</a:t>
            </a:r>
            <a:r>
              <a:rPr lang="en-US" sz="1800" dirty="0" smtClean="0">
                <a:latin typeface="Roboto Condensed" charset="0"/>
                <a:ea typeface="Roboto Condensed" charset="0"/>
                <a:cs typeface="Arial" pitchFamily="34" charset="0"/>
              </a:rPr>
              <a:t> the desired resources from the waiting process and </a:t>
            </a:r>
            <a:r>
              <a:rPr lang="en-US" sz="1800" b="1" dirty="0" smtClean="0">
                <a:latin typeface="Roboto Condensed" charset="0"/>
                <a:ea typeface="Roboto Condensed" charset="0"/>
                <a:cs typeface="Arial" pitchFamily="34" charset="0"/>
              </a:rPr>
              <a:t>allocate </a:t>
            </a:r>
            <a:r>
              <a:rPr lang="en-US" sz="1800" dirty="0" smtClean="0">
                <a:latin typeface="Roboto Condensed" charset="0"/>
                <a:ea typeface="Roboto Condensed" charset="0"/>
                <a:cs typeface="Arial" pitchFamily="34" charset="0"/>
              </a:rPr>
              <a:t>them to the requesting process.</a:t>
            </a:r>
          </a:p>
          <a:p>
            <a:pPr>
              <a:buFont typeface="Wingdings" pitchFamily="2" charset="2"/>
              <a:buChar char="Ø"/>
            </a:pPr>
            <a:r>
              <a:rPr lang="en-US" sz="1800" dirty="0" smtClean="0">
                <a:latin typeface="Roboto Condensed" charset="0"/>
                <a:ea typeface="Roboto Condensed" charset="0"/>
                <a:cs typeface="Arial" pitchFamily="34" charset="0"/>
              </a:rPr>
              <a:t>  If the resources are not either available or held by a waiting process must     wait. While waiting, some of its resources may be pre-empted, but only if   another process requests them.</a:t>
            </a:r>
          </a:p>
          <a:p>
            <a:pPr>
              <a:buFont typeface="Wingdings" pitchFamily="2" charset="2"/>
              <a:buChar char="Ø"/>
            </a:pPr>
            <a:r>
              <a:rPr lang="en-US" sz="1800" dirty="0" smtClean="0">
                <a:latin typeface="Roboto Condensed" charset="0"/>
                <a:ea typeface="Roboto Condensed" charset="0"/>
                <a:cs typeface="Arial" pitchFamily="34" charset="0"/>
              </a:rPr>
              <a:t>  This protocol is often applied to resources whose state can be easily saved and restored later, such as CPU registers and memory space. It cannot generally be applied to such resources as printers and tape drivers.</a:t>
            </a:r>
          </a:p>
          <a:p>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35</a:t>
            </a:fld>
            <a:endParaRPr lang="e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latin typeface="Arial" pitchFamily="34" charset="0"/>
                <a:cs typeface="Arial" pitchFamily="34" charset="0"/>
              </a:rPr>
              <a:t>Circular Wait:-</a:t>
            </a:r>
            <a:endParaRPr lang="en-US" dirty="0"/>
          </a:p>
        </p:txBody>
      </p:sp>
      <p:sp>
        <p:nvSpPr>
          <p:cNvPr id="3" name="Text Placeholder 2"/>
          <p:cNvSpPr>
            <a:spLocks noGrp="1"/>
          </p:cNvSpPr>
          <p:nvPr>
            <p:ph type="body" idx="1"/>
          </p:nvPr>
        </p:nvSpPr>
        <p:spPr>
          <a:xfrm>
            <a:off x="228600" y="1327350"/>
            <a:ext cx="7796325" cy="3378000"/>
          </a:xfrm>
        </p:spPr>
        <p:txBody>
          <a:bodyPr/>
          <a:lstStyle/>
          <a:p>
            <a:pPr algn="just">
              <a:buFont typeface="Wingdings" pitchFamily="2" charset="2"/>
              <a:buChar char="Ø"/>
            </a:pPr>
            <a:r>
              <a:rPr lang="en-US" sz="1600" dirty="0" smtClean="0">
                <a:latin typeface="Roboto Condensed" charset="0"/>
                <a:ea typeface="Roboto Condensed" charset="0"/>
                <a:cs typeface="Times New Roman" pitchFamily="18" charset="0"/>
              </a:rPr>
              <a:t>To ensure that this condition never holds is to impose a total ordering of all resource types, and to require that each process requests resources in an increasing order of enumeration.</a:t>
            </a:r>
          </a:p>
          <a:p>
            <a:pPr algn="just">
              <a:buFont typeface="Wingdings" pitchFamily="2" charset="2"/>
              <a:buChar char="Ø"/>
            </a:pPr>
            <a:r>
              <a:rPr lang="en-US" sz="1600" dirty="0" smtClean="0">
                <a:latin typeface="Roboto Condensed" charset="0"/>
                <a:ea typeface="Roboto Condensed" charset="0"/>
                <a:cs typeface="Times New Roman" pitchFamily="18" charset="0"/>
              </a:rPr>
              <a:t> Let R={R</a:t>
            </a:r>
            <a:r>
              <a:rPr lang="en-US" sz="1600" baseline="-25000" dirty="0" smtClean="0">
                <a:latin typeface="Roboto Condensed" charset="0"/>
                <a:ea typeface="Roboto Condensed" charset="0"/>
                <a:cs typeface="Times New Roman" pitchFamily="18" charset="0"/>
              </a:rPr>
              <a:t>1</a:t>
            </a:r>
            <a:r>
              <a:rPr lang="en-US" sz="1600" dirty="0" smtClean="0">
                <a:latin typeface="Roboto Condensed" charset="0"/>
                <a:ea typeface="Roboto Condensed" charset="0"/>
                <a:cs typeface="Times New Roman" pitchFamily="18" charset="0"/>
              </a:rPr>
              <a:t>,R</a:t>
            </a:r>
            <a:r>
              <a:rPr lang="en-US" sz="1600" baseline="-25000" dirty="0" smtClean="0">
                <a:latin typeface="Roboto Condensed" charset="0"/>
                <a:ea typeface="Roboto Condensed" charset="0"/>
                <a:cs typeface="Times New Roman" pitchFamily="18" charset="0"/>
              </a:rPr>
              <a:t>2</a:t>
            </a:r>
            <a:r>
              <a:rPr lang="en-US" sz="1600" dirty="0" smtClean="0">
                <a:latin typeface="Roboto Condensed" charset="0"/>
                <a:ea typeface="Roboto Condensed" charset="0"/>
                <a:cs typeface="Times New Roman" pitchFamily="18" charset="0"/>
              </a:rPr>
              <a:t>,……</a:t>
            </a:r>
            <a:r>
              <a:rPr lang="en-US" sz="1600" dirty="0" err="1" smtClean="0">
                <a:latin typeface="Roboto Condensed" charset="0"/>
                <a:ea typeface="Roboto Condensed" charset="0"/>
                <a:cs typeface="Times New Roman" pitchFamily="18" charset="0"/>
              </a:rPr>
              <a:t>R</a:t>
            </a:r>
            <a:r>
              <a:rPr lang="en-US" sz="1600" baseline="-25000" dirty="0" err="1" smtClean="0">
                <a:latin typeface="Roboto Condensed" charset="0"/>
                <a:ea typeface="Roboto Condensed" charset="0"/>
                <a:cs typeface="Times New Roman" pitchFamily="18" charset="0"/>
              </a:rPr>
              <a:t>m</a:t>
            </a:r>
            <a:r>
              <a:rPr lang="en-US" sz="1600" dirty="0" smtClean="0">
                <a:latin typeface="Roboto Condensed" charset="0"/>
                <a:ea typeface="Roboto Condensed" charset="0"/>
                <a:cs typeface="Times New Roman" pitchFamily="18" charset="0"/>
              </a:rPr>
              <a:t>} be the set of resource types.</a:t>
            </a:r>
          </a:p>
          <a:p>
            <a:pPr algn="just">
              <a:buFont typeface="Wingdings" pitchFamily="2" charset="2"/>
              <a:buChar char="Ø"/>
            </a:pPr>
            <a:r>
              <a:rPr lang="en-US" sz="1600" dirty="0" smtClean="0">
                <a:latin typeface="Roboto Condensed" charset="0"/>
                <a:ea typeface="Roboto Condensed" charset="0"/>
                <a:cs typeface="Times New Roman" pitchFamily="18" charset="0"/>
              </a:rPr>
              <a:t> We assign to each resource type a unique integer number, which allows us to compare two resources and to determine whether one precedes another in our ordering. </a:t>
            </a:r>
          </a:p>
          <a:p>
            <a:pPr algn="just">
              <a:buFont typeface="Wingdings" pitchFamily="2" charset="2"/>
              <a:buChar char="Ø"/>
            </a:pPr>
            <a:r>
              <a:rPr lang="en-US" sz="1600" dirty="0" smtClean="0">
                <a:latin typeface="Roboto Condensed" charset="0"/>
                <a:ea typeface="Roboto Condensed" charset="0"/>
                <a:cs typeface="Times New Roman" pitchFamily="18" charset="0"/>
              </a:rPr>
              <a:t> Each process can request resources only in an increasing order of enumeration. A process can initially request any number of instances of a resource type (say </a:t>
            </a:r>
            <a:r>
              <a:rPr lang="en-US" sz="1600" dirty="0" err="1" smtClean="0">
                <a:latin typeface="Roboto Condensed" charset="0"/>
                <a:ea typeface="Roboto Condensed" charset="0"/>
                <a:cs typeface="Times New Roman" pitchFamily="18" charset="0"/>
              </a:rPr>
              <a:t>R</a:t>
            </a:r>
            <a:r>
              <a:rPr lang="en-US" sz="1600" baseline="-25000" dirty="0" err="1" smtClean="0">
                <a:latin typeface="Roboto Condensed" charset="0"/>
                <a:ea typeface="Roboto Condensed" charset="0"/>
                <a:cs typeface="Times New Roman" pitchFamily="18" charset="0"/>
              </a:rPr>
              <a:t>i</a:t>
            </a:r>
            <a:r>
              <a:rPr lang="en-US" sz="1600" dirty="0" smtClean="0">
                <a:latin typeface="Roboto Condensed" charset="0"/>
                <a:ea typeface="Roboto Condensed" charset="0"/>
                <a:cs typeface="Times New Roman" pitchFamily="18" charset="0"/>
              </a:rPr>
              <a:t>).</a:t>
            </a:r>
          </a:p>
          <a:p>
            <a:pPr algn="just">
              <a:buFont typeface="Wingdings" pitchFamily="2" charset="2"/>
              <a:buChar char="Ø"/>
            </a:pPr>
            <a:r>
              <a:rPr lang="en-US" sz="1600" dirty="0" smtClean="0">
                <a:latin typeface="Roboto Condensed" charset="0"/>
                <a:ea typeface="Roboto Condensed" charset="0"/>
                <a:cs typeface="Times New Roman" pitchFamily="18" charset="0"/>
              </a:rPr>
              <a:t> The process can request instance of resource type </a:t>
            </a:r>
            <a:r>
              <a:rPr lang="en-US" sz="1600" dirty="0" err="1" smtClean="0">
                <a:latin typeface="Roboto Condensed" charset="0"/>
                <a:ea typeface="Roboto Condensed" charset="0"/>
                <a:cs typeface="Times New Roman" pitchFamily="18" charset="0"/>
              </a:rPr>
              <a:t>R</a:t>
            </a:r>
            <a:r>
              <a:rPr lang="en-US" sz="1600" baseline="-25000" dirty="0" err="1" smtClean="0">
                <a:latin typeface="Roboto Condensed" charset="0"/>
                <a:ea typeface="Roboto Condensed" charset="0"/>
                <a:cs typeface="Times New Roman" pitchFamily="18" charset="0"/>
              </a:rPr>
              <a:t>j</a:t>
            </a:r>
            <a:r>
              <a:rPr lang="en-US" sz="1600" dirty="0" smtClean="0">
                <a:latin typeface="Roboto Condensed" charset="0"/>
                <a:ea typeface="Roboto Condensed" charset="0"/>
                <a:cs typeface="Times New Roman" pitchFamily="18" charset="0"/>
              </a:rPr>
              <a:t>, if F(</a:t>
            </a:r>
            <a:r>
              <a:rPr lang="en-US" sz="1600" dirty="0" err="1" smtClean="0">
                <a:latin typeface="Roboto Condensed" charset="0"/>
                <a:ea typeface="Roboto Condensed" charset="0"/>
                <a:cs typeface="Times New Roman" pitchFamily="18" charset="0"/>
              </a:rPr>
              <a:t>R</a:t>
            </a:r>
            <a:r>
              <a:rPr lang="en-US" sz="1600" baseline="-25000" dirty="0" err="1" smtClean="0">
                <a:latin typeface="Roboto Condensed" charset="0"/>
                <a:ea typeface="Roboto Condensed" charset="0"/>
                <a:cs typeface="Times New Roman" pitchFamily="18" charset="0"/>
              </a:rPr>
              <a:t>j</a:t>
            </a:r>
            <a:r>
              <a:rPr lang="en-US" sz="1600" dirty="0" smtClean="0">
                <a:latin typeface="Roboto Condensed" charset="0"/>
                <a:ea typeface="Roboto Condensed" charset="0"/>
                <a:cs typeface="Times New Roman" pitchFamily="18" charset="0"/>
              </a:rPr>
              <a:t>) &gt; F(</a:t>
            </a:r>
            <a:r>
              <a:rPr lang="en-US" sz="1600" dirty="0" err="1" smtClean="0">
                <a:latin typeface="Roboto Condensed" charset="0"/>
                <a:ea typeface="Roboto Condensed" charset="0"/>
                <a:cs typeface="Times New Roman" pitchFamily="18" charset="0"/>
              </a:rPr>
              <a:t>Ri</a:t>
            </a:r>
            <a:r>
              <a:rPr lang="en-US" sz="1600" dirty="0" smtClean="0">
                <a:latin typeface="Roboto Condensed" charset="0"/>
                <a:ea typeface="Roboto Condensed" charset="0"/>
                <a:cs typeface="Times New Roman" pitchFamily="18" charset="0"/>
              </a:rPr>
              <a:t>).</a:t>
            </a:r>
          </a:p>
          <a:p>
            <a:pPr algn="just">
              <a:buFont typeface="Wingdings" pitchFamily="2" charset="2"/>
              <a:buChar char="Ø"/>
            </a:pPr>
            <a:r>
              <a:rPr lang="en-US" sz="1600" baseline="-25000" dirty="0" smtClean="0">
                <a:latin typeface="Roboto Condensed" charset="0"/>
                <a:ea typeface="Roboto Condensed" charset="0"/>
                <a:cs typeface="Times New Roman" pitchFamily="18" charset="0"/>
              </a:rPr>
              <a:t> </a:t>
            </a:r>
            <a:r>
              <a:rPr lang="en-US" sz="1600" dirty="0" smtClean="0">
                <a:latin typeface="Roboto Condensed" charset="0"/>
                <a:ea typeface="Roboto Condensed" charset="0"/>
                <a:cs typeface="Times New Roman" pitchFamily="18" charset="0"/>
              </a:rPr>
              <a:t>We can require that, whenever a process requests an instance of resource type </a:t>
            </a:r>
            <a:r>
              <a:rPr lang="en-US" sz="1600" dirty="0" err="1" smtClean="0">
                <a:latin typeface="Roboto Condensed" charset="0"/>
                <a:ea typeface="Roboto Condensed" charset="0"/>
                <a:cs typeface="Times New Roman" pitchFamily="18" charset="0"/>
              </a:rPr>
              <a:t>R</a:t>
            </a:r>
            <a:r>
              <a:rPr lang="en-US" sz="1600" baseline="-25000" dirty="0" err="1" smtClean="0">
                <a:latin typeface="Roboto Condensed" charset="0"/>
                <a:ea typeface="Roboto Condensed" charset="0"/>
                <a:cs typeface="Times New Roman" pitchFamily="18" charset="0"/>
              </a:rPr>
              <a:t>j</a:t>
            </a:r>
            <a:r>
              <a:rPr lang="en-US" sz="1600" dirty="0" smtClean="0">
                <a:latin typeface="Roboto Condensed" charset="0"/>
                <a:ea typeface="Roboto Condensed" charset="0"/>
                <a:cs typeface="Times New Roman" pitchFamily="18" charset="0"/>
              </a:rPr>
              <a:t>, it has released any resources </a:t>
            </a:r>
            <a:r>
              <a:rPr lang="en-US" sz="1600" dirty="0" err="1" smtClean="0">
                <a:latin typeface="Roboto Condensed" charset="0"/>
                <a:ea typeface="Roboto Condensed" charset="0"/>
                <a:cs typeface="Times New Roman" pitchFamily="18" charset="0"/>
              </a:rPr>
              <a:t>Ri</a:t>
            </a:r>
            <a:r>
              <a:rPr lang="en-US" sz="1600" dirty="0" smtClean="0">
                <a:latin typeface="Roboto Condensed" charset="0"/>
                <a:ea typeface="Roboto Condensed" charset="0"/>
                <a:cs typeface="Times New Roman" pitchFamily="18" charset="0"/>
              </a:rPr>
              <a:t> such that     F(</a:t>
            </a:r>
            <a:r>
              <a:rPr lang="en-US" sz="1600" dirty="0" err="1" smtClean="0">
                <a:latin typeface="Roboto Condensed" charset="0"/>
                <a:ea typeface="Roboto Condensed" charset="0"/>
                <a:cs typeface="Times New Roman" pitchFamily="18" charset="0"/>
              </a:rPr>
              <a:t>Ri</a:t>
            </a:r>
            <a:r>
              <a:rPr lang="en-US" sz="1600" dirty="0" smtClean="0">
                <a:latin typeface="Roboto Condensed" charset="0"/>
                <a:ea typeface="Roboto Condensed" charset="0"/>
                <a:cs typeface="Times New Roman" pitchFamily="18" charset="0"/>
              </a:rPr>
              <a:t>) </a:t>
            </a:r>
            <a:r>
              <a:rPr lang="en-US" sz="1600" dirty="0" smtClean="0">
                <a:latin typeface="Roboto Condensed" charset="0"/>
                <a:ea typeface="Roboto Condensed" charset="0"/>
                <a:cs typeface="Times New Roman" pitchFamily="18" charset="0"/>
                <a:sym typeface="Wingdings" pitchFamily="2" charset="2"/>
              </a:rPr>
              <a:t></a:t>
            </a:r>
            <a:r>
              <a:rPr lang="en-US" sz="1600" dirty="0" smtClean="0">
                <a:latin typeface="Roboto Condensed" charset="0"/>
                <a:ea typeface="Roboto Condensed" charset="0"/>
                <a:cs typeface="Times New Roman" pitchFamily="18" charset="0"/>
              </a:rPr>
              <a:t> F(</a:t>
            </a:r>
            <a:r>
              <a:rPr lang="en-US" sz="1600" dirty="0" err="1" smtClean="0">
                <a:latin typeface="Roboto Condensed" charset="0"/>
                <a:ea typeface="Roboto Condensed" charset="0"/>
                <a:cs typeface="Times New Roman" pitchFamily="18" charset="0"/>
              </a:rPr>
              <a:t>R</a:t>
            </a:r>
            <a:r>
              <a:rPr lang="en-US" sz="1600" baseline="-25000" dirty="0" err="1" smtClean="0">
                <a:latin typeface="Roboto Condensed" charset="0"/>
                <a:ea typeface="Roboto Condensed" charset="0"/>
                <a:cs typeface="Times New Roman" pitchFamily="18" charset="0"/>
              </a:rPr>
              <a:t>j</a:t>
            </a:r>
            <a:r>
              <a:rPr lang="en-US" sz="1600" dirty="0" smtClean="0">
                <a:latin typeface="Roboto Condensed" charset="0"/>
                <a:ea typeface="Roboto Condensed" charset="0"/>
                <a:cs typeface="Times New Roman" pitchFamily="18" charset="0"/>
              </a:rPr>
              <a:t>).</a:t>
            </a:r>
            <a:endParaRPr lang="en-US" sz="1600" baseline="-25000" dirty="0" smtClean="0">
              <a:latin typeface="Roboto Condensed" charset="0"/>
              <a:ea typeface="Roboto Condensed" charset="0"/>
              <a:cs typeface="Times New Roman" pitchFamily="18" charset="0"/>
            </a:endParaRPr>
          </a:p>
          <a:p>
            <a:endParaRPr lang="en-US" sz="16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36</a:t>
            </a:fld>
            <a:endParaRPr lang="en"/>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latin typeface="Arial" charset="0"/>
                <a:cs typeface="Arial" charset="0"/>
              </a:rPr>
              <a:t>Deadlock Avoidance</a:t>
            </a:r>
            <a:endParaRPr lang="en-US" dirty="0"/>
          </a:p>
        </p:txBody>
      </p:sp>
      <p:sp>
        <p:nvSpPr>
          <p:cNvPr id="3" name="Text Placeholder 2"/>
          <p:cNvSpPr>
            <a:spLocks noGrp="1"/>
          </p:cNvSpPr>
          <p:nvPr>
            <p:ph type="body" idx="1"/>
          </p:nvPr>
        </p:nvSpPr>
        <p:spPr>
          <a:xfrm>
            <a:off x="152400" y="1657350"/>
            <a:ext cx="7848600" cy="3145500"/>
          </a:xfrm>
        </p:spPr>
        <p:txBody>
          <a:bodyPr/>
          <a:lstStyle/>
          <a:p>
            <a:pPr>
              <a:buFont typeface="Wingdings" pitchFamily="2" charset="2"/>
              <a:buChar char="Ø"/>
            </a:pPr>
            <a:r>
              <a:rPr lang="en-US" sz="1800" dirty="0" smtClean="0">
                <a:latin typeface="Roboto Condensed" charset="0"/>
                <a:ea typeface="Roboto Condensed" charset="0"/>
                <a:cs typeface="Arial" charset="0"/>
              </a:rPr>
              <a:t>The O.S. may delay granting a resource request, even when the resource are available, because doing so will put the system in an unsafe state  where deadlock may occur later.</a:t>
            </a:r>
          </a:p>
          <a:p>
            <a:pPr>
              <a:buFont typeface="Wingdings" pitchFamily="2" charset="2"/>
              <a:buChar char="Ø"/>
            </a:pPr>
            <a:r>
              <a:rPr lang="en-US" sz="1800" dirty="0" smtClean="0">
                <a:latin typeface="Roboto Condensed" charset="0"/>
                <a:ea typeface="Roboto Condensed" charset="0"/>
                <a:cs typeface="Arial" charset="0"/>
              </a:rPr>
              <a:t>The basic idea of deadlock avoidance  is to grant only those requests for  available resources that cannot possibly result in a state of deadlock.</a:t>
            </a:r>
          </a:p>
          <a:p>
            <a:pPr>
              <a:buFont typeface="Wingdings" pitchFamily="2" charset="2"/>
              <a:buChar char="Ø"/>
            </a:pPr>
            <a:r>
              <a:rPr lang="en-US" sz="1800" dirty="0" smtClean="0">
                <a:latin typeface="Roboto Condensed" charset="0"/>
                <a:ea typeface="Roboto Condensed" charset="0"/>
                <a:cs typeface="Arial" charset="0"/>
              </a:rPr>
              <a:t>In order to evaluate the safety of the individual system states, deadlock avoidance requires all processes to state their max. resource requirements prior to execution.</a:t>
            </a:r>
          </a:p>
          <a:p>
            <a:pPr>
              <a:buFont typeface="Wingdings" pitchFamily="2" charset="2"/>
              <a:buChar char="Ø"/>
            </a:pPr>
            <a:r>
              <a:rPr lang="en-US" sz="1800" dirty="0" smtClean="0">
                <a:latin typeface="Roboto Condensed" charset="0"/>
                <a:ea typeface="Roboto Condensed" charset="0"/>
                <a:cs typeface="Arial" charset="0"/>
              </a:rPr>
              <a:t>Once its execution begins, each process requests its resources as and when needed, up to the max. proclaimed limit. </a:t>
            </a:r>
          </a:p>
          <a:p>
            <a:pPr>
              <a:buFont typeface="Wingdings" pitchFamily="2" charset="2"/>
              <a:buChar char="Ø"/>
            </a:pPr>
            <a:r>
              <a:rPr lang="en-US" sz="1800" dirty="0" smtClean="0">
                <a:latin typeface="Roboto Condensed" charset="0"/>
                <a:ea typeface="Roboto Condensed" charset="0"/>
                <a:cs typeface="Arial" charset="0"/>
              </a:rPr>
              <a:t> Processes, whose stated resource requirements exceed the total  capacity of the system are not admitted for execution.</a:t>
            </a:r>
          </a:p>
          <a:p>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37</a:t>
            </a:fld>
            <a:endParaRPr lang="en"/>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14274" y="1327350"/>
            <a:ext cx="7491525" cy="3145500"/>
          </a:xfrm>
        </p:spPr>
        <p:txBody>
          <a:bodyPr/>
          <a:lstStyle/>
          <a:p>
            <a:pPr>
              <a:buNone/>
            </a:pPr>
            <a:r>
              <a:rPr lang="en-US" sz="1800" dirty="0" smtClean="0">
                <a:latin typeface="Roboto Condensed" charset="0"/>
                <a:ea typeface="Roboto Condensed" charset="0"/>
              </a:rPr>
              <a:t>Requires that the system has some additional </a:t>
            </a:r>
            <a:r>
              <a:rPr lang="en-US" sz="1800" i="1" dirty="0" smtClean="0">
                <a:latin typeface="Roboto Condensed" charset="0"/>
                <a:ea typeface="Roboto Condensed" charset="0"/>
              </a:rPr>
              <a:t>a priori </a:t>
            </a:r>
            <a:r>
              <a:rPr lang="en-US" sz="1800" dirty="0" smtClean="0">
                <a:latin typeface="Roboto Condensed" charset="0"/>
                <a:ea typeface="Roboto Condensed" charset="0"/>
              </a:rPr>
              <a:t>information </a:t>
            </a:r>
            <a:br>
              <a:rPr lang="en-US" sz="1800" dirty="0" smtClean="0">
                <a:latin typeface="Roboto Condensed" charset="0"/>
                <a:ea typeface="Roboto Condensed" charset="0"/>
              </a:rPr>
            </a:br>
            <a:r>
              <a:rPr lang="en-US" sz="1800" dirty="0" smtClean="0">
                <a:latin typeface="Roboto Condensed" charset="0"/>
                <a:ea typeface="Roboto Condensed" charset="0"/>
              </a:rPr>
              <a:t>available</a:t>
            </a:r>
          </a:p>
          <a:p>
            <a:r>
              <a:rPr lang="en-US" sz="1800" dirty="0" smtClean="0">
                <a:latin typeface="Roboto Condensed" charset="0"/>
                <a:ea typeface="Roboto Condensed" charset="0"/>
              </a:rPr>
              <a:t>Simplest and most useful model requires that each process declare the </a:t>
            </a:r>
            <a:r>
              <a:rPr lang="en-US" sz="1800" i="1" dirty="0" smtClean="0">
                <a:latin typeface="Roboto Condensed" charset="0"/>
                <a:ea typeface="Roboto Condensed" charset="0"/>
              </a:rPr>
              <a:t>maximum number</a:t>
            </a:r>
            <a:r>
              <a:rPr lang="en-US" sz="1800" dirty="0" smtClean="0">
                <a:latin typeface="Roboto Condensed" charset="0"/>
                <a:ea typeface="Roboto Condensed" charset="0"/>
              </a:rPr>
              <a:t> of resources of each type that it may need</a:t>
            </a:r>
          </a:p>
          <a:p>
            <a:r>
              <a:rPr lang="en-US" sz="1800" dirty="0" smtClean="0">
                <a:latin typeface="Roboto Condensed" charset="0"/>
                <a:ea typeface="Roboto Condensed" charset="0"/>
              </a:rPr>
              <a:t>The deadlock-avoidance algorithm dynamically examines the resource-allocation state to ensure that there can never be a circular-wait condition</a:t>
            </a:r>
          </a:p>
          <a:p>
            <a:r>
              <a:rPr lang="en-US" sz="1800" dirty="0" smtClean="0">
                <a:latin typeface="Roboto Condensed" charset="0"/>
                <a:ea typeface="Roboto Condensed" charset="0"/>
              </a:rPr>
              <a:t>Resource-allocation </a:t>
            </a:r>
            <a:r>
              <a:rPr lang="en-US" sz="1800" i="1" dirty="0" smtClean="0">
                <a:latin typeface="Roboto Condensed" charset="0"/>
                <a:ea typeface="Roboto Condensed" charset="0"/>
              </a:rPr>
              <a:t>state</a:t>
            </a:r>
            <a:r>
              <a:rPr lang="en-US" sz="1800" dirty="0" smtClean="0">
                <a:latin typeface="Roboto Condensed" charset="0"/>
                <a:ea typeface="Roboto Condensed" charset="0"/>
              </a:rPr>
              <a:t> is defined by the number of available and allocated resources, and the maximum demands of the processes</a:t>
            </a:r>
          </a:p>
          <a:p>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38</a:t>
            </a:fld>
            <a:endParaRPr lang="en"/>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0"/>
            <a:ext cx="5492400" cy="766200"/>
          </a:xfrm>
        </p:spPr>
        <p:txBody>
          <a:bodyPr/>
          <a:lstStyle/>
          <a:p>
            <a:r>
              <a:rPr lang="en-US" dirty="0" smtClean="0"/>
              <a:t>Safe State</a:t>
            </a:r>
            <a:endParaRPr lang="en-US" dirty="0"/>
          </a:p>
        </p:txBody>
      </p:sp>
      <p:sp>
        <p:nvSpPr>
          <p:cNvPr id="3" name="Text Placeholder 2"/>
          <p:cNvSpPr>
            <a:spLocks noGrp="1"/>
          </p:cNvSpPr>
          <p:nvPr>
            <p:ph type="body" idx="1"/>
          </p:nvPr>
        </p:nvSpPr>
        <p:spPr>
          <a:xfrm>
            <a:off x="357158" y="1071552"/>
            <a:ext cx="7848600" cy="3145500"/>
          </a:xfrm>
        </p:spPr>
        <p:txBody>
          <a:bodyPr/>
          <a:lstStyle/>
          <a:p>
            <a:r>
              <a:rPr lang="en-US" sz="1800" dirty="0" smtClean="0">
                <a:latin typeface="Roboto Condensed" charset="0"/>
                <a:ea typeface="Roboto Condensed" charset="0"/>
              </a:rPr>
              <a:t>When a process requests an available resource, system must decide if immediate allocation leaves the system in a safe state</a:t>
            </a:r>
          </a:p>
          <a:p>
            <a:r>
              <a:rPr lang="en-US" sz="1800" dirty="0" smtClean="0">
                <a:latin typeface="Roboto Condensed" charset="0"/>
                <a:ea typeface="Roboto Condensed" charset="0"/>
              </a:rPr>
              <a:t>System is in </a:t>
            </a:r>
            <a:r>
              <a:rPr lang="en-US" sz="1800" b="1" dirty="0" smtClean="0">
                <a:solidFill>
                  <a:srgbClr val="3366FF"/>
                </a:solidFill>
                <a:latin typeface="Roboto Condensed" charset="0"/>
                <a:ea typeface="Roboto Condensed" charset="0"/>
              </a:rPr>
              <a:t>safe state</a:t>
            </a:r>
            <a:r>
              <a:rPr lang="en-US" sz="1800" dirty="0" smtClean="0">
                <a:solidFill>
                  <a:srgbClr val="3366FF"/>
                </a:solidFill>
                <a:latin typeface="Roboto Condensed" charset="0"/>
                <a:ea typeface="Roboto Condensed" charset="0"/>
              </a:rPr>
              <a:t> </a:t>
            </a:r>
            <a:r>
              <a:rPr lang="en-US" sz="1800" dirty="0" smtClean="0">
                <a:latin typeface="Roboto Condensed" charset="0"/>
                <a:ea typeface="Roboto Condensed" charset="0"/>
              </a:rPr>
              <a:t>if there exists a sequence &lt;</a:t>
            </a:r>
            <a:r>
              <a:rPr lang="en-US" sz="1800" i="1" dirty="0" smtClean="0">
                <a:latin typeface="Roboto Condensed" charset="0"/>
                <a:ea typeface="Roboto Condensed" charset="0"/>
              </a:rPr>
              <a:t>P</a:t>
            </a:r>
            <a:r>
              <a:rPr lang="en-US" sz="1800" i="1" baseline="-25000" dirty="0" smtClean="0">
                <a:latin typeface="Roboto Condensed" charset="0"/>
                <a:ea typeface="Roboto Condensed" charset="0"/>
              </a:rPr>
              <a:t>1</a:t>
            </a:r>
            <a:r>
              <a:rPr lang="en-US" sz="1800" i="1" dirty="0" smtClean="0">
                <a:latin typeface="Roboto Condensed" charset="0"/>
                <a:ea typeface="Roboto Condensed" charset="0"/>
              </a:rPr>
              <a:t>, P</a:t>
            </a:r>
            <a:r>
              <a:rPr lang="en-US" sz="1800" i="1" baseline="-25000" dirty="0" smtClean="0">
                <a:latin typeface="Roboto Condensed" charset="0"/>
                <a:ea typeface="Roboto Condensed" charset="0"/>
              </a:rPr>
              <a:t>2</a:t>
            </a:r>
            <a:r>
              <a:rPr lang="en-US" sz="1800" i="1" dirty="0" smtClean="0">
                <a:latin typeface="Roboto Condensed" charset="0"/>
                <a:ea typeface="Roboto Condensed" charset="0"/>
              </a:rPr>
              <a:t>, …, </a:t>
            </a:r>
            <a:r>
              <a:rPr lang="en-US" sz="1800" i="1" dirty="0" err="1" smtClean="0">
                <a:latin typeface="Roboto Condensed" charset="0"/>
                <a:ea typeface="Roboto Condensed" charset="0"/>
              </a:rPr>
              <a:t>P</a:t>
            </a:r>
            <a:r>
              <a:rPr lang="en-US" sz="1800" i="1" baseline="-25000" dirty="0" err="1" smtClean="0">
                <a:latin typeface="Roboto Condensed" charset="0"/>
                <a:ea typeface="Roboto Condensed" charset="0"/>
              </a:rPr>
              <a:t>n</a:t>
            </a:r>
            <a:r>
              <a:rPr lang="en-US" sz="1800" dirty="0" smtClean="0">
                <a:latin typeface="Roboto Condensed" charset="0"/>
                <a:ea typeface="Roboto Condensed" charset="0"/>
              </a:rPr>
              <a:t>&gt; of ALL the  processes  in the systems such that  for each P</a:t>
            </a:r>
            <a:r>
              <a:rPr lang="en-US" sz="1800" baseline="-25000" dirty="0" smtClean="0">
                <a:latin typeface="Roboto Condensed" charset="0"/>
                <a:ea typeface="Roboto Condensed" charset="0"/>
              </a:rPr>
              <a:t>i</a:t>
            </a:r>
            <a:r>
              <a:rPr lang="en-US" sz="1800" dirty="0" smtClean="0">
                <a:latin typeface="Roboto Condensed" charset="0"/>
                <a:ea typeface="Roboto Condensed" charset="0"/>
              </a:rPr>
              <a:t>, the resources that P</a:t>
            </a:r>
            <a:r>
              <a:rPr lang="en-US" sz="1800" baseline="-25000" dirty="0" smtClean="0">
                <a:latin typeface="Roboto Condensed" charset="0"/>
                <a:ea typeface="Roboto Condensed" charset="0"/>
              </a:rPr>
              <a:t>i </a:t>
            </a:r>
            <a:r>
              <a:rPr lang="en-US" sz="1800" dirty="0" smtClean="0">
                <a:latin typeface="Roboto Condensed" charset="0"/>
                <a:ea typeface="Roboto Condensed" charset="0"/>
              </a:rPr>
              <a:t>can still request can be satisfied by currently available resources + resources held by all the </a:t>
            </a:r>
            <a:r>
              <a:rPr lang="en-US" sz="1800" i="1" dirty="0" err="1" smtClean="0">
                <a:latin typeface="Roboto Condensed" charset="0"/>
                <a:ea typeface="Roboto Condensed" charset="0"/>
              </a:rPr>
              <a:t>P</a:t>
            </a:r>
            <a:r>
              <a:rPr lang="en-US" sz="1800" i="1" baseline="-25000" dirty="0" err="1" smtClean="0">
                <a:latin typeface="Roboto Condensed" charset="0"/>
                <a:ea typeface="Roboto Condensed" charset="0"/>
              </a:rPr>
              <a:t>j</a:t>
            </a:r>
            <a:r>
              <a:rPr lang="en-US" sz="1800" dirty="0" smtClean="0">
                <a:latin typeface="Roboto Condensed" charset="0"/>
                <a:ea typeface="Roboto Condensed" charset="0"/>
              </a:rPr>
              <a:t>, with</a:t>
            </a:r>
            <a:r>
              <a:rPr lang="en-US" sz="1800" i="1" dirty="0" smtClean="0">
                <a:latin typeface="Roboto Condensed" charset="0"/>
                <a:ea typeface="Roboto Condensed" charset="0"/>
              </a:rPr>
              <a:t> j </a:t>
            </a:r>
            <a:r>
              <a:rPr lang="en-US" sz="1800" dirty="0" smtClean="0">
                <a:latin typeface="Roboto Condensed" charset="0"/>
                <a:ea typeface="Roboto Condensed" charset="0"/>
              </a:rPr>
              <a:t>&lt; </a:t>
            </a:r>
            <a:r>
              <a:rPr lang="en-US" sz="1800" i="1" dirty="0" smtClean="0">
                <a:latin typeface="Roboto Condensed" charset="0"/>
                <a:ea typeface="Roboto Condensed" charset="0"/>
              </a:rPr>
              <a:t>I</a:t>
            </a:r>
          </a:p>
          <a:p>
            <a:pPr>
              <a:buNone/>
            </a:pPr>
            <a:r>
              <a:rPr lang="en-US" sz="1800" dirty="0" smtClean="0">
                <a:latin typeface="Roboto Condensed" charset="0"/>
                <a:ea typeface="Roboto Condensed" charset="0"/>
              </a:rPr>
              <a:t>That is:</a:t>
            </a:r>
          </a:p>
          <a:p>
            <a:pPr marL="450850" lvl="1" indent="-360363"/>
            <a:r>
              <a:rPr lang="en-US" sz="1800" dirty="0" smtClean="0">
                <a:latin typeface="Roboto Condensed" charset="0"/>
                <a:ea typeface="Roboto Condensed" charset="0"/>
              </a:rPr>
              <a:t>If Pi resource needs are not immediately available, then Pi can wait until all </a:t>
            </a:r>
            <a:r>
              <a:rPr lang="en-US" sz="1800" dirty="0" err="1" smtClean="0">
                <a:latin typeface="Roboto Condensed" charset="0"/>
                <a:ea typeface="Roboto Condensed" charset="0"/>
              </a:rPr>
              <a:t>Pj</a:t>
            </a:r>
            <a:r>
              <a:rPr lang="en-US" sz="1800" dirty="0" smtClean="0">
                <a:latin typeface="Roboto Condensed" charset="0"/>
                <a:ea typeface="Roboto Condensed" charset="0"/>
              </a:rPr>
              <a:t> have finished</a:t>
            </a:r>
          </a:p>
          <a:p>
            <a:pPr marL="450850" lvl="1" indent="-360363"/>
            <a:r>
              <a:rPr lang="en-US" sz="1800" dirty="0" smtClean="0">
                <a:latin typeface="Roboto Condensed" charset="0"/>
                <a:ea typeface="Roboto Condensed" charset="0"/>
              </a:rPr>
              <a:t>When </a:t>
            </a:r>
            <a:r>
              <a:rPr lang="en-US" sz="1800" dirty="0" err="1" smtClean="0">
                <a:latin typeface="Roboto Condensed" charset="0"/>
                <a:ea typeface="Roboto Condensed" charset="0"/>
              </a:rPr>
              <a:t>Pj</a:t>
            </a:r>
            <a:r>
              <a:rPr lang="en-US" sz="1800" dirty="0" smtClean="0">
                <a:latin typeface="Roboto Condensed" charset="0"/>
                <a:ea typeface="Roboto Condensed" charset="0"/>
              </a:rPr>
              <a:t> is finished, Pi can obtain needed resources, execute, return allocated resources, and terminate</a:t>
            </a:r>
          </a:p>
          <a:p>
            <a:pPr marL="450850" lvl="1" indent="-360363"/>
            <a:r>
              <a:rPr lang="en-US" sz="1800" dirty="0" smtClean="0">
                <a:latin typeface="Roboto Condensed" charset="0"/>
                <a:ea typeface="Roboto Condensed" charset="0"/>
              </a:rPr>
              <a:t>When Pi terminates, Pi +1 can obtain its needed resources, and so on </a:t>
            </a:r>
          </a:p>
          <a:p>
            <a:pPr>
              <a:buNone/>
            </a:pPr>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39</a:t>
            </a:fld>
            <a:endParaRPr lang="e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Times New Roman" pitchFamily="18" charset="0"/>
                <a:cs typeface="Times New Roman" pitchFamily="18" charset="0"/>
              </a:rPr>
              <a:t>BACKGROUND</a:t>
            </a:r>
            <a:endParaRPr lang="en-US" dirty="0"/>
          </a:p>
        </p:txBody>
      </p:sp>
      <p:sp>
        <p:nvSpPr>
          <p:cNvPr id="3" name="Text Placeholder 2"/>
          <p:cNvSpPr>
            <a:spLocks noGrp="1"/>
          </p:cNvSpPr>
          <p:nvPr>
            <p:ph type="body" idx="1"/>
          </p:nvPr>
        </p:nvSpPr>
        <p:spPr>
          <a:xfrm>
            <a:off x="814274" y="357172"/>
            <a:ext cx="7415325" cy="4115678"/>
          </a:xfrm>
        </p:spPr>
        <p:txBody>
          <a:bodyPr/>
          <a:lstStyle/>
          <a:p>
            <a:pPr marL="533400" indent="-533400" algn="just" eaLnBrk="1" hangingPunct="1">
              <a:lnSpc>
                <a:spcPct val="90000"/>
              </a:lnSpc>
              <a:buFontTx/>
              <a:buNone/>
            </a:pPr>
            <a:endParaRPr lang="en-US" b="1" dirty="0" smtClean="0">
              <a:latin typeface="Times New Roman" pitchFamily="18" charset="0"/>
              <a:cs typeface="Times New Roman" pitchFamily="18" charset="0"/>
            </a:endParaRPr>
          </a:p>
          <a:p>
            <a:pPr marL="533400" indent="-533400" algn="just" eaLnBrk="1" hangingPunct="1">
              <a:lnSpc>
                <a:spcPct val="90000"/>
              </a:lnSpc>
              <a:buFontTx/>
              <a:buNone/>
            </a:pPr>
            <a:r>
              <a:rPr lang="en-US" sz="2000" dirty="0" smtClean="0">
                <a:latin typeface="Times New Roman" pitchFamily="18" charset="0"/>
                <a:cs typeface="Times New Roman" pitchFamily="18" charset="0"/>
              </a:rPr>
              <a:t>The cause of deadlocks: Each process needing what another process has.  This results from sharing resources such as memory, devices, links.</a:t>
            </a:r>
          </a:p>
          <a:p>
            <a:pPr marL="533400" indent="-533400" algn="just" eaLnBrk="1" hangingPunct="1">
              <a:lnSpc>
                <a:spcPct val="90000"/>
              </a:lnSpc>
              <a:buFontTx/>
              <a:buNone/>
            </a:pPr>
            <a:r>
              <a:rPr lang="en-US" sz="2000" dirty="0" smtClean="0">
                <a:latin typeface="Times New Roman" pitchFamily="18" charset="0"/>
                <a:cs typeface="Times New Roman" pitchFamily="18" charset="0"/>
              </a:rPr>
              <a:t>Under normal operation, a resource allocations proceed like this:: </a:t>
            </a:r>
          </a:p>
          <a:p>
            <a:pPr lvl="1" indent="-457200" algn="just">
              <a:lnSpc>
                <a:spcPct val="90000"/>
              </a:lnSpc>
              <a:buFontTx/>
              <a:buAutoNum type="arabicPeriod"/>
            </a:pPr>
            <a:r>
              <a:rPr lang="en-US" sz="2000" dirty="0" smtClean="0">
                <a:latin typeface="Times New Roman" pitchFamily="18" charset="0"/>
                <a:cs typeface="Times New Roman" pitchFamily="18" charset="0"/>
              </a:rPr>
              <a:t>Request a resource (suspend until available if necessary ).</a:t>
            </a:r>
          </a:p>
          <a:p>
            <a:pPr lvl="1" indent="-457200" algn="just">
              <a:lnSpc>
                <a:spcPct val="90000"/>
              </a:lnSpc>
              <a:buFontTx/>
              <a:buAutoNum type="arabicPeriod"/>
            </a:pPr>
            <a:r>
              <a:rPr lang="en-US" sz="2000" dirty="0" smtClean="0">
                <a:latin typeface="Times New Roman" pitchFamily="18" charset="0"/>
                <a:cs typeface="Times New Roman" pitchFamily="18" charset="0"/>
              </a:rPr>
              <a:t>Use the resource.</a:t>
            </a:r>
          </a:p>
          <a:p>
            <a:pPr lvl="1" indent="-457200" algn="just">
              <a:lnSpc>
                <a:spcPct val="90000"/>
              </a:lnSpc>
              <a:buFontTx/>
              <a:buAutoNum type="arabicPeriod"/>
            </a:pPr>
            <a:r>
              <a:rPr lang="en-US" sz="2000" dirty="0" smtClean="0">
                <a:latin typeface="Times New Roman" pitchFamily="18" charset="0"/>
                <a:cs typeface="Times New Roman" pitchFamily="18" charset="0"/>
              </a:rPr>
              <a:t>Release the resource.</a:t>
            </a: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a:t>
            </a:fld>
            <a:endParaRPr lang="e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Facts</a:t>
            </a:r>
            <a:endParaRPr lang="en-US" dirty="0"/>
          </a:p>
        </p:txBody>
      </p:sp>
      <p:sp>
        <p:nvSpPr>
          <p:cNvPr id="3" name="Text Placeholder 2"/>
          <p:cNvSpPr>
            <a:spLocks noGrp="1"/>
          </p:cNvSpPr>
          <p:nvPr>
            <p:ph type="body" idx="1"/>
          </p:nvPr>
        </p:nvSpPr>
        <p:spPr>
          <a:xfrm>
            <a:off x="814275" y="1327350"/>
            <a:ext cx="6132600" cy="2158800"/>
          </a:xfrm>
        </p:spPr>
        <p:txBody>
          <a:bodyPr/>
          <a:lstStyle/>
          <a:p>
            <a:r>
              <a:rPr lang="en-US" sz="1800" dirty="0" smtClean="0">
                <a:latin typeface="Roboto Condensed" charset="0"/>
                <a:ea typeface="Roboto Condensed" charset="0"/>
              </a:rPr>
              <a:t>If a system is in safe state </a:t>
            </a:r>
            <a:r>
              <a:rPr lang="en-US" sz="1800" dirty="0" smtClean="0">
                <a:latin typeface="Roboto Condensed" charset="0"/>
                <a:ea typeface="Roboto Condensed" charset="0"/>
                <a:sym typeface="Symbol" pitchFamily="18" charset="2"/>
              </a:rPr>
              <a:t> no deadlocks</a:t>
            </a:r>
          </a:p>
          <a:p>
            <a:r>
              <a:rPr lang="en-US" sz="1800" dirty="0" smtClean="0">
                <a:latin typeface="Roboto Condensed" charset="0"/>
                <a:ea typeface="Roboto Condensed" charset="0"/>
                <a:sym typeface="Symbol" pitchFamily="18" charset="2"/>
              </a:rPr>
              <a:t>If a system is in unsafe state  possibility of deadlock</a:t>
            </a:r>
          </a:p>
          <a:p>
            <a:r>
              <a:rPr lang="en-US" sz="1800" dirty="0" smtClean="0">
                <a:latin typeface="Roboto Condensed" charset="0"/>
                <a:ea typeface="Roboto Condensed" charset="0"/>
                <a:sym typeface="Symbol" pitchFamily="18" charset="2"/>
              </a:rPr>
              <a:t>Avoidance  ensure that a system will never enter an unsafe state.</a:t>
            </a:r>
          </a:p>
          <a:p>
            <a:pPr>
              <a:buNone/>
            </a:pPr>
            <a:r>
              <a:rPr lang="en-US" sz="1800" b="1" dirty="0" smtClean="0"/>
              <a:t>Safe, Unsafe, Deadlock State </a:t>
            </a:r>
            <a:endParaRPr lang="en-US" sz="1800" b="1"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40</a:t>
            </a:fld>
            <a:endParaRPr lang="en"/>
          </a:p>
        </p:txBody>
      </p:sp>
      <p:sp>
        <p:nvSpPr>
          <p:cNvPr id="6" name="Right Arrow 5"/>
          <p:cNvSpPr/>
          <p:nvPr/>
        </p:nvSpPr>
        <p:spPr>
          <a:xfrm>
            <a:off x="3657600" y="3105150"/>
            <a:ext cx="3810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4"/>
          <p:cNvPicPr>
            <a:picLocks noChangeAspect="1" noChangeArrowheads="1"/>
          </p:cNvPicPr>
          <p:nvPr/>
        </p:nvPicPr>
        <p:blipFill>
          <a:blip r:embed="rId2"/>
          <a:srcRect l="13437" t="1572" r="13683" b="2194"/>
          <a:stretch>
            <a:fillRect/>
          </a:stretch>
        </p:blipFill>
        <p:spPr bwMode="auto">
          <a:xfrm>
            <a:off x="4495800" y="2571750"/>
            <a:ext cx="2526845" cy="2502180"/>
          </a:xfrm>
          <a:prstGeom prst="rect">
            <a:avLst/>
          </a:prstGeom>
          <a:noFill/>
          <a:ln w="38100" cmpd="dbl">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Avoidance algorithms</a:t>
            </a:r>
            <a:endParaRPr lang="en-US" dirty="0"/>
          </a:p>
        </p:txBody>
      </p:sp>
      <p:sp>
        <p:nvSpPr>
          <p:cNvPr id="3" name="Text Placeholder 2"/>
          <p:cNvSpPr>
            <a:spLocks noGrp="1"/>
          </p:cNvSpPr>
          <p:nvPr>
            <p:ph type="body" idx="1"/>
          </p:nvPr>
        </p:nvSpPr>
        <p:spPr/>
        <p:txBody>
          <a:bodyPr/>
          <a:lstStyle/>
          <a:p>
            <a:r>
              <a:rPr lang="en-US" sz="2000" dirty="0" smtClean="0">
                <a:latin typeface="Roboto Condensed" charset="0"/>
                <a:ea typeface="Roboto Condensed" charset="0"/>
              </a:rPr>
              <a:t>Single instance of a resource type</a:t>
            </a:r>
          </a:p>
          <a:p>
            <a:pPr lvl="1"/>
            <a:r>
              <a:rPr lang="en-US" sz="2000" dirty="0" smtClean="0">
                <a:latin typeface="Roboto Condensed" charset="0"/>
                <a:ea typeface="Roboto Condensed" charset="0"/>
              </a:rPr>
              <a:t>Use a resource-allocation graph</a:t>
            </a:r>
          </a:p>
          <a:p>
            <a:r>
              <a:rPr lang="en-US" sz="2000" dirty="0" smtClean="0">
                <a:latin typeface="Roboto Condensed" charset="0"/>
                <a:ea typeface="Roboto Condensed" charset="0"/>
              </a:rPr>
              <a:t>Multiple instances of a resource type</a:t>
            </a:r>
          </a:p>
          <a:p>
            <a:pPr lvl="1"/>
            <a:r>
              <a:rPr lang="en-US" sz="2000" dirty="0" smtClean="0">
                <a:latin typeface="Roboto Condensed" charset="0"/>
                <a:ea typeface="Roboto Condensed" charset="0"/>
              </a:rPr>
              <a:t> Use the banker’s algorithm</a:t>
            </a:r>
          </a:p>
          <a:p>
            <a:endParaRPr lang="en-US" sz="20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41</a:t>
            </a:fld>
            <a:endParaRPr lang="en"/>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762000" y="1428750"/>
            <a:ext cx="7415325" cy="3145500"/>
          </a:xfrm>
        </p:spPr>
        <p:txBody>
          <a:bodyPr/>
          <a:lstStyle/>
          <a:p>
            <a:pPr>
              <a:buNone/>
            </a:pPr>
            <a:r>
              <a:rPr lang="en-US" sz="1800" b="1" dirty="0" smtClean="0">
                <a:solidFill>
                  <a:srgbClr val="7030A0"/>
                </a:solidFill>
                <a:latin typeface="Roboto Condensed" charset="0"/>
                <a:ea typeface="Roboto Condensed" charset="0"/>
              </a:rPr>
              <a:t>I</a:t>
            </a:r>
            <a:r>
              <a:rPr lang="en-US" sz="1800" dirty="0" smtClean="0">
                <a:latin typeface="Roboto Condensed" charset="0"/>
                <a:ea typeface="Roboto Condensed" charset="0"/>
              </a:rPr>
              <a:t>f all resources in the system has only one instance, a variant of resource allocation graph can be used for deadlock avoidance</a:t>
            </a:r>
          </a:p>
          <a:p>
            <a:r>
              <a:rPr lang="en-US" sz="1800" b="1" dirty="0" smtClean="0">
                <a:solidFill>
                  <a:srgbClr val="7030A0"/>
                </a:solidFill>
                <a:latin typeface="Roboto Condensed" charset="0"/>
                <a:ea typeface="Roboto Condensed" charset="0"/>
              </a:rPr>
              <a:t>Claim</a:t>
            </a:r>
            <a:r>
              <a:rPr lang="en-US" sz="1800" b="1" dirty="0" smtClean="0">
                <a:solidFill>
                  <a:srgbClr val="3366FF"/>
                </a:solidFill>
                <a:latin typeface="Roboto Condensed" charset="0"/>
                <a:ea typeface="Roboto Condensed" charset="0"/>
              </a:rPr>
              <a:t> </a:t>
            </a:r>
            <a:r>
              <a:rPr lang="en-US" sz="1800" b="1" dirty="0" smtClean="0">
                <a:solidFill>
                  <a:srgbClr val="7030A0"/>
                </a:solidFill>
                <a:latin typeface="Roboto Condensed" charset="0"/>
                <a:ea typeface="Roboto Condensed" charset="0"/>
              </a:rPr>
              <a:t>edge</a:t>
            </a:r>
            <a:r>
              <a:rPr lang="en-US" sz="1800" dirty="0" smtClean="0">
                <a:solidFill>
                  <a:srgbClr val="3366FF"/>
                </a:solidFill>
                <a:latin typeface="Roboto Condensed" charset="0"/>
                <a:ea typeface="Roboto Condensed" charset="0"/>
              </a:rPr>
              <a:t> </a:t>
            </a:r>
            <a:r>
              <a:rPr lang="en-US" sz="1800" i="1" dirty="0" smtClean="0">
                <a:latin typeface="Roboto Condensed" charset="0"/>
                <a:ea typeface="Roboto Condensed" charset="0"/>
              </a:rPr>
              <a:t>P</a:t>
            </a:r>
            <a:r>
              <a:rPr lang="en-US" sz="1800" i="1" baseline="-25000" dirty="0" smtClean="0">
                <a:latin typeface="Roboto Condensed" charset="0"/>
                <a:ea typeface="Roboto Condensed" charset="0"/>
              </a:rPr>
              <a:t>i</a:t>
            </a:r>
            <a:r>
              <a:rPr lang="en-US" sz="1800" dirty="0" smtClean="0">
                <a:latin typeface="Roboto Condensed" charset="0"/>
                <a:ea typeface="Roboto Condensed" charset="0"/>
              </a:rPr>
              <a:t> </a:t>
            </a:r>
            <a:r>
              <a:rPr lang="en-US" sz="1800" dirty="0" smtClean="0">
                <a:latin typeface="Roboto Condensed" charset="0"/>
                <a:ea typeface="Roboto Condensed" charset="0"/>
                <a:sym typeface="Symbol" pitchFamily="18" charset="2"/>
              </a:rPr>
              <a:t> </a:t>
            </a:r>
            <a:r>
              <a:rPr lang="en-US" sz="1800" i="1" dirty="0" err="1" smtClean="0">
                <a:latin typeface="Roboto Condensed" charset="0"/>
                <a:ea typeface="Roboto Condensed" charset="0"/>
                <a:sym typeface="Symbol" pitchFamily="18" charset="2"/>
              </a:rPr>
              <a:t>R</a:t>
            </a:r>
            <a:r>
              <a:rPr lang="en-US" sz="1800" i="1" baseline="-25000" dirty="0" err="1" smtClean="0">
                <a:latin typeface="Roboto Condensed" charset="0"/>
                <a:ea typeface="Roboto Condensed" charset="0"/>
                <a:sym typeface="Symbol" pitchFamily="18" charset="2"/>
              </a:rPr>
              <a:t>j</a:t>
            </a:r>
            <a:r>
              <a:rPr lang="en-US" sz="1800" dirty="0" smtClean="0">
                <a:latin typeface="Roboto Condensed" charset="0"/>
                <a:ea typeface="Roboto Condensed" charset="0"/>
                <a:sym typeface="Symbol" pitchFamily="18" charset="2"/>
              </a:rPr>
              <a:t> indicated that process </a:t>
            </a:r>
            <a:r>
              <a:rPr lang="en-US" sz="1800" i="1" dirty="0" err="1" smtClean="0">
                <a:latin typeface="Roboto Condensed" charset="0"/>
                <a:ea typeface="Roboto Condensed" charset="0"/>
                <a:sym typeface="Symbol" pitchFamily="18" charset="2"/>
              </a:rPr>
              <a:t>P</a:t>
            </a:r>
            <a:r>
              <a:rPr lang="en-US" sz="1800" i="1" baseline="-25000" dirty="0" err="1" smtClean="0">
                <a:latin typeface="Roboto Condensed" charset="0"/>
                <a:ea typeface="Roboto Condensed" charset="0"/>
                <a:sym typeface="Symbol" pitchFamily="18" charset="2"/>
              </a:rPr>
              <a:t>j</a:t>
            </a:r>
            <a:r>
              <a:rPr lang="en-US" sz="1800" dirty="0" smtClean="0">
                <a:latin typeface="Roboto Condensed" charset="0"/>
                <a:ea typeface="Roboto Condensed" charset="0"/>
                <a:sym typeface="Symbol" pitchFamily="18" charset="2"/>
              </a:rPr>
              <a:t> may request resource </a:t>
            </a:r>
            <a:r>
              <a:rPr lang="en-US" sz="1800" i="1" dirty="0" err="1" smtClean="0">
                <a:latin typeface="Roboto Condensed" charset="0"/>
                <a:ea typeface="Roboto Condensed" charset="0"/>
                <a:sym typeface="Symbol" pitchFamily="18" charset="2"/>
              </a:rPr>
              <a:t>R</a:t>
            </a:r>
            <a:r>
              <a:rPr lang="en-US" sz="1800" i="1" baseline="-25000" dirty="0" err="1" smtClean="0">
                <a:latin typeface="Roboto Condensed" charset="0"/>
                <a:ea typeface="Roboto Condensed" charset="0"/>
                <a:sym typeface="Symbol" pitchFamily="18" charset="2"/>
              </a:rPr>
              <a:t>j</a:t>
            </a:r>
            <a:r>
              <a:rPr lang="en-US" sz="1800" dirty="0" smtClean="0">
                <a:latin typeface="Roboto Condensed" charset="0"/>
                <a:ea typeface="Roboto Condensed" charset="0"/>
                <a:sym typeface="Symbol" pitchFamily="18" charset="2"/>
              </a:rPr>
              <a:t>; represented by a dashed line</a:t>
            </a:r>
          </a:p>
          <a:p>
            <a:r>
              <a:rPr lang="en-US" sz="1800" dirty="0" smtClean="0">
                <a:latin typeface="Roboto Condensed" charset="0"/>
                <a:ea typeface="Roboto Condensed" charset="0"/>
                <a:sym typeface="Symbol" pitchFamily="18" charset="2"/>
              </a:rPr>
              <a:t>Claim edge </a:t>
            </a:r>
            <a:r>
              <a:rPr lang="en-US" sz="1800" dirty="0" smtClean="0">
                <a:solidFill>
                  <a:srgbClr val="7030A0"/>
                </a:solidFill>
                <a:latin typeface="Roboto Condensed" charset="0"/>
                <a:ea typeface="Roboto Condensed" charset="0"/>
                <a:sym typeface="Symbol" pitchFamily="18" charset="2"/>
              </a:rPr>
              <a:t>converts</a:t>
            </a:r>
            <a:r>
              <a:rPr lang="en-US" sz="1800" dirty="0" smtClean="0">
                <a:latin typeface="Roboto Condensed" charset="0"/>
                <a:ea typeface="Roboto Condensed" charset="0"/>
                <a:sym typeface="Symbol" pitchFamily="18" charset="2"/>
              </a:rPr>
              <a:t> to request edge when a </a:t>
            </a:r>
            <a:r>
              <a:rPr lang="en-US" sz="1800" dirty="0" smtClean="0">
                <a:solidFill>
                  <a:srgbClr val="7030A0"/>
                </a:solidFill>
                <a:latin typeface="Roboto Condensed" charset="0"/>
                <a:ea typeface="Roboto Condensed" charset="0"/>
                <a:sym typeface="Symbol" pitchFamily="18" charset="2"/>
              </a:rPr>
              <a:t>process requests </a:t>
            </a:r>
            <a:r>
              <a:rPr lang="en-US" sz="1800" dirty="0" smtClean="0">
                <a:latin typeface="Roboto Condensed" charset="0"/>
                <a:ea typeface="Roboto Condensed" charset="0"/>
                <a:sym typeface="Symbol" pitchFamily="18" charset="2"/>
              </a:rPr>
              <a:t>a resource</a:t>
            </a:r>
          </a:p>
          <a:p>
            <a:r>
              <a:rPr lang="en-US" sz="1800" dirty="0" smtClean="0">
                <a:latin typeface="Roboto Condensed" charset="0"/>
                <a:ea typeface="Roboto Condensed" charset="0"/>
                <a:sym typeface="Symbol" pitchFamily="18" charset="2"/>
              </a:rPr>
              <a:t>Request edge converted to an assignment edge when the  </a:t>
            </a:r>
            <a:r>
              <a:rPr lang="en-US" sz="1800" dirty="0" smtClean="0">
                <a:solidFill>
                  <a:srgbClr val="7030A0"/>
                </a:solidFill>
                <a:latin typeface="Roboto Condensed" charset="0"/>
                <a:ea typeface="Roboto Condensed" charset="0"/>
                <a:sym typeface="Symbol" pitchFamily="18" charset="2"/>
              </a:rPr>
              <a:t>resource is allocated </a:t>
            </a:r>
            <a:r>
              <a:rPr lang="en-US" sz="1800" dirty="0" smtClean="0">
                <a:latin typeface="Roboto Condensed" charset="0"/>
                <a:ea typeface="Roboto Condensed" charset="0"/>
                <a:sym typeface="Symbol" pitchFamily="18" charset="2"/>
              </a:rPr>
              <a:t>to the process</a:t>
            </a:r>
          </a:p>
          <a:p>
            <a:r>
              <a:rPr lang="en-US" sz="1800" dirty="0" smtClean="0">
                <a:latin typeface="Roboto Condensed" charset="0"/>
                <a:ea typeface="Roboto Condensed" charset="0"/>
                <a:sym typeface="Symbol" pitchFamily="18" charset="2"/>
              </a:rPr>
              <a:t>When a </a:t>
            </a:r>
            <a:r>
              <a:rPr lang="en-US" sz="1800" dirty="0" smtClean="0">
                <a:solidFill>
                  <a:srgbClr val="7030A0"/>
                </a:solidFill>
                <a:latin typeface="Roboto Condensed" charset="0"/>
                <a:ea typeface="Roboto Condensed" charset="0"/>
                <a:sym typeface="Symbol" pitchFamily="18" charset="2"/>
              </a:rPr>
              <a:t>resource is released </a:t>
            </a:r>
            <a:r>
              <a:rPr lang="en-US" sz="1800" dirty="0" smtClean="0">
                <a:latin typeface="Roboto Condensed" charset="0"/>
                <a:ea typeface="Roboto Condensed" charset="0"/>
                <a:sym typeface="Symbol" pitchFamily="18" charset="2"/>
              </a:rPr>
              <a:t>by a process, assignment edge reconverts to a claim edge</a:t>
            </a:r>
          </a:p>
          <a:p>
            <a:r>
              <a:rPr lang="en-US" sz="1800" dirty="0" smtClean="0">
                <a:latin typeface="Roboto Condensed" charset="0"/>
                <a:ea typeface="Roboto Condensed" charset="0"/>
                <a:sym typeface="Symbol" pitchFamily="18" charset="2"/>
              </a:rPr>
              <a:t>Resources must be claimed </a:t>
            </a:r>
            <a:r>
              <a:rPr lang="en-US" sz="1800" i="1" dirty="0" smtClean="0">
                <a:latin typeface="Roboto Condensed" charset="0"/>
                <a:ea typeface="Roboto Condensed" charset="0"/>
                <a:sym typeface="Symbol" pitchFamily="18" charset="2"/>
              </a:rPr>
              <a:t>a </a:t>
            </a:r>
            <a:r>
              <a:rPr lang="en-US" sz="1800" i="1" dirty="0" smtClean="0">
                <a:solidFill>
                  <a:srgbClr val="7030A0"/>
                </a:solidFill>
                <a:latin typeface="Roboto Condensed" charset="0"/>
                <a:ea typeface="Roboto Condensed" charset="0"/>
                <a:sym typeface="Symbol" pitchFamily="18" charset="2"/>
              </a:rPr>
              <a:t>priori</a:t>
            </a:r>
            <a:r>
              <a:rPr lang="en-US" sz="1800" dirty="0" smtClean="0">
                <a:latin typeface="Roboto Condensed" charset="0"/>
                <a:ea typeface="Roboto Condensed" charset="0"/>
                <a:sym typeface="Symbol" pitchFamily="18" charset="2"/>
              </a:rPr>
              <a:t> in the system</a:t>
            </a:r>
            <a:endParaRPr lang="en-US" sz="1800" dirty="0" smtClean="0">
              <a:latin typeface="Roboto Condensed" charset="0"/>
              <a:ea typeface="Roboto Condensed" charset="0"/>
            </a:endParaRPr>
          </a:p>
          <a:p>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42</a:t>
            </a:fld>
            <a:endParaRPr lang="en"/>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Resource-Allocation Graph</a:t>
            </a:r>
            <a:endParaRPr lang="en-US" dirty="0"/>
          </a:p>
        </p:txBody>
      </p:sp>
      <p:sp>
        <p:nvSpPr>
          <p:cNvPr id="3" name="Text Placeholder 2"/>
          <p:cNvSpPr>
            <a:spLocks noGrp="1"/>
          </p:cNvSpPr>
          <p:nvPr>
            <p:ph type="body" idx="1"/>
          </p:nvPr>
        </p:nvSpPr>
        <p:spPr>
          <a:xfrm>
            <a:off x="3962399" y="1327350"/>
            <a:ext cx="5029201" cy="787200"/>
          </a:xfrm>
        </p:spPr>
        <p:txBody>
          <a:bodyPr/>
          <a:lstStyle/>
          <a:p>
            <a:pPr>
              <a:buNone/>
            </a:pPr>
            <a:r>
              <a:rPr lang="en-US" sz="1800" dirty="0" smtClean="0">
                <a:latin typeface="Roboto Condensed" charset="0"/>
                <a:ea typeface="Roboto Condensed" charset="0"/>
              </a:rPr>
              <a:t>Unsafe State In Resource-Allocation Graph</a:t>
            </a:r>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43</a:t>
            </a:fld>
            <a:endParaRPr lang="en"/>
          </a:p>
        </p:txBody>
      </p:sp>
      <p:pic>
        <p:nvPicPr>
          <p:cNvPr id="5" name="Picture 4" descr="7"/>
          <p:cNvPicPr>
            <a:picLocks noChangeAspect="1" noChangeArrowheads="1"/>
          </p:cNvPicPr>
          <p:nvPr/>
        </p:nvPicPr>
        <p:blipFill>
          <a:blip r:embed="rId2"/>
          <a:srcRect/>
          <a:stretch>
            <a:fillRect/>
          </a:stretch>
        </p:blipFill>
        <p:spPr bwMode="auto">
          <a:xfrm>
            <a:off x="762000" y="1428750"/>
            <a:ext cx="2667000" cy="2666999"/>
          </a:xfrm>
          <a:prstGeom prst="rect">
            <a:avLst/>
          </a:prstGeom>
          <a:noFill/>
          <a:ln w="9525">
            <a:noFill/>
            <a:miter lim="800000"/>
            <a:headEnd/>
            <a:tailEnd/>
          </a:ln>
        </p:spPr>
      </p:pic>
      <p:pic>
        <p:nvPicPr>
          <p:cNvPr id="6" name="Picture 4" descr="7"/>
          <p:cNvPicPr>
            <a:picLocks noChangeAspect="1" noChangeArrowheads="1"/>
          </p:cNvPicPr>
          <p:nvPr/>
        </p:nvPicPr>
        <p:blipFill>
          <a:blip r:embed="rId3"/>
          <a:srcRect/>
          <a:stretch>
            <a:fillRect/>
          </a:stretch>
        </p:blipFill>
        <p:spPr bwMode="auto">
          <a:xfrm>
            <a:off x="4648200" y="2190750"/>
            <a:ext cx="2416175" cy="244889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1950"/>
            <a:ext cx="5492400" cy="766200"/>
          </a:xfrm>
        </p:spPr>
        <p:txBody>
          <a:bodyPr/>
          <a:lstStyle/>
          <a:p>
            <a:r>
              <a:rPr lang="en-US" dirty="0" smtClean="0"/>
              <a:t>Resource-Allocation Graph Algorithm</a:t>
            </a:r>
            <a:endParaRPr lang="en-US" dirty="0"/>
          </a:p>
        </p:txBody>
      </p:sp>
      <p:sp>
        <p:nvSpPr>
          <p:cNvPr id="3" name="Text Placeholder 2"/>
          <p:cNvSpPr>
            <a:spLocks noGrp="1"/>
          </p:cNvSpPr>
          <p:nvPr>
            <p:ph type="body" idx="1"/>
          </p:nvPr>
        </p:nvSpPr>
        <p:spPr>
          <a:xfrm>
            <a:off x="814274" y="1327350"/>
            <a:ext cx="7034325" cy="3145500"/>
          </a:xfrm>
        </p:spPr>
        <p:txBody>
          <a:bodyPr/>
          <a:lstStyle/>
          <a:p>
            <a:r>
              <a:rPr lang="en-US" sz="2000" dirty="0" smtClean="0">
                <a:latin typeface="Roboto Condensed" charset="0"/>
                <a:ea typeface="Roboto Condensed" charset="0"/>
              </a:rPr>
              <a:t>Suppose that process</a:t>
            </a:r>
            <a:r>
              <a:rPr lang="en-US" sz="2000" i="1" dirty="0" smtClean="0">
                <a:latin typeface="Roboto Condensed" charset="0"/>
                <a:ea typeface="Roboto Condensed" charset="0"/>
              </a:rPr>
              <a:t> P</a:t>
            </a:r>
            <a:r>
              <a:rPr lang="en-US" sz="2000" i="1" baseline="-25000" dirty="0" smtClean="0">
                <a:latin typeface="Roboto Condensed" charset="0"/>
                <a:ea typeface="Roboto Condensed" charset="0"/>
              </a:rPr>
              <a:t>i</a:t>
            </a:r>
            <a:r>
              <a:rPr lang="en-US" sz="2000" dirty="0" smtClean="0">
                <a:latin typeface="Roboto Condensed" charset="0"/>
                <a:ea typeface="Roboto Condensed" charset="0"/>
              </a:rPr>
              <a:t> requests a resource </a:t>
            </a:r>
            <a:r>
              <a:rPr lang="en-US" sz="2000" i="1" dirty="0" err="1" smtClean="0">
                <a:latin typeface="Roboto Condensed" charset="0"/>
                <a:ea typeface="Roboto Condensed" charset="0"/>
                <a:sym typeface="Symbol" pitchFamily="18" charset="2"/>
              </a:rPr>
              <a:t>R</a:t>
            </a:r>
            <a:r>
              <a:rPr lang="en-US" sz="2000" i="1" baseline="-25000" dirty="0" err="1" smtClean="0">
                <a:latin typeface="Roboto Condensed" charset="0"/>
                <a:ea typeface="Roboto Condensed" charset="0"/>
                <a:sym typeface="Symbol" pitchFamily="18" charset="2"/>
              </a:rPr>
              <a:t>j</a:t>
            </a:r>
            <a:endParaRPr lang="en-US" sz="2000" i="1" baseline="-25000" dirty="0" smtClean="0">
              <a:latin typeface="Roboto Condensed" charset="0"/>
              <a:ea typeface="Roboto Condensed" charset="0"/>
              <a:sym typeface="Symbol" pitchFamily="18" charset="2"/>
            </a:endParaRPr>
          </a:p>
          <a:p>
            <a:endParaRPr lang="en-US" sz="2000" i="1" baseline="-25000" dirty="0" smtClean="0">
              <a:latin typeface="Roboto Condensed" charset="0"/>
              <a:ea typeface="Roboto Condensed" charset="0"/>
              <a:sym typeface="Symbol" pitchFamily="18" charset="2"/>
            </a:endParaRPr>
          </a:p>
          <a:p>
            <a:r>
              <a:rPr lang="en-US" sz="2000" dirty="0" smtClean="0">
                <a:latin typeface="Roboto Condensed" charset="0"/>
                <a:ea typeface="Roboto Condensed" charset="0"/>
                <a:sym typeface="Symbol" pitchFamily="18" charset="2"/>
              </a:rPr>
              <a:t>The request can be granted only if </a:t>
            </a:r>
            <a:r>
              <a:rPr lang="en-US" sz="2000" dirty="0" smtClean="0">
                <a:solidFill>
                  <a:srgbClr val="7030A0"/>
                </a:solidFill>
                <a:latin typeface="Roboto Condensed" charset="0"/>
                <a:ea typeface="Roboto Condensed" charset="0"/>
                <a:sym typeface="Symbol" pitchFamily="18" charset="2"/>
              </a:rPr>
              <a:t>converting</a:t>
            </a:r>
            <a:r>
              <a:rPr lang="en-US" sz="2000" dirty="0" smtClean="0">
                <a:latin typeface="Roboto Condensed" charset="0"/>
                <a:ea typeface="Roboto Condensed" charset="0"/>
                <a:sym typeface="Symbol" pitchFamily="18" charset="2"/>
              </a:rPr>
              <a:t> the request edge to an assignment edge </a:t>
            </a:r>
            <a:r>
              <a:rPr lang="en-US" sz="2000" dirty="0" smtClean="0">
                <a:solidFill>
                  <a:srgbClr val="7030A0"/>
                </a:solidFill>
                <a:latin typeface="Roboto Condensed" charset="0"/>
                <a:ea typeface="Roboto Condensed" charset="0"/>
                <a:sym typeface="Symbol" pitchFamily="18" charset="2"/>
              </a:rPr>
              <a:t>does not result in the formation of a cycle</a:t>
            </a:r>
            <a:r>
              <a:rPr lang="en-US" sz="2000" dirty="0" smtClean="0">
                <a:latin typeface="Roboto Condensed" charset="0"/>
                <a:ea typeface="Roboto Condensed" charset="0"/>
                <a:sym typeface="Symbol" pitchFamily="18" charset="2"/>
              </a:rPr>
              <a:t> in the resource allocation graph</a:t>
            </a:r>
          </a:p>
          <a:p>
            <a:endParaRPr lang="en-US" sz="20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44</a:t>
            </a:fld>
            <a:endParaRPr lang="en"/>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Banker’s Algorithm</a:t>
            </a:r>
            <a:endParaRPr lang="en-US" dirty="0"/>
          </a:p>
        </p:txBody>
      </p:sp>
      <p:sp>
        <p:nvSpPr>
          <p:cNvPr id="3" name="Text Placeholder 2"/>
          <p:cNvSpPr>
            <a:spLocks noGrp="1"/>
          </p:cNvSpPr>
          <p:nvPr>
            <p:ph type="body" idx="1"/>
          </p:nvPr>
        </p:nvSpPr>
        <p:spPr>
          <a:xfrm>
            <a:off x="814274" y="1327350"/>
            <a:ext cx="6653325" cy="3145500"/>
          </a:xfrm>
        </p:spPr>
        <p:txBody>
          <a:bodyPr/>
          <a:lstStyle/>
          <a:p>
            <a:r>
              <a:rPr lang="en-US" sz="1800" dirty="0" smtClean="0">
                <a:latin typeface="Roboto Condensed" charset="0"/>
                <a:ea typeface="Roboto Condensed" charset="0"/>
              </a:rPr>
              <a:t>Multiple instances</a:t>
            </a:r>
          </a:p>
          <a:p>
            <a:r>
              <a:rPr lang="en-US" sz="1800" dirty="0" smtClean="0">
                <a:latin typeface="Roboto Condensed" charset="0"/>
                <a:ea typeface="Roboto Condensed" charset="0"/>
              </a:rPr>
              <a:t>Each process must a priori claim maximum use</a:t>
            </a:r>
          </a:p>
          <a:p>
            <a:r>
              <a:rPr lang="en-US" sz="1800" dirty="0" smtClean="0">
                <a:latin typeface="Roboto Condensed" charset="0"/>
                <a:ea typeface="Roboto Condensed" charset="0"/>
              </a:rPr>
              <a:t>When a process requests a resource it may have to wait  </a:t>
            </a:r>
          </a:p>
          <a:p>
            <a:r>
              <a:rPr lang="en-US" sz="1800" dirty="0" smtClean="0">
                <a:latin typeface="Roboto Condensed" charset="0"/>
                <a:ea typeface="Roboto Condensed" charset="0"/>
              </a:rPr>
              <a:t>When a process gets all its resources it must return them in a finite amount of time</a:t>
            </a:r>
          </a:p>
          <a:p>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45</a:t>
            </a:fld>
            <a:endParaRPr lang="en"/>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Safety Algorithm</a:t>
            </a:r>
            <a:endParaRPr lang="en-US" dirty="0">
              <a:solidFill>
                <a:schemeClr val="bg1"/>
              </a:solidFill>
            </a:endParaRPr>
          </a:p>
        </p:txBody>
      </p:sp>
      <p:sp>
        <p:nvSpPr>
          <p:cNvPr id="3" name="Text Placeholder 2"/>
          <p:cNvSpPr>
            <a:spLocks noGrp="1"/>
          </p:cNvSpPr>
          <p:nvPr>
            <p:ph type="body" idx="1"/>
          </p:nvPr>
        </p:nvSpPr>
        <p:spPr>
          <a:xfrm>
            <a:off x="609600" y="1327350"/>
            <a:ext cx="7543799" cy="3378000"/>
          </a:xfrm>
        </p:spPr>
        <p:txBody>
          <a:bodyPr/>
          <a:lstStyle/>
          <a:p>
            <a:pPr marL="0" indent="0" algn="just" eaLnBrk="1" hangingPunct="1">
              <a:lnSpc>
                <a:spcPct val="90000"/>
              </a:lnSpc>
              <a:buFontTx/>
              <a:buNone/>
            </a:pPr>
            <a:r>
              <a:rPr lang="en-US" sz="1800" dirty="0" smtClean="0">
                <a:latin typeface="Roboto Condensed" charset="0"/>
                <a:ea typeface="Roboto Condensed" charset="0"/>
                <a:cs typeface="Times New Roman" pitchFamily="18" charset="0"/>
              </a:rPr>
              <a:t>A method used to determine if a particular state is safe.   It's safe if there exists a sequence of processes such that for all the processes, there’s a way to avoid deadlock: </a:t>
            </a:r>
          </a:p>
          <a:p>
            <a:pPr marL="0" indent="0" algn="just" eaLnBrk="1" hangingPunct="1">
              <a:lnSpc>
                <a:spcPct val="90000"/>
              </a:lnSpc>
              <a:buFontTx/>
              <a:buNone/>
            </a:pPr>
            <a:r>
              <a:rPr lang="en-US" sz="1800" dirty="0" smtClean="0">
                <a:latin typeface="Roboto Condensed" charset="0"/>
                <a:ea typeface="Roboto Condensed" charset="0"/>
                <a:cs typeface="Times New Roman" pitchFamily="18" charset="0"/>
              </a:rPr>
              <a:t>The algorithm uses these variables:</a:t>
            </a:r>
          </a:p>
          <a:p>
            <a:pPr marL="0" indent="0" algn="just" eaLnBrk="1" hangingPunct="1">
              <a:lnSpc>
                <a:spcPct val="90000"/>
              </a:lnSpc>
              <a:buFontTx/>
              <a:buNone/>
            </a:pPr>
            <a:r>
              <a:rPr lang="en-US" sz="1800" dirty="0" smtClean="0">
                <a:latin typeface="Roboto Condensed" charset="0"/>
                <a:ea typeface="Roboto Condensed" charset="0"/>
                <a:cs typeface="Times New Roman" pitchFamily="18" charset="0"/>
              </a:rPr>
              <a:t> </a:t>
            </a:r>
            <a:r>
              <a:rPr lang="en-US" sz="1800" b="1" dirty="0" smtClean="0">
                <a:latin typeface="Roboto Condensed" charset="0"/>
                <a:ea typeface="Roboto Condensed" charset="0"/>
                <a:cs typeface="Times New Roman" pitchFamily="18" charset="0"/>
              </a:rPr>
              <a:t>Need[I</a:t>
            </a:r>
            <a:r>
              <a:rPr lang="en-US" sz="1800" dirty="0" smtClean="0">
                <a:latin typeface="Roboto Condensed" charset="0"/>
                <a:ea typeface="Roboto Condensed" charset="0"/>
                <a:cs typeface="Times New Roman" pitchFamily="18" charset="0"/>
              </a:rPr>
              <a:t>] – the remaining resource needs of each process.</a:t>
            </a:r>
          </a:p>
          <a:p>
            <a:pPr marL="0" indent="0" algn="just" eaLnBrk="1" hangingPunct="1">
              <a:lnSpc>
                <a:spcPct val="90000"/>
              </a:lnSpc>
              <a:buFontTx/>
              <a:buNone/>
            </a:pPr>
            <a:r>
              <a:rPr lang="en-US" sz="1800" b="1" dirty="0" smtClean="0">
                <a:latin typeface="Roboto Condensed" charset="0"/>
                <a:ea typeface="Roboto Condensed" charset="0"/>
                <a:cs typeface="Times New Roman" pitchFamily="18" charset="0"/>
              </a:rPr>
              <a:t>Work</a:t>
            </a:r>
            <a:r>
              <a:rPr lang="en-US" sz="1800" dirty="0" smtClean="0">
                <a:latin typeface="Roboto Condensed" charset="0"/>
                <a:ea typeface="Roboto Condensed" charset="0"/>
                <a:cs typeface="Times New Roman" pitchFamily="18" charset="0"/>
              </a:rPr>
              <a:t>    - Temporary variable – how many of the resource are currently available.</a:t>
            </a:r>
          </a:p>
          <a:p>
            <a:pPr marL="0" indent="0" algn="just" eaLnBrk="1" hangingPunct="1">
              <a:lnSpc>
                <a:spcPct val="90000"/>
              </a:lnSpc>
              <a:buFontTx/>
              <a:buNone/>
            </a:pPr>
            <a:r>
              <a:rPr lang="en-US" sz="1800" b="1" dirty="0" smtClean="0">
                <a:latin typeface="Roboto Condensed" charset="0"/>
                <a:ea typeface="Roboto Condensed" charset="0"/>
                <a:cs typeface="Times New Roman" pitchFamily="18" charset="0"/>
              </a:rPr>
              <a:t>Finish[I]</a:t>
            </a:r>
            <a:r>
              <a:rPr lang="en-US" sz="1800" dirty="0" smtClean="0">
                <a:latin typeface="Roboto Condensed" charset="0"/>
                <a:ea typeface="Roboto Condensed" charset="0"/>
                <a:cs typeface="Times New Roman" pitchFamily="18" charset="0"/>
              </a:rPr>
              <a:t> – flag for each process showing we’ve analyzed that process or not.</a:t>
            </a:r>
          </a:p>
          <a:p>
            <a:pPr lvl="1" algn="just" eaLnBrk="1" hangingPunct="1">
              <a:lnSpc>
                <a:spcPct val="90000"/>
              </a:lnSpc>
              <a:buFontTx/>
              <a:buNone/>
            </a:pPr>
            <a:r>
              <a:rPr lang="en-US" sz="1800" dirty="0" smtClean="0">
                <a:latin typeface="Roboto Condensed" charset="0"/>
                <a:ea typeface="Roboto Condensed" charset="0"/>
                <a:cs typeface="Times New Roman" pitchFamily="18" charset="0"/>
              </a:rPr>
              <a:t>need &lt;=  available + allocated[0] + .. + allocated[I-1]  </a:t>
            </a:r>
            <a:r>
              <a:rPr lang="en-US" sz="1800" b="1" dirty="0" smtClean="0">
                <a:solidFill>
                  <a:srgbClr val="FF0000"/>
                </a:solidFill>
                <a:latin typeface="Roboto Condensed" charset="0"/>
                <a:ea typeface="Roboto Condensed" charset="0"/>
                <a:cs typeface="Times New Roman" pitchFamily="18" charset="0"/>
                <a:sym typeface="Wingdings" pitchFamily="2" charset="2"/>
              </a:rPr>
              <a:t></a:t>
            </a:r>
            <a:r>
              <a:rPr lang="en-US" sz="1800" b="1" dirty="0" smtClean="0">
                <a:solidFill>
                  <a:srgbClr val="FF0000"/>
                </a:solidFill>
                <a:latin typeface="Roboto Condensed" charset="0"/>
                <a:ea typeface="Roboto Condensed" charset="0"/>
                <a:cs typeface="Times New Roman" pitchFamily="18" charset="0"/>
              </a:rPr>
              <a:t> Sign of success</a:t>
            </a:r>
          </a:p>
          <a:p>
            <a:pPr marL="0" indent="0" algn="just" eaLnBrk="1" hangingPunct="1">
              <a:lnSpc>
                <a:spcPct val="90000"/>
              </a:lnSpc>
              <a:buFontTx/>
              <a:buNone/>
            </a:pPr>
            <a:r>
              <a:rPr lang="en-US" sz="1800" dirty="0" smtClean="0">
                <a:latin typeface="Roboto Condensed" charset="0"/>
                <a:ea typeface="Roboto Condensed" charset="0"/>
                <a:cs typeface="Times New Roman" pitchFamily="18" charset="0"/>
              </a:rPr>
              <a:t> Let   </a:t>
            </a:r>
            <a:r>
              <a:rPr lang="en-US" sz="1800" b="1" dirty="0" smtClean="0">
                <a:latin typeface="Roboto Condensed" charset="0"/>
                <a:ea typeface="Roboto Condensed" charset="0"/>
                <a:cs typeface="Times New Roman" pitchFamily="18" charset="0"/>
              </a:rPr>
              <a:t>work  </a:t>
            </a:r>
            <a:r>
              <a:rPr lang="en-US" sz="1800" dirty="0" smtClean="0">
                <a:latin typeface="Roboto Condensed" charset="0"/>
                <a:ea typeface="Roboto Condensed" charset="0"/>
                <a:cs typeface="Times New Roman" pitchFamily="18" charset="0"/>
              </a:rPr>
              <a:t> and   </a:t>
            </a:r>
            <a:r>
              <a:rPr lang="en-US" sz="1800" b="1" dirty="0" smtClean="0">
                <a:latin typeface="Roboto Condensed" charset="0"/>
                <a:ea typeface="Roboto Condensed" charset="0"/>
                <a:cs typeface="Times New Roman" pitchFamily="18" charset="0"/>
              </a:rPr>
              <a:t>finish</a:t>
            </a:r>
            <a:r>
              <a:rPr lang="en-US" sz="1800" dirty="0" smtClean="0">
                <a:latin typeface="Roboto Condensed" charset="0"/>
                <a:ea typeface="Roboto Condensed" charset="0"/>
                <a:cs typeface="Times New Roman" pitchFamily="18" charset="0"/>
              </a:rPr>
              <a:t>  be vectors of length </a:t>
            </a:r>
            <a:r>
              <a:rPr lang="en-US" sz="1800" b="1" dirty="0" smtClean="0">
                <a:latin typeface="Roboto Condensed" charset="0"/>
                <a:ea typeface="Roboto Condensed" charset="0"/>
                <a:cs typeface="Times New Roman" pitchFamily="18" charset="0"/>
              </a:rPr>
              <a:t>m</a:t>
            </a:r>
            <a:r>
              <a:rPr lang="en-US" sz="1800" dirty="0" smtClean="0">
                <a:latin typeface="Roboto Condensed" charset="0"/>
                <a:ea typeface="Roboto Condensed" charset="0"/>
                <a:cs typeface="Times New Roman" pitchFamily="18" charset="0"/>
              </a:rPr>
              <a:t> and </a:t>
            </a:r>
            <a:r>
              <a:rPr lang="en-US" sz="1800" b="1" dirty="0" smtClean="0">
                <a:latin typeface="Roboto Condensed" charset="0"/>
                <a:ea typeface="Roboto Condensed" charset="0"/>
                <a:cs typeface="Times New Roman" pitchFamily="18" charset="0"/>
              </a:rPr>
              <a:t>n</a:t>
            </a:r>
            <a:r>
              <a:rPr lang="en-US" sz="1800" dirty="0" smtClean="0">
                <a:latin typeface="Roboto Condensed" charset="0"/>
                <a:ea typeface="Roboto Condensed" charset="0"/>
                <a:cs typeface="Times New Roman" pitchFamily="18" charset="0"/>
              </a:rPr>
              <a:t> respectively.</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46</a:t>
            </a:fld>
            <a:endParaRPr lang="e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Structures for the Banker’s Algorithm </a:t>
            </a:r>
            <a:endParaRPr lang="en-US" dirty="0"/>
          </a:p>
        </p:txBody>
      </p:sp>
      <p:sp>
        <p:nvSpPr>
          <p:cNvPr id="3" name="Text Placeholder 2"/>
          <p:cNvSpPr>
            <a:spLocks noGrp="1"/>
          </p:cNvSpPr>
          <p:nvPr>
            <p:ph type="body" idx="1"/>
          </p:nvPr>
        </p:nvSpPr>
        <p:spPr>
          <a:xfrm>
            <a:off x="533400" y="1327350"/>
            <a:ext cx="7696199" cy="3530400"/>
          </a:xfrm>
        </p:spPr>
        <p:txBody>
          <a:bodyPr/>
          <a:lstStyle/>
          <a:p>
            <a:r>
              <a:rPr lang="en-US" sz="1800" dirty="0" smtClean="0">
                <a:latin typeface="Roboto Condensed" charset="0"/>
                <a:ea typeface="Roboto Condensed" charset="0"/>
              </a:rPr>
              <a:t>Let </a:t>
            </a:r>
            <a:r>
              <a:rPr lang="en-US" sz="1800" b="1" i="1" dirty="0" smtClean="0">
                <a:latin typeface="Roboto Condensed" charset="0"/>
                <a:ea typeface="Roboto Condensed" charset="0"/>
              </a:rPr>
              <a:t>n</a:t>
            </a:r>
            <a:r>
              <a:rPr lang="en-US" sz="1800" b="1" dirty="0" smtClean="0">
                <a:latin typeface="Roboto Condensed" charset="0"/>
                <a:ea typeface="Roboto Condensed" charset="0"/>
              </a:rPr>
              <a:t> = number of processes</a:t>
            </a:r>
            <a:r>
              <a:rPr lang="en-US" sz="1800" dirty="0" smtClean="0">
                <a:latin typeface="Roboto Condensed" charset="0"/>
                <a:ea typeface="Roboto Condensed" charset="0"/>
              </a:rPr>
              <a:t>, and </a:t>
            </a:r>
            <a:r>
              <a:rPr lang="en-US" sz="1800" i="1" dirty="0" smtClean="0">
                <a:latin typeface="Roboto Condensed" charset="0"/>
                <a:ea typeface="Roboto Condensed" charset="0"/>
              </a:rPr>
              <a:t>m </a:t>
            </a:r>
            <a:r>
              <a:rPr lang="en-US" sz="1800" dirty="0" smtClean="0">
                <a:latin typeface="Roboto Condensed" charset="0"/>
                <a:ea typeface="Roboto Condensed" charset="0"/>
              </a:rPr>
              <a:t>= </a:t>
            </a:r>
            <a:r>
              <a:rPr lang="en-US" sz="1800" b="1" dirty="0" smtClean="0">
                <a:latin typeface="Roboto Condensed" charset="0"/>
                <a:ea typeface="Roboto Condensed" charset="0"/>
              </a:rPr>
              <a:t>number of resources types</a:t>
            </a:r>
            <a:r>
              <a:rPr lang="en-US" sz="1800" dirty="0" smtClean="0">
                <a:latin typeface="Roboto Condensed" charset="0"/>
                <a:ea typeface="Roboto Condensed" charset="0"/>
              </a:rPr>
              <a:t>. </a:t>
            </a:r>
          </a:p>
          <a:p>
            <a:r>
              <a:rPr lang="en-US" sz="1800" b="1" u="sng" dirty="0" smtClean="0">
                <a:solidFill>
                  <a:srgbClr val="7030A0"/>
                </a:solidFill>
                <a:latin typeface="Roboto Condensed" charset="0"/>
                <a:ea typeface="Roboto Condensed" charset="0"/>
              </a:rPr>
              <a:t>Available</a:t>
            </a:r>
            <a:r>
              <a:rPr lang="en-US" sz="1800" i="1" dirty="0" smtClean="0">
                <a:latin typeface="Roboto Condensed" charset="0"/>
                <a:ea typeface="Roboto Condensed" charset="0"/>
              </a:rPr>
              <a:t>:</a:t>
            </a:r>
            <a:r>
              <a:rPr lang="en-US" sz="1800" dirty="0" smtClean="0">
                <a:latin typeface="Roboto Condensed" charset="0"/>
                <a:ea typeface="Roboto Condensed" charset="0"/>
              </a:rPr>
              <a:t>  Vector of length </a:t>
            </a:r>
            <a:r>
              <a:rPr lang="en-US" sz="1800" i="1" dirty="0" smtClean="0">
                <a:latin typeface="Roboto Condensed" charset="0"/>
                <a:ea typeface="Roboto Condensed" charset="0"/>
              </a:rPr>
              <a:t>m</a:t>
            </a:r>
            <a:r>
              <a:rPr lang="en-US" sz="1800" dirty="0" smtClean="0">
                <a:latin typeface="Roboto Condensed" charset="0"/>
                <a:ea typeface="Roboto Condensed" charset="0"/>
              </a:rPr>
              <a:t>. indicates no of available resources of each type. If available [</a:t>
            </a:r>
            <a:r>
              <a:rPr lang="en-US" sz="1800" i="1" dirty="0" smtClean="0">
                <a:latin typeface="Roboto Condensed" charset="0"/>
                <a:ea typeface="Roboto Condensed" charset="0"/>
              </a:rPr>
              <a:t>j</a:t>
            </a:r>
            <a:r>
              <a:rPr lang="en-US" sz="1800" dirty="0" smtClean="0">
                <a:latin typeface="Roboto Condensed" charset="0"/>
                <a:ea typeface="Roboto Condensed" charset="0"/>
              </a:rPr>
              <a:t>] = </a:t>
            </a:r>
            <a:r>
              <a:rPr lang="en-US" sz="1800" i="1" dirty="0" smtClean="0">
                <a:latin typeface="Roboto Condensed" charset="0"/>
                <a:ea typeface="Roboto Condensed" charset="0"/>
              </a:rPr>
              <a:t>k</a:t>
            </a:r>
            <a:r>
              <a:rPr lang="en-US" sz="1800" dirty="0" smtClean="0">
                <a:latin typeface="Roboto Condensed" charset="0"/>
                <a:ea typeface="Roboto Condensed" charset="0"/>
              </a:rPr>
              <a:t>, there are</a:t>
            </a:r>
            <a:r>
              <a:rPr lang="en-US" sz="1800" i="1" dirty="0" smtClean="0">
                <a:latin typeface="Roboto Condensed" charset="0"/>
                <a:ea typeface="Roboto Condensed" charset="0"/>
              </a:rPr>
              <a:t> k</a:t>
            </a:r>
            <a:r>
              <a:rPr lang="en-US" sz="1800" dirty="0" smtClean="0">
                <a:latin typeface="Roboto Condensed" charset="0"/>
                <a:ea typeface="Roboto Condensed" charset="0"/>
              </a:rPr>
              <a:t> instances of resource type </a:t>
            </a:r>
            <a:r>
              <a:rPr lang="en-US" sz="1800" i="1" dirty="0" err="1" smtClean="0">
                <a:latin typeface="Roboto Condensed" charset="0"/>
                <a:ea typeface="Roboto Condensed" charset="0"/>
              </a:rPr>
              <a:t>R</a:t>
            </a:r>
            <a:r>
              <a:rPr lang="en-US" sz="1800" i="1" baseline="-25000" dirty="0" err="1" smtClean="0">
                <a:latin typeface="Roboto Condensed" charset="0"/>
                <a:ea typeface="Roboto Condensed" charset="0"/>
              </a:rPr>
              <a:t>j</a:t>
            </a:r>
            <a:r>
              <a:rPr lang="en-US" sz="1800" baseline="-25000" dirty="0" smtClean="0">
                <a:latin typeface="Roboto Condensed" charset="0"/>
                <a:ea typeface="Roboto Condensed" charset="0"/>
              </a:rPr>
              <a:t>  </a:t>
            </a:r>
            <a:r>
              <a:rPr lang="en-US" sz="1800" dirty="0" smtClean="0">
                <a:latin typeface="Roboto Condensed" charset="0"/>
                <a:ea typeface="Roboto Condensed" charset="0"/>
              </a:rPr>
              <a:t>available</a:t>
            </a:r>
          </a:p>
          <a:p>
            <a:r>
              <a:rPr lang="en-US" sz="1800" b="1" u="sng" dirty="0" smtClean="0">
                <a:solidFill>
                  <a:srgbClr val="7030A0"/>
                </a:solidFill>
                <a:latin typeface="Roboto Condensed" charset="0"/>
                <a:ea typeface="Roboto Condensed" charset="0"/>
              </a:rPr>
              <a:t>Max</a:t>
            </a:r>
            <a:r>
              <a:rPr lang="en-US" sz="1800" i="1" dirty="0" smtClean="0">
                <a:latin typeface="Roboto Condensed" charset="0"/>
                <a:ea typeface="Roboto Condensed" charset="0"/>
              </a:rPr>
              <a:t>: n x m</a:t>
            </a:r>
            <a:r>
              <a:rPr lang="en-US" sz="1800" dirty="0" smtClean="0">
                <a:latin typeface="Roboto Condensed" charset="0"/>
                <a:ea typeface="Roboto Condensed" charset="0"/>
              </a:rPr>
              <a:t> matrix.  If </a:t>
            </a:r>
            <a:r>
              <a:rPr lang="en-US" sz="1800" i="1" dirty="0" smtClean="0">
                <a:latin typeface="Roboto Condensed" charset="0"/>
                <a:ea typeface="Roboto Condensed" charset="0"/>
              </a:rPr>
              <a:t>Max </a:t>
            </a:r>
            <a:r>
              <a:rPr lang="en-US" sz="1800" dirty="0" smtClean="0">
                <a:latin typeface="Roboto Condensed" charset="0"/>
                <a:ea typeface="Roboto Condensed" charset="0"/>
              </a:rPr>
              <a:t>[</a:t>
            </a:r>
            <a:r>
              <a:rPr lang="en-US" sz="1800" i="1" dirty="0" err="1" smtClean="0">
                <a:latin typeface="Roboto Condensed" charset="0"/>
                <a:ea typeface="Roboto Condensed" charset="0"/>
              </a:rPr>
              <a:t>i,j</a:t>
            </a:r>
            <a:r>
              <a:rPr lang="en-US" sz="1800" dirty="0" smtClean="0">
                <a:latin typeface="Roboto Condensed" charset="0"/>
                <a:ea typeface="Roboto Condensed" charset="0"/>
              </a:rPr>
              <a:t>] = </a:t>
            </a:r>
            <a:r>
              <a:rPr lang="en-US" sz="1800" i="1" dirty="0" smtClean="0">
                <a:latin typeface="Roboto Condensed" charset="0"/>
                <a:ea typeface="Roboto Condensed" charset="0"/>
              </a:rPr>
              <a:t>k</a:t>
            </a:r>
            <a:r>
              <a:rPr lang="en-US" sz="1800" dirty="0" smtClean="0">
                <a:latin typeface="Roboto Condensed" charset="0"/>
                <a:ea typeface="Roboto Condensed" charset="0"/>
              </a:rPr>
              <a:t>, then process </a:t>
            </a:r>
            <a:r>
              <a:rPr lang="en-US" sz="1800" i="1" dirty="0" smtClean="0">
                <a:latin typeface="Roboto Condensed" charset="0"/>
                <a:ea typeface="Roboto Condensed" charset="0"/>
              </a:rPr>
              <a:t>P</a:t>
            </a:r>
            <a:r>
              <a:rPr lang="en-US" sz="1800" i="1" baseline="-25000" dirty="0" smtClean="0">
                <a:latin typeface="Roboto Condensed" charset="0"/>
                <a:ea typeface="Roboto Condensed" charset="0"/>
              </a:rPr>
              <a:t>i</a:t>
            </a:r>
            <a:r>
              <a:rPr lang="en-US" sz="1800" i="1" dirty="0" smtClean="0">
                <a:latin typeface="Roboto Condensed" charset="0"/>
                <a:ea typeface="Roboto Condensed" charset="0"/>
              </a:rPr>
              <a:t> </a:t>
            </a:r>
            <a:r>
              <a:rPr lang="en-US" sz="1800" dirty="0" smtClean="0">
                <a:latin typeface="Roboto Condensed" charset="0"/>
                <a:ea typeface="Roboto Condensed" charset="0"/>
              </a:rPr>
              <a:t>may request at most</a:t>
            </a:r>
            <a:r>
              <a:rPr lang="en-US" sz="1800" i="1" dirty="0" smtClean="0">
                <a:latin typeface="Roboto Condensed" charset="0"/>
                <a:ea typeface="Roboto Condensed" charset="0"/>
              </a:rPr>
              <a:t> k </a:t>
            </a:r>
            <a:r>
              <a:rPr lang="en-US" sz="1800" dirty="0" smtClean="0">
                <a:latin typeface="Roboto Condensed" charset="0"/>
                <a:ea typeface="Roboto Condensed" charset="0"/>
              </a:rPr>
              <a:t>instances of resource type </a:t>
            </a:r>
            <a:r>
              <a:rPr lang="en-US" sz="1800" i="1" dirty="0" err="1" smtClean="0">
                <a:latin typeface="Roboto Condensed" charset="0"/>
                <a:ea typeface="Roboto Condensed" charset="0"/>
              </a:rPr>
              <a:t>R</a:t>
            </a:r>
            <a:r>
              <a:rPr lang="en-US" sz="1800" i="1" baseline="-25000" dirty="0" err="1" smtClean="0">
                <a:latin typeface="Roboto Condensed" charset="0"/>
                <a:ea typeface="Roboto Condensed" charset="0"/>
              </a:rPr>
              <a:t>j</a:t>
            </a:r>
            <a:endParaRPr lang="en-US" sz="1800" i="1" baseline="-25000" dirty="0" smtClean="0">
              <a:latin typeface="Roboto Condensed" charset="0"/>
              <a:ea typeface="Roboto Condensed" charset="0"/>
            </a:endParaRPr>
          </a:p>
          <a:p>
            <a:r>
              <a:rPr lang="en-US" sz="1800" b="1" u="sng" dirty="0" smtClean="0">
                <a:solidFill>
                  <a:srgbClr val="7030A0"/>
                </a:solidFill>
                <a:latin typeface="Roboto Condensed" charset="0"/>
                <a:ea typeface="Roboto Condensed" charset="0"/>
              </a:rPr>
              <a:t>Allocation</a:t>
            </a:r>
            <a:r>
              <a:rPr lang="en-US" sz="1800" i="1" dirty="0" smtClean="0">
                <a:latin typeface="Roboto Condensed" charset="0"/>
                <a:ea typeface="Roboto Condensed" charset="0"/>
              </a:rPr>
              <a:t>:  n </a:t>
            </a:r>
            <a:r>
              <a:rPr lang="en-US" sz="1800" dirty="0" smtClean="0">
                <a:latin typeface="Roboto Condensed" charset="0"/>
                <a:ea typeface="Roboto Condensed" charset="0"/>
              </a:rPr>
              <a:t>x</a:t>
            </a:r>
            <a:r>
              <a:rPr lang="en-US" sz="1800" i="1" dirty="0" smtClean="0">
                <a:latin typeface="Roboto Condensed" charset="0"/>
                <a:ea typeface="Roboto Condensed" charset="0"/>
              </a:rPr>
              <a:t> m</a:t>
            </a:r>
            <a:r>
              <a:rPr lang="en-US" sz="1800" dirty="0" smtClean="0">
                <a:latin typeface="Roboto Condensed" charset="0"/>
                <a:ea typeface="Roboto Condensed" charset="0"/>
              </a:rPr>
              <a:t> matrix.  If Allocation[</a:t>
            </a:r>
            <a:r>
              <a:rPr lang="en-US" sz="1800" i="1" dirty="0" err="1" smtClean="0">
                <a:latin typeface="Roboto Condensed" charset="0"/>
                <a:ea typeface="Roboto Condensed" charset="0"/>
              </a:rPr>
              <a:t>i,j</a:t>
            </a:r>
            <a:r>
              <a:rPr lang="en-US" sz="1800" dirty="0" smtClean="0">
                <a:latin typeface="Roboto Condensed" charset="0"/>
                <a:ea typeface="Roboto Condensed" charset="0"/>
              </a:rPr>
              <a:t>] = </a:t>
            </a:r>
            <a:r>
              <a:rPr lang="en-US" sz="1800" i="1" dirty="0" smtClean="0">
                <a:latin typeface="Roboto Condensed" charset="0"/>
                <a:ea typeface="Roboto Condensed" charset="0"/>
              </a:rPr>
              <a:t>k</a:t>
            </a:r>
            <a:r>
              <a:rPr lang="en-US" sz="1800" dirty="0" smtClean="0">
                <a:latin typeface="Roboto Condensed" charset="0"/>
                <a:ea typeface="Roboto Condensed" charset="0"/>
              </a:rPr>
              <a:t> then</a:t>
            </a:r>
            <a:r>
              <a:rPr lang="en-US" sz="1800" i="1" dirty="0" smtClean="0">
                <a:latin typeface="Roboto Condensed" charset="0"/>
                <a:ea typeface="Roboto Condensed" charset="0"/>
              </a:rPr>
              <a:t> P</a:t>
            </a:r>
            <a:r>
              <a:rPr lang="en-US" sz="1800" i="1" baseline="-25000" dirty="0" smtClean="0">
                <a:latin typeface="Roboto Condensed" charset="0"/>
                <a:ea typeface="Roboto Condensed" charset="0"/>
              </a:rPr>
              <a:t>i</a:t>
            </a:r>
            <a:r>
              <a:rPr lang="en-US" sz="1800" dirty="0" smtClean="0">
                <a:latin typeface="Roboto Condensed" charset="0"/>
                <a:ea typeface="Roboto Condensed" charset="0"/>
              </a:rPr>
              <a:t> is currently allocated </a:t>
            </a:r>
            <a:r>
              <a:rPr lang="en-US" sz="1800" i="1" dirty="0" smtClean="0">
                <a:latin typeface="Roboto Condensed" charset="0"/>
                <a:ea typeface="Roboto Condensed" charset="0"/>
              </a:rPr>
              <a:t>k</a:t>
            </a:r>
            <a:r>
              <a:rPr lang="en-US" sz="1800" dirty="0" smtClean="0">
                <a:latin typeface="Roboto Condensed" charset="0"/>
                <a:ea typeface="Roboto Condensed" charset="0"/>
              </a:rPr>
              <a:t> instances of </a:t>
            </a:r>
            <a:r>
              <a:rPr lang="en-US" sz="1800" i="1" dirty="0" err="1" smtClean="0">
                <a:latin typeface="Roboto Condensed" charset="0"/>
                <a:ea typeface="Roboto Condensed" charset="0"/>
              </a:rPr>
              <a:t>R</a:t>
            </a:r>
            <a:r>
              <a:rPr lang="en-US" sz="1800" i="1" baseline="-25000" dirty="0" err="1" smtClean="0">
                <a:latin typeface="Roboto Condensed" charset="0"/>
                <a:ea typeface="Roboto Condensed" charset="0"/>
              </a:rPr>
              <a:t>j</a:t>
            </a:r>
            <a:endParaRPr lang="en-US" sz="1800" i="1" baseline="-25000" dirty="0" smtClean="0">
              <a:latin typeface="Roboto Condensed" charset="0"/>
              <a:ea typeface="Roboto Condensed" charset="0"/>
            </a:endParaRPr>
          </a:p>
          <a:p>
            <a:r>
              <a:rPr lang="en-US" sz="1800" b="1" u="sng" dirty="0" smtClean="0">
                <a:solidFill>
                  <a:srgbClr val="7030A0"/>
                </a:solidFill>
                <a:latin typeface="Roboto Condensed" charset="0"/>
                <a:ea typeface="Roboto Condensed" charset="0"/>
              </a:rPr>
              <a:t>Need</a:t>
            </a:r>
            <a:r>
              <a:rPr lang="en-US" sz="1800" i="1" dirty="0" smtClean="0">
                <a:latin typeface="Roboto Condensed" charset="0"/>
                <a:ea typeface="Roboto Condensed" charset="0"/>
              </a:rPr>
              <a:t>:  n </a:t>
            </a:r>
            <a:r>
              <a:rPr lang="en-US" sz="1800" dirty="0" smtClean="0">
                <a:latin typeface="Roboto Condensed" charset="0"/>
                <a:ea typeface="Roboto Condensed" charset="0"/>
              </a:rPr>
              <a:t>x</a:t>
            </a:r>
            <a:r>
              <a:rPr lang="en-US" sz="1800" i="1" dirty="0" smtClean="0">
                <a:latin typeface="Roboto Condensed" charset="0"/>
                <a:ea typeface="Roboto Condensed" charset="0"/>
              </a:rPr>
              <a:t> m</a:t>
            </a:r>
            <a:r>
              <a:rPr lang="en-US" sz="1800" dirty="0" smtClean="0">
                <a:latin typeface="Roboto Condensed" charset="0"/>
                <a:ea typeface="Roboto Condensed" charset="0"/>
              </a:rPr>
              <a:t> matrix. If </a:t>
            </a:r>
            <a:r>
              <a:rPr lang="en-US" sz="1800" i="1" dirty="0" smtClean="0">
                <a:latin typeface="Roboto Condensed" charset="0"/>
                <a:ea typeface="Roboto Condensed" charset="0"/>
              </a:rPr>
              <a:t>Need</a:t>
            </a:r>
            <a:r>
              <a:rPr lang="en-US" sz="1800" dirty="0" smtClean="0">
                <a:latin typeface="Roboto Condensed" charset="0"/>
                <a:ea typeface="Roboto Condensed" charset="0"/>
              </a:rPr>
              <a:t>[</a:t>
            </a:r>
            <a:r>
              <a:rPr lang="en-US" sz="1800" i="1" dirty="0" err="1" smtClean="0">
                <a:latin typeface="Roboto Condensed" charset="0"/>
                <a:ea typeface="Roboto Condensed" charset="0"/>
              </a:rPr>
              <a:t>i,j</a:t>
            </a:r>
            <a:r>
              <a:rPr lang="en-US" sz="1800" dirty="0" smtClean="0">
                <a:latin typeface="Roboto Condensed" charset="0"/>
                <a:ea typeface="Roboto Condensed" charset="0"/>
              </a:rPr>
              <a:t>] =</a:t>
            </a:r>
            <a:r>
              <a:rPr lang="en-US" sz="1800" i="1" dirty="0" smtClean="0">
                <a:latin typeface="Roboto Condensed" charset="0"/>
                <a:ea typeface="Roboto Condensed" charset="0"/>
              </a:rPr>
              <a:t> k</a:t>
            </a:r>
            <a:r>
              <a:rPr lang="en-US" sz="1800" dirty="0" smtClean="0">
                <a:latin typeface="Roboto Condensed" charset="0"/>
                <a:ea typeface="Roboto Condensed" charset="0"/>
              </a:rPr>
              <a:t>, then</a:t>
            </a:r>
            <a:r>
              <a:rPr lang="en-US" sz="1800" i="1" dirty="0" smtClean="0">
                <a:latin typeface="Roboto Condensed" charset="0"/>
                <a:ea typeface="Roboto Condensed" charset="0"/>
              </a:rPr>
              <a:t> P</a:t>
            </a:r>
            <a:r>
              <a:rPr lang="en-US" sz="1800" i="1" baseline="-25000" dirty="0" smtClean="0">
                <a:latin typeface="Roboto Condensed" charset="0"/>
                <a:ea typeface="Roboto Condensed" charset="0"/>
              </a:rPr>
              <a:t>i</a:t>
            </a:r>
            <a:r>
              <a:rPr lang="en-US" sz="1800" dirty="0" smtClean="0">
                <a:latin typeface="Roboto Condensed" charset="0"/>
                <a:ea typeface="Roboto Condensed" charset="0"/>
              </a:rPr>
              <a:t> may need </a:t>
            </a:r>
            <a:r>
              <a:rPr lang="en-US" sz="1800" i="1" dirty="0" smtClean="0">
                <a:latin typeface="Roboto Condensed" charset="0"/>
                <a:ea typeface="Roboto Condensed" charset="0"/>
              </a:rPr>
              <a:t>k</a:t>
            </a:r>
            <a:r>
              <a:rPr lang="en-US" sz="1800" dirty="0" smtClean="0">
                <a:latin typeface="Roboto Condensed" charset="0"/>
                <a:ea typeface="Roboto Condensed" charset="0"/>
              </a:rPr>
              <a:t> more instances of </a:t>
            </a:r>
            <a:r>
              <a:rPr lang="en-US" sz="1800" i="1" dirty="0" err="1" smtClean="0">
                <a:latin typeface="Roboto Condensed" charset="0"/>
                <a:ea typeface="Roboto Condensed" charset="0"/>
              </a:rPr>
              <a:t>R</a:t>
            </a:r>
            <a:r>
              <a:rPr lang="en-US" sz="1800" i="1" baseline="-25000" dirty="0" err="1" smtClean="0">
                <a:latin typeface="Roboto Condensed" charset="0"/>
                <a:ea typeface="Roboto Condensed" charset="0"/>
              </a:rPr>
              <a:t>j</a:t>
            </a:r>
            <a:r>
              <a:rPr lang="en-US" sz="1800" baseline="-25000" dirty="0" smtClean="0">
                <a:latin typeface="Roboto Condensed" charset="0"/>
                <a:ea typeface="Roboto Condensed" charset="0"/>
              </a:rPr>
              <a:t> </a:t>
            </a:r>
            <a:r>
              <a:rPr lang="en-US" sz="1800" dirty="0" smtClean="0">
                <a:latin typeface="Roboto Condensed" charset="0"/>
                <a:ea typeface="Roboto Condensed" charset="0"/>
              </a:rPr>
              <a:t>to complete its task</a:t>
            </a:r>
          </a:p>
          <a:p>
            <a:pPr lvl="2">
              <a:buFont typeface="Webdings" pitchFamily="18" charset="2"/>
              <a:buNone/>
            </a:pPr>
            <a:r>
              <a:rPr lang="en-US" sz="1800" i="1" dirty="0" smtClean="0">
                <a:latin typeface="Roboto Condensed" charset="0"/>
                <a:ea typeface="Roboto Condensed" charset="0"/>
              </a:rPr>
              <a:t>Need</a:t>
            </a:r>
            <a:r>
              <a:rPr lang="en-US" sz="1800" dirty="0" smtClean="0">
                <a:latin typeface="Roboto Condensed" charset="0"/>
                <a:ea typeface="Roboto Condensed" charset="0"/>
              </a:rPr>
              <a:t> [</a:t>
            </a:r>
            <a:r>
              <a:rPr lang="en-US" sz="1800" i="1" dirty="0" err="1" smtClean="0">
                <a:latin typeface="Roboto Condensed" charset="0"/>
                <a:ea typeface="Roboto Condensed" charset="0"/>
              </a:rPr>
              <a:t>i,j</a:t>
            </a:r>
            <a:r>
              <a:rPr lang="en-US" sz="1800" i="1" dirty="0" smtClean="0">
                <a:latin typeface="Roboto Condensed" charset="0"/>
                <a:ea typeface="Roboto Condensed" charset="0"/>
              </a:rPr>
              <a:t>]</a:t>
            </a:r>
            <a:r>
              <a:rPr lang="en-US" sz="1800" dirty="0" smtClean="0">
                <a:latin typeface="Roboto Condensed" charset="0"/>
                <a:ea typeface="Roboto Condensed" charset="0"/>
              </a:rPr>
              <a:t> = </a:t>
            </a:r>
            <a:r>
              <a:rPr lang="en-US" sz="1800" i="1" dirty="0" smtClean="0">
                <a:latin typeface="Roboto Condensed" charset="0"/>
                <a:ea typeface="Roboto Condensed" charset="0"/>
              </a:rPr>
              <a:t>Max</a:t>
            </a:r>
            <a:r>
              <a:rPr lang="en-US" sz="1800" dirty="0" smtClean="0">
                <a:latin typeface="Roboto Condensed" charset="0"/>
                <a:ea typeface="Roboto Condensed" charset="0"/>
              </a:rPr>
              <a:t>[</a:t>
            </a:r>
            <a:r>
              <a:rPr lang="en-US" sz="1800" i="1" dirty="0" err="1" smtClean="0">
                <a:latin typeface="Roboto Condensed" charset="0"/>
                <a:ea typeface="Roboto Condensed" charset="0"/>
              </a:rPr>
              <a:t>i,j</a:t>
            </a:r>
            <a:r>
              <a:rPr lang="en-US" sz="1800" dirty="0" smtClean="0">
                <a:latin typeface="Roboto Condensed" charset="0"/>
                <a:ea typeface="Roboto Condensed" charset="0"/>
              </a:rPr>
              <a:t>] – </a:t>
            </a:r>
            <a:r>
              <a:rPr lang="en-US" sz="1800" i="1" dirty="0" smtClean="0">
                <a:latin typeface="Roboto Condensed" charset="0"/>
                <a:ea typeface="Roboto Condensed" charset="0"/>
              </a:rPr>
              <a:t>Allocation</a:t>
            </a:r>
            <a:r>
              <a:rPr lang="en-US" sz="1800" dirty="0" smtClean="0">
                <a:latin typeface="Roboto Condensed" charset="0"/>
                <a:ea typeface="Roboto Condensed" charset="0"/>
              </a:rPr>
              <a:t> [</a:t>
            </a:r>
            <a:r>
              <a:rPr lang="en-US" sz="1800" i="1" dirty="0" err="1" smtClean="0">
                <a:latin typeface="Roboto Condensed" charset="0"/>
                <a:ea typeface="Roboto Condensed" charset="0"/>
              </a:rPr>
              <a:t>i,j</a:t>
            </a:r>
            <a:r>
              <a:rPr lang="en-US" sz="1800" dirty="0" smtClean="0">
                <a:latin typeface="Roboto Condensed" charset="0"/>
                <a:ea typeface="Roboto Condensed" charset="0"/>
              </a:rPr>
              <a:t>]</a:t>
            </a:r>
          </a:p>
          <a:p>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47</a:t>
            </a:fld>
            <a:endParaRPr lang="e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Safety Algorithm</a:t>
            </a:r>
            <a:endParaRPr lang="en-US" dirty="0"/>
          </a:p>
        </p:txBody>
      </p:sp>
      <p:sp>
        <p:nvSpPr>
          <p:cNvPr id="3" name="Text Placeholder 2"/>
          <p:cNvSpPr>
            <a:spLocks noGrp="1"/>
          </p:cNvSpPr>
          <p:nvPr>
            <p:ph type="body" idx="1"/>
          </p:nvPr>
        </p:nvSpPr>
        <p:spPr>
          <a:xfrm>
            <a:off x="228600" y="1733550"/>
            <a:ext cx="8000999" cy="3145500"/>
          </a:xfrm>
        </p:spPr>
        <p:txBody>
          <a:bodyPr/>
          <a:lstStyle/>
          <a:p>
            <a:pPr>
              <a:lnSpc>
                <a:spcPct val="90000"/>
              </a:lnSpc>
              <a:buFont typeface="Monotype Sorts" charset="2"/>
              <a:buNone/>
            </a:pPr>
            <a:r>
              <a:rPr lang="en-US" sz="1800" dirty="0" smtClean="0">
                <a:latin typeface="Roboto Condensed" charset="0"/>
                <a:ea typeface="Roboto Condensed" charset="0"/>
              </a:rPr>
              <a:t>Let </a:t>
            </a:r>
            <a:r>
              <a:rPr lang="en-US" sz="1800" i="1" dirty="0" smtClean="0">
                <a:solidFill>
                  <a:srgbClr val="7030A0"/>
                </a:solidFill>
                <a:latin typeface="Roboto Condensed" charset="0"/>
                <a:ea typeface="Roboto Condensed" charset="0"/>
              </a:rPr>
              <a:t>Work </a:t>
            </a:r>
            <a:r>
              <a:rPr lang="en-US" sz="1800" dirty="0" smtClean="0">
                <a:latin typeface="Roboto Condensed" charset="0"/>
                <a:ea typeface="Roboto Condensed" charset="0"/>
              </a:rPr>
              <a:t>and </a:t>
            </a:r>
            <a:r>
              <a:rPr lang="en-US" sz="1800" i="1" dirty="0" smtClean="0">
                <a:solidFill>
                  <a:srgbClr val="7030A0"/>
                </a:solidFill>
                <a:latin typeface="Roboto Condensed" charset="0"/>
                <a:ea typeface="Roboto Condensed" charset="0"/>
              </a:rPr>
              <a:t>Finish</a:t>
            </a:r>
            <a:r>
              <a:rPr lang="en-US" sz="1800" dirty="0" smtClean="0">
                <a:solidFill>
                  <a:srgbClr val="000000"/>
                </a:solidFill>
                <a:latin typeface="Roboto Condensed" charset="0"/>
                <a:ea typeface="Roboto Condensed" charset="0"/>
              </a:rPr>
              <a:t> </a:t>
            </a:r>
            <a:r>
              <a:rPr lang="en-US" sz="1800" dirty="0" smtClean="0">
                <a:latin typeface="Roboto Condensed" charset="0"/>
                <a:ea typeface="Roboto Condensed" charset="0"/>
              </a:rPr>
              <a:t>be vectors of length</a:t>
            </a:r>
            <a:r>
              <a:rPr lang="en-US" sz="1800" i="1" dirty="0" smtClean="0">
                <a:latin typeface="Roboto Condensed" charset="0"/>
                <a:ea typeface="Roboto Condensed" charset="0"/>
              </a:rPr>
              <a:t> </a:t>
            </a:r>
            <a:r>
              <a:rPr lang="en-US" sz="1800" i="1" dirty="0" smtClean="0">
                <a:solidFill>
                  <a:srgbClr val="7030A0"/>
                </a:solidFill>
                <a:latin typeface="Roboto Condensed" charset="0"/>
                <a:ea typeface="Roboto Condensed" charset="0"/>
              </a:rPr>
              <a:t>m</a:t>
            </a:r>
            <a:r>
              <a:rPr lang="en-US" sz="1800" dirty="0" smtClean="0">
                <a:latin typeface="Roboto Condensed" charset="0"/>
                <a:ea typeface="Roboto Condensed" charset="0"/>
              </a:rPr>
              <a:t> and</a:t>
            </a:r>
            <a:r>
              <a:rPr lang="en-US" sz="1800" i="1" dirty="0" smtClean="0">
                <a:latin typeface="Roboto Condensed" charset="0"/>
                <a:ea typeface="Roboto Condensed" charset="0"/>
              </a:rPr>
              <a:t> </a:t>
            </a:r>
            <a:r>
              <a:rPr lang="en-US" sz="1800" i="1" dirty="0" smtClean="0">
                <a:solidFill>
                  <a:srgbClr val="7030A0"/>
                </a:solidFill>
                <a:latin typeface="Roboto Condensed" charset="0"/>
                <a:ea typeface="Roboto Condensed" charset="0"/>
              </a:rPr>
              <a:t>n</a:t>
            </a:r>
            <a:r>
              <a:rPr lang="en-US" sz="1800" dirty="0" smtClean="0">
                <a:latin typeface="Roboto Condensed" charset="0"/>
                <a:ea typeface="Roboto Condensed" charset="0"/>
              </a:rPr>
              <a:t>, respectively. :</a:t>
            </a:r>
          </a:p>
          <a:p>
            <a:pPr marL="1073150" lvl="3" indent="-342900">
              <a:lnSpc>
                <a:spcPct val="90000"/>
              </a:lnSpc>
              <a:buFontTx/>
              <a:buNone/>
            </a:pPr>
            <a:r>
              <a:rPr lang="en-US" sz="1800" dirty="0" smtClean="0">
                <a:latin typeface="Roboto Condensed" charset="0"/>
                <a:ea typeface="Roboto Condensed" charset="0"/>
              </a:rPr>
              <a:t>Initialize       </a:t>
            </a:r>
            <a:r>
              <a:rPr lang="en-US" sz="1800" i="1" dirty="0" smtClean="0">
                <a:latin typeface="Roboto Condensed" charset="0"/>
                <a:ea typeface="Roboto Condensed" charset="0"/>
              </a:rPr>
              <a:t>Work </a:t>
            </a:r>
            <a:r>
              <a:rPr lang="en-US" sz="1800" dirty="0" smtClean="0">
                <a:latin typeface="Roboto Condensed" charset="0"/>
                <a:ea typeface="Roboto Condensed" charset="0"/>
              </a:rPr>
              <a:t>= </a:t>
            </a:r>
            <a:r>
              <a:rPr lang="en-US" sz="1800" i="1" dirty="0" smtClean="0">
                <a:latin typeface="Roboto Condensed" charset="0"/>
                <a:ea typeface="Roboto Condensed" charset="0"/>
              </a:rPr>
              <a:t>Available</a:t>
            </a:r>
          </a:p>
          <a:p>
            <a:pPr marL="893763" lvl="3" indent="306388">
              <a:lnSpc>
                <a:spcPct val="90000"/>
              </a:lnSpc>
              <a:buFontTx/>
              <a:buNone/>
            </a:pPr>
            <a:r>
              <a:rPr lang="en-US" sz="1800" i="1" dirty="0" smtClean="0">
                <a:latin typeface="Roboto Condensed" charset="0"/>
                <a:ea typeface="Roboto Condensed" charset="0"/>
              </a:rPr>
              <a:t>	Finish </a:t>
            </a:r>
            <a:r>
              <a:rPr lang="en-US" sz="1800" dirty="0" smtClean="0">
                <a:latin typeface="Roboto Condensed" charset="0"/>
                <a:ea typeface="Roboto Condensed" charset="0"/>
              </a:rPr>
              <a:t>[</a:t>
            </a:r>
            <a:r>
              <a:rPr lang="en-US" sz="1800" i="1" dirty="0" err="1" smtClean="0">
                <a:latin typeface="Roboto Condensed" charset="0"/>
                <a:ea typeface="Roboto Condensed" charset="0"/>
              </a:rPr>
              <a:t>i</a:t>
            </a:r>
            <a:r>
              <a:rPr lang="en-US" sz="1800" dirty="0" smtClean="0">
                <a:latin typeface="Roboto Condensed" charset="0"/>
                <a:ea typeface="Roboto Condensed" charset="0"/>
              </a:rPr>
              <a:t>] =</a:t>
            </a:r>
            <a:r>
              <a:rPr lang="en-US" sz="1800" i="1" dirty="0" smtClean="0">
                <a:latin typeface="Roboto Condensed" charset="0"/>
                <a:ea typeface="Roboto Condensed" charset="0"/>
              </a:rPr>
              <a:t> false </a:t>
            </a:r>
            <a:r>
              <a:rPr lang="en-US" sz="1800" dirty="0" smtClean="0">
                <a:latin typeface="Roboto Condensed" charset="0"/>
                <a:ea typeface="Roboto Condensed" charset="0"/>
              </a:rPr>
              <a:t>for</a:t>
            </a:r>
            <a:r>
              <a:rPr lang="en-US" sz="1800" i="1" dirty="0" smtClean="0">
                <a:latin typeface="Roboto Condensed" charset="0"/>
                <a:ea typeface="Roboto Condensed" charset="0"/>
              </a:rPr>
              <a:t> </a:t>
            </a:r>
            <a:r>
              <a:rPr lang="en-US" sz="1800" i="1" dirty="0" err="1" smtClean="0">
                <a:latin typeface="Roboto Condensed" charset="0"/>
                <a:ea typeface="Roboto Condensed" charset="0"/>
              </a:rPr>
              <a:t>i</a:t>
            </a:r>
            <a:r>
              <a:rPr lang="en-US" sz="1800" dirty="0" smtClean="0">
                <a:latin typeface="Roboto Condensed" charset="0"/>
                <a:ea typeface="Roboto Condensed" charset="0"/>
              </a:rPr>
              <a:t> = 0, 1, …, </a:t>
            </a:r>
            <a:r>
              <a:rPr lang="en-US" sz="1800" i="1" dirty="0" smtClean="0">
                <a:latin typeface="Roboto Condensed" charset="0"/>
                <a:ea typeface="Roboto Condensed" charset="0"/>
              </a:rPr>
              <a:t>n- </a:t>
            </a:r>
            <a:r>
              <a:rPr lang="en-US" sz="1800" dirty="0" smtClean="0">
                <a:latin typeface="Roboto Condensed" charset="0"/>
                <a:ea typeface="Roboto Condensed" charset="0"/>
              </a:rPr>
              <a:t>1</a:t>
            </a:r>
          </a:p>
          <a:p>
            <a:pPr>
              <a:lnSpc>
                <a:spcPct val="90000"/>
              </a:lnSpc>
              <a:buFont typeface="Monotype Sorts" charset="2"/>
              <a:buNone/>
            </a:pPr>
            <a:r>
              <a:rPr lang="en-US" sz="1800" dirty="0" smtClean="0">
                <a:latin typeface="Roboto Condensed" charset="0"/>
                <a:ea typeface="Roboto Condensed" charset="0"/>
              </a:rPr>
              <a:t>2.	Find an </a:t>
            </a:r>
            <a:r>
              <a:rPr lang="en-US" sz="1800" i="1" dirty="0" err="1" smtClean="0">
                <a:latin typeface="Roboto Condensed" charset="0"/>
                <a:ea typeface="Roboto Condensed" charset="0"/>
              </a:rPr>
              <a:t>i</a:t>
            </a:r>
            <a:r>
              <a:rPr lang="en-US" sz="1800" i="1" dirty="0" smtClean="0">
                <a:latin typeface="Roboto Condensed" charset="0"/>
                <a:ea typeface="Roboto Condensed" charset="0"/>
              </a:rPr>
              <a:t> </a:t>
            </a:r>
            <a:r>
              <a:rPr lang="en-US" sz="1800" dirty="0" smtClean="0">
                <a:latin typeface="Roboto Condensed" charset="0"/>
                <a:ea typeface="Roboto Condensed" charset="0"/>
              </a:rPr>
              <a:t>such that both: </a:t>
            </a:r>
          </a:p>
          <a:p>
            <a:pPr marL="800100" lvl="1" indent="-342900">
              <a:lnSpc>
                <a:spcPct val="90000"/>
              </a:lnSpc>
              <a:buFont typeface="Monotype Sorts" charset="2"/>
              <a:buNone/>
            </a:pPr>
            <a:r>
              <a:rPr lang="en-US" sz="1800" dirty="0" smtClean="0">
                <a:latin typeface="Roboto Condensed" charset="0"/>
                <a:ea typeface="Roboto Condensed" charset="0"/>
              </a:rPr>
              <a:t>(a) </a:t>
            </a:r>
            <a:r>
              <a:rPr lang="en-US" sz="1800" i="1" dirty="0" smtClean="0">
                <a:latin typeface="Roboto Condensed" charset="0"/>
                <a:ea typeface="Roboto Condensed" charset="0"/>
              </a:rPr>
              <a:t>Finish</a:t>
            </a:r>
            <a:r>
              <a:rPr lang="en-US" sz="1800" dirty="0" smtClean="0">
                <a:latin typeface="Roboto Condensed" charset="0"/>
                <a:ea typeface="Roboto Condensed" charset="0"/>
              </a:rPr>
              <a:t> [</a:t>
            </a:r>
            <a:r>
              <a:rPr lang="en-US" sz="1800" i="1" dirty="0" smtClean="0">
                <a:latin typeface="Roboto Condensed" charset="0"/>
                <a:ea typeface="Roboto Condensed" charset="0"/>
              </a:rPr>
              <a:t>I </a:t>
            </a:r>
            <a:r>
              <a:rPr lang="en-US" sz="1800" dirty="0" smtClean="0">
                <a:latin typeface="Roboto Condensed" charset="0"/>
                <a:ea typeface="Roboto Condensed" charset="0"/>
              </a:rPr>
              <a:t>] = </a:t>
            </a:r>
            <a:r>
              <a:rPr lang="en-US" sz="1800" i="1" dirty="0" smtClean="0">
                <a:latin typeface="Roboto Condensed" charset="0"/>
                <a:ea typeface="Roboto Condensed" charset="0"/>
              </a:rPr>
              <a:t>false</a:t>
            </a:r>
            <a:endParaRPr lang="en-US" sz="1800" dirty="0" smtClean="0">
              <a:latin typeface="Roboto Condensed" charset="0"/>
              <a:ea typeface="Roboto Condensed" charset="0"/>
            </a:endParaRPr>
          </a:p>
          <a:p>
            <a:pPr marL="800100" lvl="1" indent="-342900">
              <a:lnSpc>
                <a:spcPct val="90000"/>
              </a:lnSpc>
              <a:buFont typeface="Monotype Sorts" charset="2"/>
              <a:buNone/>
            </a:pPr>
            <a:r>
              <a:rPr lang="en-US" sz="1800" dirty="0" smtClean="0">
                <a:latin typeface="Roboto Condensed" charset="0"/>
                <a:ea typeface="Roboto Condensed" charset="0"/>
              </a:rPr>
              <a:t>(b) </a:t>
            </a:r>
            <a:r>
              <a:rPr lang="en-US" sz="1800" i="1" dirty="0" smtClean="0">
                <a:latin typeface="Roboto Condensed" charset="0"/>
                <a:ea typeface="Roboto Condensed" charset="0"/>
              </a:rPr>
              <a:t>Need</a:t>
            </a:r>
            <a:r>
              <a:rPr lang="en-US" sz="1800" dirty="0" smtClean="0">
                <a:latin typeface="Roboto Condensed" charset="0"/>
                <a:ea typeface="Roboto Condensed" charset="0"/>
              </a:rPr>
              <a:t> </a:t>
            </a:r>
            <a:r>
              <a:rPr lang="en-US" sz="1800" dirty="0" smtClean="0">
                <a:latin typeface="Roboto Condensed" charset="0"/>
                <a:ea typeface="Roboto Condensed" charset="0"/>
                <a:sym typeface="Symbol" pitchFamily="18" charset="2"/>
              </a:rPr>
              <a:t> </a:t>
            </a:r>
            <a:r>
              <a:rPr lang="en-US" sz="1800" i="1" dirty="0" smtClean="0">
                <a:latin typeface="Roboto Condensed" charset="0"/>
                <a:ea typeface="Roboto Condensed" charset="0"/>
                <a:sym typeface="Symbol" pitchFamily="18" charset="2"/>
              </a:rPr>
              <a:t>Work</a:t>
            </a:r>
          </a:p>
          <a:p>
            <a:pPr marL="800100" lvl="1" indent="-342900">
              <a:lnSpc>
                <a:spcPct val="90000"/>
              </a:lnSpc>
              <a:buFont typeface="Monotype Sorts" charset="2"/>
              <a:buNone/>
            </a:pPr>
            <a:r>
              <a:rPr lang="en-US" sz="1800" dirty="0" smtClean="0">
                <a:latin typeface="Roboto Condensed" charset="0"/>
                <a:ea typeface="Roboto Condensed" charset="0"/>
                <a:sym typeface="Symbol" pitchFamily="18" charset="2"/>
              </a:rPr>
              <a:t>If no such </a:t>
            </a:r>
            <a:r>
              <a:rPr lang="en-US" sz="1800" i="1" dirty="0" err="1" smtClean="0">
                <a:latin typeface="Roboto Condensed" charset="0"/>
                <a:ea typeface="Roboto Condensed" charset="0"/>
                <a:sym typeface="Symbol" pitchFamily="18" charset="2"/>
              </a:rPr>
              <a:t>i</a:t>
            </a:r>
            <a:r>
              <a:rPr lang="en-US" sz="1800" i="1" dirty="0" smtClean="0">
                <a:latin typeface="Roboto Condensed" charset="0"/>
                <a:ea typeface="Roboto Condensed" charset="0"/>
                <a:sym typeface="Symbol" pitchFamily="18" charset="2"/>
              </a:rPr>
              <a:t> </a:t>
            </a:r>
            <a:r>
              <a:rPr lang="en-US" sz="1800" dirty="0" smtClean="0">
                <a:latin typeface="Roboto Condensed" charset="0"/>
                <a:ea typeface="Roboto Condensed" charset="0"/>
                <a:sym typeface="Symbol" pitchFamily="18" charset="2"/>
              </a:rPr>
              <a:t>exists, go to step 4</a:t>
            </a:r>
          </a:p>
          <a:p>
            <a:pPr>
              <a:lnSpc>
                <a:spcPct val="90000"/>
              </a:lnSpc>
              <a:buFont typeface="Monotype Sorts" charset="2"/>
              <a:buAutoNum type="arabicPeriod" startAt="3"/>
            </a:pPr>
            <a:r>
              <a:rPr lang="en-US" sz="1800" i="1" dirty="0" smtClean="0">
                <a:latin typeface="Roboto Condensed" charset="0"/>
                <a:ea typeface="Roboto Condensed" charset="0"/>
              </a:rPr>
              <a:t>Work</a:t>
            </a:r>
            <a:r>
              <a:rPr lang="en-US" sz="1800" dirty="0" smtClean="0">
                <a:latin typeface="Roboto Condensed" charset="0"/>
                <a:ea typeface="Roboto Condensed" charset="0"/>
              </a:rPr>
              <a:t> = </a:t>
            </a:r>
            <a:r>
              <a:rPr lang="en-US" sz="1800" i="1" dirty="0" smtClean="0">
                <a:latin typeface="Roboto Condensed" charset="0"/>
                <a:ea typeface="Roboto Condensed" charset="0"/>
              </a:rPr>
              <a:t>Work </a:t>
            </a:r>
            <a:r>
              <a:rPr lang="en-US" sz="1800" dirty="0" smtClean="0">
                <a:latin typeface="Roboto Condensed" charset="0"/>
                <a:ea typeface="Roboto Condensed" charset="0"/>
              </a:rPr>
              <a:t>+ </a:t>
            </a:r>
            <a:r>
              <a:rPr lang="en-US" sz="1800" i="1" dirty="0" smtClean="0">
                <a:latin typeface="Roboto Condensed" charset="0"/>
                <a:ea typeface="Roboto Condensed" charset="0"/>
              </a:rPr>
              <a:t>Allocation</a:t>
            </a:r>
            <a:r>
              <a:rPr lang="en-US" sz="1800" dirty="0" smtClean="0">
                <a:latin typeface="Roboto Condensed" charset="0"/>
                <a:ea typeface="Roboto Condensed" charset="0"/>
              </a:rPr>
              <a:t/>
            </a:r>
            <a:br>
              <a:rPr lang="en-US" sz="1800" dirty="0" smtClean="0">
                <a:latin typeface="Roboto Condensed" charset="0"/>
                <a:ea typeface="Roboto Condensed" charset="0"/>
              </a:rPr>
            </a:br>
            <a:r>
              <a:rPr lang="en-US" sz="1800" i="1" dirty="0" smtClean="0">
                <a:latin typeface="Roboto Condensed" charset="0"/>
                <a:ea typeface="Roboto Condensed" charset="0"/>
              </a:rPr>
              <a:t>Finish</a:t>
            </a:r>
            <a:r>
              <a:rPr lang="en-US" sz="1800" dirty="0" smtClean="0">
                <a:latin typeface="Roboto Condensed" charset="0"/>
                <a:ea typeface="Roboto Condensed" charset="0"/>
              </a:rPr>
              <a:t>[</a:t>
            </a:r>
            <a:r>
              <a:rPr lang="en-US" sz="1800" i="1" dirty="0" err="1" smtClean="0">
                <a:latin typeface="Roboto Condensed" charset="0"/>
                <a:ea typeface="Roboto Condensed" charset="0"/>
              </a:rPr>
              <a:t>i</a:t>
            </a:r>
            <a:r>
              <a:rPr lang="en-US" sz="1800" dirty="0" smtClean="0">
                <a:latin typeface="Roboto Condensed" charset="0"/>
                <a:ea typeface="Roboto Condensed" charset="0"/>
              </a:rPr>
              <a:t>] =</a:t>
            </a:r>
            <a:r>
              <a:rPr lang="en-US" sz="1800" i="1" dirty="0" smtClean="0">
                <a:latin typeface="Roboto Condensed" charset="0"/>
                <a:ea typeface="Roboto Condensed" charset="0"/>
              </a:rPr>
              <a:t> true</a:t>
            </a:r>
            <a:r>
              <a:rPr lang="en-US" sz="1800" dirty="0" smtClean="0">
                <a:latin typeface="Roboto Condensed" charset="0"/>
                <a:ea typeface="Roboto Condensed" charset="0"/>
              </a:rPr>
              <a:t/>
            </a:r>
            <a:br>
              <a:rPr lang="en-US" sz="1800" dirty="0" smtClean="0">
                <a:latin typeface="Roboto Condensed" charset="0"/>
                <a:ea typeface="Roboto Condensed" charset="0"/>
              </a:rPr>
            </a:br>
            <a:r>
              <a:rPr lang="en-US" sz="1800" dirty="0" smtClean="0">
                <a:latin typeface="Roboto Condensed" charset="0"/>
                <a:ea typeface="Roboto Condensed" charset="0"/>
              </a:rPr>
              <a:t>go to step 2</a:t>
            </a:r>
          </a:p>
          <a:p>
            <a:pPr>
              <a:lnSpc>
                <a:spcPct val="90000"/>
              </a:lnSpc>
              <a:buFont typeface="Monotype Sorts" charset="2"/>
              <a:buAutoNum type="arabicPeriod" startAt="3"/>
            </a:pPr>
            <a:r>
              <a:rPr lang="en-US" sz="1800" dirty="0" smtClean="0">
                <a:latin typeface="Roboto Condensed" charset="0"/>
                <a:ea typeface="Roboto Condensed" charset="0"/>
              </a:rPr>
              <a:t>if </a:t>
            </a:r>
            <a:r>
              <a:rPr lang="en-US" sz="1800" i="1" dirty="0" smtClean="0">
                <a:latin typeface="Roboto Condensed" charset="0"/>
                <a:ea typeface="Roboto Condensed" charset="0"/>
              </a:rPr>
              <a:t>Finish</a:t>
            </a:r>
            <a:r>
              <a:rPr lang="en-US" sz="1800" dirty="0" smtClean="0">
                <a:latin typeface="Roboto Condensed" charset="0"/>
                <a:ea typeface="Roboto Condensed" charset="0"/>
              </a:rPr>
              <a:t> [</a:t>
            </a:r>
            <a:r>
              <a:rPr lang="en-US" sz="1800" i="1" dirty="0" err="1" smtClean="0">
                <a:latin typeface="Roboto Condensed" charset="0"/>
                <a:ea typeface="Roboto Condensed" charset="0"/>
              </a:rPr>
              <a:t>i</a:t>
            </a:r>
            <a:r>
              <a:rPr lang="en-US" sz="1800" dirty="0" smtClean="0">
                <a:latin typeface="Roboto Condensed" charset="0"/>
                <a:ea typeface="Roboto Condensed" charset="0"/>
              </a:rPr>
              <a:t>] == true for all </a:t>
            </a:r>
            <a:r>
              <a:rPr lang="en-US" sz="1800" i="1" dirty="0" err="1" smtClean="0">
                <a:latin typeface="Roboto Condensed" charset="0"/>
                <a:ea typeface="Roboto Condensed" charset="0"/>
              </a:rPr>
              <a:t>i</a:t>
            </a:r>
            <a:r>
              <a:rPr lang="en-US" sz="1800" dirty="0" smtClean="0">
                <a:latin typeface="Roboto Condensed" charset="0"/>
                <a:ea typeface="Roboto Condensed" charset="0"/>
              </a:rPr>
              <a:t>, then the system is in a safe state</a:t>
            </a:r>
          </a:p>
          <a:p>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48</a:t>
            </a:fld>
            <a:endParaRPr lang="e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74" y="392575"/>
            <a:ext cx="6615245" cy="766200"/>
          </a:xfrm>
        </p:spPr>
        <p:txBody>
          <a:bodyPr/>
          <a:lstStyle/>
          <a:p>
            <a:r>
              <a:rPr lang="en-US" dirty="0" smtClean="0"/>
              <a:t>Resource-Request Algorithm for Process </a:t>
            </a:r>
            <a:r>
              <a:rPr lang="en-US" i="1" dirty="0" smtClean="0"/>
              <a:t>P</a:t>
            </a:r>
            <a:r>
              <a:rPr lang="en-US" i="1" baseline="-25000" dirty="0" smtClean="0"/>
              <a:t>i</a:t>
            </a:r>
            <a:endParaRPr lang="en-US" dirty="0"/>
          </a:p>
        </p:txBody>
      </p:sp>
      <p:sp>
        <p:nvSpPr>
          <p:cNvPr id="3" name="Text Placeholder 2"/>
          <p:cNvSpPr>
            <a:spLocks noGrp="1"/>
          </p:cNvSpPr>
          <p:nvPr>
            <p:ph type="body" idx="1"/>
          </p:nvPr>
        </p:nvSpPr>
        <p:spPr>
          <a:xfrm>
            <a:off x="381000" y="1327350"/>
            <a:ext cx="7924799" cy="3145500"/>
          </a:xfrm>
        </p:spPr>
        <p:txBody>
          <a:bodyPr/>
          <a:lstStyle/>
          <a:p>
            <a:pPr>
              <a:lnSpc>
                <a:spcPct val="90000"/>
              </a:lnSpc>
              <a:buFont typeface="Monotype Sorts" charset="2"/>
              <a:buNone/>
            </a:pPr>
            <a:r>
              <a:rPr lang="en-US" sz="1600" dirty="0" smtClean="0">
                <a:latin typeface="Roboto Condensed" charset="0"/>
                <a:ea typeface="Roboto Condensed" charset="0"/>
              </a:rPr>
              <a:t>This algorithm determines if request can be safely granted</a:t>
            </a:r>
            <a:r>
              <a:rPr lang="en-US" sz="1600" i="1" dirty="0" smtClean="0">
                <a:latin typeface="Roboto Condensed" charset="0"/>
                <a:ea typeface="Roboto Condensed" charset="0"/>
              </a:rPr>
              <a:t>  </a:t>
            </a:r>
          </a:p>
          <a:p>
            <a:pPr>
              <a:lnSpc>
                <a:spcPct val="90000"/>
              </a:lnSpc>
              <a:buFont typeface="Monotype Sorts" charset="2"/>
              <a:buNone/>
            </a:pPr>
            <a:r>
              <a:rPr lang="en-US" sz="1600" i="1" dirty="0" smtClean="0">
                <a:latin typeface="Roboto Condensed" charset="0"/>
                <a:ea typeface="Roboto Condensed" charset="0"/>
              </a:rPr>
              <a:t>Let </a:t>
            </a:r>
            <a:r>
              <a:rPr lang="en-US" sz="1600" b="1" i="1" dirty="0" smtClean="0">
                <a:latin typeface="Roboto Condensed" charset="0"/>
                <a:ea typeface="Roboto Condensed" charset="0"/>
              </a:rPr>
              <a:t>Request</a:t>
            </a:r>
            <a:r>
              <a:rPr lang="en-US" sz="1600" dirty="0" smtClean="0">
                <a:latin typeface="Roboto Condensed" charset="0"/>
                <a:ea typeface="Roboto Condensed" charset="0"/>
              </a:rPr>
              <a:t> = request vector for process </a:t>
            </a:r>
            <a:r>
              <a:rPr lang="en-US" sz="1600" i="1" dirty="0" smtClean="0">
                <a:latin typeface="Roboto Condensed" charset="0"/>
                <a:ea typeface="Roboto Condensed" charset="0"/>
              </a:rPr>
              <a:t>P</a:t>
            </a:r>
            <a:r>
              <a:rPr lang="en-US" sz="1600" i="1" baseline="-25000" dirty="0" smtClean="0">
                <a:latin typeface="Roboto Condensed" charset="0"/>
                <a:ea typeface="Roboto Condensed" charset="0"/>
              </a:rPr>
              <a:t>i</a:t>
            </a:r>
            <a:r>
              <a:rPr lang="en-US" sz="1600" dirty="0" smtClean="0">
                <a:latin typeface="Roboto Condensed" charset="0"/>
                <a:ea typeface="Roboto Condensed" charset="0"/>
              </a:rPr>
              <a:t>.  If </a:t>
            </a:r>
            <a:r>
              <a:rPr lang="en-US" sz="1600" b="1" i="1" dirty="0" err="1" smtClean="0">
                <a:latin typeface="Roboto Condensed" charset="0"/>
                <a:ea typeface="Roboto Condensed" charset="0"/>
              </a:rPr>
              <a:t>Request</a:t>
            </a:r>
            <a:r>
              <a:rPr lang="en-US" sz="1600" b="1" i="1" baseline="-25000" dirty="0" err="1" smtClean="0">
                <a:latin typeface="Roboto Condensed" charset="0"/>
                <a:ea typeface="Roboto Condensed" charset="0"/>
              </a:rPr>
              <a:t>i</a:t>
            </a:r>
            <a:r>
              <a:rPr lang="en-US" sz="1600" b="1" baseline="-25000" dirty="0" smtClean="0">
                <a:latin typeface="Roboto Condensed" charset="0"/>
                <a:ea typeface="Roboto Condensed" charset="0"/>
              </a:rPr>
              <a:t> </a:t>
            </a:r>
            <a:r>
              <a:rPr lang="en-US" sz="1600" b="1" dirty="0" smtClean="0">
                <a:latin typeface="Roboto Condensed" charset="0"/>
                <a:ea typeface="Roboto Condensed" charset="0"/>
              </a:rPr>
              <a:t>[</a:t>
            </a:r>
            <a:r>
              <a:rPr lang="en-US" sz="1600" b="1" i="1" dirty="0" smtClean="0">
                <a:latin typeface="Roboto Condensed" charset="0"/>
                <a:ea typeface="Roboto Condensed" charset="0"/>
              </a:rPr>
              <a:t>j</a:t>
            </a:r>
            <a:r>
              <a:rPr lang="en-US" sz="1600" b="1" dirty="0" smtClean="0">
                <a:latin typeface="Roboto Condensed" charset="0"/>
                <a:ea typeface="Roboto Condensed" charset="0"/>
              </a:rPr>
              <a:t>] = </a:t>
            </a:r>
            <a:r>
              <a:rPr lang="en-US" sz="1600" b="1" i="1" dirty="0" smtClean="0">
                <a:latin typeface="Roboto Condensed" charset="0"/>
                <a:ea typeface="Roboto Condensed" charset="0"/>
              </a:rPr>
              <a:t>k</a:t>
            </a:r>
            <a:r>
              <a:rPr lang="en-US" sz="1600" dirty="0" smtClean="0">
                <a:latin typeface="Roboto Condensed" charset="0"/>
                <a:ea typeface="Roboto Condensed" charset="0"/>
              </a:rPr>
              <a:t> then process </a:t>
            </a:r>
            <a:r>
              <a:rPr lang="en-US" sz="1600" i="1" dirty="0" smtClean="0">
                <a:latin typeface="Roboto Condensed" charset="0"/>
                <a:ea typeface="Roboto Condensed" charset="0"/>
              </a:rPr>
              <a:t>P</a:t>
            </a:r>
            <a:r>
              <a:rPr lang="en-US" sz="1600" i="1" baseline="-25000" dirty="0" smtClean="0">
                <a:latin typeface="Roboto Condensed" charset="0"/>
                <a:ea typeface="Roboto Condensed" charset="0"/>
              </a:rPr>
              <a:t>i</a:t>
            </a:r>
            <a:r>
              <a:rPr lang="en-US" sz="1600" dirty="0" smtClean="0">
                <a:latin typeface="Roboto Condensed" charset="0"/>
                <a:ea typeface="Roboto Condensed" charset="0"/>
              </a:rPr>
              <a:t> wants </a:t>
            </a:r>
            <a:r>
              <a:rPr lang="en-US" sz="1600" i="1" dirty="0" smtClean="0">
                <a:latin typeface="Roboto Condensed" charset="0"/>
                <a:ea typeface="Roboto Condensed" charset="0"/>
              </a:rPr>
              <a:t>k</a:t>
            </a:r>
            <a:r>
              <a:rPr lang="en-US" sz="1600" dirty="0" smtClean="0">
                <a:latin typeface="Roboto Condensed" charset="0"/>
                <a:ea typeface="Roboto Condensed" charset="0"/>
              </a:rPr>
              <a:t> instances of resource type </a:t>
            </a:r>
            <a:r>
              <a:rPr lang="en-US" sz="1600" i="1" dirty="0" err="1" smtClean="0">
                <a:latin typeface="Roboto Condensed" charset="0"/>
                <a:ea typeface="Roboto Condensed" charset="0"/>
              </a:rPr>
              <a:t>R</a:t>
            </a:r>
            <a:r>
              <a:rPr lang="en-US" sz="1600" i="1" baseline="-25000" dirty="0" err="1" smtClean="0">
                <a:latin typeface="Roboto Condensed" charset="0"/>
                <a:ea typeface="Roboto Condensed" charset="0"/>
              </a:rPr>
              <a:t>j</a:t>
            </a:r>
            <a:endParaRPr lang="en-US" sz="1600" baseline="-25000" dirty="0" smtClean="0">
              <a:latin typeface="Roboto Condensed" charset="0"/>
              <a:ea typeface="Roboto Condensed" charset="0"/>
            </a:endParaRPr>
          </a:p>
          <a:p>
            <a:pPr lvl="1">
              <a:lnSpc>
                <a:spcPct val="90000"/>
              </a:lnSpc>
              <a:buFont typeface="Monotype Sorts" charset="2"/>
              <a:buNone/>
            </a:pPr>
            <a:r>
              <a:rPr lang="en-US" sz="1600" dirty="0" smtClean="0">
                <a:latin typeface="Roboto Condensed" charset="0"/>
                <a:ea typeface="Roboto Condensed" charset="0"/>
              </a:rPr>
              <a:t>1.	If </a:t>
            </a:r>
            <a:r>
              <a:rPr lang="en-US" sz="1600" i="1" dirty="0" err="1" smtClean="0">
                <a:latin typeface="Roboto Condensed" charset="0"/>
                <a:ea typeface="Roboto Condensed" charset="0"/>
              </a:rPr>
              <a:t>Request</a:t>
            </a:r>
            <a:r>
              <a:rPr lang="en-US" sz="1600" i="1" baseline="-25000" dirty="0" err="1" smtClean="0">
                <a:latin typeface="Roboto Condensed" charset="0"/>
                <a:ea typeface="Roboto Condensed" charset="0"/>
              </a:rPr>
              <a:t>i</a:t>
            </a:r>
            <a:r>
              <a:rPr lang="en-US" sz="1600" i="1" dirty="0" smtClean="0">
                <a:latin typeface="Roboto Condensed" charset="0"/>
                <a:ea typeface="Roboto Condensed" charset="0"/>
              </a:rPr>
              <a:t> </a:t>
            </a:r>
            <a:r>
              <a:rPr lang="en-US" sz="1600" dirty="0" smtClean="0">
                <a:latin typeface="Roboto Condensed" charset="0"/>
                <a:ea typeface="Roboto Condensed" charset="0"/>
                <a:sym typeface="Symbol" pitchFamily="18" charset="2"/>
              </a:rPr>
              <a:t> </a:t>
            </a:r>
            <a:r>
              <a:rPr lang="en-US" sz="1600" i="1" dirty="0" err="1" smtClean="0">
                <a:latin typeface="Roboto Condensed" charset="0"/>
                <a:ea typeface="Roboto Condensed" charset="0"/>
                <a:sym typeface="Symbol" pitchFamily="18" charset="2"/>
              </a:rPr>
              <a:t>Need</a:t>
            </a:r>
            <a:r>
              <a:rPr lang="en-US" sz="1600" i="1" baseline="-25000" dirty="0" err="1" smtClean="0">
                <a:latin typeface="Roboto Condensed" charset="0"/>
                <a:ea typeface="Roboto Condensed" charset="0"/>
                <a:sym typeface="Symbol" pitchFamily="18" charset="2"/>
              </a:rPr>
              <a:t>i</a:t>
            </a:r>
            <a:r>
              <a:rPr lang="en-US" sz="1600" i="1" dirty="0" smtClean="0">
                <a:latin typeface="Roboto Condensed" charset="0"/>
                <a:ea typeface="Roboto Condensed" charset="0"/>
                <a:sym typeface="Symbol" pitchFamily="18" charset="2"/>
              </a:rPr>
              <a:t> </a:t>
            </a:r>
            <a:r>
              <a:rPr lang="en-US" sz="1600" dirty="0" smtClean="0">
                <a:latin typeface="Roboto Condensed" charset="0"/>
                <a:ea typeface="Roboto Condensed" charset="0"/>
                <a:sym typeface="Symbol" pitchFamily="18" charset="2"/>
              </a:rPr>
              <a:t>go to step 2.  Otherwise, raise error condition, since process has exceeded its maximum claim</a:t>
            </a:r>
          </a:p>
          <a:p>
            <a:pPr lvl="1">
              <a:lnSpc>
                <a:spcPct val="90000"/>
              </a:lnSpc>
              <a:buFont typeface="Monotype Sorts" charset="2"/>
              <a:buAutoNum type="arabicPeriod" startAt="2"/>
            </a:pPr>
            <a:r>
              <a:rPr lang="en-US" sz="1600" dirty="0" smtClean="0">
                <a:latin typeface="Roboto Condensed" charset="0"/>
                <a:ea typeface="Roboto Condensed" charset="0"/>
                <a:sym typeface="Symbol" pitchFamily="18" charset="2"/>
              </a:rPr>
              <a:t>If </a:t>
            </a:r>
            <a:r>
              <a:rPr lang="en-US" sz="1600" i="1" dirty="0" err="1" smtClean="0">
                <a:latin typeface="Roboto Condensed" charset="0"/>
                <a:ea typeface="Roboto Condensed" charset="0"/>
              </a:rPr>
              <a:t>Request</a:t>
            </a:r>
            <a:r>
              <a:rPr lang="en-US" sz="1600" i="1" baseline="-25000" dirty="0" err="1" smtClean="0">
                <a:latin typeface="Roboto Condensed" charset="0"/>
                <a:ea typeface="Roboto Condensed" charset="0"/>
              </a:rPr>
              <a:t>i</a:t>
            </a:r>
            <a:r>
              <a:rPr lang="en-US" sz="1600" dirty="0" smtClean="0">
                <a:latin typeface="Roboto Condensed" charset="0"/>
                <a:ea typeface="Roboto Condensed" charset="0"/>
              </a:rPr>
              <a:t> </a:t>
            </a:r>
            <a:r>
              <a:rPr lang="en-US" sz="1600" dirty="0" smtClean="0">
                <a:latin typeface="Roboto Condensed" charset="0"/>
                <a:ea typeface="Roboto Condensed" charset="0"/>
                <a:sym typeface="Symbol" pitchFamily="18" charset="2"/>
              </a:rPr>
              <a:t> </a:t>
            </a:r>
            <a:r>
              <a:rPr lang="en-US" sz="1600" i="1" dirty="0" smtClean="0">
                <a:latin typeface="Roboto Condensed" charset="0"/>
                <a:ea typeface="Roboto Condensed" charset="0"/>
                <a:sym typeface="Symbol" pitchFamily="18" charset="2"/>
              </a:rPr>
              <a:t>Available</a:t>
            </a:r>
            <a:r>
              <a:rPr lang="en-US" sz="1600" dirty="0" smtClean="0">
                <a:latin typeface="Roboto Condensed" charset="0"/>
                <a:ea typeface="Roboto Condensed" charset="0"/>
                <a:sym typeface="Symbol" pitchFamily="18" charset="2"/>
              </a:rPr>
              <a:t>, go to step 3.  Otherwise </a:t>
            </a:r>
            <a:r>
              <a:rPr lang="en-US" sz="1600" i="1" dirty="0" smtClean="0">
                <a:latin typeface="Roboto Condensed" charset="0"/>
                <a:ea typeface="Roboto Condensed" charset="0"/>
                <a:sym typeface="Symbol" pitchFamily="18" charset="2"/>
              </a:rPr>
              <a:t>P</a:t>
            </a:r>
            <a:r>
              <a:rPr lang="en-US" sz="1600" i="1" baseline="-25000" dirty="0" smtClean="0">
                <a:latin typeface="Roboto Condensed" charset="0"/>
                <a:ea typeface="Roboto Condensed" charset="0"/>
                <a:sym typeface="Symbol" pitchFamily="18" charset="2"/>
              </a:rPr>
              <a:t>i</a:t>
            </a:r>
            <a:r>
              <a:rPr lang="en-US" sz="1600" dirty="0" smtClean="0">
                <a:latin typeface="Roboto Condensed" charset="0"/>
                <a:ea typeface="Roboto Condensed" charset="0"/>
                <a:sym typeface="Symbol" pitchFamily="18" charset="2"/>
              </a:rPr>
              <a:t>  must wait, since resources are not available</a:t>
            </a:r>
          </a:p>
          <a:p>
            <a:pPr lvl="1">
              <a:lnSpc>
                <a:spcPct val="90000"/>
              </a:lnSpc>
              <a:buFont typeface="Monotype Sorts" charset="2"/>
              <a:buAutoNum type="arabicPeriod" startAt="2"/>
            </a:pPr>
            <a:endParaRPr lang="en-US" sz="1600" dirty="0" smtClean="0">
              <a:latin typeface="Roboto Condensed" charset="0"/>
              <a:ea typeface="Roboto Condensed" charset="0"/>
              <a:sym typeface="Symbol" pitchFamily="18" charset="2"/>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49</a:t>
            </a:fld>
            <a:endParaRPr lang="e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Deadlock</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a:t>
            </a:fld>
            <a:endParaRPr lang="en"/>
          </a:p>
        </p:txBody>
      </p:sp>
      <p:pic>
        <p:nvPicPr>
          <p:cNvPr id="5" name="Content Placeholder 3" descr="http://cs.nyu.edu/~gottlieb/courses/2000-01-spring/os/lectures/figs/deadlock.png"/>
          <p:cNvPicPr>
            <a:picLocks noGrp="1"/>
          </p:cNvPicPr>
          <p:nvPr>
            <p:ph idx="4294967295"/>
          </p:nvPr>
        </p:nvPicPr>
        <p:blipFill>
          <a:blip r:embed="rId2">
            <a:extLst>
              <a:ext uri="{28A0092B-C50C-407E-A947-70E740481C1C}">
                <a14:useLocalDpi xmlns="" xmlns:a14="http://schemas.microsoft.com/office/drawing/2010/main" val="0"/>
              </a:ext>
            </a:extLst>
          </a:blip>
          <a:srcRect/>
          <a:stretch>
            <a:fillRect/>
          </a:stretch>
        </p:blipFill>
        <p:spPr bwMode="auto">
          <a:xfrm>
            <a:off x="0" y="1276350"/>
            <a:ext cx="4568825" cy="3486150"/>
          </a:xfrm>
          <a:prstGeom prst="rect">
            <a:avLst/>
          </a:prstGeom>
          <a:noFill/>
          <a:ln>
            <a:noFill/>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marL="273050" lvl="1" indent="-273050">
              <a:lnSpc>
                <a:spcPct val="90000"/>
              </a:lnSpc>
              <a:buFont typeface="Monotype Sorts" charset="2"/>
              <a:buNone/>
              <a:tabLst>
                <a:tab pos="625475" algn="l"/>
              </a:tabLst>
            </a:pPr>
            <a:r>
              <a:rPr lang="en-US" sz="1600" dirty="0" smtClean="0">
                <a:latin typeface="Roboto Condensed" charset="0"/>
                <a:ea typeface="Roboto Condensed" charset="0"/>
                <a:sym typeface="Symbol" pitchFamily="18" charset="2"/>
              </a:rPr>
              <a:t>Pretend to allocate requested resources to </a:t>
            </a:r>
            <a:r>
              <a:rPr lang="en-US" sz="1600" i="1" dirty="0" smtClean="0">
                <a:latin typeface="Roboto Condensed" charset="0"/>
                <a:ea typeface="Roboto Condensed" charset="0"/>
                <a:sym typeface="Symbol" pitchFamily="18" charset="2"/>
              </a:rPr>
              <a:t>P</a:t>
            </a:r>
            <a:r>
              <a:rPr lang="en-US" sz="1600" i="1" baseline="-25000" dirty="0" smtClean="0">
                <a:latin typeface="Roboto Condensed" charset="0"/>
                <a:ea typeface="Roboto Condensed" charset="0"/>
                <a:sym typeface="Symbol" pitchFamily="18" charset="2"/>
              </a:rPr>
              <a:t>i</a:t>
            </a:r>
            <a:r>
              <a:rPr lang="en-US" sz="1600" dirty="0" smtClean="0">
                <a:latin typeface="Roboto Condensed" charset="0"/>
                <a:ea typeface="Roboto Condensed" charset="0"/>
                <a:sym typeface="Symbol" pitchFamily="18" charset="2"/>
              </a:rPr>
              <a:t> by modifying the state as follows:</a:t>
            </a:r>
          </a:p>
          <a:p>
            <a:pPr marL="719138" lvl="3" indent="-347663">
              <a:lnSpc>
                <a:spcPct val="90000"/>
              </a:lnSpc>
              <a:buFontTx/>
              <a:buNone/>
            </a:pPr>
            <a:r>
              <a:rPr lang="en-US" sz="1600" dirty="0" smtClean="0">
                <a:latin typeface="Roboto Condensed" charset="0"/>
                <a:ea typeface="Roboto Condensed" charset="0"/>
                <a:sym typeface="Symbol" pitchFamily="18" charset="2"/>
              </a:rPr>
              <a:t>		</a:t>
            </a:r>
            <a:r>
              <a:rPr lang="en-US" sz="1600" i="1" dirty="0" smtClean="0">
                <a:latin typeface="Roboto Condensed" charset="0"/>
                <a:ea typeface="Roboto Condensed" charset="0"/>
                <a:sym typeface="Symbol" pitchFamily="18" charset="2"/>
              </a:rPr>
              <a:t>Available</a:t>
            </a:r>
            <a:r>
              <a:rPr lang="en-US" sz="1600" dirty="0" smtClean="0">
                <a:latin typeface="Roboto Condensed" charset="0"/>
                <a:ea typeface="Roboto Condensed" charset="0"/>
                <a:sym typeface="Symbol" pitchFamily="18" charset="2"/>
              </a:rPr>
              <a:t> = </a:t>
            </a:r>
            <a:r>
              <a:rPr lang="en-US" sz="1600" i="1" dirty="0" smtClean="0">
                <a:latin typeface="Roboto Condensed" charset="0"/>
                <a:ea typeface="Roboto Condensed" charset="0"/>
                <a:sym typeface="Symbol" pitchFamily="18" charset="2"/>
              </a:rPr>
              <a:t>Available  </a:t>
            </a:r>
            <a:r>
              <a:rPr lang="en-US" sz="1600" dirty="0" smtClean="0">
                <a:latin typeface="Roboto Condensed" charset="0"/>
                <a:ea typeface="Roboto Condensed" charset="0"/>
                <a:sym typeface="Symbol" pitchFamily="18" charset="2"/>
              </a:rPr>
              <a:t>–</a:t>
            </a:r>
            <a:r>
              <a:rPr lang="en-US" sz="1600" i="1" dirty="0" smtClean="0">
                <a:latin typeface="Roboto Condensed" charset="0"/>
                <a:ea typeface="Roboto Condensed" charset="0"/>
                <a:sym typeface="Symbol" pitchFamily="18" charset="2"/>
              </a:rPr>
              <a:t> Request;</a:t>
            </a:r>
          </a:p>
          <a:p>
            <a:pPr marL="719138" lvl="3" indent="-347663">
              <a:lnSpc>
                <a:spcPct val="90000"/>
              </a:lnSpc>
              <a:buFontTx/>
              <a:buNone/>
            </a:pPr>
            <a:r>
              <a:rPr lang="en-US" sz="1600" dirty="0" smtClean="0">
                <a:latin typeface="Roboto Condensed" charset="0"/>
                <a:ea typeface="Roboto Condensed" charset="0"/>
                <a:sym typeface="Symbol" pitchFamily="18" charset="2"/>
              </a:rPr>
              <a:t>		</a:t>
            </a:r>
            <a:r>
              <a:rPr lang="en-US" sz="1600" i="1" dirty="0" err="1" smtClean="0">
                <a:latin typeface="Roboto Condensed" charset="0"/>
                <a:ea typeface="Roboto Condensed" charset="0"/>
                <a:sym typeface="Symbol" pitchFamily="18" charset="2"/>
              </a:rPr>
              <a:t>Allocation</a:t>
            </a:r>
            <a:r>
              <a:rPr lang="en-US" sz="1600" i="1" baseline="-25000" dirty="0" err="1" smtClean="0">
                <a:latin typeface="Roboto Condensed" charset="0"/>
                <a:ea typeface="Roboto Condensed" charset="0"/>
                <a:sym typeface="Symbol" pitchFamily="18" charset="2"/>
              </a:rPr>
              <a:t>i</a:t>
            </a:r>
            <a:r>
              <a:rPr lang="en-US" sz="1600" baseline="-25000" dirty="0" smtClean="0">
                <a:latin typeface="Roboto Condensed" charset="0"/>
                <a:ea typeface="Roboto Condensed" charset="0"/>
                <a:sym typeface="Symbol" pitchFamily="18" charset="2"/>
              </a:rPr>
              <a:t> </a:t>
            </a:r>
            <a:r>
              <a:rPr lang="en-US" sz="1600" dirty="0" smtClean="0">
                <a:latin typeface="Roboto Condensed" charset="0"/>
                <a:ea typeface="Roboto Condensed" charset="0"/>
                <a:sym typeface="Symbol" pitchFamily="18" charset="2"/>
              </a:rPr>
              <a:t>= </a:t>
            </a:r>
            <a:r>
              <a:rPr lang="en-US" sz="1600" i="1" dirty="0" err="1" smtClean="0">
                <a:latin typeface="Roboto Condensed" charset="0"/>
                <a:ea typeface="Roboto Condensed" charset="0"/>
                <a:sym typeface="Symbol" pitchFamily="18" charset="2"/>
              </a:rPr>
              <a:t>Allocation</a:t>
            </a:r>
            <a:r>
              <a:rPr lang="en-US" sz="1600" i="1" baseline="-25000" dirty="0" err="1" smtClean="0">
                <a:latin typeface="Roboto Condensed" charset="0"/>
                <a:ea typeface="Roboto Condensed" charset="0"/>
                <a:sym typeface="Symbol" pitchFamily="18" charset="2"/>
              </a:rPr>
              <a:t>i</a:t>
            </a:r>
            <a:r>
              <a:rPr lang="en-US" sz="1600" dirty="0" smtClean="0">
                <a:latin typeface="Roboto Condensed" charset="0"/>
                <a:ea typeface="Roboto Condensed" charset="0"/>
                <a:sym typeface="Symbol" pitchFamily="18" charset="2"/>
              </a:rPr>
              <a:t> + </a:t>
            </a:r>
            <a:r>
              <a:rPr lang="en-US" sz="1600" i="1" dirty="0" err="1" smtClean="0">
                <a:latin typeface="Roboto Condensed" charset="0"/>
                <a:ea typeface="Roboto Condensed" charset="0"/>
                <a:sym typeface="Symbol" pitchFamily="18" charset="2"/>
              </a:rPr>
              <a:t>Request</a:t>
            </a:r>
            <a:r>
              <a:rPr lang="en-US" sz="1600" i="1" baseline="-25000" dirty="0" err="1" smtClean="0">
                <a:latin typeface="Roboto Condensed" charset="0"/>
                <a:ea typeface="Roboto Condensed" charset="0"/>
                <a:sym typeface="Symbol" pitchFamily="18" charset="2"/>
              </a:rPr>
              <a:t>i</a:t>
            </a:r>
            <a:r>
              <a:rPr lang="en-US" sz="1600" dirty="0" smtClean="0">
                <a:latin typeface="Roboto Condensed" charset="0"/>
                <a:ea typeface="Roboto Condensed" charset="0"/>
                <a:sym typeface="Symbol" pitchFamily="18" charset="2"/>
              </a:rPr>
              <a:t>;</a:t>
            </a:r>
          </a:p>
          <a:p>
            <a:pPr marL="719138" lvl="3" indent="-347663">
              <a:lnSpc>
                <a:spcPct val="90000"/>
              </a:lnSpc>
              <a:buFontTx/>
              <a:buNone/>
            </a:pPr>
            <a:r>
              <a:rPr lang="en-US" sz="1600" dirty="0" smtClean="0">
                <a:latin typeface="Roboto Condensed" charset="0"/>
                <a:ea typeface="Roboto Condensed" charset="0"/>
                <a:sym typeface="Symbol" pitchFamily="18" charset="2"/>
              </a:rPr>
              <a:t>		</a:t>
            </a:r>
            <a:r>
              <a:rPr lang="en-US" sz="1600" i="1" dirty="0" err="1" smtClean="0">
                <a:latin typeface="Roboto Condensed" charset="0"/>
                <a:ea typeface="Roboto Condensed" charset="0"/>
                <a:sym typeface="Symbol" pitchFamily="18" charset="2"/>
              </a:rPr>
              <a:t>Need</a:t>
            </a:r>
            <a:r>
              <a:rPr lang="en-US" sz="1600" i="1" baseline="-25000" dirty="0" err="1" smtClean="0">
                <a:latin typeface="Roboto Condensed" charset="0"/>
                <a:ea typeface="Roboto Condensed" charset="0"/>
                <a:sym typeface="Symbol" pitchFamily="18" charset="2"/>
              </a:rPr>
              <a:t>i</a:t>
            </a:r>
            <a:r>
              <a:rPr lang="en-US" sz="1600" i="1" dirty="0" smtClean="0">
                <a:latin typeface="Roboto Condensed" charset="0"/>
                <a:ea typeface="Roboto Condensed" charset="0"/>
                <a:sym typeface="Symbol" pitchFamily="18" charset="2"/>
              </a:rPr>
              <a:t> </a:t>
            </a:r>
            <a:r>
              <a:rPr lang="en-US" sz="1600" dirty="0" smtClean="0">
                <a:latin typeface="Roboto Condensed" charset="0"/>
                <a:ea typeface="Roboto Condensed" charset="0"/>
                <a:sym typeface="Symbol" pitchFamily="18" charset="2"/>
              </a:rPr>
              <a:t>=</a:t>
            </a:r>
            <a:r>
              <a:rPr lang="en-US" sz="1600" i="1" dirty="0" smtClean="0">
                <a:latin typeface="Roboto Condensed" charset="0"/>
                <a:ea typeface="Roboto Condensed" charset="0"/>
                <a:sym typeface="Symbol" pitchFamily="18" charset="2"/>
              </a:rPr>
              <a:t> </a:t>
            </a:r>
            <a:r>
              <a:rPr lang="en-US" sz="1600" i="1" dirty="0" err="1" smtClean="0">
                <a:latin typeface="Roboto Condensed" charset="0"/>
                <a:ea typeface="Roboto Condensed" charset="0"/>
                <a:sym typeface="Symbol" pitchFamily="18" charset="2"/>
              </a:rPr>
              <a:t>Need</a:t>
            </a:r>
            <a:r>
              <a:rPr lang="en-US" sz="1600" i="1" baseline="-25000" dirty="0" err="1" smtClean="0">
                <a:latin typeface="Roboto Condensed" charset="0"/>
                <a:ea typeface="Roboto Condensed" charset="0"/>
                <a:sym typeface="Symbol" pitchFamily="18" charset="2"/>
              </a:rPr>
              <a:t>i</a:t>
            </a:r>
            <a:r>
              <a:rPr lang="en-US" sz="1600" dirty="0" smtClean="0">
                <a:latin typeface="Roboto Condensed" charset="0"/>
                <a:ea typeface="Roboto Condensed" charset="0"/>
                <a:sym typeface="Symbol" pitchFamily="18" charset="2"/>
              </a:rPr>
              <a:t> – </a:t>
            </a:r>
            <a:r>
              <a:rPr lang="en-US" sz="1600" i="1" dirty="0" err="1" smtClean="0">
                <a:latin typeface="Roboto Condensed" charset="0"/>
                <a:ea typeface="Roboto Condensed" charset="0"/>
                <a:sym typeface="Symbol" pitchFamily="18" charset="2"/>
              </a:rPr>
              <a:t>Request</a:t>
            </a:r>
            <a:r>
              <a:rPr lang="en-US" sz="1600" i="1" baseline="-25000" dirty="0" err="1" smtClean="0">
                <a:latin typeface="Roboto Condensed" charset="0"/>
                <a:ea typeface="Roboto Condensed" charset="0"/>
                <a:sym typeface="Symbol" pitchFamily="18" charset="2"/>
              </a:rPr>
              <a:t>i</a:t>
            </a:r>
            <a:r>
              <a:rPr lang="en-US" sz="1600" i="1" dirty="0" smtClean="0">
                <a:latin typeface="Roboto Condensed" charset="0"/>
                <a:ea typeface="Roboto Condensed" charset="0"/>
                <a:sym typeface="Symbol" pitchFamily="18" charset="2"/>
              </a:rPr>
              <a:t>;</a:t>
            </a:r>
          </a:p>
          <a:p>
            <a:pPr marL="355600" lvl="2" indent="-266700">
              <a:lnSpc>
                <a:spcPct val="90000"/>
              </a:lnSpc>
              <a:buClr>
                <a:srgbClr val="CC6600"/>
              </a:buClr>
              <a:buSzPct val="80000"/>
              <a:buFont typeface="Monotype Sorts" charset="2"/>
              <a:buChar char="l"/>
            </a:pPr>
            <a:r>
              <a:rPr lang="en-US" sz="1600" i="1" dirty="0" smtClean="0">
                <a:latin typeface="Roboto Condensed" charset="0"/>
                <a:ea typeface="Roboto Condensed" charset="0"/>
                <a:sym typeface="Symbol" pitchFamily="18" charset="2"/>
              </a:rPr>
              <a:t>If safe  the resources are allocated to Pi</a:t>
            </a:r>
          </a:p>
          <a:p>
            <a:pPr marL="355600" lvl="2" indent="-266700">
              <a:lnSpc>
                <a:spcPct val="90000"/>
              </a:lnSpc>
              <a:buClr>
                <a:srgbClr val="CC6600"/>
              </a:buClr>
              <a:buSzPct val="80000"/>
              <a:buFont typeface="Monotype Sorts" charset="2"/>
              <a:buChar char="l"/>
            </a:pPr>
            <a:r>
              <a:rPr lang="en-US" sz="1600" i="1" dirty="0" smtClean="0">
                <a:latin typeface="Roboto Condensed" charset="0"/>
                <a:ea typeface="Roboto Condensed" charset="0"/>
                <a:sym typeface="Symbol" pitchFamily="18" charset="2"/>
              </a:rPr>
              <a:t>If unsafe  Pi must wait, and the old resource-allocation state is restored</a:t>
            </a: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50</a:t>
            </a:fld>
            <a:endParaRPr lang="en"/>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Banker’s Algorithm</a:t>
            </a:r>
            <a:endParaRPr lang="en-US" dirty="0"/>
          </a:p>
        </p:txBody>
      </p:sp>
      <p:sp>
        <p:nvSpPr>
          <p:cNvPr id="3" name="Text Placeholder 2"/>
          <p:cNvSpPr>
            <a:spLocks noGrp="1"/>
          </p:cNvSpPr>
          <p:nvPr>
            <p:ph type="body" idx="1"/>
          </p:nvPr>
        </p:nvSpPr>
        <p:spPr>
          <a:xfrm>
            <a:off x="457200" y="1733550"/>
            <a:ext cx="7696200" cy="3145500"/>
          </a:xfrm>
        </p:spPr>
        <p:txBody>
          <a:bodyPr/>
          <a:lstStyle/>
          <a:p>
            <a:pPr>
              <a:tabLst>
                <a:tab pos="1371600" algn="l"/>
                <a:tab pos="2395538" algn="ctr"/>
                <a:tab pos="3594100" algn="ctr"/>
                <a:tab pos="4805363" algn="ctr"/>
              </a:tabLst>
            </a:pPr>
            <a:r>
              <a:rPr lang="en-US" sz="1800" dirty="0" smtClean="0">
                <a:latin typeface="Roboto Condensed" charset="0"/>
                <a:ea typeface="Roboto Condensed" charset="0"/>
              </a:rPr>
              <a:t>5 processes </a:t>
            </a:r>
            <a:r>
              <a:rPr lang="en-US" sz="1800" i="1" dirty="0" smtClean="0">
                <a:latin typeface="Roboto Condensed" charset="0"/>
                <a:ea typeface="Roboto Condensed" charset="0"/>
              </a:rPr>
              <a:t>P</a:t>
            </a:r>
            <a:r>
              <a:rPr lang="en-US" sz="1800" baseline="-25000" dirty="0" smtClean="0">
                <a:latin typeface="Roboto Condensed" charset="0"/>
                <a:ea typeface="Roboto Condensed" charset="0"/>
              </a:rPr>
              <a:t>0  </a:t>
            </a:r>
            <a:r>
              <a:rPr lang="en-US" sz="1800" dirty="0" smtClean="0">
                <a:latin typeface="Roboto Condensed" charset="0"/>
                <a:ea typeface="Roboto Condensed" charset="0"/>
              </a:rPr>
              <a:t>through </a:t>
            </a:r>
            <a:r>
              <a:rPr lang="en-US" sz="1800" i="1" dirty="0" smtClean="0">
                <a:latin typeface="Roboto Condensed" charset="0"/>
                <a:ea typeface="Roboto Condensed" charset="0"/>
              </a:rPr>
              <a:t>P</a:t>
            </a:r>
            <a:r>
              <a:rPr lang="en-US" sz="1800" baseline="-25000" dirty="0" smtClean="0">
                <a:latin typeface="Roboto Condensed" charset="0"/>
                <a:ea typeface="Roboto Condensed" charset="0"/>
              </a:rPr>
              <a:t>4</a:t>
            </a:r>
            <a:r>
              <a:rPr lang="en-US" sz="1800" dirty="0" smtClean="0">
                <a:latin typeface="Roboto Condensed" charset="0"/>
                <a:ea typeface="Roboto Condensed" charset="0"/>
              </a:rPr>
              <a:t>;   3 resource types:</a:t>
            </a:r>
          </a:p>
          <a:p>
            <a:pPr>
              <a:buFont typeface="Monotype Sorts" charset="2"/>
              <a:buNone/>
              <a:tabLst>
                <a:tab pos="1371600" algn="l"/>
                <a:tab pos="2395538" algn="ctr"/>
                <a:tab pos="3594100" algn="ctr"/>
                <a:tab pos="4805363" algn="ctr"/>
              </a:tabLst>
            </a:pPr>
            <a:r>
              <a:rPr lang="en-US" sz="1800" dirty="0" smtClean="0">
                <a:latin typeface="Roboto Condensed" charset="0"/>
                <a:ea typeface="Roboto Condensed" charset="0"/>
              </a:rPr>
              <a:t>              </a:t>
            </a:r>
            <a:r>
              <a:rPr lang="en-US" sz="1800" i="1" dirty="0" smtClean="0">
                <a:latin typeface="Roboto Condensed" charset="0"/>
                <a:ea typeface="Roboto Condensed" charset="0"/>
              </a:rPr>
              <a:t>A</a:t>
            </a:r>
            <a:r>
              <a:rPr lang="en-US" sz="1800" dirty="0" smtClean="0">
                <a:latin typeface="Roboto Condensed" charset="0"/>
                <a:ea typeface="Roboto Condensed" charset="0"/>
              </a:rPr>
              <a:t> (10 instances),  </a:t>
            </a:r>
            <a:r>
              <a:rPr lang="en-US" sz="1800" i="1" dirty="0" smtClean="0">
                <a:latin typeface="Roboto Condensed" charset="0"/>
                <a:ea typeface="Roboto Condensed" charset="0"/>
              </a:rPr>
              <a:t>B</a:t>
            </a:r>
            <a:r>
              <a:rPr lang="en-US" sz="1800" dirty="0" smtClean="0">
                <a:latin typeface="Roboto Condensed" charset="0"/>
                <a:ea typeface="Roboto Condensed" charset="0"/>
              </a:rPr>
              <a:t> (5instances), and </a:t>
            </a:r>
            <a:r>
              <a:rPr lang="en-US" sz="1800" i="1" dirty="0" smtClean="0">
                <a:latin typeface="Roboto Condensed" charset="0"/>
                <a:ea typeface="Roboto Condensed" charset="0"/>
              </a:rPr>
              <a:t>C</a:t>
            </a:r>
            <a:r>
              <a:rPr lang="en-US" sz="1800" dirty="0" smtClean="0">
                <a:latin typeface="Roboto Condensed" charset="0"/>
                <a:ea typeface="Roboto Condensed" charset="0"/>
              </a:rPr>
              <a:t> (7 instances)</a:t>
            </a:r>
          </a:p>
          <a:p>
            <a:pPr>
              <a:buFont typeface="Monotype Sorts" charset="2"/>
              <a:buNone/>
              <a:tabLst>
                <a:tab pos="1371600" algn="l"/>
                <a:tab pos="2395538" algn="ctr"/>
                <a:tab pos="3594100" algn="ctr"/>
                <a:tab pos="4805363" algn="ctr"/>
              </a:tabLst>
            </a:pPr>
            <a:r>
              <a:rPr lang="en-US" sz="1800" dirty="0" smtClean="0">
                <a:latin typeface="Roboto Condensed" charset="0"/>
                <a:ea typeface="Roboto Condensed" charset="0"/>
              </a:rPr>
              <a:t> Snapshot at time </a:t>
            </a:r>
            <a:r>
              <a:rPr lang="en-US" sz="1800" i="1" dirty="0" smtClean="0">
                <a:latin typeface="Roboto Condensed" charset="0"/>
                <a:ea typeface="Roboto Condensed" charset="0"/>
              </a:rPr>
              <a:t>T</a:t>
            </a:r>
            <a:r>
              <a:rPr lang="en-US" sz="1800" baseline="-25000" dirty="0" smtClean="0">
                <a:latin typeface="Roboto Condensed" charset="0"/>
                <a:ea typeface="Roboto Condensed" charset="0"/>
              </a:rPr>
              <a:t>0</a:t>
            </a:r>
            <a:r>
              <a:rPr lang="en-US" sz="1800" dirty="0" smtClean="0">
                <a:latin typeface="Roboto Condensed" charset="0"/>
                <a:ea typeface="Roboto Condensed" charset="0"/>
              </a:rPr>
              <a:t>:</a:t>
            </a:r>
          </a:p>
          <a:p>
            <a:pPr>
              <a:buFont typeface="Monotype Sorts" charset="2"/>
              <a:buNone/>
              <a:tabLst>
                <a:tab pos="1371600" algn="l"/>
                <a:tab pos="2395538" algn="ctr"/>
                <a:tab pos="3594100" algn="ctr"/>
                <a:tab pos="4805363" algn="ctr"/>
              </a:tabLst>
            </a:pPr>
            <a:r>
              <a:rPr lang="en-US" sz="1800" dirty="0" smtClean="0">
                <a:latin typeface="Roboto Condensed" charset="0"/>
                <a:ea typeface="Roboto Condensed" charset="0"/>
              </a:rPr>
              <a:t>			</a:t>
            </a:r>
            <a:r>
              <a:rPr lang="en-US" sz="1800" i="1" u="sng" dirty="0" smtClean="0">
                <a:latin typeface="Roboto Condensed" charset="0"/>
                <a:ea typeface="Roboto Condensed" charset="0"/>
              </a:rPr>
              <a:t>Allocation</a:t>
            </a:r>
            <a:r>
              <a:rPr lang="en-US" sz="1800" i="1" dirty="0" smtClean="0">
                <a:latin typeface="Roboto Condensed" charset="0"/>
                <a:ea typeface="Roboto Condensed" charset="0"/>
              </a:rPr>
              <a:t>	  </a:t>
            </a:r>
            <a:r>
              <a:rPr lang="en-US" sz="1800" i="1" u="sng" dirty="0" smtClean="0">
                <a:latin typeface="Roboto Condensed" charset="0"/>
                <a:ea typeface="Roboto Condensed" charset="0"/>
              </a:rPr>
              <a:t>Max</a:t>
            </a:r>
            <a:r>
              <a:rPr lang="en-US" sz="1800" i="1" dirty="0" smtClean="0">
                <a:latin typeface="Roboto Condensed" charset="0"/>
                <a:ea typeface="Roboto Condensed" charset="0"/>
              </a:rPr>
              <a:t>	</a:t>
            </a:r>
            <a:r>
              <a:rPr lang="en-US" sz="1800" i="1" u="sng" dirty="0" smtClean="0">
                <a:latin typeface="Roboto Condensed" charset="0"/>
                <a:ea typeface="Roboto Condensed" charset="0"/>
              </a:rPr>
              <a:t>Available</a:t>
            </a:r>
            <a:endParaRPr lang="en-US" sz="1800" i="1" dirty="0" smtClean="0">
              <a:latin typeface="Roboto Condensed" charset="0"/>
              <a:ea typeface="Roboto Condensed" charset="0"/>
            </a:endParaRPr>
          </a:p>
          <a:p>
            <a:pPr>
              <a:buFont typeface="Monotype Sorts" charset="2"/>
              <a:buNone/>
              <a:tabLst>
                <a:tab pos="1371600" algn="l"/>
                <a:tab pos="2395538" algn="ctr"/>
                <a:tab pos="3594100" algn="ctr"/>
                <a:tab pos="4805363" algn="ctr"/>
              </a:tabLst>
            </a:pPr>
            <a:r>
              <a:rPr lang="en-US" sz="1800" i="1" dirty="0" smtClean="0">
                <a:latin typeface="Roboto Condensed" charset="0"/>
                <a:ea typeface="Roboto Condensed" charset="0"/>
              </a:rPr>
              <a:t>			A B C	       A B C 	A B C</a:t>
            </a:r>
          </a:p>
          <a:p>
            <a:pPr>
              <a:buFont typeface="Monotype Sorts" charset="2"/>
              <a:buNone/>
              <a:tabLst>
                <a:tab pos="1371600" algn="l"/>
                <a:tab pos="2395538" algn="ctr"/>
                <a:tab pos="3594100" algn="ctr"/>
                <a:tab pos="4805363" algn="ctr"/>
              </a:tabLst>
            </a:pPr>
            <a:r>
              <a:rPr lang="en-US" sz="1800" dirty="0" smtClean="0">
                <a:latin typeface="Roboto Condensed" charset="0"/>
                <a:ea typeface="Roboto Condensed" charset="0"/>
              </a:rPr>
              <a:t>		</a:t>
            </a:r>
            <a:r>
              <a:rPr lang="en-US" sz="1800" i="1" dirty="0" smtClean="0">
                <a:latin typeface="Roboto Condensed" charset="0"/>
                <a:ea typeface="Roboto Condensed" charset="0"/>
              </a:rPr>
              <a:t>P</a:t>
            </a:r>
            <a:r>
              <a:rPr lang="en-US" sz="1800" baseline="-25000" dirty="0" smtClean="0">
                <a:latin typeface="Roboto Condensed" charset="0"/>
                <a:ea typeface="Roboto Condensed" charset="0"/>
              </a:rPr>
              <a:t>0	</a:t>
            </a:r>
            <a:r>
              <a:rPr lang="en-US" sz="1800" dirty="0" smtClean="0">
                <a:latin typeface="Roboto Condensed" charset="0"/>
                <a:ea typeface="Roboto Condensed" charset="0"/>
              </a:rPr>
              <a:t>0 1 0	         7 5 3 	3 3 2</a:t>
            </a:r>
          </a:p>
          <a:p>
            <a:pPr>
              <a:buFont typeface="Monotype Sorts" charset="2"/>
              <a:buNone/>
              <a:tabLst>
                <a:tab pos="1371600" algn="l"/>
                <a:tab pos="2395538" algn="ctr"/>
                <a:tab pos="3594100" algn="ctr"/>
                <a:tab pos="4805363" algn="ctr"/>
              </a:tabLst>
            </a:pPr>
            <a:r>
              <a:rPr lang="en-US" sz="1800" dirty="0" smtClean="0">
                <a:latin typeface="Roboto Condensed" charset="0"/>
                <a:ea typeface="Roboto Condensed" charset="0"/>
              </a:rPr>
              <a:t>		 </a:t>
            </a:r>
            <a:r>
              <a:rPr lang="en-US" sz="1800" i="1" dirty="0" smtClean="0">
                <a:latin typeface="Roboto Condensed" charset="0"/>
                <a:ea typeface="Roboto Condensed" charset="0"/>
              </a:rPr>
              <a:t>P</a:t>
            </a:r>
            <a:r>
              <a:rPr lang="en-US" sz="1800" baseline="-25000" dirty="0" smtClean="0">
                <a:latin typeface="Roboto Condensed" charset="0"/>
                <a:ea typeface="Roboto Condensed" charset="0"/>
              </a:rPr>
              <a:t>1	</a:t>
            </a:r>
            <a:r>
              <a:rPr lang="en-US" sz="1800" dirty="0" smtClean="0">
                <a:latin typeface="Roboto Condensed" charset="0"/>
                <a:ea typeface="Roboto Condensed" charset="0"/>
              </a:rPr>
              <a:t>2 0 0 	        3 2 2  </a:t>
            </a:r>
          </a:p>
          <a:p>
            <a:pPr>
              <a:buFont typeface="Monotype Sorts" charset="2"/>
              <a:buNone/>
              <a:tabLst>
                <a:tab pos="1371600" algn="l"/>
                <a:tab pos="2395538" algn="ctr"/>
                <a:tab pos="3594100" algn="ctr"/>
                <a:tab pos="4805363" algn="ctr"/>
              </a:tabLst>
            </a:pPr>
            <a:r>
              <a:rPr lang="en-US" sz="1800" dirty="0" smtClean="0">
                <a:latin typeface="Roboto Condensed" charset="0"/>
                <a:ea typeface="Roboto Condensed" charset="0"/>
              </a:rPr>
              <a:t>		 </a:t>
            </a:r>
            <a:r>
              <a:rPr lang="en-US" sz="1800" i="1" dirty="0" smtClean="0">
                <a:latin typeface="Roboto Condensed" charset="0"/>
                <a:ea typeface="Roboto Condensed" charset="0"/>
              </a:rPr>
              <a:t>P</a:t>
            </a:r>
            <a:r>
              <a:rPr lang="en-US" sz="1800" baseline="-25000" dirty="0" smtClean="0">
                <a:latin typeface="Roboto Condensed" charset="0"/>
                <a:ea typeface="Roboto Condensed" charset="0"/>
              </a:rPr>
              <a:t>2</a:t>
            </a:r>
            <a:r>
              <a:rPr lang="en-US" sz="1800" dirty="0" smtClean="0">
                <a:latin typeface="Roboto Condensed" charset="0"/>
                <a:ea typeface="Roboto Condensed" charset="0"/>
              </a:rPr>
              <a:t>	3 0 2 	        9 0 2</a:t>
            </a:r>
          </a:p>
          <a:p>
            <a:pPr>
              <a:buFont typeface="Monotype Sorts" charset="2"/>
              <a:buNone/>
              <a:tabLst>
                <a:tab pos="1371600" algn="l"/>
                <a:tab pos="2395538" algn="ctr"/>
                <a:tab pos="3594100" algn="ctr"/>
                <a:tab pos="4805363" algn="ctr"/>
              </a:tabLst>
            </a:pPr>
            <a:r>
              <a:rPr lang="en-US" sz="1800" dirty="0" smtClean="0">
                <a:latin typeface="Roboto Condensed" charset="0"/>
                <a:ea typeface="Roboto Condensed" charset="0"/>
              </a:rPr>
              <a:t>		 </a:t>
            </a:r>
            <a:r>
              <a:rPr lang="en-US" sz="1800" i="1" dirty="0" smtClean="0">
                <a:latin typeface="Roboto Condensed" charset="0"/>
                <a:ea typeface="Roboto Condensed" charset="0"/>
              </a:rPr>
              <a:t>P</a:t>
            </a:r>
            <a:r>
              <a:rPr lang="en-US" sz="1800" baseline="-25000" dirty="0" smtClean="0">
                <a:latin typeface="Roboto Condensed" charset="0"/>
                <a:ea typeface="Roboto Condensed" charset="0"/>
              </a:rPr>
              <a:t>3</a:t>
            </a:r>
            <a:r>
              <a:rPr lang="en-US" sz="1800" dirty="0" smtClean="0">
                <a:latin typeface="Roboto Condensed" charset="0"/>
                <a:ea typeface="Roboto Condensed" charset="0"/>
              </a:rPr>
              <a:t>	2 1 1 	        2 2 2</a:t>
            </a:r>
          </a:p>
          <a:p>
            <a:pPr>
              <a:buFont typeface="Monotype Sorts" charset="2"/>
              <a:buNone/>
              <a:tabLst>
                <a:tab pos="1371600" algn="l"/>
                <a:tab pos="2395538" algn="ctr"/>
                <a:tab pos="3594100" algn="ctr"/>
                <a:tab pos="4805363" algn="ctr"/>
              </a:tabLst>
            </a:pPr>
            <a:r>
              <a:rPr lang="en-US" sz="1800" dirty="0" smtClean="0">
                <a:latin typeface="Roboto Condensed" charset="0"/>
                <a:ea typeface="Roboto Condensed" charset="0"/>
              </a:rPr>
              <a:t>		 </a:t>
            </a:r>
            <a:r>
              <a:rPr lang="en-US" sz="1800" i="1" dirty="0" smtClean="0">
                <a:latin typeface="Roboto Condensed" charset="0"/>
                <a:ea typeface="Roboto Condensed" charset="0"/>
              </a:rPr>
              <a:t>P</a:t>
            </a:r>
            <a:r>
              <a:rPr lang="en-US" sz="1800" baseline="-25000" dirty="0" smtClean="0">
                <a:latin typeface="Roboto Condensed" charset="0"/>
                <a:ea typeface="Roboto Condensed" charset="0"/>
              </a:rPr>
              <a:t>4</a:t>
            </a:r>
            <a:r>
              <a:rPr lang="en-US" sz="1800" dirty="0" smtClean="0">
                <a:latin typeface="Roboto Condensed" charset="0"/>
                <a:ea typeface="Roboto Condensed" charset="0"/>
              </a:rPr>
              <a:t>	0 0 2	         4 3 3  		</a:t>
            </a:r>
          </a:p>
          <a:p>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51</a:t>
            </a:fld>
            <a:endParaRPr lang="e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a:t>
            </a:r>
            <a:endParaRPr lang="en-US" dirty="0"/>
          </a:p>
        </p:txBody>
      </p:sp>
      <p:sp>
        <p:nvSpPr>
          <p:cNvPr id="3" name="Text Placeholder 2"/>
          <p:cNvSpPr>
            <a:spLocks noGrp="1"/>
          </p:cNvSpPr>
          <p:nvPr>
            <p:ph type="body" idx="1"/>
          </p:nvPr>
        </p:nvSpPr>
        <p:spPr>
          <a:xfrm>
            <a:off x="814274" y="1327350"/>
            <a:ext cx="6881926" cy="3145500"/>
          </a:xfrm>
        </p:spPr>
        <p:txBody>
          <a:bodyPr/>
          <a:lstStyle/>
          <a:p>
            <a:pPr>
              <a:tabLst>
                <a:tab pos="2452688" algn="l"/>
                <a:tab pos="3492500" algn="ctr"/>
              </a:tabLst>
            </a:pPr>
            <a:r>
              <a:rPr lang="en-US" sz="1800" dirty="0" smtClean="0">
                <a:latin typeface="Roboto Condensed" charset="0"/>
                <a:ea typeface="Roboto Condensed" charset="0"/>
              </a:rPr>
              <a:t>The content of the matrix </a:t>
            </a:r>
            <a:r>
              <a:rPr lang="en-US" sz="1800" i="1" dirty="0" smtClean="0">
                <a:latin typeface="Roboto Condensed" charset="0"/>
                <a:ea typeface="Roboto Condensed" charset="0"/>
              </a:rPr>
              <a:t>Need</a:t>
            </a:r>
            <a:r>
              <a:rPr lang="en-US" sz="1800" dirty="0" smtClean="0">
                <a:latin typeface="Roboto Condensed" charset="0"/>
                <a:ea typeface="Roboto Condensed" charset="0"/>
              </a:rPr>
              <a:t> is defined to be </a:t>
            </a:r>
            <a:r>
              <a:rPr lang="en-US" sz="1800" i="1" dirty="0" smtClean="0">
                <a:latin typeface="Roboto Condensed" charset="0"/>
                <a:ea typeface="Roboto Condensed" charset="0"/>
              </a:rPr>
              <a:t>Max</a:t>
            </a:r>
            <a:r>
              <a:rPr lang="en-US" sz="1800" dirty="0" smtClean="0">
                <a:latin typeface="Roboto Condensed" charset="0"/>
                <a:ea typeface="Roboto Condensed" charset="0"/>
              </a:rPr>
              <a:t> – </a:t>
            </a:r>
            <a:r>
              <a:rPr lang="en-US" sz="1800" i="1" dirty="0" smtClean="0">
                <a:latin typeface="Roboto Condensed" charset="0"/>
                <a:ea typeface="Roboto Condensed" charset="0"/>
              </a:rPr>
              <a:t>Allocation</a:t>
            </a:r>
            <a:endParaRPr lang="en-US" sz="1800" dirty="0" smtClean="0">
              <a:latin typeface="Roboto Condensed" charset="0"/>
              <a:ea typeface="Roboto Condensed" charset="0"/>
            </a:endParaRPr>
          </a:p>
          <a:p>
            <a:pPr marL="381000">
              <a:buFont typeface="Monotype Sorts" charset="2"/>
              <a:buNone/>
              <a:tabLst>
                <a:tab pos="2452688" algn="l"/>
                <a:tab pos="3492500" algn="ctr"/>
              </a:tabLst>
            </a:pPr>
            <a:r>
              <a:rPr lang="en-US" sz="1800" dirty="0" smtClean="0">
                <a:latin typeface="Roboto Condensed" charset="0"/>
                <a:ea typeface="Roboto Condensed" charset="0"/>
              </a:rPr>
              <a:t>			</a:t>
            </a:r>
            <a:r>
              <a:rPr lang="en-US" sz="1800" i="1" u="sng" dirty="0" smtClean="0">
                <a:latin typeface="Roboto Condensed" charset="0"/>
                <a:ea typeface="Roboto Condensed" charset="0"/>
              </a:rPr>
              <a:t>Need</a:t>
            </a:r>
            <a:endParaRPr lang="en-US" sz="1800" u="sng" dirty="0" smtClean="0">
              <a:latin typeface="Roboto Condensed" charset="0"/>
              <a:ea typeface="Roboto Condensed" charset="0"/>
            </a:endParaRPr>
          </a:p>
          <a:p>
            <a:pPr marL="381000">
              <a:buFont typeface="Monotype Sorts" charset="2"/>
              <a:buNone/>
              <a:tabLst>
                <a:tab pos="2452688" algn="l"/>
                <a:tab pos="3492500" algn="ctr"/>
              </a:tabLst>
            </a:pPr>
            <a:r>
              <a:rPr lang="en-US" sz="1800" dirty="0" smtClean="0">
                <a:latin typeface="Roboto Condensed" charset="0"/>
                <a:ea typeface="Roboto Condensed" charset="0"/>
              </a:rPr>
              <a:t>			</a:t>
            </a:r>
            <a:r>
              <a:rPr lang="en-US" sz="1800" i="1" dirty="0" smtClean="0">
                <a:latin typeface="Roboto Condensed" charset="0"/>
                <a:ea typeface="Roboto Condensed" charset="0"/>
              </a:rPr>
              <a:t>A B C</a:t>
            </a:r>
          </a:p>
          <a:p>
            <a:pPr marL="381000">
              <a:buFont typeface="Monotype Sorts" charset="2"/>
              <a:buNone/>
              <a:tabLst>
                <a:tab pos="2452688" algn="l"/>
                <a:tab pos="3492500" algn="ctr"/>
              </a:tabLst>
            </a:pPr>
            <a:r>
              <a:rPr lang="en-US" sz="1800" dirty="0" smtClean="0">
                <a:latin typeface="Roboto Condensed" charset="0"/>
                <a:ea typeface="Roboto Condensed" charset="0"/>
              </a:rPr>
              <a:t>		 </a:t>
            </a:r>
            <a:r>
              <a:rPr lang="en-US" sz="1800" i="1" dirty="0" smtClean="0">
                <a:latin typeface="Roboto Condensed" charset="0"/>
                <a:ea typeface="Roboto Condensed" charset="0"/>
              </a:rPr>
              <a:t>P</a:t>
            </a:r>
            <a:r>
              <a:rPr lang="en-US" sz="1800" baseline="-25000" dirty="0" smtClean="0">
                <a:latin typeface="Roboto Condensed" charset="0"/>
                <a:ea typeface="Roboto Condensed" charset="0"/>
              </a:rPr>
              <a:t>0	</a:t>
            </a:r>
            <a:r>
              <a:rPr lang="en-US" sz="1800" dirty="0" smtClean="0">
                <a:latin typeface="Roboto Condensed" charset="0"/>
                <a:ea typeface="Roboto Condensed" charset="0"/>
              </a:rPr>
              <a:t>7 4 3 </a:t>
            </a:r>
          </a:p>
          <a:p>
            <a:pPr marL="381000">
              <a:buFont typeface="Monotype Sorts" charset="2"/>
              <a:buNone/>
              <a:tabLst>
                <a:tab pos="2452688" algn="l"/>
                <a:tab pos="3492500" algn="ctr"/>
              </a:tabLst>
            </a:pPr>
            <a:r>
              <a:rPr lang="en-US" sz="1800" dirty="0" smtClean="0">
                <a:latin typeface="Roboto Condensed" charset="0"/>
                <a:ea typeface="Roboto Condensed" charset="0"/>
              </a:rPr>
              <a:t>		 </a:t>
            </a:r>
            <a:r>
              <a:rPr lang="en-US" sz="1800" i="1" dirty="0" smtClean="0">
                <a:latin typeface="Roboto Condensed" charset="0"/>
                <a:ea typeface="Roboto Condensed" charset="0"/>
              </a:rPr>
              <a:t>P</a:t>
            </a:r>
            <a:r>
              <a:rPr lang="en-US" sz="1800" baseline="-25000" dirty="0" smtClean="0">
                <a:latin typeface="Roboto Condensed" charset="0"/>
                <a:ea typeface="Roboto Condensed" charset="0"/>
              </a:rPr>
              <a:t>1	</a:t>
            </a:r>
            <a:r>
              <a:rPr lang="en-US" sz="1800" dirty="0" smtClean="0">
                <a:latin typeface="Roboto Condensed" charset="0"/>
                <a:ea typeface="Roboto Condensed" charset="0"/>
              </a:rPr>
              <a:t>1 2 2 </a:t>
            </a:r>
          </a:p>
          <a:p>
            <a:pPr marL="381000">
              <a:buFont typeface="Monotype Sorts" charset="2"/>
              <a:buNone/>
              <a:tabLst>
                <a:tab pos="2452688" algn="l"/>
                <a:tab pos="3492500" algn="ctr"/>
              </a:tabLst>
            </a:pPr>
            <a:r>
              <a:rPr lang="en-US" sz="1800" dirty="0" smtClean="0">
                <a:latin typeface="Roboto Condensed" charset="0"/>
                <a:ea typeface="Roboto Condensed" charset="0"/>
              </a:rPr>
              <a:t>		 </a:t>
            </a:r>
            <a:r>
              <a:rPr lang="en-US" sz="1800" i="1" dirty="0" smtClean="0">
                <a:latin typeface="Roboto Condensed" charset="0"/>
                <a:ea typeface="Roboto Condensed" charset="0"/>
              </a:rPr>
              <a:t>P</a:t>
            </a:r>
            <a:r>
              <a:rPr lang="en-US" sz="1800" baseline="-25000" dirty="0" smtClean="0">
                <a:latin typeface="Roboto Condensed" charset="0"/>
                <a:ea typeface="Roboto Condensed" charset="0"/>
              </a:rPr>
              <a:t>2</a:t>
            </a:r>
            <a:r>
              <a:rPr lang="en-US" sz="1800" dirty="0" smtClean="0">
                <a:latin typeface="Roboto Condensed" charset="0"/>
                <a:ea typeface="Roboto Condensed" charset="0"/>
              </a:rPr>
              <a:t>	6 0 0 </a:t>
            </a:r>
          </a:p>
          <a:p>
            <a:pPr marL="381000">
              <a:buFont typeface="Monotype Sorts" charset="2"/>
              <a:buNone/>
              <a:tabLst>
                <a:tab pos="2452688" algn="l"/>
                <a:tab pos="3492500" algn="ctr"/>
              </a:tabLst>
            </a:pPr>
            <a:r>
              <a:rPr lang="en-US" sz="1800" dirty="0" smtClean="0">
                <a:latin typeface="Roboto Condensed" charset="0"/>
                <a:ea typeface="Roboto Condensed" charset="0"/>
              </a:rPr>
              <a:t>		 </a:t>
            </a:r>
            <a:r>
              <a:rPr lang="en-US" sz="1800" i="1" dirty="0" smtClean="0">
                <a:latin typeface="Roboto Condensed" charset="0"/>
                <a:ea typeface="Roboto Condensed" charset="0"/>
              </a:rPr>
              <a:t>P</a:t>
            </a:r>
            <a:r>
              <a:rPr lang="en-US" sz="1800" baseline="-25000" dirty="0" smtClean="0">
                <a:latin typeface="Roboto Condensed" charset="0"/>
                <a:ea typeface="Roboto Condensed" charset="0"/>
              </a:rPr>
              <a:t>3</a:t>
            </a:r>
            <a:r>
              <a:rPr lang="en-US" sz="1800" dirty="0" smtClean="0">
                <a:latin typeface="Roboto Condensed" charset="0"/>
                <a:ea typeface="Roboto Condensed" charset="0"/>
              </a:rPr>
              <a:t>	0 1 1</a:t>
            </a:r>
          </a:p>
          <a:p>
            <a:pPr marL="381000">
              <a:buFont typeface="Monotype Sorts" charset="2"/>
              <a:buNone/>
              <a:tabLst>
                <a:tab pos="2452688" algn="l"/>
                <a:tab pos="3492500" algn="ctr"/>
              </a:tabLst>
            </a:pPr>
            <a:r>
              <a:rPr lang="en-US" sz="1800" dirty="0" smtClean="0">
                <a:latin typeface="Roboto Condensed" charset="0"/>
                <a:ea typeface="Roboto Condensed" charset="0"/>
              </a:rPr>
              <a:t>		 </a:t>
            </a:r>
            <a:r>
              <a:rPr lang="en-US" sz="1800" i="1" dirty="0" smtClean="0">
                <a:latin typeface="Roboto Condensed" charset="0"/>
                <a:ea typeface="Roboto Condensed" charset="0"/>
              </a:rPr>
              <a:t>P</a:t>
            </a:r>
            <a:r>
              <a:rPr lang="en-US" sz="1800" baseline="-25000" dirty="0" smtClean="0">
                <a:latin typeface="Roboto Condensed" charset="0"/>
                <a:ea typeface="Roboto Condensed" charset="0"/>
              </a:rPr>
              <a:t>4</a:t>
            </a:r>
            <a:r>
              <a:rPr lang="en-US" sz="1800" dirty="0" smtClean="0">
                <a:latin typeface="Roboto Condensed" charset="0"/>
                <a:ea typeface="Roboto Condensed" charset="0"/>
              </a:rPr>
              <a:t>	4 3 1 </a:t>
            </a:r>
            <a:br>
              <a:rPr lang="en-US" sz="1800" dirty="0" smtClean="0">
                <a:latin typeface="Roboto Condensed" charset="0"/>
                <a:ea typeface="Roboto Condensed" charset="0"/>
              </a:rPr>
            </a:br>
            <a:r>
              <a:rPr lang="en-US" sz="1800" dirty="0" smtClean="0">
                <a:latin typeface="Roboto Condensed" charset="0"/>
                <a:ea typeface="Roboto Condensed" charset="0"/>
              </a:rPr>
              <a:t>The system is in a safe state since the sequence &lt; </a:t>
            </a:r>
            <a:r>
              <a:rPr lang="en-US" sz="1800" i="1" dirty="0" smtClean="0">
                <a:latin typeface="Roboto Condensed" charset="0"/>
                <a:ea typeface="Roboto Condensed" charset="0"/>
              </a:rPr>
              <a:t>P</a:t>
            </a:r>
            <a:r>
              <a:rPr lang="en-US" sz="1800" baseline="-25000" dirty="0" smtClean="0">
                <a:latin typeface="Roboto Condensed" charset="0"/>
                <a:ea typeface="Roboto Condensed" charset="0"/>
              </a:rPr>
              <a:t>1</a:t>
            </a:r>
            <a:r>
              <a:rPr lang="en-US" sz="1800" dirty="0" smtClean="0">
                <a:latin typeface="Roboto Condensed" charset="0"/>
                <a:ea typeface="Roboto Condensed" charset="0"/>
              </a:rPr>
              <a:t>, </a:t>
            </a:r>
            <a:r>
              <a:rPr lang="en-US" sz="1800" i="1" dirty="0" smtClean="0">
                <a:latin typeface="Roboto Condensed" charset="0"/>
                <a:ea typeface="Roboto Condensed" charset="0"/>
              </a:rPr>
              <a:t>P</a:t>
            </a:r>
            <a:r>
              <a:rPr lang="en-US" sz="1800" baseline="-25000" dirty="0" smtClean="0">
                <a:latin typeface="Roboto Condensed" charset="0"/>
                <a:ea typeface="Roboto Condensed" charset="0"/>
              </a:rPr>
              <a:t>3</a:t>
            </a:r>
            <a:r>
              <a:rPr lang="en-US" sz="1800" dirty="0" smtClean="0">
                <a:latin typeface="Roboto Condensed" charset="0"/>
                <a:ea typeface="Roboto Condensed" charset="0"/>
              </a:rPr>
              <a:t>, </a:t>
            </a:r>
            <a:r>
              <a:rPr lang="en-US" sz="1800" i="1" dirty="0" smtClean="0">
                <a:latin typeface="Roboto Condensed" charset="0"/>
                <a:ea typeface="Roboto Condensed" charset="0"/>
              </a:rPr>
              <a:t>P</a:t>
            </a:r>
            <a:r>
              <a:rPr lang="en-US" sz="1800" baseline="-25000" dirty="0" smtClean="0">
                <a:latin typeface="Roboto Condensed" charset="0"/>
                <a:ea typeface="Roboto Condensed" charset="0"/>
              </a:rPr>
              <a:t>4</a:t>
            </a:r>
            <a:r>
              <a:rPr lang="en-US" sz="1800" dirty="0" smtClean="0">
                <a:latin typeface="Roboto Condensed" charset="0"/>
                <a:ea typeface="Roboto Condensed" charset="0"/>
              </a:rPr>
              <a:t>, </a:t>
            </a:r>
            <a:r>
              <a:rPr lang="en-US" sz="1800" i="1" dirty="0" smtClean="0">
                <a:latin typeface="Roboto Condensed" charset="0"/>
                <a:ea typeface="Roboto Condensed" charset="0"/>
              </a:rPr>
              <a:t>P</a:t>
            </a:r>
            <a:r>
              <a:rPr lang="en-US" sz="1800" baseline="-25000" dirty="0" smtClean="0">
                <a:latin typeface="Roboto Condensed" charset="0"/>
                <a:ea typeface="Roboto Condensed" charset="0"/>
              </a:rPr>
              <a:t>2</a:t>
            </a:r>
            <a:r>
              <a:rPr lang="en-US" sz="1800" dirty="0" smtClean="0">
                <a:latin typeface="Roboto Condensed" charset="0"/>
                <a:ea typeface="Roboto Condensed" charset="0"/>
              </a:rPr>
              <a:t>, </a:t>
            </a:r>
            <a:r>
              <a:rPr lang="en-US" sz="1800" i="1" dirty="0" smtClean="0">
                <a:latin typeface="Roboto Condensed" charset="0"/>
                <a:ea typeface="Roboto Condensed" charset="0"/>
              </a:rPr>
              <a:t>P</a:t>
            </a:r>
            <a:r>
              <a:rPr lang="en-US" sz="1800" baseline="-25000" dirty="0" smtClean="0">
                <a:latin typeface="Roboto Condensed" charset="0"/>
                <a:ea typeface="Roboto Condensed" charset="0"/>
              </a:rPr>
              <a:t>0</a:t>
            </a:r>
            <a:r>
              <a:rPr lang="en-US" sz="1800" dirty="0" smtClean="0">
                <a:latin typeface="Roboto Condensed" charset="0"/>
                <a:ea typeface="Roboto Condensed" charset="0"/>
              </a:rPr>
              <a:t>&gt; satisfies safety criteria</a:t>
            </a:r>
            <a:endParaRPr lang="en-US" sz="1800" baseline="-25000" dirty="0" smtClean="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52</a:t>
            </a:fld>
            <a:endParaRPr lang="e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i="1" dirty="0" smtClean="0"/>
              <a:t>P</a:t>
            </a:r>
            <a:r>
              <a:rPr lang="en-US" baseline="-25000" dirty="0" smtClean="0"/>
              <a:t>1</a:t>
            </a:r>
            <a:r>
              <a:rPr lang="en-US" dirty="0" smtClean="0"/>
              <a:t> Request (1,0,2)</a:t>
            </a:r>
            <a:endParaRPr lang="en-US" dirty="0"/>
          </a:p>
        </p:txBody>
      </p:sp>
      <p:sp>
        <p:nvSpPr>
          <p:cNvPr id="3" name="Text Placeholder 2"/>
          <p:cNvSpPr>
            <a:spLocks noGrp="1"/>
          </p:cNvSpPr>
          <p:nvPr>
            <p:ph type="body" idx="1"/>
          </p:nvPr>
        </p:nvSpPr>
        <p:spPr>
          <a:xfrm>
            <a:off x="152400" y="1733550"/>
            <a:ext cx="8077199" cy="3145500"/>
          </a:xfrm>
        </p:spPr>
        <p:txBody>
          <a:bodyPr/>
          <a:lstStyle/>
          <a:p>
            <a:pPr>
              <a:tabLst>
                <a:tab pos="1544638" algn="l"/>
                <a:tab pos="2452688" algn="ctr"/>
                <a:tab pos="3767138" algn="ctr"/>
                <a:tab pos="5022850" algn="ctr"/>
              </a:tabLst>
            </a:pPr>
            <a:r>
              <a:rPr lang="en-US" sz="1600" dirty="0" smtClean="0">
                <a:latin typeface="Roboto Condensed" charset="0"/>
                <a:ea typeface="Roboto Condensed" charset="0"/>
              </a:rPr>
              <a:t>Check that Request </a:t>
            </a:r>
            <a:r>
              <a:rPr lang="en-US" sz="1600" dirty="0" smtClean="0">
                <a:latin typeface="Roboto Condensed" charset="0"/>
                <a:ea typeface="Roboto Condensed" charset="0"/>
                <a:sym typeface="Symbol" pitchFamily="18" charset="2"/>
              </a:rPr>
              <a:t> Available (that is, (1,0,2)  (3,3,2)  true</a:t>
            </a:r>
            <a:endParaRPr lang="en-US" sz="1600" i="1" dirty="0" smtClean="0">
              <a:latin typeface="Roboto Condensed" charset="0"/>
              <a:ea typeface="Roboto Condensed" charset="0"/>
              <a:sym typeface="Symbol" pitchFamily="18" charset="2"/>
            </a:endParaRPr>
          </a:p>
          <a:p>
            <a:pPr>
              <a:buFont typeface="Monotype Sorts" charset="2"/>
              <a:buNone/>
              <a:tabLst>
                <a:tab pos="1544638" algn="l"/>
                <a:tab pos="2452688" algn="ctr"/>
                <a:tab pos="3767138" algn="ctr"/>
                <a:tab pos="5022850" algn="ctr"/>
              </a:tabLst>
            </a:pPr>
            <a:r>
              <a:rPr lang="en-US" sz="1600" i="1" dirty="0" smtClean="0">
                <a:latin typeface="Roboto Condensed" charset="0"/>
                <a:ea typeface="Roboto Condensed" charset="0"/>
              </a:rPr>
              <a:t>			</a:t>
            </a:r>
            <a:r>
              <a:rPr lang="en-US" sz="1600" i="1" u="sng" dirty="0" smtClean="0">
                <a:latin typeface="Roboto Condensed" charset="0"/>
                <a:ea typeface="Roboto Condensed" charset="0"/>
              </a:rPr>
              <a:t>Allocation</a:t>
            </a:r>
            <a:r>
              <a:rPr lang="en-US" sz="1600" i="1" dirty="0" smtClean="0">
                <a:latin typeface="Roboto Condensed" charset="0"/>
                <a:ea typeface="Roboto Condensed" charset="0"/>
              </a:rPr>
              <a:t>	</a:t>
            </a:r>
            <a:r>
              <a:rPr lang="en-US" sz="1600" i="1" u="sng" dirty="0" smtClean="0">
                <a:latin typeface="Roboto Condensed" charset="0"/>
                <a:ea typeface="Roboto Condensed" charset="0"/>
              </a:rPr>
              <a:t>Need</a:t>
            </a:r>
            <a:r>
              <a:rPr lang="en-US" sz="1600" i="1" dirty="0" smtClean="0">
                <a:latin typeface="Roboto Condensed" charset="0"/>
                <a:ea typeface="Roboto Condensed" charset="0"/>
              </a:rPr>
              <a:t>	</a:t>
            </a:r>
            <a:r>
              <a:rPr lang="en-US" sz="1600" i="1" u="sng" dirty="0" smtClean="0">
                <a:latin typeface="Roboto Condensed" charset="0"/>
                <a:ea typeface="Roboto Condensed" charset="0"/>
              </a:rPr>
              <a:t>Available</a:t>
            </a:r>
            <a:endParaRPr lang="en-US" sz="1600" i="1" dirty="0" smtClean="0">
              <a:latin typeface="Roboto Condensed" charset="0"/>
              <a:ea typeface="Roboto Condensed" charset="0"/>
            </a:endParaRPr>
          </a:p>
          <a:p>
            <a:pPr>
              <a:buFont typeface="Monotype Sorts" charset="2"/>
              <a:buNone/>
              <a:tabLst>
                <a:tab pos="1544638" algn="l"/>
                <a:tab pos="2452688" algn="ctr"/>
                <a:tab pos="3767138" algn="ctr"/>
                <a:tab pos="5022850" algn="ctr"/>
              </a:tabLst>
            </a:pPr>
            <a:r>
              <a:rPr lang="en-US" sz="1600" i="1" dirty="0" smtClean="0">
                <a:latin typeface="Roboto Condensed" charset="0"/>
                <a:ea typeface="Roboto Condensed" charset="0"/>
              </a:rPr>
              <a:t>			A B C	A B C	A B C </a:t>
            </a:r>
          </a:p>
          <a:p>
            <a:pPr>
              <a:buFont typeface="Monotype Sorts" charset="2"/>
              <a:buNone/>
              <a:tabLst>
                <a:tab pos="1544638" algn="l"/>
                <a:tab pos="2452688" algn="ctr"/>
                <a:tab pos="3767138" algn="ctr"/>
                <a:tab pos="5022850" algn="ctr"/>
              </a:tabLst>
            </a:pPr>
            <a:r>
              <a:rPr lang="en-US" sz="1600" dirty="0" smtClean="0">
                <a:latin typeface="Roboto Condensed" charset="0"/>
                <a:ea typeface="Roboto Condensed" charset="0"/>
              </a:rPr>
              <a:t>		</a:t>
            </a:r>
            <a:r>
              <a:rPr lang="en-US" sz="1600" i="1" dirty="0" smtClean="0">
                <a:latin typeface="Roboto Condensed" charset="0"/>
                <a:ea typeface="Roboto Condensed" charset="0"/>
              </a:rPr>
              <a:t>P</a:t>
            </a:r>
            <a:r>
              <a:rPr lang="en-US" sz="1600" baseline="-25000" dirty="0" smtClean="0">
                <a:latin typeface="Roboto Condensed" charset="0"/>
                <a:ea typeface="Roboto Condensed" charset="0"/>
              </a:rPr>
              <a:t>0</a:t>
            </a:r>
            <a:r>
              <a:rPr lang="en-US" sz="1600" dirty="0" smtClean="0">
                <a:latin typeface="Roboto Condensed" charset="0"/>
                <a:ea typeface="Roboto Condensed" charset="0"/>
              </a:rPr>
              <a:t>	0 1 0 	7 4 3 	2 3 0</a:t>
            </a:r>
          </a:p>
          <a:p>
            <a:pPr>
              <a:buFont typeface="Monotype Sorts" charset="2"/>
              <a:buNone/>
              <a:tabLst>
                <a:tab pos="1544638" algn="l"/>
                <a:tab pos="2452688" algn="ctr"/>
                <a:tab pos="3767138" algn="ctr"/>
                <a:tab pos="5022850" algn="ctr"/>
              </a:tabLst>
            </a:pPr>
            <a:r>
              <a:rPr lang="en-US" sz="1600" dirty="0" smtClean="0">
                <a:latin typeface="Roboto Condensed" charset="0"/>
                <a:ea typeface="Roboto Condensed" charset="0"/>
              </a:rPr>
              <a:t>		</a:t>
            </a:r>
            <a:r>
              <a:rPr lang="en-US" sz="1600" i="1" dirty="0" smtClean="0">
                <a:latin typeface="Roboto Condensed" charset="0"/>
                <a:ea typeface="Roboto Condensed" charset="0"/>
              </a:rPr>
              <a:t>P</a:t>
            </a:r>
            <a:r>
              <a:rPr lang="en-US" sz="1600" baseline="-25000" dirty="0" smtClean="0">
                <a:latin typeface="Roboto Condensed" charset="0"/>
                <a:ea typeface="Roboto Condensed" charset="0"/>
              </a:rPr>
              <a:t>1</a:t>
            </a:r>
            <a:r>
              <a:rPr lang="en-US" sz="1600" dirty="0" smtClean="0">
                <a:latin typeface="Roboto Condensed" charset="0"/>
                <a:ea typeface="Roboto Condensed" charset="0"/>
              </a:rPr>
              <a:t>	           3 0 2                     0 2 0 	</a:t>
            </a:r>
          </a:p>
          <a:p>
            <a:pPr>
              <a:buFont typeface="Monotype Sorts" charset="2"/>
              <a:buNone/>
              <a:tabLst>
                <a:tab pos="1544638" algn="l"/>
                <a:tab pos="2452688" algn="ctr"/>
                <a:tab pos="3767138" algn="ctr"/>
                <a:tab pos="5022850" algn="ctr"/>
              </a:tabLst>
            </a:pPr>
            <a:r>
              <a:rPr lang="en-US" sz="1600" dirty="0" smtClean="0">
                <a:latin typeface="Roboto Condensed" charset="0"/>
                <a:ea typeface="Roboto Condensed" charset="0"/>
              </a:rPr>
              <a:t>		</a:t>
            </a:r>
            <a:r>
              <a:rPr lang="en-US" sz="1600" i="1" dirty="0" smtClean="0">
                <a:latin typeface="Roboto Condensed" charset="0"/>
                <a:ea typeface="Roboto Condensed" charset="0"/>
              </a:rPr>
              <a:t>P</a:t>
            </a:r>
            <a:r>
              <a:rPr lang="en-US" sz="1600" baseline="-25000" dirty="0" smtClean="0">
                <a:latin typeface="Roboto Condensed" charset="0"/>
                <a:ea typeface="Roboto Condensed" charset="0"/>
              </a:rPr>
              <a:t>2</a:t>
            </a:r>
            <a:r>
              <a:rPr lang="en-US" sz="1600" dirty="0" smtClean="0">
                <a:latin typeface="Roboto Condensed" charset="0"/>
                <a:ea typeface="Roboto Condensed" charset="0"/>
              </a:rPr>
              <a:t>	3 0 2 	 6 0 0 </a:t>
            </a:r>
          </a:p>
          <a:p>
            <a:pPr>
              <a:buFont typeface="Monotype Sorts" charset="2"/>
              <a:buNone/>
              <a:tabLst>
                <a:tab pos="1544638" algn="l"/>
                <a:tab pos="2452688" algn="ctr"/>
                <a:tab pos="3767138" algn="ctr"/>
                <a:tab pos="5022850" algn="ctr"/>
              </a:tabLst>
            </a:pPr>
            <a:r>
              <a:rPr lang="en-US" sz="1600" dirty="0" smtClean="0">
                <a:latin typeface="Roboto Condensed" charset="0"/>
                <a:ea typeface="Roboto Condensed" charset="0"/>
              </a:rPr>
              <a:t>		</a:t>
            </a:r>
            <a:r>
              <a:rPr lang="en-US" sz="1600" i="1" dirty="0" smtClean="0">
                <a:latin typeface="Roboto Condensed" charset="0"/>
                <a:ea typeface="Roboto Condensed" charset="0"/>
              </a:rPr>
              <a:t>P</a:t>
            </a:r>
            <a:r>
              <a:rPr lang="en-US" sz="1600" baseline="-25000" dirty="0" smtClean="0">
                <a:latin typeface="Roboto Condensed" charset="0"/>
                <a:ea typeface="Roboto Condensed" charset="0"/>
              </a:rPr>
              <a:t>3</a:t>
            </a:r>
            <a:r>
              <a:rPr lang="en-US" sz="1600" dirty="0" smtClean="0">
                <a:latin typeface="Roboto Condensed" charset="0"/>
                <a:ea typeface="Roboto Condensed" charset="0"/>
              </a:rPr>
              <a:t>	2 1 1 	  0 1 1</a:t>
            </a:r>
          </a:p>
          <a:p>
            <a:pPr>
              <a:buFont typeface="Monotype Sorts" charset="2"/>
              <a:buNone/>
              <a:tabLst>
                <a:tab pos="1544638" algn="l"/>
                <a:tab pos="2452688" algn="ctr"/>
                <a:tab pos="3767138" algn="ctr"/>
                <a:tab pos="5022850" algn="ctr"/>
              </a:tabLst>
            </a:pPr>
            <a:r>
              <a:rPr lang="en-US" sz="1600" dirty="0" smtClean="0">
                <a:latin typeface="Roboto Condensed" charset="0"/>
                <a:ea typeface="Roboto Condensed" charset="0"/>
              </a:rPr>
              <a:t>		</a:t>
            </a:r>
            <a:r>
              <a:rPr lang="en-US" sz="1600" i="1" dirty="0" smtClean="0">
                <a:latin typeface="Roboto Condensed" charset="0"/>
                <a:ea typeface="Roboto Condensed" charset="0"/>
              </a:rPr>
              <a:t>P</a:t>
            </a:r>
            <a:r>
              <a:rPr lang="en-US" sz="1600" baseline="-25000" dirty="0" smtClean="0">
                <a:latin typeface="Roboto Condensed" charset="0"/>
                <a:ea typeface="Roboto Condensed" charset="0"/>
              </a:rPr>
              <a:t>4</a:t>
            </a:r>
            <a:r>
              <a:rPr lang="en-US" sz="1600" dirty="0" smtClean="0">
                <a:latin typeface="Roboto Condensed" charset="0"/>
                <a:ea typeface="Roboto Condensed" charset="0"/>
              </a:rPr>
              <a:t>	0 0 2 	  4 3 1 </a:t>
            </a:r>
          </a:p>
          <a:p>
            <a:pPr>
              <a:tabLst>
                <a:tab pos="1544638" algn="l"/>
                <a:tab pos="2452688" algn="ctr"/>
                <a:tab pos="3767138" algn="ctr"/>
                <a:tab pos="5022850" algn="ctr"/>
              </a:tabLst>
            </a:pPr>
            <a:r>
              <a:rPr lang="en-US" sz="1600" dirty="0" smtClean="0">
                <a:latin typeface="Roboto Condensed" charset="0"/>
                <a:ea typeface="Roboto Condensed" charset="0"/>
              </a:rPr>
              <a:t>Executing safety algorithm shows that sequence &lt; </a:t>
            </a:r>
            <a:r>
              <a:rPr lang="en-US" sz="1600" i="1" dirty="0" smtClean="0">
                <a:latin typeface="Roboto Condensed" charset="0"/>
                <a:ea typeface="Roboto Condensed" charset="0"/>
              </a:rPr>
              <a:t>P</a:t>
            </a:r>
            <a:r>
              <a:rPr lang="en-US" sz="1600" baseline="-25000" dirty="0" smtClean="0">
                <a:latin typeface="Roboto Condensed" charset="0"/>
                <a:ea typeface="Roboto Condensed" charset="0"/>
              </a:rPr>
              <a:t>1</a:t>
            </a:r>
            <a:r>
              <a:rPr lang="en-US" sz="1600" dirty="0" smtClean="0">
                <a:latin typeface="Roboto Condensed" charset="0"/>
                <a:ea typeface="Roboto Condensed" charset="0"/>
              </a:rPr>
              <a:t>, </a:t>
            </a:r>
            <a:r>
              <a:rPr lang="en-US" sz="1600" i="1" dirty="0" smtClean="0">
                <a:latin typeface="Roboto Condensed" charset="0"/>
                <a:ea typeface="Roboto Condensed" charset="0"/>
              </a:rPr>
              <a:t>P</a:t>
            </a:r>
            <a:r>
              <a:rPr lang="en-US" sz="1600" baseline="-25000" dirty="0" smtClean="0">
                <a:latin typeface="Roboto Condensed" charset="0"/>
                <a:ea typeface="Roboto Condensed" charset="0"/>
              </a:rPr>
              <a:t>3</a:t>
            </a:r>
            <a:r>
              <a:rPr lang="en-US" sz="1600" dirty="0" smtClean="0">
                <a:latin typeface="Roboto Condensed" charset="0"/>
                <a:ea typeface="Roboto Condensed" charset="0"/>
              </a:rPr>
              <a:t>, </a:t>
            </a:r>
            <a:r>
              <a:rPr lang="en-US" sz="1600" i="1" dirty="0" smtClean="0">
                <a:latin typeface="Roboto Condensed" charset="0"/>
                <a:ea typeface="Roboto Condensed" charset="0"/>
              </a:rPr>
              <a:t>P</a:t>
            </a:r>
            <a:r>
              <a:rPr lang="en-US" sz="1600" baseline="-25000" dirty="0" smtClean="0">
                <a:latin typeface="Roboto Condensed" charset="0"/>
                <a:ea typeface="Roboto Condensed" charset="0"/>
              </a:rPr>
              <a:t>4</a:t>
            </a:r>
            <a:r>
              <a:rPr lang="en-US" sz="1600" dirty="0" smtClean="0">
                <a:latin typeface="Roboto Condensed" charset="0"/>
                <a:ea typeface="Roboto Condensed" charset="0"/>
              </a:rPr>
              <a:t>, </a:t>
            </a:r>
            <a:r>
              <a:rPr lang="en-US" sz="1600" i="1" dirty="0" smtClean="0">
                <a:latin typeface="Roboto Condensed" charset="0"/>
                <a:ea typeface="Roboto Condensed" charset="0"/>
              </a:rPr>
              <a:t>P</a:t>
            </a:r>
            <a:r>
              <a:rPr lang="en-US" sz="1600" baseline="-25000" dirty="0" smtClean="0">
                <a:latin typeface="Roboto Condensed" charset="0"/>
                <a:ea typeface="Roboto Condensed" charset="0"/>
              </a:rPr>
              <a:t>0</a:t>
            </a:r>
            <a:r>
              <a:rPr lang="en-US" sz="1600" dirty="0" smtClean="0">
                <a:latin typeface="Roboto Condensed" charset="0"/>
                <a:ea typeface="Roboto Condensed" charset="0"/>
              </a:rPr>
              <a:t>, </a:t>
            </a:r>
            <a:r>
              <a:rPr lang="en-US" sz="1600" i="1" dirty="0" smtClean="0">
                <a:latin typeface="Roboto Condensed" charset="0"/>
                <a:ea typeface="Roboto Condensed" charset="0"/>
              </a:rPr>
              <a:t>P</a:t>
            </a:r>
            <a:r>
              <a:rPr lang="en-US" sz="1600" baseline="-25000" dirty="0" smtClean="0">
                <a:latin typeface="Roboto Condensed" charset="0"/>
                <a:ea typeface="Roboto Condensed" charset="0"/>
              </a:rPr>
              <a:t>2</a:t>
            </a:r>
            <a:r>
              <a:rPr lang="en-US" sz="1600" dirty="0" smtClean="0">
                <a:latin typeface="Roboto Condensed" charset="0"/>
                <a:ea typeface="Roboto Condensed" charset="0"/>
              </a:rPr>
              <a:t>&gt; satisfies safety requirement</a:t>
            </a:r>
          </a:p>
          <a:p>
            <a:pPr>
              <a:tabLst>
                <a:tab pos="1544638" algn="l"/>
                <a:tab pos="2452688" algn="ctr"/>
                <a:tab pos="3767138" algn="ctr"/>
                <a:tab pos="5022850" algn="ctr"/>
              </a:tabLst>
            </a:pPr>
            <a:r>
              <a:rPr lang="en-US" sz="1600" dirty="0" smtClean="0">
                <a:latin typeface="Roboto Condensed" charset="0"/>
                <a:ea typeface="Roboto Condensed" charset="0"/>
              </a:rPr>
              <a:t>Can request for (3,3,0) by </a:t>
            </a:r>
            <a:r>
              <a:rPr lang="en-US" sz="1600" i="1" dirty="0" smtClean="0">
                <a:latin typeface="Roboto Condensed" charset="0"/>
                <a:ea typeface="Roboto Condensed" charset="0"/>
              </a:rPr>
              <a:t>P</a:t>
            </a:r>
            <a:r>
              <a:rPr lang="en-US" sz="1600" baseline="-25000" dirty="0" smtClean="0">
                <a:latin typeface="Roboto Condensed" charset="0"/>
                <a:ea typeface="Roboto Condensed" charset="0"/>
              </a:rPr>
              <a:t>4</a:t>
            </a:r>
            <a:r>
              <a:rPr lang="en-US" sz="1600" dirty="0" smtClean="0">
                <a:latin typeface="Roboto Condensed" charset="0"/>
                <a:ea typeface="Roboto Condensed" charset="0"/>
              </a:rPr>
              <a:t> be granted?</a:t>
            </a:r>
          </a:p>
          <a:p>
            <a:pPr>
              <a:tabLst>
                <a:tab pos="1544638" algn="l"/>
                <a:tab pos="2452688" algn="ctr"/>
                <a:tab pos="3767138" algn="ctr"/>
                <a:tab pos="5022850" algn="ctr"/>
              </a:tabLst>
            </a:pPr>
            <a:r>
              <a:rPr lang="en-US" sz="1600" dirty="0" smtClean="0">
                <a:latin typeface="Roboto Condensed" charset="0"/>
                <a:ea typeface="Roboto Condensed" charset="0"/>
              </a:rPr>
              <a:t>Can request for (0,2,0) by </a:t>
            </a:r>
            <a:r>
              <a:rPr lang="en-US" sz="1600" i="1" dirty="0" smtClean="0">
                <a:latin typeface="Roboto Condensed" charset="0"/>
                <a:ea typeface="Roboto Condensed" charset="0"/>
              </a:rPr>
              <a:t>P</a:t>
            </a:r>
            <a:r>
              <a:rPr lang="en-US" sz="1600" baseline="-25000" dirty="0" smtClean="0">
                <a:latin typeface="Roboto Condensed" charset="0"/>
                <a:ea typeface="Roboto Condensed" charset="0"/>
              </a:rPr>
              <a:t>0</a:t>
            </a:r>
            <a:r>
              <a:rPr lang="en-US" sz="1600" dirty="0" smtClean="0">
                <a:latin typeface="Roboto Condensed" charset="0"/>
                <a:ea typeface="Roboto Condensed" charset="0"/>
              </a:rPr>
              <a:t> be granted?</a:t>
            </a:r>
          </a:p>
          <a:p>
            <a:pPr>
              <a:buFont typeface="Monotype Sorts" charset="2"/>
              <a:buNone/>
              <a:tabLst>
                <a:tab pos="1544638" algn="l"/>
                <a:tab pos="2452688" algn="ctr"/>
                <a:tab pos="3767138" algn="ctr"/>
                <a:tab pos="5022850" algn="ctr"/>
              </a:tabLst>
            </a:pPr>
            <a:endParaRPr lang="en-US" sz="1600" dirty="0" smtClean="0">
              <a:latin typeface="Roboto Condensed" charset="0"/>
              <a:ea typeface="Roboto Condensed" charset="0"/>
            </a:endParaRPr>
          </a:p>
          <a:p>
            <a:endParaRPr lang="en-US" sz="16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53</a:t>
            </a:fld>
            <a:endParaRPr lang="e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Deadlock Detection</a:t>
            </a:r>
            <a:endParaRPr lang="en-US" dirty="0"/>
          </a:p>
        </p:txBody>
      </p:sp>
      <p:sp>
        <p:nvSpPr>
          <p:cNvPr id="3" name="Text Placeholder 2"/>
          <p:cNvSpPr>
            <a:spLocks noGrp="1"/>
          </p:cNvSpPr>
          <p:nvPr>
            <p:ph type="body" idx="1"/>
          </p:nvPr>
        </p:nvSpPr>
        <p:spPr/>
        <p:txBody>
          <a:bodyPr/>
          <a:lstStyle/>
          <a:p>
            <a:r>
              <a:rPr lang="en-US" dirty="0" smtClean="0"/>
              <a:t>Allow system to enter deadlock state </a:t>
            </a:r>
            <a:br>
              <a:rPr lang="en-US" dirty="0" smtClean="0"/>
            </a:br>
            <a:endParaRPr lang="en-US" dirty="0" smtClean="0"/>
          </a:p>
          <a:p>
            <a:r>
              <a:rPr lang="en-US" dirty="0" smtClean="0"/>
              <a:t>Detection algorithm</a:t>
            </a:r>
            <a:br>
              <a:rPr lang="en-US" dirty="0" smtClean="0"/>
            </a:br>
            <a:endParaRPr lang="en-US" dirty="0" smtClean="0"/>
          </a:p>
          <a:p>
            <a:r>
              <a:rPr lang="en-US" dirty="0" smtClean="0"/>
              <a:t>Recovery scheme</a:t>
            </a: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54</a:t>
            </a:fld>
            <a:endParaRPr lang="en"/>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Instance of Each Resource Type</a:t>
            </a:r>
            <a:endParaRPr lang="en-US" dirty="0"/>
          </a:p>
        </p:txBody>
      </p:sp>
      <p:sp>
        <p:nvSpPr>
          <p:cNvPr id="3" name="Text Placeholder 2"/>
          <p:cNvSpPr>
            <a:spLocks noGrp="1"/>
          </p:cNvSpPr>
          <p:nvPr>
            <p:ph type="body" idx="1"/>
          </p:nvPr>
        </p:nvSpPr>
        <p:spPr>
          <a:xfrm>
            <a:off x="814274" y="1327350"/>
            <a:ext cx="7339125" cy="3145500"/>
          </a:xfrm>
        </p:spPr>
        <p:txBody>
          <a:bodyPr/>
          <a:lstStyle/>
          <a:p>
            <a:r>
              <a:rPr lang="en-US" sz="1800" dirty="0" smtClean="0">
                <a:latin typeface="Roboto Condensed" charset="0"/>
                <a:ea typeface="Roboto Condensed" charset="0"/>
              </a:rPr>
              <a:t>Maintain </a:t>
            </a:r>
            <a:r>
              <a:rPr lang="en-US" sz="1800" i="1" dirty="0" smtClean="0">
                <a:latin typeface="Roboto Condensed" charset="0"/>
                <a:ea typeface="Roboto Condensed" charset="0"/>
              </a:rPr>
              <a:t>wait-for</a:t>
            </a:r>
            <a:r>
              <a:rPr lang="en-US" sz="1800" dirty="0" smtClean="0">
                <a:latin typeface="Roboto Condensed" charset="0"/>
                <a:ea typeface="Roboto Condensed" charset="0"/>
              </a:rPr>
              <a:t> graph</a:t>
            </a:r>
          </a:p>
          <a:p>
            <a:pPr lvl="1"/>
            <a:r>
              <a:rPr lang="en-US" sz="1800" dirty="0" smtClean="0">
                <a:latin typeface="Roboto Condensed" charset="0"/>
                <a:ea typeface="Roboto Condensed" charset="0"/>
              </a:rPr>
              <a:t>Nodes are processes</a:t>
            </a:r>
          </a:p>
          <a:p>
            <a:pPr lvl="1"/>
            <a:r>
              <a:rPr lang="en-US" sz="1800" i="1" dirty="0" smtClean="0">
                <a:latin typeface="Roboto Condensed" charset="0"/>
                <a:ea typeface="Roboto Condensed" charset="0"/>
              </a:rPr>
              <a:t>P</a:t>
            </a:r>
            <a:r>
              <a:rPr lang="en-US" sz="1800" i="1" baseline="-25000" dirty="0" smtClean="0">
                <a:latin typeface="Roboto Condensed" charset="0"/>
                <a:ea typeface="Roboto Condensed" charset="0"/>
              </a:rPr>
              <a:t>i</a:t>
            </a:r>
            <a:r>
              <a:rPr lang="en-US" sz="1800" dirty="0" smtClean="0">
                <a:latin typeface="Roboto Condensed" charset="0"/>
                <a:ea typeface="Roboto Condensed" charset="0"/>
              </a:rPr>
              <a:t> </a:t>
            </a:r>
            <a:r>
              <a:rPr lang="en-US" sz="1800" dirty="0" smtClean="0">
                <a:latin typeface="Roboto Condensed" charset="0"/>
                <a:ea typeface="Roboto Condensed" charset="0"/>
                <a:sym typeface="Symbol" pitchFamily="18" charset="2"/>
              </a:rPr>
              <a:t> </a:t>
            </a:r>
            <a:r>
              <a:rPr lang="en-US" sz="1800" i="1" dirty="0" err="1" smtClean="0">
                <a:latin typeface="Roboto Condensed" charset="0"/>
                <a:ea typeface="Roboto Condensed" charset="0"/>
                <a:sym typeface="Symbol" pitchFamily="18" charset="2"/>
              </a:rPr>
              <a:t>P</a:t>
            </a:r>
            <a:r>
              <a:rPr lang="en-US" sz="1800" i="1" baseline="-25000" dirty="0" err="1" smtClean="0">
                <a:latin typeface="Roboto Condensed" charset="0"/>
                <a:ea typeface="Roboto Condensed" charset="0"/>
                <a:sym typeface="Symbol" pitchFamily="18" charset="2"/>
              </a:rPr>
              <a:t>j</a:t>
            </a:r>
            <a:r>
              <a:rPr lang="en-US" sz="1800" i="1" baseline="-25000" dirty="0" smtClean="0">
                <a:latin typeface="Roboto Condensed" charset="0"/>
                <a:ea typeface="Roboto Condensed" charset="0"/>
                <a:sym typeface="Symbol" pitchFamily="18" charset="2"/>
              </a:rPr>
              <a:t>   </a:t>
            </a:r>
            <a:r>
              <a:rPr lang="en-US" sz="1800" dirty="0" smtClean="0">
                <a:latin typeface="Roboto Condensed" charset="0"/>
                <a:ea typeface="Roboto Condensed" charset="0"/>
                <a:sym typeface="Symbol" pitchFamily="18" charset="2"/>
              </a:rPr>
              <a:t>if </a:t>
            </a:r>
            <a:r>
              <a:rPr lang="en-US" sz="1800" i="1" dirty="0" smtClean="0">
                <a:latin typeface="Roboto Condensed" charset="0"/>
                <a:ea typeface="Roboto Condensed" charset="0"/>
                <a:sym typeface="Symbol" pitchFamily="18" charset="2"/>
              </a:rPr>
              <a:t>P</a:t>
            </a:r>
            <a:r>
              <a:rPr lang="en-US" sz="1800" i="1" baseline="-25000" dirty="0" smtClean="0">
                <a:latin typeface="Roboto Condensed" charset="0"/>
                <a:ea typeface="Roboto Condensed" charset="0"/>
                <a:sym typeface="Symbol" pitchFamily="18" charset="2"/>
              </a:rPr>
              <a:t>i</a:t>
            </a:r>
            <a:r>
              <a:rPr lang="en-US" sz="1800" i="1" dirty="0" smtClean="0">
                <a:latin typeface="Roboto Condensed" charset="0"/>
                <a:ea typeface="Roboto Condensed" charset="0"/>
                <a:sym typeface="Symbol" pitchFamily="18" charset="2"/>
              </a:rPr>
              <a:t> </a:t>
            </a:r>
            <a:r>
              <a:rPr lang="en-US" sz="1800" dirty="0" smtClean="0">
                <a:latin typeface="Roboto Condensed" charset="0"/>
                <a:ea typeface="Roboto Condensed" charset="0"/>
                <a:sym typeface="Symbol" pitchFamily="18" charset="2"/>
              </a:rPr>
              <a:t>is waiting for</a:t>
            </a:r>
            <a:r>
              <a:rPr lang="en-US" sz="1800" i="1" dirty="0" smtClean="0">
                <a:latin typeface="Roboto Condensed" charset="0"/>
                <a:ea typeface="Roboto Condensed" charset="0"/>
                <a:sym typeface="Symbol" pitchFamily="18" charset="2"/>
              </a:rPr>
              <a:t> </a:t>
            </a:r>
            <a:r>
              <a:rPr lang="en-US" sz="1800" i="1" dirty="0" err="1" smtClean="0">
                <a:latin typeface="Roboto Condensed" charset="0"/>
                <a:ea typeface="Roboto Condensed" charset="0"/>
                <a:sym typeface="Symbol" pitchFamily="18" charset="2"/>
              </a:rPr>
              <a:t>P</a:t>
            </a:r>
            <a:r>
              <a:rPr lang="en-US" sz="1800" i="1" baseline="-25000" dirty="0" err="1" smtClean="0">
                <a:latin typeface="Roboto Condensed" charset="0"/>
                <a:ea typeface="Roboto Condensed" charset="0"/>
                <a:sym typeface="Symbol" pitchFamily="18" charset="2"/>
              </a:rPr>
              <a:t>j</a:t>
            </a:r>
            <a:endParaRPr lang="en-US" sz="1800" i="1" dirty="0" smtClean="0">
              <a:latin typeface="Roboto Condensed" charset="0"/>
              <a:ea typeface="Roboto Condensed" charset="0"/>
              <a:sym typeface="Symbol" pitchFamily="18" charset="2"/>
            </a:endParaRPr>
          </a:p>
          <a:p>
            <a:r>
              <a:rPr lang="en-US" sz="1800" dirty="0" smtClean="0">
                <a:latin typeface="Roboto Condensed" charset="0"/>
                <a:ea typeface="Roboto Condensed" charset="0"/>
              </a:rPr>
              <a:t>Periodically invoke an algorithm that searches for a cycle in the graph. If there is a cycle, there exists a deadlock</a:t>
            </a:r>
          </a:p>
          <a:p>
            <a:r>
              <a:rPr lang="en-US" sz="1800" dirty="0" smtClean="0">
                <a:latin typeface="Roboto Condensed" charset="0"/>
                <a:ea typeface="Roboto Condensed" charset="0"/>
              </a:rPr>
              <a:t>An algorithm to detect a cycle in a graph requires an order of</a:t>
            </a:r>
            <a:r>
              <a:rPr lang="en-US" sz="1800" i="1" dirty="0" smtClean="0">
                <a:latin typeface="Roboto Condensed" charset="0"/>
                <a:ea typeface="Roboto Condensed" charset="0"/>
              </a:rPr>
              <a:t> n</a:t>
            </a:r>
            <a:r>
              <a:rPr lang="en-US" sz="1800" baseline="30000" dirty="0" smtClean="0">
                <a:latin typeface="Roboto Condensed" charset="0"/>
                <a:ea typeface="Roboto Condensed" charset="0"/>
              </a:rPr>
              <a:t>2</a:t>
            </a:r>
            <a:r>
              <a:rPr lang="en-US" sz="1800" dirty="0" smtClean="0">
                <a:latin typeface="Roboto Condensed" charset="0"/>
                <a:ea typeface="Roboto Condensed" charset="0"/>
              </a:rPr>
              <a:t> operations, where </a:t>
            </a:r>
            <a:r>
              <a:rPr lang="en-US" sz="1800" i="1" dirty="0" smtClean="0">
                <a:latin typeface="Roboto Condensed" charset="0"/>
                <a:ea typeface="Roboto Condensed" charset="0"/>
              </a:rPr>
              <a:t>n</a:t>
            </a:r>
            <a:r>
              <a:rPr lang="en-US" sz="1800" dirty="0" smtClean="0">
                <a:latin typeface="Roboto Condensed" charset="0"/>
                <a:ea typeface="Roboto Condensed" charset="0"/>
              </a:rPr>
              <a:t> is the number of vertices in the graph</a:t>
            </a:r>
          </a:p>
          <a:p>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55</a:t>
            </a:fld>
            <a:endParaRPr lang="e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662" y="357172"/>
            <a:ext cx="7215238" cy="766200"/>
          </a:xfrm>
        </p:spPr>
        <p:txBody>
          <a:bodyPr/>
          <a:lstStyle/>
          <a:p>
            <a:r>
              <a:rPr lang="en-US" dirty="0" smtClean="0"/>
              <a:t>Resource-Allocation Graph and </a:t>
            </a:r>
            <a:br>
              <a:rPr lang="en-US" dirty="0" smtClean="0"/>
            </a:br>
            <a:r>
              <a:rPr lang="en-US" dirty="0" smtClean="0"/>
              <a:t>Wait-for Graph</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56</a:t>
            </a:fld>
            <a:endParaRPr lang="en"/>
          </a:p>
        </p:txBody>
      </p:sp>
      <p:pic>
        <p:nvPicPr>
          <p:cNvPr id="5" name="Picture 6" descr="7"/>
          <p:cNvPicPr>
            <a:picLocks noChangeAspect="1" noChangeArrowheads="1"/>
          </p:cNvPicPr>
          <p:nvPr/>
        </p:nvPicPr>
        <p:blipFill>
          <a:blip r:embed="rId2"/>
          <a:srcRect/>
          <a:stretch>
            <a:fillRect/>
          </a:stretch>
        </p:blipFill>
        <p:spPr bwMode="auto">
          <a:xfrm>
            <a:off x="1073150" y="1385507"/>
            <a:ext cx="5713428" cy="2786442"/>
          </a:xfrm>
          <a:prstGeom prst="rect">
            <a:avLst/>
          </a:prstGeom>
          <a:noFill/>
          <a:ln w="9525">
            <a:noFill/>
            <a:miter lim="800000"/>
            <a:headEnd/>
            <a:tailEnd/>
          </a:ln>
        </p:spPr>
      </p:pic>
      <p:sp>
        <p:nvSpPr>
          <p:cNvPr id="6" name="Text Box 5"/>
          <p:cNvSpPr txBox="1">
            <a:spLocks noChangeArrowheads="1"/>
          </p:cNvSpPr>
          <p:nvPr/>
        </p:nvSpPr>
        <p:spPr bwMode="auto">
          <a:xfrm>
            <a:off x="990600" y="4171950"/>
            <a:ext cx="2927350" cy="366712"/>
          </a:xfrm>
          <a:prstGeom prst="rect">
            <a:avLst/>
          </a:prstGeom>
          <a:noFill/>
          <a:ln w="9525">
            <a:noFill/>
            <a:miter lim="800000"/>
            <a:headEnd/>
            <a:tailEnd/>
          </a:ln>
        </p:spPr>
        <p:txBody>
          <a:bodyPr wrap="none" anchor="ctr">
            <a:spAutoFit/>
          </a:bodyPr>
          <a:lstStyle/>
          <a:p>
            <a:pPr algn="ctr">
              <a:spcBef>
                <a:spcPct val="50000"/>
              </a:spcBef>
            </a:pPr>
            <a:r>
              <a:rPr lang="en-US" dirty="0">
                <a:latin typeface="Helvetica" pitchFamily="34" charset="0"/>
              </a:rPr>
              <a:t>Resource-Allocation Graph</a:t>
            </a:r>
          </a:p>
        </p:txBody>
      </p:sp>
      <p:sp>
        <p:nvSpPr>
          <p:cNvPr id="7" name="Text Box 6"/>
          <p:cNvSpPr txBox="1">
            <a:spLocks noChangeArrowheads="1"/>
          </p:cNvSpPr>
          <p:nvPr/>
        </p:nvSpPr>
        <p:spPr bwMode="auto">
          <a:xfrm>
            <a:off x="4152900" y="4171950"/>
            <a:ext cx="3143250" cy="366712"/>
          </a:xfrm>
          <a:prstGeom prst="rect">
            <a:avLst/>
          </a:prstGeom>
          <a:noFill/>
          <a:ln w="9525">
            <a:noFill/>
            <a:miter lim="800000"/>
            <a:headEnd/>
            <a:tailEnd/>
          </a:ln>
        </p:spPr>
        <p:txBody>
          <a:bodyPr wrap="none" anchor="ctr">
            <a:spAutoFit/>
          </a:bodyPr>
          <a:lstStyle/>
          <a:p>
            <a:pPr algn="ctr">
              <a:spcBef>
                <a:spcPct val="50000"/>
              </a:spcBef>
            </a:pPr>
            <a:r>
              <a:rPr lang="en-US">
                <a:latin typeface="Helvetica" pitchFamily="34" charset="0"/>
              </a:rPr>
              <a:t>Corresponding wait-for graph</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Several Instances of a Resource Type</a:t>
            </a:r>
            <a:endParaRPr lang="en-US" dirty="0"/>
          </a:p>
        </p:txBody>
      </p:sp>
      <p:sp>
        <p:nvSpPr>
          <p:cNvPr id="3" name="Text Placeholder 2"/>
          <p:cNvSpPr>
            <a:spLocks noGrp="1"/>
          </p:cNvSpPr>
          <p:nvPr>
            <p:ph type="body" idx="1"/>
          </p:nvPr>
        </p:nvSpPr>
        <p:spPr>
          <a:xfrm>
            <a:off x="814274" y="1327350"/>
            <a:ext cx="7262925" cy="3145500"/>
          </a:xfrm>
        </p:spPr>
        <p:txBody>
          <a:bodyPr/>
          <a:lstStyle/>
          <a:p>
            <a:r>
              <a:rPr lang="en-US" sz="1800" b="1" dirty="0" smtClean="0">
                <a:solidFill>
                  <a:srgbClr val="000000"/>
                </a:solidFill>
                <a:latin typeface="Roboto Condensed" charset="0"/>
                <a:ea typeface="Roboto Condensed" charset="0"/>
              </a:rPr>
              <a:t>Available</a:t>
            </a:r>
            <a:r>
              <a:rPr lang="en-US" sz="1800" i="1" dirty="0" smtClean="0">
                <a:latin typeface="Roboto Condensed" charset="0"/>
                <a:ea typeface="Roboto Condensed" charset="0"/>
              </a:rPr>
              <a:t>:</a:t>
            </a:r>
            <a:r>
              <a:rPr lang="en-US" sz="1800" dirty="0" smtClean="0">
                <a:latin typeface="Roboto Condensed" charset="0"/>
                <a:ea typeface="Roboto Condensed" charset="0"/>
              </a:rPr>
              <a:t>  A vector of length </a:t>
            </a:r>
            <a:r>
              <a:rPr lang="en-US" sz="1800" i="1" dirty="0" smtClean="0">
                <a:latin typeface="Roboto Condensed" charset="0"/>
                <a:ea typeface="Roboto Condensed" charset="0"/>
              </a:rPr>
              <a:t>m</a:t>
            </a:r>
            <a:r>
              <a:rPr lang="en-US" sz="1800" dirty="0" smtClean="0">
                <a:latin typeface="Roboto Condensed" charset="0"/>
                <a:ea typeface="Roboto Condensed" charset="0"/>
              </a:rPr>
              <a:t> indicates the number of available resources of each type.</a:t>
            </a:r>
          </a:p>
          <a:p>
            <a:r>
              <a:rPr lang="en-US" sz="1800" b="1" dirty="0" smtClean="0">
                <a:solidFill>
                  <a:srgbClr val="000000"/>
                </a:solidFill>
                <a:latin typeface="Roboto Condensed" charset="0"/>
                <a:ea typeface="Roboto Condensed" charset="0"/>
              </a:rPr>
              <a:t>Allocation</a:t>
            </a:r>
            <a:r>
              <a:rPr lang="en-US" sz="1800" i="1" dirty="0" smtClean="0">
                <a:latin typeface="Roboto Condensed" charset="0"/>
                <a:ea typeface="Roboto Condensed" charset="0"/>
              </a:rPr>
              <a:t>:</a:t>
            </a:r>
            <a:r>
              <a:rPr lang="en-US" sz="1800" dirty="0" smtClean="0">
                <a:latin typeface="Roboto Condensed" charset="0"/>
                <a:ea typeface="Roboto Condensed" charset="0"/>
              </a:rPr>
              <a:t>  An </a:t>
            </a:r>
            <a:r>
              <a:rPr lang="en-US" sz="1800" i="1" dirty="0" smtClean="0">
                <a:latin typeface="Roboto Condensed" charset="0"/>
                <a:ea typeface="Roboto Condensed" charset="0"/>
              </a:rPr>
              <a:t>n </a:t>
            </a:r>
            <a:r>
              <a:rPr lang="en-US" sz="1800" dirty="0" smtClean="0">
                <a:latin typeface="Roboto Condensed" charset="0"/>
                <a:ea typeface="Roboto Condensed" charset="0"/>
              </a:rPr>
              <a:t>x</a:t>
            </a:r>
            <a:r>
              <a:rPr lang="en-US" sz="1800" i="1" dirty="0" smtClean="0">
                <a:latin typeface="Roboto Condensed" charset="0"/>
                <a:ea typeface="Roboto Condensed" charset="0"/>
              </a:rPr>
              <a:t> m</a:t>
            </a:r>
            <a:r>
              <a:rPr lang="en-US" sz="1800" dirty="0" smtClean="0">
                <a:latin typeface="Roboto Condensed" charset="0"/>
                <a:ea typeface="Roboto Condensed" charset="0"/>
              </a:rPr>
              <a:t> matrix defines the number of resources of each type currently allocated to each process.</a:t>
            </a:r>
          </a:p>
          <a:p>
            <a:r>
              <a:rPr lang="en-US" sz="1800" b="1" dirty="0" smtClean="0">
                <a:solidFill>
                  <a:srgbClr val="000000"/>
                </a:solidFill>
                <a:latin typeface="Roboto Condensed" charset="0"/>
                <a:ea typeface="Roboto Condensed" charset="0"/>
              </a:rPr>
              <a:t>Request</a:t>
            </a:r>
            <a:r>
              <a:rPr lang="en-US" sz="1800" i="1" dirty="0" smtClean="0">
                <a:latin typeface="Roboto Condensed" charset="0"/>
                <a:ea typeface="Roboto Condensed" charset="0"/>
              </a:rPr>
              <a:t>:</a:t>
            </a:r>
            <a:r>
              <a:rPr lang="en-US" sz="1800" dirty="0" smtClean="0">
                <a:latin typeface="Roboto Condensed" charset="0"/>
                <a:ea typeface="Roboto Condensed" charset="0"/>
              </a:rPr>
              <a:t>  An </a:t>
            </a:r>
            <a:r>
              <a:rPr lang="en-US" sz="1800" i="1" dirty="0" smtClean="0">
                <a:latin typeface="Roboto Condensed" charset="0"/>
                <a:ea typeface="Roboto Condensed" charset="0"/>
              </a:rPr>
              <a:t>n </a:t>
            </a:r>
            <a:r>
              <a:rPr lang="en-US" sz="1800" dirty="0" smtClean="0">
                <a:latin typeface="Roboto Condensed" charset="0"/>
                <a:ea typeface="Roboto Condensed" charset="0"/>
              </a:rPr>
              <a:t>x</a:t>
            </a:r>
            <a:r>
              <a:rPr lang="en-US" sz="1800" i="1" dirty="0" smtClean="0">
                <a:latin typeface="Roboto Condensed" charset="0"/>
                <a:ea typeface="Roboto Condensed" charset="0"/>
              </a:rPr>
              <a:t> m</a:t>
            </a:r>
            <a:r>
              <a:rPr lang="en-US" sz="1800" dirty="0" smtClean="0">
                <a:latin typeface="Roboto Condensed" charset="0"/>
                <a:ea typeface="Roboto Condensed" charset="0"/>
              </a:rPr>
              <a:t> matrix indicates the current request  of each process.  If </a:t>
            </a:r>
            <a:r>
              <a:rPr lang="en-US" sz="1800" i="1" dirty="0" smtClean="0">
                <a:latin typeface="Roboto Condensed" charset="0"/>
                <a:ea typeface="Roboto Condensed" charset="0"/>
              </a:rPr>
              <a:t>Request </a:t>
            </a:r>
            <a:r>
              <a:rPr lang="en-US" sz="1800" dirty="0" smtClean="0">
                <a:latin typeface="Roboto Condensed" charset="0"/>
                <a:ea typeface="Roboto Condensed" charset="0"/>
              </a:rPr>
              <a:t>[</a:t>
            </a:r>
            <a:r>
              <a:rPr lang="en-US" sz="1800" i="1" dirty="0" err="1" smtClean="0">
                <a:latin typeface="Roboto Condensed" charset="0"/>
                <a:ea typeface="Roboto Condensed" charset="0"/>
              </a:rPr>
              <a:t>i</a:t>
            </a:r>
            <a:r>
              <a:rPr lang="en-US" sz="1800" dirty="0" smtClean="0">
                <a:latin typeface="Roboto Condensed" charset="0"/>
                <a:ea typeface="Roboto Condensed" charset="0"/>
              </a:rPr>
              <a:t>][</a:t>
            </a:r>
            <a:r>
              <a:rPr lang="en-US" sz="1800" i="1" dirty="0" smtClean="0">
                <a:latin typeface="Roboto Condensed" charset="0"/>
                <a:ea typeface="Roboto Condensed" charset="0"/>
              </a:rPr>
              <a:t>j</a:t>
            </a:r>
            <a:r>
              <a:rPr lang="en-US" sz="1800" dirty="0" smtClean="0">
                <a:latin typeface="Roboto Condensed" charset="0"/>
                <a:ea typeface="Roboto Condensed" charset="0"/>
              </a:rPr>
              <a:t>] = </a:t>
            </a:r>
            <a:r>
              <a:rPr lang="en-US" sz="1800" i="1" dirty="0" smtClean="0">
                <a:latin typeface="Roboto Condensed" charset="0"/>
                <a:ea typeface="Roboto Condensed" charset="0"/>
              </a:rPr>
              <a:t>k</a:t>
            </a:r>
            <a:r>
              <a:rPr lang="en-US" sz="1800" dirty="0" smtClean="0">
                <a:latin typeface="Roboto Condensed" charset="0"/>
                <a:ea typeface="Roboto Condensed" charset="0"/>
              </a:rPr>
              <a:t>, then process</a:t>
            </a:r>
            <a:r>
              <a:rPr lang="en-US" sz="1800" i="1" dirty="0" smtClean="0">
                <a:latin typeface="Roboto Condensed" charset="0"/>
                <a:ea typeface="Roboto Condensed" charset="0"/>
              </a:rPr>
              <a:t> P</a:t>
            </a:r>
            <a:r>
              <a:rPr lang="en-US" sz="1800" i="1" baseline="-25000" dirty="0" smtClean="0">
                <a:latin typeface="Roboto Condensed" charset="0"/>
                <a:ea typeface="Roboto Condensed" charset="0"/>
              </a:rPr>
              <a:t>i</a:t>
            </a:r>
            <a:r>
              <a:rPr lang="en-US" sz="1800" dirty="0" smtClean="0">
                <a:latin typeface="Roboto Condensed" charset="0"/>
                <a:ea typeface="Roboto Condensed" charset="0"/>
              </a:rPr>
              <a:t> is requesting</a:t>
            </a:r>
            <a:r>
              <a:rPr lang="en-US" sz="1800" i="1" dirty="0" smtClean="0">
                <a:latin typeface="Roboto Condensed" charset="0"/>
                <a:ea typeface="Roboto Condensed" charset="0"/>
              </a:rPr>
              <a:t> k</a:t>
            </a:r>
            <a:r>
              <a:rPr lang="en-US" sz="1800" dirty="0" smtClean="0">
                <a:latin typeface="Roboto Condensed" charset="0"/>
                <a:ea typeface="Roboto Condensed" charset="0"/>
              </a:rPr>
              <a:t> more instances of resource </a:t>
            </a:r>
            <a:r>
              <a:rPr lang="en-US" sz="1800" dirty="0" err="1" smtClean="0">
                <a:latin typeface="Roboto Condensed" charset="0"/>
                <a:ea typeface="Roboto Condensed" charset="0"/>
              </a:rPr>
              <a:t>type.</a:t>
            </a:r>
            <a:r>
              <a:rPr lang="en-US" sz="1800" i="1" dirty="0" err="1" smtClean="0">
                <a:latin typeface="Roboto Condensed" charset="0"/>
                <a:ea typeface="Roboto Condensed" charset="0"/>
              </a:rPr>
              <a:t>R</a:t>
            </a:r>
            <a:r>
              <a:rPr lang="en-US" sz="1800" i="1" baseline="-25000" dirty="0" err="1" smtClean="0">
                <a:latin typeface="Roboto Condensed" charset="0"/>
                <a:ea typeface="Roboto Condensed" charset="0"/>
              </a:rPr>
              <a:t>j</a:t>
            </a:r>
            <a:r>
              <a:rPr lang="en-US" sz="1800" dirty="0" smtClean="0">
                <a:latin typeface="Roboto Condensed" charset="0"/>
                <a:ea typeface="Roboto Condensed" charset="0"/>
              </a:rPr>
              <a:t>.</a:t>
            </a:r>
          </a:p>
          <a:p>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57</a:t>
            </a:fld>
            <a:endParaRPr lang="en"/>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Detection Algorithm</a:t>
            </a:r>
            <a:endParaRPr lang="en-US" dirty="0"/>
          </a:p>
        </p:txBody>
      </p:sp>
      <p:sp>
        <p:nvSpPr>
          <p:cNvPr id="3" name="Text Placeholder 2"/>
          <p:cNvSpPr>
            <a:spLocks noGrp="1"/>
          </p:cNvSpPr>
          <p:nvPr>
            <p:ph type="body" idx="1"/>
          </p:nvPr>
        </p:nvSpPr>
        <p:spPr>
          <a:xfrm>
            <a:off x="814274" y="1327350"/>
            <a:ext cx="7262926" cy="3145500"/>
          </a:xfrm>
        </p:spPr>
        <p:txBody>
          <a:bodyPr/>
          <a:lstStyle/>
          <a:p>
            <a:pPr>
              <a:buFont typeface="Monotype Sorts" charset="2"/>
              <a:buAutoNum type="arabicPeriod"/>
            </a:pPr>
            <a:r>
              <a:rPr lang="en-US" sz="1800" dirty="0" smtClean="0">
                <a:latin typeface="Roboto Condensed" charset="0"/>
                <a:ea typeface="Roboto Condensed" charset="0"/>
              </a:rPr>
              <a:t>Let </a:t>
            </a:r>
            <a:r>
              <a:rPr lang="en-US" sz="1800" i="1" dirty="0" smtClean="0">
                <a:latin typeface="Roboto Condensed" charset="0"/>
                <a:ea typeface="Roboto Condensed" charset="0"/>
              </a:rPr>
              <a:t>Work</a:t>
            </a:r>
            <a:r>
              <a:rPr lang="en-US" sz="1800" dirty="0" smtClean="0">
                <a:latin typeface="Roboto Condensed" charset="0"/>
                <a:ea typeface="Roboto Condensed" charset="0"/>
              </a:rPr>
              <a:t> and </a:t>
            </a:r>
            <a:r>
              <a:rPr lang="en-US" sz="1800" i="1" dirty="0" smtClean="0">
                <a:latin typeface="Roboto Condensed" charset="0"/>
                <a:ea typeface="Roboto Condensed" charset="0"/>
              </a:rPr>
              <a:t>Finish</a:t>
            </a:r>
            <a:r>
              <a:rPr lang="en-US" sz="1800" dirty="0" smtClean="0">
                <a:latin typeface="Roboto Condensed" charset="0"/>
                <a:ea typeface="Roboto Condensed" charset="0"/>
              </a:rPr>
              <a:t> be vectors of length </a:t>
            </a:r>
            <a:r>
              <a:rPr lang="en-US" sz="1800" i="1" dirty="0" smtClean="0">
                <a:latin typeface="Roboto Condensed" charset="0"/>
                <a:ea typeface="Roboto Condensed" charset="0"/>
              </a:rPr>
              <a:t>m</a:t>
            </a:r>
            <a:r>
              <a:rPr lang="en-US" sz="1800" dirty="0" smtClean="0">
                <a:latin typeface="Roboto Condensed" charset="0"/>
                <a:ea typeface="Roboto Condensed" charset="0"/>
              </a:rPr>
              <a:t> and </a:t>
            </a:r>
            <a:r>
              <a:rPr lang="en-US" sz="1800" i="1" dirty="0" smtClean="0">
                <a:latin typeface="Roboto Condensed" charset="0"/>
                <a:ea typeface="Roboto Condensed" charset="0"/>
              </a:rPr>
              <a:t>n</a:t>
            </a:r>
            <a:r>
              <a:rPr lang="en-US" sz="1800" dirty="0" smtClean="0">
                <a:latin typeface="Roboto Condensed" charset="0"/>
                <a:ea typeface="Roboto Condensed" charset="0"/>
              </a:rPr>
              <a:t>, respectively Initialize:</a:t>
            </a:r>
          </a:p>
          <a:p>
            <a:pPr marL="850900" lvl="1" indent="-393700">
              <a:buFont typeface="+mj-lt"/>
              <a:buAutoNum type="alphaLcParenR"/>
            </a:pPr>
            <a:r>
              <a:rPr lang="en-US" sz="1800" i="1" dirty="0" smtClean="0">
                <a:latin typeface="Roboto Condensed" charset="0"/>
                <a:ea typeface="Roboto Condensed" charset="0"/>
              </a:rPr>
              <a:t>Work</a:t>
            </a:r>
            <a:r>
              <a:rPr lang="en-US" sz="1800" dirty="0" smtClean="0">
                <a:latin typeface="Roboto Condensed" charset="0"/>
                <a:ea typeface="Roboto Condensed" charset="0"/>
              </a:rPr>
              <a:t> = </a:t>
            </a:r>
            <a:r>
              <a:rPr lang="en-US" sz="1800" i="1" dirty="0" smtClean="0">
                <a:latin typeface="Roboto Condensed" charset="0"/>
                <a:ea typeface="Roboto Condensed" charset="0"/>
              </a:rPr>
              <a:t>Available</a:t>
            </a:r>
            <a:endParaRPr lang="en-US" sz="1800" dirty="0" smtClean="0">
              <a:latin typeface="Roboto Condensed" charset="0"/>
              <a:ea typeface="Roboto Condensed" charset="0"/>
            </a:endParaRPr>
          </a:p>
          <a:p>
            <a:pPr marL="850900" lvl="1" indent="-393700">
              <a:buFont typeface="+mj-lt"/>
              <a:buAutoNum type="alphaLcParenR"/>
            </a:pPr>
            <a:r>
              <a:rPr lang="en-US" sz="1800" dirty="0" smtClean="0">
                <a:latin typeface="Roboto Condensed" charset="0"/>
                <a:ea typeface="Roboto Condensed" charset="0"/>
              </a:rPr>
              <a:t>For </a:t>
            </a:r>
            <a:r>
              <a:rPr lang="en-US" sz="1800" i="1" dirty="0" err="1" smtClean="0">
                <a:latin typeface="Roboto Condensed" charset="0"/>
                <a:ea typeface="Roboto Condensed" charset="0"/>
              </a:rPr>
              <a:t>i</a:t>
            </a:r>
            <a:r>
              <a:rPr lang="en-US" sz="1800" dirty="0" smtClean="0">
                <a:latin typeface="Roboto Condensed" charset="0"/>
                <a:ea typeface="Roboto Condensed" charset="0"/>
              </a:rPr>
              <a:t> = 1,2, …,</a:t>
            </a:r>
            <a:r>
              <a:rPr lang="en-US" sz="1800" i="1" dirty="0" smtClean="0">
                <a:latin typeface="Roboto Condensed" charset="0"/>
                <a:ea typeface="Roboto Condensed" charset="0"/>
              </a:rPr>
              <a:t> n</a:t>
            </a:r>
            <a:r>
              <a:rPr lang="en-US" sz="1800" dirty="0" smtClean="0">
                <a:latin typeface="Roboto Condensed" charset="0"/>
                <a:ea typeface="Roboto Condensed" charset="0"/>
              </a:rPr>
              <a:t>, if </a:t>
            </a:r>
            <a:r>
              <a:rPr lang="en-US" sz="1800" i="1" dirty="0" err="1" smtClean="0">
                <a:latin typeface="Roboto Condensed" charset="0"/>
                <a:ea typeface="Roboto Condensed" charset="0"/>
              </a:rPr>
              <a:t>Allocation</a:t>
            </a:r>
            <a:r>
              <a:rPr lang="en-US" sz="1800" i="1" baseline="-25000" dirty="0" err="1" smtClean="0">
                <a:latin typeface="Roboto Condensed" charset="0"/>
                <a:ea typeface="Roboto Condensed" charset="0"/>
              </a:rPr>
              <a:t>i</a:t>
            </a:r>
            <a:r>
              <a:rPr lang="en-US" sz="1800" dirty="0" smtClean="0">
                <a:latin typeface="Roboto Condensed" charset="0"/>
                <a:ea typeface="Roboto Condensed" charset="0"/>
              </a:rPr>
              <a:t> </a:t>
            </a:r>
            <a:r>
              <a:rPr lang="en-US" sz="1800" dirty="0" smtClean="0">
                <a:latin typeface="Roboto Condensed" charset="0"/>
                <a:ea typeface="Roboto Condensed" charset="0"/>
                <a:sym typeface="Symbol" pitchFamily="18" charset="2"/>
              </a:rPr>
              <a:t> 0, then </a:t>
            </a:r>
            <a:br>
              <a:rPr lang="en-US" sz="1800" dirty="0" smtClean="0">
                <a:latin typeface="Roboto Condensed" charset="0"/>
                <a:ea typeface="Roboto Condensed" charset="0"/>
                <a:sym typeface="Symbol" pitchFamily="18" charset="2"/>
              </a:rPr>
            </a:br>
            <a:r>
              <a:rPr lang="en-US" sz="1800" i="1" dirty="0" smtClean="0">
                <a:latin typeface="Roboto Condensed" charset="0"/>
                <a:ea typeface="Roboto Condensed" charset="0"/>
                <a:sym typeface="Symbol" pitchFamily="18" charset="2"/>
              </a:rPr>
              <a:t>Finish</a:t>
            </a:r>
            <a:r>
              <a:rPr lang="en-US" sz="1800" dirty="0" smtClean="0">
                <a:latin typeface="Roboto Condensed" charset="0"/>
                <a:ea typeface="Roboto Condensed" charset="0"/>
                <a:sym typeface="Symbol" pitchFamily="18" charset="2"/>
              </a:rPr>
              <a:t>[</a:t>
            </a:r>
            <a:r>
              <a:rPr lang="en-US" sz="1800" dirty="0" err="1" smtClean="0">
                <a:latin typeface="Roboto Condensed" charset="0"/>
                <a:ea typeface="Roboto Condensed" charset="0"/>
                <a:sym typeface="Symbol" pitchFamily="18" charset="2"/>
              </a:rPr>
              <a:t>i</a:t>
            </a:r>
            <a:r>
              <a:rPr lang="en-US" sz="1800" dirty="0" smtClean="0">
                <a:latin typeface="Roboto Condensed" charset="0"/>
                <a:ea typeface="Roboto Condensed" charset="0"/>
                <a:sym typeface="Symbol" pitchFamily="18" charset="2"/>
              </a:rPr>
              <a:t>] = false; otherwise, </a:t>
            </a:r>
            <a:r>
              <a:rPr lang="en-US" sz="1800" i="1" dirty="0" smtClean="0">
                <a:latin typeface="Roboto Condensed" charset="0"/>
                <a:ea typeface="Roboto Condensed" charset="0"/>
                <a:sym typeface="Symbol" pitchFamily="18" charset="2"/>
              </a:rPr>
              <a:t>Finish</a:t>
            </a:r>
            <a:r>
              <a:rPr lang="en-US" sz="1800" dirty="0" smtClean="0">
                <a:latin typeface="Roboto Condensed" charset="0"/>
                <a:ea typeface="Roboto Condensed" charset="0"/>
                <a:sym typeface="Symbol" pitchFamily="18" charset="2"/>
              </a:rPr>
              <a:t>[</a:t>
            </a:r>
            <a:r>
              <a:rPr lang="en-US" sz="1800" dirty="0" err="1" smtClean="0">
                <a:latin typeface="Roboto Condensed" charset="0"/>
                <a:ea typeface="Roboto Condensed" charset="0"/>
                <a:sym typeface="Symbol" pitchFamily="18" charset="2"/>
              </a:rPr>
              <a:t>i</a:t>
            </a:r>
            <a:r>
              <a:rPr lang="en-US" sz="1800" dirty="0" smtClean="0">
                <a:latin typeface="Roboto Condensed" charset="0"/>
                <a:ea typeface="Roboto Condensed" charset="0"/>
                <a:sym typeface="Symbol" pitchFamily="18" charset="2"/>
              </a:rPr>
              <a:t>] = </a:t>
            </a:r>
            <a:r>
              <a:rPr lang="en-US" sz="1800" i="1" dirty="0" smtClean="0">
                <a:latin typeface="Roboto Condensed" charset="0"/>
                <a:ea typeface="Roboto Condensed" charset="0"/>
                <a:sym typeface="Symbol" pitchFamily="18" charset="2"/>
              </a:rPr>
              <a:t>true</a:t>
            </a:r>
          </a:p>
          <a:p>
            <a:pPr>
              <a:buNone/>
            </a:pPr>
            <a:r>
              <a:rPr lang="en-US" sz="1800" dirty="0" smtClean="0">
                <a:latin typeface="Roboto Condensed" charset="0"/>
                <a:ea typeface="Roboto Condensed" charset="0"/>
              </a:rPr>
              <a:t>2.	Find an index </a:t>
            </a:r>
            <a:r>
              <a:rPr lang="en-US" sz="1800" i="1" dirty="0" err="1" smtClean="0">
                <a:latin typeface="Roboto Condensed" charset="0"/>
                <a:ea typeface="Roboto Condensed" charset="0"/>
              </a:rPr>
              <a:t>i</a:t>
            </a:r>
            <a:r>
              <a:rPr lang="en-US" sz="1800" i="1" dirty="0" smtClean="0">
                <a:latin typeface="Roboto Condensed" charset="0"/>
                <a:ea typeface="Roboto Condensed" charset="0"/>
              </a:rPr>
              <a:t> </a:t>
            </a:r>
            <a:r>
              <a:rPr lang="en-US" sz="1800" dirty="0" smtClean="0">
                <a:latin typeface="Roboto Condensed" charset="0"/>
                <a:ea typeface="Roboto Condensed" charset="0"/>
              </a:rPr>
              <a:t>such that both:</a:t>
            </a:r>
          </a:p>
          <a:p>
            <a:pPr marL="850900" lvl="1" indent="-393700">
              <a:buFont typeface="Monotype Sorts" charset="2"/>
              <a:buNone/>
            </a:pPr>
            <a:r>
              <a:rPr lang="en-US" sz="1800" dirty="0" smtClean="0">
                <a:latin typeface="Roboto Condensed" charset="0"/>
                <a:ea typeface="Roboto Condensed" charset="0"/>
              </a:rPr>
              <a:t>(a)	</a:t>
            </a:r>
            <a:r>
              <a:rPr lang="en-US" sz="1800" i="1" dirty="0" smtClean="0">
                <a:latin typeface="Roboto Condensed" charset="0"/>
                <a:ea typeface="Roboto Condensed" charset="0"/>
              </a:rPr>
              <a:t>Finish</a:t>
            </a:r>
            <a:r>
              <a:rPr lang="en-US" sz="1800" dirty="0" smtClean="0">
                <a:latin typeface="Roboto Condensed" charset="0"/>
                <a:ea typeface="Roboto Condensed" charset="0"/>
              </a:rPr>
              <a:t>[</a:t>
            </a:r>
            <a:r>
              <a:rPr lang="en-US" sz="1800" i="1" dirty="0" err="1" smtClean="0">
                <a:latin typeface="Roboto Condensed" charset="0"/>
                <a:ea typeface="Roboto Condensed" charset="0"/>
              </a:rPr>
              <a:t>i</a:t>
            </a:r>
            <a:r>
              <a:rPr lang="en-US" sz="1800" dirty="0" smtClean="0">
                <a:latin typeface="Roboto Condensed" charset="0"/>
                <a:ea typeface="Roboto Condensed" charset="0"/>
              </a:rPr>
              <a:t>] == </a:t>
            </a:r>
            <a:r>
              <a:rPr lang="en-US" sz="1800" i="1" dirty="0" smtClean="0">
                <a:latin typeface="Roboto Condensed" charset="0"/>
                <a:ea typeface="Roboto Condensed" charset="0"/>
              </a:rPr>
              <a:t>false</a:t>
            </a:r>
            <a:endParaRPr lang="en-US" sz="1800" dirty="0" smtClean="0">
              <a:latin typeface="Roboto Condensed" charset="0"/>
              <a:ea typeface="Roboto Condensed" charset="0"/>
            </a:endParaRPr>
          </a:p>
          <a:p>
            <a:pPr marL="850900" lvl="1" indent="-393700">
              <a:buFont typeface="Monotype Sorts" charset="2"/>
              <a:buNone/>
            </a:pPr>
            <a:r>
              <a:rPr lang="en-US" sz="1800" dirty="0" smtClean="0">
                <a:latin typeface="Roboto Condensed" charset="0"/>
                <a:ea typeface="Roboto Condensed" charset="0"/>
              </a:rPr>
              <a:t>(b)	</a:t>
            </a:r>
            <a:r>
              <a:rPr lang="en-US" sz="1800" i="1" dirty="0" err="1" smtClean="0">
                <a:latin typeface="Roboto Condensed" charset="0"/>
                <a:ea typeface="Roboto Condensed" charset="0"/>
              </a:rPr>
              <a:t>Request</a:t>
            </a:r>
            <a:r>
              <a:rPr lang="en-US" sz="1800" i="1" baseline="-25000" dirty="0" err="1" smtClean="0">
                <a:latin typeface="Roboto Condensed" charset="0"/>
                <a:ea typeface="Roboto Condensed" charset="0"/>
              </a:rPr>
              <a:t>i</a:t>
            </a:r>
            <a:r>
              <a:rPr lang="en-US" sz="1800" dirty="0" smtClean="0">
                <a:latin typeface="Roboto Condensed" charset="0"/>
                <a:ea typeface="Roboto Condensed" charset="0"/>
              </a:rPr>
              <a:t> </a:t>
            </a:r>
            <a:r>
              <a:rPr lang="en-US" sz="1800" dirty="0" smtClean="0">
                <a:latin typeface="Roboto Condensed" charset="0"/>
                <a:ea typeface="Roboto Condensed" charset="0"/>
                <a:sym typeface="Symbol" pitchFamily="18" charset="2"/>
              </a:rPr>
              <a:t> </a:t>
            </a:r>
            <a:r>
              <a:rPr lang="en-US" sz="1800" i="1" dirty="0" smtClean="0">
                <a:latin typeface="Roboto Condensed" charset="0"/>
                <a:ea typeface="Roboto Condensed" charset="0"/>
                <a:sym typeface="Symbol" pitchFamily="18" charset="2"/>
              </a:rPr>
              <a:t>Work</a:t>
            </a:r>
            <a:br>
              <a:rPr lang="en-US" sz="1800" i="1" dirty="0" smtClean="0">
                <a:latin typeface="Roboto Condensed" charset="0"/>
                <a:ea typeface="Roboto Condensed" charset="0"/>
                <a:sym typeface="Symbol" pitchFamily="18" charset="2"/>
              </a:rPr>
            </a:br>
            <a:r>
              <a:rPr lang="en-US" sz="1800" dirty="0" smtClean="0">
                <a:latin typeface="Roboto Condensed" charset="0"/>
                <a:ea typeface="Roboto Condensed" charset="0"/>
                <a:sym typeface="Symbol" pitchFamily="18" charset="2"/>
              </a:rPr>
              <a:t>If no such </a:t>
            </a:r>
            <a:r>
              <a:rPr lang="en-US" sz="1800" i="1" dirty="0" err="1" smtClean="0">
                <a:latin typeface="Roboto Condensed" charset="0"/>
                <a:ea typeface="Roboto Condensed" charset="0"/>
                <a:sym typeface="Symbol" pitchFamily="18" charset="2"/>
              </a:rPr>
              <a:t>i</a:t>
            </a:r>
            <a:r>
              <a:rPr lang="en-US" sz="1800" dirty="0" smtClean="0">
                <a:latin typeface="Roboto Condensed" charset="0"/>
                <a:ea typeface="Roboto Condensed" charset="0"/>
                <a:sym typeface="Symbol" pitchFamily="18" charset="2"/>
              </a:rPr>
              <a:t> exists, go to step 4</a:t>
            </a:r>
            <a:endParaRPr lang="en-US" sz="1800" dirty="0" smtClean="0">
              <a:latin typeface="Roboto Condensed" charset="0"/>
              <a:ea typeface="Roboto Condensed" charset="0"/>
            </a:endParaRPr>
          </a:p>
          <a:p>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58</a:t>
            </a:fld>
            <a:endParaRPr lang="en"/>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Detection Algorithm (Cont.)</a:t>
            </a:r>
            <a:endParaRPr lang="en-US" dirty="0"/>
          </a:p>
        </p:txBody>
      </p:sp>
      <p:sp>
        <p:nvSpPr>
          <p:cNvPr id="3" name="Text Placeholder 2"/>
          <p:cNvSpPr>
            <a:spLocks noGrp="1"/>
          </p:cNvSpPr>
          <p:nvPr>
            <p:ph type="body" idx="1"/>
          </p:nvPr>
        </p:nvSpPr>
        <p:spPr>
          <a:xfrm>
            <a:off x="814274" y="1327350"/>
            <a:ext cx="6653325" cy="3145500"/>
          </a:xfrm>
        </p:spPr>
        <p:txBody>
          <a:bodyPr/>
          <a:lstStyle/>
          <a:p>
            <a:pPr>
              <a:lnSpc>
                <a:spcPct val="90000"/>
              </a:lnSpc>
              <a:buFont typeface="Monotype Sorts" charset="2"/>
              <a:buNone/>
            </a:pPr>
            <a:r>
              <a:rPr lang="en-US" sz="1800" i="1" dirty="0" smtClean="0">
                <a:latin typeface="Roboto Condensed" charset="0"/>
                <a:ea typeface="Roboto Condensed" charset="0"/>
              </a:rPr>
              <a:t>3. Work</a:t>
            </a:r>
            <a:r>
              <a:rPr lang="en-US" sz="1800" dirty="0" smtClean="0">
                <a:latin typeface="Roboto Condensed" charset="0"/>
                <a:ea typeface="Roboto Condensed" charset="0"/>
              </a:rPr>
              <a:t> = </a:t>
            </a:r>
            <a:r>
              <a:rPr lang="en-US" sz="1800" i="1" dirty="0" smtClean="0">
                <a:latin typeface="Roboto Condensed" charset="0"/>
                <a:ea typeface="Roboto Condensed" charset="0"/>
              </a:rPr>
              <a:t>Work</a:t>
            </a:r>
            <a:r>
              <a:rPr lang="en-US" sz="1800" dirty="0" smtClean="0">
                <a:latin typeface="Roboto Condensed" charset="0"/>
                <a:ea typeface="Roboto Condensed" charset="0"/>
              </a:rPr>
              <a:t> + </a:t>
            </a:r>
            <a:r>
              <a:rPr lang="en-US" sz="1800" i="1" dirty="0" err="1" smtClean="0">
                <a:latin typeface="Roboto Condensed" charset="0"/>
                <a:ea typeface="Roboto Condensed" charset="0"/>
              </a:rPr>
              <a:t>Allocation</a:t>
            </a:r>
            <a:r>
              <a:rPr lang="en-US" sz="1800" i="1" baseline="-25000" dirty="0" err="1" smtClean="0">
                <a:latin typeface="Roboto Condensed" charset="0"/>
                <a:ea typeface="Roboto Condensed" charset="0"/>
              </a:rPr>
              <a:t>i</a:t>
            </a:r>
            <a:r>
              <a:rPr lang="en-US" sz="1800" dirty="0" smtClean="0">
                <a:latin typeface="Roboto Condensed" charset="0"/>
                <a:ea typeface="Roboto Condensed" charset="0"/>
              </a:rPr>
              <a:t/>
            </a:r>
            <a:br>
              <a:rPr lang="en-US" sz="1800" dirty="0" smtClean="0">
                <a:latin typeface="Roboto Condensed" charset="0"/>
                <a:ea typeface="Roboto Condensed" charset="0"/>
              </a:rPr>
            </a:br>
            <a:r>
              <a:rPr lang="en-US" sz="1800" i="1" dirty="0" smtClean="0">
                <a:latin typeface="Roboto Condensed" charset="0"/>
                <a:ea typeface="Roboto Condensed" charset="0"/>
              </a:rPr>
              <a:t>Finish</a:t>
            </a:r>
            <a:r>
              <a:rPr lang="en-US" sz="1800" dirty="0" smtClean="0">
                <a:latin typeface="Roboto Condensed" charset="0"/>
                <a:ea typeface="Roboto Condensed" charset="0"/>
              </a:rPr>
              <a:t>[</a:t>
            </a:r>
            <a:r>
              <a:rPr lang="en-US" sz="1800" i="1" dirty="0" err="1" smtClean="0">
                <a:latin typeface="Roboto Condensed" charset="0"/>
                <a:ea typeface="Roboto Condensed" charset="0"/>
              </a:rPr>
              <a:t>i</a:t>
            </a:r>
            <a:r>
              <a:rPr lang="en-US" sz="1800" dirty="0" smtClean="0">
                <a:latin typeface="Roboto Condensed" charset="0"/>
                <a:ea typeface="Roboto Condensed" charset="0"/>
              </a:rPr>
              <a:t>] = </a:t>
            </a:r>
            <a:r>
              <a:rPr lang="en-US" sz="1800" i="1" dirty="0" smtClean="0">
                <a:latin typeface="Roboto Condensed" charset="0"/>
                <a:ea typeface="Roboto Condensed" charset="0"/>
              </a:rPr>
              <a:t>true</a:t>
            </a:r>
            <a:r>
              <a:rPr lang="en-US" sz="1800" dirty="0" smtClean="0">
                <a:latin typeface="Roboto Condensed" charset="0"/>
                <a:ea typeface="Roboto Condensed" charset="0"/>
              </a:rPr>
              <a:t/>
            </a:r>
            <a:br>
              <a:rPr lang="en-US" sz="1800" dirty="0" smtClean="0">
                <a:latin typeface="Roboto Condensed" charset="0"/>
                <a:ea typeface="Roboto Condensed" charset="0"/>
              </a:rPr>
            </a:br>
            <a:r>
              <a:rPr lang="en-US" sz="1800" dirty="0" smtClean="0">
                <a:latin typeface="Roboto Condensed" charset="0"/>
                <a:ea typeface="Roboto Condensed" charset="0"/>
              </a:rPr>
              <a:t>go to step 2</a:t>
            </a:r>
            <a:br>
              <a:rPr lang="en-US" sz="1800" dirty="0" smtClean="0">
                <a:latin typeface="Roboto Condensed" charset="0"/>
                <a:ea typeface="Roboto Condensed" charset="0"/>
              </a:rPr>
            </a:br>
            <a:endParaRPr lang="en-US" sz="1800" dirty="0" smtClean="0">
              <a:latin typeface="Roboto Condensed" charset="0"/>
              <a:ea typeface="Roboto Condensed" charset="0"/>
            </a:endParaRPr>
          </a:p>
          <a:p>
            <a:pPr>
              <a:lnSpc>
                <a:spcPct val="90000"/>
              </a:lnSpc>
              <a:buFont typeface="Monotype Sorts" charset="2"/>
              <a:buNone/>
            </a:pPr>
            <a:r>
              <a:rPr lang="en-US" sz="1800" dirty="0" smtClean="0">
                <a:latin typeface="Roboto Condensed" charset="0"/>
                <a:ea typeface="Roboto Condensed" charset="0"/>
              </a:rPr>
              <a:t>4.	If </a:t>
            </a:r>
            <a:r>
              <a:rPr lang="en-US" sz="1800" i="1" dirty="0" smtClean="0">
                <a:latin typeface="Roboto Condensed" charset="0"/>
                <a:ea typeface="Roboto Condensed" charset="0"/>
              </a:rPr>
              <a:t>Finish</a:t>
            </a:r>
            <a:r>
              <a:rPr lang="en-US" sz="1800" dirty="0" smtClean="0">
                <a:latin typeface="Roboto Condensed" charset="0"/>
                <a:ea typeface="Roboto Condensed" charset="0"/>
              </a:rPr>
              <a:t>[</a:t>
            </a:r>
            <a:r>
              <a:rPr lang="en-US" sz="1800" i="1" dirty="0" err="1" smtClean="0">
                <a:latin typeface="Roboto Condensed" charset="0"/>
                <a:ea typeface="Roboto Condensed" charset="0"/>
              </a:rPr>
              <a:t>i</a:t>
            </a:r>
            <a:r>
              <a:rPr lang="en-US" sz="1800" dirty="0" smtClean="0">
                <a:latin typeface="Roboto Condensed" charset="0"/>
                <a:ea typeface="Roboto Condensed" charset="0"/>
              </a:rPr>
              <a:t>] == false, for some </a:t>
            </a:r>
            <a:r>
              <a:rPr lang="en-US" sz="1800" i="1" dirty="0" err="1" smtClean="0">
                <a:latin typeface="Roboto Condensed" charset="0"/>
                <a:ea typeface="Roboto Condensed" charset="0"/>
              </a:rPr>
              <a:t>i</a:t>
            </a:r>
            <a:r>
              <a:rPr lang="en-US" sz="1800" dirty="0" smtClean="0">
                <a:latin typeface="Roboto Condensed" charset="0"/>
                <a:ea typeface="Roboto Condensed" charset="0"/>
              </a:rPr>
              <a:t>, 1 </a:t>
            </a:r>
            <a:r>
              <a:rPr lang="en-US" sz="1800" dirty="0" smtClean="0">
                <a:latin typeface="Roboto Condensed" charset="0"/>
                <a:ea typeface="Roboto Condensed" charset="0"/>
                <a:sym typeface="Symbol" pitchFamily="18" charset="2"/>
              </a:rPr>
              <a:t> </a:t>
            </a:r>
            <a:r>
              <a:rPr lang="en-US" sz="1800" i="1" dirty="0" err="1" smtClean="0">
                <a:latin typeface="Roboto Condensed" charset="0"/>
                <a:ea typeface="Roboto Condensed" charset="0"/>
                <a:sym typeface="Symbol" pitchFamily="18" charset="2"/>
              </a:rPr>
              <a:t>i</a:t>
            </a:r>
            <a:r>
              <a:rPr lang="en-US" sz="1800" dirty="0" smtClean="0">
                <a:latin typeface="Roboto Condensed" charset="0"/>
                <a:ea typeface="Roboto Condensed" charset="0"/>
                <a:sym typeface="Symbol" pitchFamily="18" charset="2"/>
              </a:rPr>
              <a:t>   </a:t>
            </a:r>
            <a:r>
              <a:rPr lang="en-US" sz="1800" i="1" dirty="0" smtClean="0">
                <a:latin typeface="Roboto Condensed" charset="0"/>
                <a:ea typeface="Roboto Condensed" charset="0"/>
                <a:sym typeface="Symbol" pitchFamily="18" charset="2"/>
              </a:rPr>
              <a:t>n</a:t>
            </a:r>
            <a:r>
              <a:rPr lang="en-US" sz="1800" dirty="0" smtClean="0">
                <a:latin typeface="Roboto Condensed" charset="0"/>
                <a:ea typeface="Roboto Condensed" charset="0"/>
                <a:sym typeface="Symbol" pitchFamily="18" charset="2"/>
              </a:rPr>
              <a:t>, then the system is in deadlock state. Moreover, if </a:t>
            </a:r>
            <a:r>
              <a:rPr lang="en-US" sz="1800" i="1" dirty="0" smtClean="0">
                <a:latin typeface="Roboto Condensed" charset="0"/>
                <a:ea typeface="Roboto Condensed" charset="0"/>
                <a:sym typeface="Symbol" pitchFamily="18" charset="2"/>
              </a:rPr>
              <a:t>Finish</a:t>
            </a:r>
            <a:r>
              <a:rPr lang="en-US" sz="1800" dirty="0" smtClean="0">
                <a:latin typeface="Roboto Condensed" charset="0"/>
                <a:ea typeface="Roboto Condensed" charset="0"/>
                <a:sym typeface="Symbol" pitchFamily="18" charset="2"/>
              </a:rPr>
              <a:t>[</a:t>
            </a:r>
            <a:r>
              <a:rPr lang="en-US" sz="1800" i="1" dirty="0" err="1" smtClean="0">
                <a:latin typeface="Roboto Condensed" charset="0"/>
                <a:ea typeface="Roboto Condensed" charset="0"/>
                <a:sym typeface="Symbol" pitchFamily="18" charset="2"/>
              </a:rPr>
              <a:t>i</a:t>
            </a:r>
            <a:r>
              <a:rPr lang="en-US" sz="1800" dirty="0" smtClean="0">
                <a:latin typeface="Roboto Condensed" charset="0"/>
                <a:ea typeface="Roboto Condensed" charset="0"/>
                <a:sym typeface="Symbol" pitchFamily="18" charset="2"/>
              </a:rPr>
              <a:t>] == </a:t>
            </a:r>
            <a:r>
              <a:rPr lang="en-US" sz="1800" i="1" dirty="0" smtClean="0">
                <a:latin typeface="Roboto Condensed" charset="0"/>
                <a:ea typeface="Roboto Condensed" charset="0"/>
                <a:sym typeface="Symbol" pitchFamily="18" charset="2"/>
              </a:rPr>
              <a:t>false</a:t>
            </a:r>
            <a:r>
              <a:rPr lang="en-US" sz="1800" dirty="0" smtClean="0">
                <a:latin typeface="Roboto Condensed" charset="0"/>
                <a:ea typeface="Roboto Condensed" charset="0"/>
                <a:sym typeface="Symbol" pitchFamily="18" charset="2"/>
              </a:rPr>
              <a:t>, then </a:t>
            </a:r>
            <a:r>
              <a:rPr lang="en-US" sz="1800" i="1" dirty="0" smtClean="0">
                <a:latin typeface="Roboto Condensed" charset="0"/>
                <a:ea typeface="Roboto Condensed" charset="0"/>
                <a:sym typeface="Symbol" pitchFamily="18" charset="2"/>
              </a:rPr>
              <a:t>P</a:t>
            </a:r>
            <a:r>
              <a:rPr lang="en-US" sz="1800" i="1" baseline="-25000" dirty="0" smtClean="0">
                <a:latin typeface="Roboto Condensed" charset="0"/>
                <a:ea typeface="Roboto Condensed" charset="0"/>
                <a:sym typeface="Symbol" pitchFamily="18" charset="2"/>
              </a:rPr>
              <a:t>i</a:t>
            </a:r>
            <a:r>
              <a:rPr lang="en-US" sz="1800" dirty="0" smtClean="0">
                <a:latin typeface="Roboto Condensed" charset="0"/>
                <a:ea typeface="Roboto Condensed" charset="0"/>
                <a:sym typeface="Symbol" pitchFamily="18" charset="2"/>
              </a:rPr>
              <a:t> is deadlocked</a:t>
            </a:r>
          </a:p>
          <a:p>
            <a:pPr>
              <a:lnSpc>
                <a:spcPct val="90000"/>
              </a:lnSpc>
              <a:buFont typeface="Monotype Sorts" charset="2"/>
              <a:buNone/>
            </a:pPr>
            <a:r>
              <a:rPr lang="en-US" sz="1800" dirty="0" smtClean="0">
                <a:latin typeface="Roboto Condensed" charset="0"/>
                <a:ea typeface="Roboto Condensed" charset="0"/>
                <a:sym typeface="Symbol" pitchFamily="18" charset="2"/>
              </a:rPr>
              <a:t>	</a:t>
            </a:r>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59</a:t>
            </a:fld>
            <a:endParaRPr lang="e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5918" y="214296"/>
            <a:ext cx="5492400" cy="766200"/>
          </a:xfrm>
        </p:spPr>
        <p:txBody>
          <a:bodyPr/>
          <a:lstStyle/>
          <a:p>
            <a:r>
              <a:rPr lang="en-US" dirty="0" smtClean="0"/>
              <a:t>Definition </a:t>
            </a:r>
            <a:endParaRPr lang="en-US" dirty="0"/>
          </a:p>
        </p:txBody>
      </p:sp>
      <p:sp>
        <p:nvSpPr>
          <p:cNvPr id="3" name="Text Placeholder 2"/>
          <p:cNvSpPr>
            <a:spLocks noGrp="1"/>
          </p:cNvSpPr>
          <p:nvPr>
            <p:ph type="body" idx="1"/>
          </p:nvPr>
        </p:nvSpPr>
        <p:spPr>
          <a:xfrm>
            <a:off x="785786" y="928676"/>
            <a:ext cx="7829692" cy="3714776"/>
          </a:xfrm>
        </p:spPr>
        <p:txBody>
          <a:bodyPr/>
          <a:lstStyle/>
          <a:p>
            <a:pPr algn="just">
              <a:buNone/>
            </a:pPr>
            <a:r>
              <a:rPr lang="en-IN" sz="2400" dirty="0" smtClean="0">
                <a:latin typeface="+mj-lt"/>
                <a:ea typeface="Roboto Condensed" charset="0"/>
              </a:rPr>
              <a:t>		In a multiprogramming system, processes request resources. If those resources are being used by other processes then the process enters a waiting state. However, if other processes are also in a waiting state, we have deadlock.</a:t>
            </a:r>
          </a:p>
          <a:p>
            <a:pPr algn="just">
              <a:buNone/>
            </a:pPr>
            <a:r>
              <a:rPr lang="en-IN" sz="2400" b="1" dirty="0" smtClean="0">
                <a:latin typeface="+mj-lt"/>
                <a:ea typeface="Roboto Condensed" charset="0"/>
              </a:rPr>
              <a:t>		Definition: A set of processes is in a deadlock state if every process in the set is waiting for </a:t>
            </a:r>
            <a:r>
              <a:rPr lang="en-IN" sz="2400" dirty="0" smtClean="0">
                <a:latin typeface="+mj-lt"/>
                <a:ea typeface="Roboto Condensed" charset="0"/>
              </a:rPr>
              <a:t>an event (release) that can only be caused by some other process in the same set</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a:t>
            </a:fld>
            <a:endParaRPr lang="en"/>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285734"/>
            <a:ext cx="6615245" cy="766200"/>
          </a:xfrm>
        </p:spPr>
        <p:txBody>
          <a:bodyPr/>
          <a:lstStyle/>
          <a:p>
            <a:r>
              <a:rPr lang="en-US" dirty="0" smtClean="0"/>
              <a:t>Example of Detection Algorithm</a:t>
            </a:r>
            <a:endParaRPr lang="en-US" dirty="0"/>
          </a:p>
        </p:txBody>
      </p:sp>
      <p:sp>
        <p:nvSpPr>
          <p:cNvPr id="3" name="Text Placeholder 2"/>
          <p:cNvSpPr>
            <a:spLocks noGrp="1"/>
          </p:cNvSpPr>
          <p:nvPr>
            <p:ph type="body" idx="1"/>
          </p:nvPr>
        </p:nvSpPr>
        <p:spPr>
          <a:xfrm>
            <a:off x="228600" y="1885950"/>
            <a:ext cx="7924800" cy="3145500"/>
          </a:xfrm>
        </p:spPr>
        <p:txBody>
          <a:bodyPr/>
          <a:lstStyle/>
          <a:p>
            <a:pPr>
              <a:tabLst>
                <a:tab pos="1428750" algn="l"/>
                <a:tab pos="2338388" algn="ctr"/>
                <a:tab pos="3594100" algn="ctr"/>
                <a:tab pos="4921250" algn="ctr"/>
              </a:tabLst>
            </a:pPr>
            <a:r>
              <a:rPr lang="en-US" sz="1800" dirty="0" smtClean="0">
                <a:latin typeface="Roboto Condensed" charset="0"/>
                <a:ea typeface="Roboto Condensed" charset="0"/>
              </a:rPr>
              <a:t>Five processes </a:t>
            </a:r>
            <a:r>
              <a:rPr lang="en-US" sz="1800" i="1" dirty="0" smtClean="0">
                <a:latin typeface="Roboto Condensed" charset="0"/>
                <a:ea typeface="Roboto Condensed" charset="0"/>
              </a:rPr>
              <a:t>P</a:t>
            </a:r>
            <a:r>
              <a:rPr lang="en-US" sz="1800" baseline="-25000" dirty="0" smtClean="0">
                <a:latin typeface="Roboto Condensed" charset="0"/>
                <a:ea typeface="Roboto Condensed" charset="0"/>
              </a:rPr>
              <a:t>0</a:t>
            </a:r>
            <a:r>
              <a:rPr lang="en-US" sz="1800" dirty="0" smtClean="0">
                <a:latin typeface="Roboto Condensed" charset="0"/>
                <a:ea typeface="Roboto Condensed" charset="0"/>
              </a:rPr>
              <a:t> through </a:t>
            </a:r>
            <a:r>
              <a:rPr lang="en-US" sz="1800" i="1" dirty="0" smtClean="0">
                <a:latin typeface="Roboto Condensed" charset="0"/>
                <a:ea typeface="Roboto Condensed" charset="0"/>
              </a:rPr>
              <a:t>P</a:t>
            </a:r>
            <a:r>
              <a:rPr lang="en-US" sz="1800" baseline="-25000" dirty="0" smtClean="0">
                <a:latin typeface="Roboto Condensed" charset="0"/>
                <a:ea typeface="Roboto Condensed" charset="0"/>
              </a:rPr>
              <a:t>4</a:t>
            </a:r>
            <a:r>
              <a:rPr lang="en-US" sz="1800" dirty="0" smtClean="0">
                <a:latin typeface="Roboto Condensed" charset="0"/>
                <a:ea typeface="Roboto Condensed" charset="0"/>
              </a:rPr>
              <a:t>;</a:t>
            </a:r>
            <a:r>
              <a:rPr lang="en-US" sz="1800" baseline="-25000" dirty="0" smtClean="0">
                <a:latin typeface="Roboto Condensed" charset="0"/>
                <a:ea typeface="Roboto Condensed" charset="0"/>
              </a:rPr>
              <a:t> </a:t>
            </a:r>
            <a:r>
              <a:rPr lang="en-US" sz="1800" dirty="0" smtClean="0">
                <a:latin typeface="Roboto Condensed" charset="0"/>
                <a:ea typeface="Roboto Condensed" charset="0"/>
              </a:rPr>
              <a:t>three resource types </a:t>
            </a:r>
            <a:br>
              <a:rPr lang="en-US" sz="1800" dirty="0" smtClean="0">
                <a:latin typeface="Roboto Condensed" charset="0"/>
                <a:ea typeface="Roboto Condensed" charset="0"/>
              </a:rPr>
            </a:br>
            <a:r>
              <a:rPr lang="en-US" sz="1800" dirty="0" smtClean="0">
                <a:latin typeface="Roboto Condensed" charset="0"/>
                <a:ea typeface="Roboto Condensed" charset="0"/>
              </a:rPr>
              <a:t>A (7 instances), </a:t>
            </a:r>
            <a:r>
              <a:rPr lang="en-US" sz="1800" i="1" dirty="0" smtClean="0">
                <a:latin typeface="Roboto Condensed" charset="0"/>
                <a:ea typeface="Roboto Condensed" charset="0"/>
              </a:rPr>
              <a:t>B </a:t>
            </a:r>
            <a:r>
              <a:rPr lang="en-US" sz="1800" dirty="0" smtClean="0">
                <a:latin typeface="Roboto Condensed" charset="0"/>
                <a:ea typeface="Roboto Condensed" charset="0"/>
              </a:rPr>
              <a:t>(2 instances), and </a:t>
            </a:r>
            <a:r>
              <a:rPr lang="en-US" sz="1800" i="1" dirty="0" smtClean="0">
                <a:latin typeface="Roboto Condensed" charset="0"/>
                <a:ea typeface="Roboto Condensed" charset="0"/>
              </a:rPr>
              <a:t>C</a:t>
            </a:r>
            <a:r>
              <a:rPr lang="en-US" sz="1800" dirty="0" smtClean="0">
                <a:latin typeface="Roboto Condensed" charset="0"/>
                <a:ea typeface="Roboto Condensed" charset="0"/>
              </a:rPr>
              <a:t> (6 instances)</a:t>
            </a:r>
          </a:p>
          <a:p>
            <a:pPr>
              <a:tabLst>
                <a:tab pos="1428750" algn="l"/>
                <a:tab pos="2338388" algn="ctr"/>
                <a:tab pos="3594100" algn="ctr"/>
                <a:tab pos="4921250" algn="ctr"/>
              </a:tabLst>
            </a:pPr>
            <a:r>
              <a:rPr lang="en-US" sz="1800" dirty="0" smtClean="0">
                <a:latin typeface="Roboto Condensed" charset="0"/>
                <a:ea typeface="Roboto Condensed" charset="0"/>
              </a:rPr>
              <a:t>Snapshot at time </a:t>
            </a:r>
            <a:r>
              <a:rPr lang="en-US" sz="1800" i="1" dirty="0" smtClean="0">
                <a:latin typeface="Roboto Condensed" charset="0"/>
                <a:ea typeface="Roboto Condensed" charset="0"/>
              </a:rPr>
              <a:t>T</a:t>
            </a:r>
            <a:r>
              <a:rPr lang="en-US" sz="1800" baseline="-25000" dirty="0" smtClean="0">
                <a:latin typeface="Roboto Condensed" charset="0"/>
                <a:ea typeface="Roboto Condensed" charset="0"/>
              </a:rPr>
              <a:t>0</a:t>
            </a:r>
            <a:r>
              <a:rPr lang="en-US" sz="1800" dirty="0" smtClean="0">
                <a:latin typeface="Roboto Condensed" charset="0"/>
                <a:ea typeface="Roboto Condensed" charset="0"/>
              </a:rPr>
              <a:t>:</a:t>
            </a:r>
          </a:p>
          <a:p>
            <a:pPr>
              <a:buFont typeface="Monotype Sorts" charset="2"/>
              <a:buNone/>
              <a:tabLst>
                <a:tab pos="1428750" algn="l"/>
                <a:tab pos="2338388" algn="ctr"/>
                <a:tab pos="3594100" algn="ctr"/>
                <a:tab pos="4921250" algn="ctr"/>
              </a:tabLst>
            </a:pPr>
            <a:r>
              <a:rPr lang="en-US" sz="1800" dirty="0" smtClean="0">
                <a:latin typeface="Roboto Condensed" charset="0"/>
                <a:ea typeface="Roboto Condensed" charset="0"/>
              </a:rPr>
              <a:t>			 </a:t>
            </a:r>
            <a:r>
              <a:rPr lang="en-US" sz="1800" i="1" u="sng" dirty="0" smtClean="0">
                <a:latin typeface="Roboto Condensed" charset="0"/>
                <a:ea typeface="Roboto Condensed" charset="0"/>
              </a:rPr>
              <a:t>Allocation</a:t>
            </a:r>
            <a:r>
              <a:rPr lang="en-US" sz="1800" i="1" dirty="0" smtClean="0">
                <a:latin typeface="Roboto Condensed" charset="0"/>
                <a:ea typeface="Roboto Condensed" charset="0"/>
              </a:rPr>
              <a:t>	  </a:t>
            </a:r>
            <a:r>
              <a:rPr lang="en-US" sz="1800" i="1" u="sng" dirty="0" smtClean="0">
                <a:latin typeface="Roboto Condensed" charset="0"/>
                <a:ea typeface="Roboto Condensed" charset="0"/>
              </a:rPr>
              <a:t>Request</a:t>
            </a:r>
            <a:r>
              <a:rPr lang="en-US" sz="1800" i="1" dirty="0" smtClean="0">
                <a:latin typeface="Roboto Condensed" charset="0"/>
                <a:ea typeface="Roboto Condensed" charset="0"/>
              </a:rPr>
              <a:t>	</a:t>
            </a:r>
            <a:r>
              <a:rPr lang="en-US" sz="1800" i="1" u="sng" dirty="0" smtClean="0">
                <a:latin typeface="Roboto Condensed" charset="0"/>
                <a:ea typeface="Roboto Condensed" charset="0"/>
              </a:rPr>
              <a:t>Available</a:t>
            </a:r>
          </a:p>
          <a:p>
            <a:pPr>
              <a:buFont typeface="Monotype Sorts" charset="2"/>
              <a:buNone/>
              <a:tabLst>
                <a:tab pos="1428750" algn="l"/>
                <a:tab pos="2338388" algn="ctr"/>
                <a:tab pos="3594100" algn="ctr"/>
                <a:tab pos="4921250" algn="ctr"/>
              </a:tabLst>
            </a:pPr>
            <a:r>
              <a:rPr lang="en-US" sz="1800" dirty="0" smtClean="0">
                <a:latin typeface="Roboto Condensed" charset="0"/>
                <a:ea typeface="Roboto Condensed" charset="0"/>
              </a:rPr>
              <a:t>			</a:t>
            </a:r>
            <a:r>
              <a:rPr lang="en-US" sz="1800" i="1" dirty="0" smtClean="0">
                <a:latin typeface="Roboto Condensed" charset="0"/>
                <a:ea typeface="Roboto Condensed" charset="0"/>
              </a:rPr>
              <a:t>A B C 	   A B C 	A B C</a:t>
            </a:r>
          </a:p>
          <a:p>
            <a:pPr>
              <a:buFont typeface="Monotype Sorts" charset="2"/>
              <a:buNone/>
              <a:tabLst>
                <a:tab pos="1428750" algn="l"/>
                <a:tab pos="2338388" algn="ctr"/>
                <a:tab pos="3594100" algn="ctr"/>
                <a:tab pos="4921250" algn="ctr"/>
              </a:tabLst>
            </a:pPr>
            <a:r>
              <a:rPr lang="en-US" sz="1800" dirty="0" smtClean="0">
                <a:latin typeface="Roboto Condensed" charset="0"/>
                <a:ea typeface="Roboto Condensed" charset="0"/>
              </a:rPr>
              <a:t>	        </a:t>
            </a:r>
            <a:r>
              <a:rPr lang="en-US" sz="1800" i="1" dirty="0" smtClean="0">
                <a:latin typeface="Roboto Condensed" charset="0"/>
                <a:ea typeface="Roboto Condensed" charset="0"/>
              </a:rPr>
              <a:t>P</a:t>
            </a:r>
            <a:r>
              <a:rPr lang="en-US" sz="1800" baseline="-25000" dirty="0" smtClean="0">
                <a:latin typeface="Roboto Condensed" charset="0"/>
                <a:ea typeface="Roboto Condensed" charset="0"/>
              </a:rPr>
              <a:t>0</a:t>
            </a:r>
            <a:r>
              <a:rPr lang="en-US" sz="1800" dirty="0" smtClean="0">
                <a:latin typeface="Roboto Condensed" charset="0"/>
                <a:ea typeface="Roboto Condensed" charset="0"/>
              </a:rPr>
              <a:t>	           0 1 0                   0 0 0 	0 0 0</a:t>
            </a:r>
          </a:p>
          <a:p>
            <a:pPr>
              <a:buFont typeface="Monotype Sorts" charset="2"/>
              <a:buNone/>
              <a:tabLst>
                <a:tab pos="1428750" algn="l"/>
                <a:tab pos="2338388" algn="ctr"/>
                <a:tab pos="3594100" algn="ctr"/>
                <a:tab pos="4921250" algn="ctr"/>
              </a:tabLst>
            </a:pPr>
            <a:r>
              <a:rPr lang="en-US" sz="1800" i="1" dirty="0" smtClean="0">
                <a:latin typeface="Roboto Condensed" charset="0"/>
                <a:ea typeface="Roboto Condensed" charset="0"/>
              </a:rPr>
              <a:t>               P</a:t>
            </a:r>
            <a:r>
              <a:rPr lang="en-US" sz="1800" baseline="-25000" dirty="0" smtClean="0">
                <a:latin typeface="Roboto Condensed" charset="0"/>
                <a:ea typeface="Roboto Condensed" charset="0"/>
              </a:rPr>
              <a:t>1</a:t>
            </a:r>
            <a:r>
              <a:rPr lang="en-US" sz="1800" dirty="0" smtClean="0">
                <a:latin typeface="Roboto Condensed" charset="0"/>
                <a:ea typeface="Roboto Condensed" charset="0"/>
              </a:rPr>
              <a:t>	           2 0 0 	    2 0 2</a:t>
            </a:r>
          </a:p>
          <a:p>
            <a:pPr>
              <a:buFont typeface="Monotype Sorts" charset="2"/>
              <a:buNone/>
              <a:tabLst>
                <a:tab pos="1428750" algn="l"/>
                <a:tab pos="2338388" algn="ctr"/>
                <a:tab pos="3594100" algn="ctr"/>
                <a:tab pos="4921250" algn="ctr"/>
              </a:tabLst>
            </a:pPr>
            <a:r>
              <a:rPr lang="en-US" sz="1800" i="1" dirty="0" smtClean="0">
                <a:latin typeface="Roboto Condensed" charset="0"/>
                <a:ea typeface="Roboto Condensed" charset="0"/>
              </a:rPr>
              <a:t>               P</a:t>
            </a:r>
            <a:r>
              <a:rPr lang="en-US" sz="1800" baseline="-25000" dirty="0" smtClean="0">
                <a:latin typeface="Roboto Condensed" charset="0"/>
                <a:ea typeface="Roboto Condensed" charset="0"/>
              </a:rPr>
              <a:t>2</a:t>
            </a:r>
            <a:r>
              <a:rPr lang="en-US" sz="1800" dirty="0" smtClean="0">
                <a:latin typeface="Roboto Condensed" charset="0"/>
                <a:ea typeface="Roboto Condensed" charset="0"/>
              </a:rPr>
              <a:t>		           3 0 3                    0 0 0 </a:t>
            </a:r>
          </a:p>
          <a:p>
            <a:pPr>
              <a:buFont typeface="Monotype Sorts" charset="2"/>
              <a:buNone/>
              <a:tabLst>
                <a:tab pos="1428750" algn="l"/>
                <a:tab pos="2338388" algn="ctr"/>
                <a:tab pos="3594100" algn="ctr"/>
                <a:tab pos="4921250" algn="ctr"/>
              </a:tabLst>
            </a:pPr>
            <a:r>
              <a:rPr lang="en-US" sz="1800" i="1" dirty="0" smtClean="0">
                <a:latin typeface="Roboto Condensed" charset="0"/>
                <a:ea typeface="Roboto Condensed" charset="0"/>
              </a:rPr>
              <a:t>               P</a:t>
            </a:r>
            <a:r>
              <a:rPr lang="en-US" sz="1800" baseline="-25000" dirty="0" smtClean="0">
                <a:latin typeface="Roboto Condensed" charset="0"/>
                <a:ea typeface="Roboto Condensed" charset="0"/>
              </a:rPr>
              <a:t>3</a:t>
            </a:r>
            <a:r>
              <a:rPr lang="en-US" sz="1800" dirty="0" smtClean="0">
                <a:latin typeface="Roboto Condensed" charset="0"/>
                <a:ea typeface="Roboto Condensed" charset="0"/>
              </a:rPr>
              <a:t>	           2 1 1 	   1 0 0 </a:t>
            </a:r>
          </a:p>
          <a:p>
            <a:pPr>
              <a:buFont typeface="Monotype Sorts" charset="2"/>
              <a:buNone/>
              <a:tabLst>
                <a:tab pos="1428750" algn="l"/>
                <a:tab pos="2338388" algn="ctr"/>
                <a:tab pos="3594100" algn="ctr"/>
                <a:tab pos="4921250" algn="ctr"/>
              </a:tabLst>
            </a:pPr>
            <a:r>
              <a:rPr lang="en-US" sz="1800" dirty="0" smtClean="0">
                <a:latin typeface="Roboto Condensed" charset="0"/>
                <a:ea typeface="Roboto Condensed" charset="0"/>
              </a:rPr>
              <a:t>	       </a:t>
            </a:r>
            <a:r>
              <a:rPr lang="en-US" sz="1800" i="1" dirty="0" smtClean="0">
                <a:latin typeface="Roboto Condensed" charset="0"/>
                <a:ea typeface="Roboto Condensed" charset="0"/>
              </a:rPr>
              <a:t>P</a:t>
            </a:r>
            <a:r>
              <a:rPr lang="en-US" sz="1800" baseline="-25000" dirty="0" smtClean="0">
                <a:latin typeface="Roboto Condensed" charset="0"/>
                <a:ea typeface="Roboto Condensed" charset="0"/>
              </a:rPr>
              <a:t>4	</a:t>
            </a:r>
            <a:r>
              <a:rPr lang="en-US" sz="1800" dirty="0" smtClean="0">
                <a:latin typeface="Roboto Condensed" charset="0"/>
                <a:ea typeface="Roboto Condensed" charset="0"/>
              </a:rPr>
              <a:t>           0 0 2 	   0 0 2</a:t>
            </a:r>
          </a:p>
          <a:p>
            <a:pPr>
              <a:tabLst>
                <a:tab pos="1428750" algn="l"/>
                <a:tab pos="2338388" algn="ctr"/>
                <a:tab pos="3594100" algn="ctr"/>
                <a:tab pos="4921250" algn="ctr"/>
              </a:tabLst>
            </a:pPr>
            <a:r>
              <a:rPr lang="en-US" sz="1800" dirty="0" smtClean="0">
                <a:latin typeface="Roboto Condensed" charset="0"/>
                <a:ea typeface="Roboto Condensed" charset="0"/>
              </a:rPr>
              <a:t>Sequence &lt;</a:t>
            </a:r>
            <a:r>
              <a:rPr lang="en-US" sz="1800" i="1" dirty="0" smtClean="0">
                <a:latin typeface="Roboto Condensed" charset="0"/>
                <a:ea typeface="Roboto Condensed" charset="0"/>
              </a:rPr>
              <a:t>P</a:t>
            </a:r>
            <a:r>
              <a:rPr lang="en-US" sz="1800" baseline="-25000" dirty="0" smtClean="0">
                <a:latin typeface="Roboto Condensed" charset="0"/>
                <a:ea typeface="Roboto Condensed" charset="0"/>
              </a:rPr>
              <a:t>0</a:t>
            </a:r>
            <a:r>
              <a:rPr lang="en-US" sz="1800" dirty="0" smtClean="0">
                <a:latin typeface="Roboto Condensed" charset="0"/>
                <a:ea typeface="Roboto Condensed" charset="0"/>
              </a:rPr>
              <a:t>, </a:t>
            </a:r>
            <a:r>
              <a:rPr lang="en-US" sz="1800" i="1" dirty="0" smtClean="0">
                <a:latin typeface="Roboto Condensed" charset="0"/>
                <a:ea typeface="Roboto Condensed" charset="0"/>
              </a:rPr>
              <a:t>P</a:t>
            </a:r>
            <a:r>
              <a:rPr lang="en-US" sz="1800" baseline="-25000" dirty="0" smtClean="0">
                <a:latin typeface="Roboto Condensed" charset="0"/>
                <a:ea typeface="Roboto Condensed" charset="0"/>
              </a:rPr>
              <a:t>2</a:t>
            </a:r>
            <a:r>
              <a:rPr lang="en-US" sz="1800" dirty="0" smtClean="0">
                <a:latin typeface="Roboto Condensed" charset="0"/>
                <a:ea typeface="Roboto Condensed" charset="0"/>
              </a:rPr>
              <a:t>, </a:t>
            </a:r>
            <a:r>
              <a:rPr lang="en-US" sz="1800" i="1" dirty="0" smtClean="0">
                <a:latin typeface="Roboto Condensed" charset="0"/>
                <a:ea typeface="Roboto Condensed" charset="0"/>
              </a:rPr>
              <a:t>P</a:t>
            </a:r>
            <a:r>
              <a:rPr lang="en-US" sz="1800" baseline="-25000" dirty="0" smtClean="0">
                <a:latin typeface="Roboto Condensed" charset="0"/>
                <a:ea typeface="Roboto Condensed" charset="0"/>
              </a:rPr>
              <a:t>3</a:t>
            </a:r>
            <a:r>
              <a:rPr lang="en-US" sz="1800" dirty="0" smtClean="0">
                <a:latin typeface="Roboto Condensed" charset="0"/>
                <a:ea typeface="Roboto Condensed" charset="0"/>
              </a:rPr>
              <a:t>, </a:t>
            </a:r>
            <a:r>
              <a:rPr lang="en-US" sz="1800" i="1" dirty="0" smtClean="0">
                <a:latin typeface="Roboto Condensed" charset="0"/>
                <a:ea typeface="Roboto Condensed" charset="0"/>
              </a:rPr>
              <a:t>P</a:t>
            </a:r>
            <a:r>
              <a:rPr lang="en-US" sz="1800" baseline="-25000" dirty="0" smtClean="0">
                <a:latin typeface="Roboto Condensed" charset="0"/>
                <a:ea typeface="Roboto Condensed" charset="0"/>
              </a:rPr>
              <a:t>1</a:t>
            </a:r>
            <a:r>
              <a:rPr lang="en-US" sz="1800" dirty="0" smtClean="0">
                <a:latin typeface="Roboto Condensed" charset="0"/>
                <a:ea typeface="Roboto Condensed" charset="0"/>
              </a:rPr>
              <a:t>, </a:t>
            </a:r>
            <a:r>
              <a:rPr lang="en-US" sz="1800" i="1" dirty="0" smtClean="0">
                <a:latin typeface="Roboto Condensed" charset="0"/>
                <a:ea typeface="Roboto Condensed" charset="0"/>
              </a:rPr>
              <a:t>P</a:t>
            </a:r>
            <a:r>
              <a:rPr lang="en-US" sz="1800" baseline="-25000" dirty="0" smtClean="0">
                <a:latin typeface="Roboto Condensed" charset="0"/>
                <a:ea typeface="Roboto Condensed" charset="0"/>
              </a:rPr>
              <a:t>4</a:t>
            </a:r>
            <a:r>
              <a:rPr lang="en-US" sz="1800" dirty="0" smtClean="0">
                <a:latin typeface="Roboto Condensed" charset="0"/>
                <a:ea typeface="Roboto Condensed" charset="0"/>
              </a:rPr>
              <a:t>&gt; will result in </a:t>
            </a:r>
            <a:r>
              <a:rPr lang="en-US" sz="1800" i="1" dirty="0" smtClean="0">
                <a:latin typeface="Roboto Condensed" charset="0"/>
                <a:ea typeface="Roboto Condensed" charset="0"/>
              </a:rPr>
              <a:t>Finish</a:t>
            </a:r>
            <a:r>
              <a:rPr lang="en-US" sz="1800" dirty="0" smtClean="0">
                <a:latin typeface="Roboto Condensed" charset="0"/>
                <a:ea typeface="Roboto Condensed" charset="0"/>
              </a:rPr>
              <a:t>[</a:t>
            </a:r>
            <a:r>
              <a:rPr lang="en-US" sz="1800" i="1" dirty="0" err="1" smtClean="0">
                <a:latin typeface="Roboto Condensed" charset="0"/>
                <a:ea typeface="Roboto Condensed" charset="0"/>
              </a:rPr>
              <a:t>i</a:t>
            </a:r>
            <a:r>
              <a:rPr lang="en-US" sz="1800" dirty="0" smtClean="0">
                <a:latin typeface="Roboto Condensed" charset="0"/>
                <a:ea typeface="Roboto Condensed" charset="0"/>
              </a:rPr>
              <a:t>] = true for all </a:t>
            </a:r>
            <a:r>
              <a:rPr lang="en-US" sz="1800" i="1" dirty="0" err="1" smtClean="0">
                <a:latin typeface="Roboto Condensed" charset="0"/>
                <a:ea typeface="Roboto Condensed" charset="0"/>
              </a:rPr>
              <a:t>i</a:t>
            </a:r>
            <a:endParaRPr lang="en-US" sz="1800" dirty="0" smtClean="0">
              <a:latin typeface="Roboto Condensed" charset="0"/>
              <a:ea typeface="Roboto Condensed" charset="0"/>
            </a:endParaRPr>
          </a:p>
          <a:p>
            <a:pPr>
              <a:buFont typeface="Monotype Sorts" charset="2"/>
              <a:buNone/>
              <a:tabLst>
                <a:tab pos="1428750" algn="l"/>
                <a:tab pos="2338388" algn="ctr"/>
                <a:tab pos="3594100" algn="ctr"/>
                <a:tab pos="4921250" algn="ctr"/>
              </a:tabLst>
            </a:pPr>
            <a:endParaRPr lang="en-US" sz="1800" dirty="0" smtClean="0">
              <a:latin typeface="Roboto Condensed" charset="0"/>
              <a:ea typeface="Roboto Condensed" charset="0"/>
            </a:endParaRPr>
          </a:p>
          <a:p>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60</a:t>
            </a:fld>
            <a:endParaRPr lang="en"/>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a:t>
            </a:r>
            <a:endParaRPr lang="en-US" dirty="0"/>
          </a:p>
        </p:txBody>
      </p:sp>
      <p:sp>
        <p:nvSpPr>
          <p:cNvPr id="3" name="Text Placeholder 2"/>
          <p:cNvSpPr>
            <a:spLocks noGrp="1"/>
          </p:cNvSpPr>
          <p:nvPr>
            <p:ph type="body" idx="1"/>
          </p:nvPr>
        </p:nvSpPr>
        <p:spPr>
          <a:xfrm>
            <a:off x="228600" y="1504950"/>
            <a:ext cx="4495800" cy="3454200"/>
          </a:xfrm>
        </p:spPr>
        <p:txBody>
          <a:bodyPr/>
          <a:lstStyle/>
          <a:p>
            <a:pPr>
              <a:tabLst>
                <a:tab pos="2800350" algn="l"/>
                <a:tab pos="3708400" algn="ctr"/>
              </a:tabLst>
            </a:pPr>
            <a:r>
              <a:rPr lang="en-US" sz="1800" i="1" dirty="0" smtClean="0">
                <a:latin typeface="Roboto Condensed" charset="0"/>
                <a:ea typeface="Roboto Condensed" charset="0"/>
              </a:rPr>
              <a:t>P</a:t>
            </a:r>
            <a:r>
              <a:rPr lang="en-US" sz="1800" baseline="-25000" dirty="0" smtClean="0">
                <a:latin typeface="Roboto Condensed" charset="0"/>
                <a:ea typeface="Roboto Condensed" charset="0"/>
              </a:rPr>
              <a:t>2</a:t>
            </a:r>
            <a:r>
              <a:rPr lang="en-US" sz="1800" dirty="0" smtClean="0">
                <a:latin typeface="Roboto Condensed" charset="0"/>
                <a:ea typeface="Roboto Condensed" charset="0"/>
              </a:rPr>
              <a:t> requests an additional instance of type</a:t>
            </a:r>
            <a:r>
              <a:rPr lang="en-US" sz="1800" i="1" dirty="0" smtClean="0">
                <a:latin typeface="Roboto Condensed" charset="0"/>
                <a:ea typeface="Roboto Condensed" charset="0"/>
              </a:rPr>
              <a:t> C</a:t>
            </a:r>
            <a:endParaRPr lang="en-US" sz="1800" dirty="0" smtClean="0">
              <a:latin typeface="Roboto Condensed" charset="0"/>
              <a:ea typeface="Roboto Condensed" charset="0"/>
            </a:endParaRPr>
          </a:p>
          <a:p>
            <a:pPr>
              <a:buFont typeface="Monotype Sorts" charset="2"/>
              <a:buNone/>
            </a:pPr>
            <a:r>
              <a:rPr lang="en-US" sz="1800" dirty="0" smtClean="0">
                <a:latin typeface="Roboto Condensed" charset="0"/>
                <a:ea typeface="Roboto Condensed" charset="0"/>
              </a:rPr>
              <a:t>			</a:t>
            </a:r>
            <a:r>
              <a:rPr lang="en-US" sz="1800" i="1" u="sng" dirty="0" smtClean="0">
                <a:latin typeface="Roboto Condensed" charset="0"/>
                <a:ea typeface="Roboto Condensed" charset="0"/>
              </a:rPr>
              <a:t>Request</a:t>
            </a:r>
            <a:endParaRPr lang="en-US" sz="1800" i="1" dirty="0" smtClean="0">
              <a:latin typeface="Roboto Condensed" charset="0"/>
              <a:ea typeface="Roboto Condensed" charset="0"/>
            </a:endParaRPr>
          </a:p>
          <a:p>
            <a:pPr>
              <a:buFont typeface="Monotype Sorts" charset="2"/>
              <a:buNone/>
            </a:pPr>
            <a:r>
              <a:rPr lang="en-US" sz="1800" i="1" dirty="0" smtClean="0">
                <a:latin typeface="Roboto Condensed" charset="0"/>
                <a:ea typeface="Roboto Condensed" charset="0"/>
              </a:rPr>
              <a:t>			A B C</a:t>
            </a:r>
          </a:p>
          <a:p>
            <a:pPr>
              <a:buFont typeface="Monotype Sorts" charset="2"/>
              <a:buNone/>
            </a:pPr>
            <a:r>
              <a:rPr lang="en-US" sz="1800" dirty="0" smtClean="0">
                <a:latin typeface="Roboto Condensed" charset="0"/>
                <a:ea typeface="Roboto Condensed" charset="0"/>
              </a:rPr>
              <a:t>		 </a:t>
            </a:r>
            <a:r>
              <a:rPr lang="en-US" sz="1800" i="1" dirty="0" smtClean="0">
                <a:latin typeface="Roboto Condensed" charset="0"/>
                <a:ea typeface="Roboto Condensed" charset="0"/>
              </a:rPr>
              <a:t>P</a:t>
            </a:r>
            <a:r>
              <a:rPr lang="en-US" sz="1800" baseline="-25000" dirty="0" smtClean="0">
                <a:latin typeface="Roboto Condensed" charset="0"/>
                <a:ea typeface="Roboto Condensed" charset="0"/>
              </a:rPr>
              <a:t>0</a:t>
            </a:r>
            <a:r>
              <a:rPr lang="en-US" sz="1800" dirty="0" smtClean="0">
                <a:latin typeface="Roboto Condensed" charset="0"/>
                <a:ea typeface="Roboto Condensed" charset="0"/>
              </a:rPr>
              <a:t>	0 0 0</a:t>
            </a:r>
          </a:p>
          <a:p>
            <a:pPr>
              <a:buFont typeface="Monotype Sorts" charset="2"/>
              <a:buNone/>
            </a:pPr>
            <a:r>
              <a:rPr lang="en-US" sz="1800" dirty="0" smtClean="0">
                <a:latin typeface="Roboto Condensed" charset="0"/>
                <a:ea typeface="Roboto Condensed" charset="0"/>
              </a:rPr>
              <a:t>		 </a:t>
            </a:r>
            <a:r>
              <a:rPr lang="en-US" sz="1800" i="1" dirty="0" smtClean="0">
                <a:latin typeface="Roboto Condensed" charset="0"/>
                <a:ea typeface="Roboto Condensed" charset="0"/>
              </a:rPr>
              <a:t>P</a:t>
            </a:r>
            <a:r>
              <a:rPr lang="en-US" sz="1800" baseline="-25000" dirty="0" smtClean="0">
                <a:latin typeface="Roboto Condensed" charset="0"/>
                <a:ea typeface="Roboto Condensed" charset="0"/>
              </a:rPr>
              <a:t>1</a:t>
            </a:r>
            <a:r>
              <a:rPr lang="en-US" sz="1800" dirty="0" smtClean="0">
                <a:latin typeface="Roboto Condensed" charset="0"/>
                <a:ea typeface="Roboto Condensed" charset="0"/>
              </a:rPr>
              <a:t>	2 0 2</a:t>
            </a:r>
          </a:p>
          <a:p>
            <a:pPr>
              <a:buFont typeface="Monotype Sorts" charset="2"/>
              <a:buNone/>
            </a:pPr>
            <a:r>
              <a:rPr lang="en-US" sz="1800" dirty="0" smtClean="0">
                <a:latin typeface="Roboto Condensed" charset="0"/>
                <a:ea typeface="Roboto Condensed" charset="0"/>
              </a:rPr>
              <a:t>		 </a:t>
            </a:r>
            <a:r>
              <a:rPr lang="en-US" sz="1800" i="1" dirty="0" smtClean="0">
                <a:latin typeface="Roboto Condensed" charset="0"/>
                <a:ea typeface="Roboto Condensed" charset="0"/>
              </a:rPr>
              <a:t>P</a:t>
            </a:r>
            <a:r>
              <a:rPr lang="en-US" sz="1800" baseline="-25000" dirty="0" smtClean="0">
                <a:latin typeface="Roboto Condensed" charset="0"/>
                <a:ea typeface="Roboto Condensed" charset="0"/>
              </a:rPr>
              <a:t>2</a:t>
            </a:r>
            <a:r>
              <a:rPr lang="en-US" sz="1800" dirty="0" smtClean="0">
                <a:latin typeface="Roboto Condensed" charset="0"/>
                <a:ea typeface="Roboto Condensed" charset="0"/>
              </a:rPr>
              <a:t>	0 0 1</a:t>
            </a:r>
          </a:p>
          <a:p>
            <a:pPr>
              <a:buFont typeface="Monotype Sorts" charset="2"/>
              <a:buNone/>
            </a:pPr>
            <a:r>
              <a:rPr lang="en-US" sz="1800" dirty="0" smtClean="0">
                <a:latin typeface="Roboto Condensed" charset="0"/>
                <a:ea typeface="Roboto Condensed" charset="0"/>
              </a:rPr>
              <a:t>		 </a:t>
            </a:r>
            <a:r>
              <a:rPr lang="en-US" sz="1800" i="1" dirty="0" smtClean="0">
                <a:latin typeface="Roboto Condensed" charset="0"/>
                <a:ea typeface="Roboto Condensed" charset="0"/>
              </a:rPr>
              <a:t>P</a:t>
            </a:r>
            <a:r>
              <a:rPr lang="en-US" sz="1800" baseline="-25000" dirty="0" smtClean="0">
                <a:latin typeface="Roboto Condensed" charset="0"/>
                <a:ea typeface="Roboto Condensed" charset="0"/>
              </a:rPr>
              <a:t>3</a:t>
            </a:r>
            <a:r>
              <a:rPr lang="en-US" sz="1800" dirty="0" smtClean="0">
                <a:latin typeface="Roboto Condensed" charset="0"/>
                <a:ea typeface="Roboto Condensed" charset="0"/>
              </a:rPr>
              <a:t>	1 0 0 </a:t>
            </a:r>
          </a:p>
          <a:p>
            <a:pPr>
              <a:buFont typeface="Monotype Sorts" charset="2"/>
              <a:buNone/>
            </a:pPr>
            <a:r>
              <a:rPr lang="en-US" sz="1800" dirty="0" smtClean="0">
                <a:latin typeface="Roboto Condensed" charset="0"/>
                <a:ea typeface="Roboto Condensed" charset="0"/>
              </a:rPr>
              <a:t>		 </a:t>
            </a:r>
            <a:r>
              <a:rPr lang="en-US" sz="1800" i="1" dirty="0" smtClean="0">
                <a:latin typeface="Roboto Condensed" charset="0"/>
                <a:ea typeface="Roboto Condensed" charset="0"/>
              </a:rPr>
              <a:t>P</a:t>
            </a:r>
            <a:r>
              <a:rPr lang="en-US" sz="1800" baseline="-25000" dirty="0" smtClean="0">
                <a:latin typeface="Roboto Condensed" charset="0"/>
                <a:ea typeface="Roboto Condensed" charset="0"/>
              </a:rPr>
              <a:t>4</a:t>
            </a:r>
            <a:r>
              <a:rPr lang="en-US" sz="1800" dirty="0" smtClean="0">
                <a:latin typeface="Roboto Condensed" charset="0"/>
                <a:ea typeface="Roboto Condensed" charset="0"/>
              </a:rPr>
              <a:t>	0 0 2</a:t>
            </a:r>
          </a:p>
          <a:p>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61</a:t>
            </a:fld>
            <a:endParaRPr lang="en"/>
          </a:p>
        </p:txBody>
      </p:sp>
      <p:sp>
        <p:nvSpPr>
          <p:cNvPr id="5" name="Rectangle 4"/>
          <p:cNvSpPr/>
          <p:nvPr/>
        </p:nvSpPr>
        <p:spPr>
          <a:xfrm>
            <a:off x="4572000" y="1809750"/>
            <a:ext cx="4572000" cy="1908215"/>
          </a:xfrm>
          <a:prstGeom prst="rect">
            <a:avLst/>
          </a:prstGeom>
        </p:spPr>
        <p:txBody>
          <a:bodyPr wrap="square">
            <a:spAutoFit/>
          </a:bodyPr>
          <a:lstStyle/>
          <a:p>
            <a:pPr marL="457200" indent="-381000">
              <a:spcBef>
                <a:spcPts val="600"/>
              </a:spcBef>
              <a:buClr>
                <a:schemeClr val="accent4"/>
              </a:buClr>
              <a:buSzPts val="2400"/>
              <a:tabLst>
                <a:tab pos="2800350" algn="l"/>
                <a:tab pos="3708400" algn="ctr"/>
              </a:tabLst>
            </a:pPr>
            <a:r>
              <a:rPr lang="en-US" sz="1800" dirty="0" smtClean="0">
                <a:solidFill>
                  <a:schemeClr val="dk1"/>
                </a:solidFill>
                <a:latin typeface="Roboto Condensed" charset="0"/>
                <a:ea typeface="Roboto Condensed" charset="0"/>
                <a:cs typeface="Roboto Condensed Light"/>
                <a:sym typeface="Roboto Condensed Light"/>
              </a:rPr>
              <a:t>State of system?</a:t>
            </a:r>
          </a:p>
          <a:p>
            <a:pPr marL="457200" lvl="1" indent="-381000">
              <a:spcBef>
                <a:spcPts val="600"/>
              </a:spcBef>
              <a:buClr>
                <a:schemeClr val="accent4"/>
              </a:buClr>
              <a:buSzPts val="2400"/>
              <a:tabLst>
                <a:tab pos="2800350" algn="l"/>
                <a:tab pos="3708400" algn="ctr"/>
              </a:tabLst>
            </a:pPr>
            <a:r>
              <a:rPr lang="en-US" sz="1800" dirty="0" smtClean="0">
                <a:solidFill>
                  <a:schemeClr val="dk1"/>
                </a:solidFill>
                <a:latin typeface="Roboto Condensed" charset="0"/>
                <a:ea typeface="Roboto Condensed" charset="0"/>
                <a:cs typeface="Roboto Condensed Light"/>
                <a:sym typeface="Roboto Condensed Light"/>
              </a:rPr>
              <a:t>Can reclaim resources held by process P0, but insufficient resources to fulfill other processes; requests</a:t>
            </a:r>
          </a:p>
          <a:p>
            <a:pPr marL="457200" lvl="1" indent="-381000">
              <a:spcBef>
                <a:spcPts val="600"/>
              </a:spcBef>
              <a:buClr>
                <a:schemeClr val="accent4"/>
              </a:buClr>
              <a:buSzPts val="2400"/>
              <a:tabLst>
                <a:tab pos="2800350" algn="l"/>
                <a:tab pos="3708400" algn="ctr"/>
              </a:tabLst>
            </a:pPr>
            <a:r>
              <a:rPr lang="en-US" sz="1800" dirty="0" smtClean="0">
                <a:solidFill>
                  <a:schemeClr val="dk1"/>
                </a:solidFill>
                <a:latin typeface="Roboto Condensed" charset="0"/>
                <a:ea typeface="Roboto Condensed" charset="0"/>
                <a:cs typeface="Roboto Condensed Light"/>
                <a:sym typeface="Roboto Condensed Light"/>
              </a:rPr>
              <a:t>Deadlock exists, consisting of processes P1,  P2, P3, and P4</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74" y="392575"/>
            <a:ext cx="6543807" cy="766200"/>
          </a:xfrm>
        </p:spPr>
        <p:txBody>
          <a:bodyPr/>
          <a:lstStyle/>
          <a:p>
            <a:r>
              <a:rPr lang="en-US" dirty="0" smtClean="0"/>
              <a:t>Detection-Algorithm Usage</a:t>
            </a:r>
            <a:endParaRPr lang="en-US" dirty="0"/>
          </a:p>
        </p:txBody>
      </p:sp>
      <p:sp>
        <p:nvSpPr>
          <p:cNvPr id="3" name="Text Placeholder 2"/>
          <p:cNvSpPr>
            <a:spLocks noGrp="1"/>
          </p:cNvSpPr>
          <p:nvPr>
            <p:ph type="body" idx="1"/>
          </p:nvPr>
        </p:nvSpPr>
        <p:spPr>
          <a:xfrm>
            <a:off x="814274" y="1327350"/>
            <a:ext cx="7339125" cy="3145500"/>
          </a:xfrm>
        </p:spPr>
        <p:txBody>
          <a:bodyPr/>
          <a:lstStyle/>
          <a:p>
            <a:r>
              <a:rPr lang="en-US" sz="1800" dirty="0" smtClean="0">
                <a:latin typeface="Roboto Condensed" charset="0"/>
                <a:ea typeface="Roboto Condensed" charset="0"/>
              </a:rPr>
              <a:t>When, and how often, to invoke depends on:</a:t>
            </a:r>
          </a:p>
          <a:p>
            <a:pPr lvl="1"/>
            <a:r>
              <a:rPr lang="en-US" sz="1800" dirty="0" smtClean="0">
                <a:latin typeface="Roboto Condensed" charset="0"/>
                <a:ea typeface="Roboto Condensed" charset="0"/>
              </a:rPr>
              <a:t>How often a deadlock is likely to occur?</a:t>
            </a:r>
          </a:p>
          <a:p>
            <a:pPr lvl="1"/>
            <a:r>
              <a:rPr lang="en-US" sz="1800" dirty="0" smtClean="0">
                <a:latin typeface="Roboto Condensed" charset="0"/>
                <a:ea typeface="Roboto Condensed" charset="0"/>
              </a:rPr>
              <a:t>How many processes will need to be rolled back?</a:t>
            </a:r>
          </a:p>
          <a:p>
            <a:pPr marL="1431925" lvl="2"/>
            <a:r>
              <a:rPr lang="en-US" sz="1800" dirty="0" smtClean="0">
                <a:latin typeface="Roboto Condensed" charset="0"/>
                <a:ea typeface="Roboto Condensed" charset="0"/>
              </a:rPr>
              <a:t>one for each disjoint cycle</a:t>
            </a:r>
            <a:br>
              <a:rPr lang="en-US" sz="1800" dirty="0" smtClean="0">
                <a:latin typeface="Roboto Condensed" charset="0"/>
                <a:ea typeface="Roboto Condensed" charset="0"/>
              </a:rPr>
            </a:br>
            <a:endParaRPr lang="en-US" sz="1800" dirty="0" smtClean="0">
              <a:latin typeface="Roboto Condensed" charset="0"/>
              <a:ea typeface="Roboto Condensed" charset="0"/>
            </a:endParaRPr>
          </a:p>
          <a:p>
            <a:r>
              <a:rPr lang="en-US" sz="1800" dirty="0" smtClean="0">
                <a:latin typeface="Roboto Condensed" charset="0"/>
                <a:ea typeface="Roboto Condensed" charset="0"/>
              </a:rPr>
              <a:t>If detection algorithm is invoked arbitrarily, there may be many cycles in the resource graph and so we would not be able to tell which of the many deadlocked processes “caused” the deadlock</a:t>
            </a:r>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62</a:t>
            </a:fld>
            <a:endParaRPr lang="en"/>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57172"/>
            <a:ext cx="7929585" cy="766200"/>
          </a:xfrm>
        </p:spPr>
        <p:txBody>
          <a:bodyPr/>
          <a:lstStyle/>
          <a:p>
            <a:r>
              <a:rPr lang="en-US" dirty="0" smtClean="0"/>
              <a:t>Recovery from Deadlock:  </a:t>
            </a:r>
            <a:br>
              <a:rPr lang="en-US" dirty="0" smtClean="0"/>
            </a:br>
            <a:r>
              <a:rPr lang="en-US" dirty="0" smtClean="0"/>
              <a:t>Process Termination</a:t>
            </a:r>
            <a:endParaRPr lang="en-US" dirty="0"/>
          </a:p>
        </p:txBody>
      </p:sp>
      <p:sp>
        <p:nvSpPr>
          <p:cNvPr id="3" name="Text Placeholder 2"/>
          <p:cNvSpPr>
            <a:spLocks noGrp="1"/>
          </p:cNvSpPr>
          <p:nvPr>
            <p:ph type="body" idx="1"/>
          </p:nvPr>
        </p:nvSpPr>
        <p:spPr>
          <a:xfrm>
            <a:off x="304800" y="1428750"/>
            <a:ext cx="7239000" cy="3530400"/>
          </a:xfrm>
        </p:spPr>
        <p:txBody>
          <a:bodyPr/>
          <a:lstStyle/>
          <a:p>
            <a:r>
              <a:rPr lang="en-US" sz="1800" dirty="0" smtClean="0">
                <a:latin typeface="Roboto Condensed" charset="0"/>
                <a:ea typeface="Roboto Condensed" charset="0"/>
              </a:rPr>
              <a:t>Abort all deadlocked processes</a:t>
            </a:r>
          </a:p>
          <a:p>
            <a:r>
              <a:rPr lang="en-US" sz="1800" dirty="0" smtClean="0">
                <a:latin typeface="Roboto Condensed" charset="0"/>
                <a:ea typeface="Roboto Condensed" charset="0"/>
              </a:rPr>
              <a:t>Abort one process at a time until the deadlock cycle is eliminated</a:t>
            </a:r>
            <a:br>
              <a:rPr lang="en-US" sz="1800" dirty="0" smtClean="0">
                <a:latin typeface="Roboto Condensed" charset="0"/>
                <a:ea typeface="Roboto Condensed" charset="0"/>
              </a:rPr>
            </a:br>
            <a:r>
              <a:rPr lang="en-US" sz="1800" dirty="0" smtClean="0">
                <a:latin typeface="Roboto Condensed" charset="0"/>
                <a:ea typeface="Roboto Condensed" charset="0"/>
              </a:rPr>
              <a:t>In which order should we choose to abort?</a:t>
            </a:r>
          </a:p>
          <a:p>
            <a:pPr lvl="1"/>
            <a:r>
              <a:rPr lang="en-US" sz="1800" dirty="0" smtClean="0">
                <a:latin typeface="Roboto Condensed" charset="0"/>
                <a:ea typeface="Roboto Condensed" charset="0"/>
              </a:rPr>
              <a:t>Priority of the process</a:t>
            </a:r>
          </a:p>
          <a:p>
            <a:pPr lvl="1"/>
            <a:r>
              <a:rPr lang="en-US" sz="1800" dirty="0" smtClean="0">
                <a:latin typeface="Roboto Condensed" charset="0"/>
                <a:ea typeface="Roboto Condensed" charset="0"/>
              </a:rPr>
              <a:t>How long process has computed, and how much longer to completion</a:t>
            </a:r>
          </a:p>
          <a:p>
            <a:pPr lvl="1"/>
            <a:r>
              <a:rPr lang="en-US" sz="1800" dirty="0" smtClean="0">
                <a:latin typeface="Roboto Condensed" charset="0"/>
                <a:ea typeface="Roboto Condensed" charset="0"/>
              </a:rPr>
              <a:t>Resources the process has used</a:t>
            </a:r>
          </a:p>
          <a:p>
            <a:pPr lvl="1"/>
            <a:r>
              <a:rPr lang="en-US" sz="1800" dirty="0" smtClean="0">
                <a:latin typeface="Roboto Condensed" charset="0"/>
                <a:ea typeface="Roboto Condensed" charset="0"/>
              </a:rPr>
              <a:t>Resources process needs to complete</a:t>
            </a:r>
          </a:p>
          <a:p>
            <a:pPr lvl="1"/>
            <a:r>
              <a:rPr lang="en-US" sz="1800" dirty="0" smtClean="0">
                <a:latin typeface="Roboto Condensed" charset="0"/>
                <a:ea typeface="Roboto Condensed" charset="0"/>
              </a:rPr>
              <a:t>How many processes will need to be terminated</a:t>
            </a:r>
          </a:p>
          <a:p>
            <a:pPr lvl="1"/>
            <a:r>
              <a:rPr lang="en-US" sz="1800" dirty="0" smtClean="0">
                <a:latin typeface="Roboto Condensed" charset="0"/>
                <a:ea typeface="Roboto Condensed" charset="0"/>
              </a:rPr>
              <a:t>Is process interactive or batch?</a:t>
            </a:r>
          </a:p>
          <a:p>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63</a:t>
            </a:fld>
            <a:endParaRPr lang="en"/>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74" y="392575"/>
            <a:ext cx="6972435" cy="766200"/>
          </a:xfrm>
        </p:spPr>
        <p:txBody>
          <a:bodyPr/>
          <a:lstStyle/>
          <a:p>
            <a:r>
              <a:rPr lang="en-US" dirty="0" smtClean="0"/>
              <a:t>Recovery from Deadlock: </a:t>
            </a:r>
            <a:br>
              <a:rPr lang="en-US" dirty="0" smtClean="0"/>
            </a:br>
            <a:r>
              <a:rPr lang="en-US" dirty="0" smtClean="0"/>
              <a:t>Resource Preemption</a:t>
            </a:r>
            <a:endParaRPr lang="en-US" dirty="0"/>
          </a:p>
        </p:txBody>
      </p:sp>
      <p:sp>
        <p:nvSpPr>
          <p:cNvPr id="3" name="Text Placeholder 2"/>
          <p:cNvSpPr>
            <a:spLocks noGrp="1"/>
          </p:cNvSpPr>
          <p:nvPr>
            <p:ph type="body" idx="1"/>
          </p:nvPr>
        </p:nvSpPr>
        <p:spPr>
          <a:xfrm>
            <a:off x="814274" y="1327350"/>
            <a:ext cx="6653325" cy="3145500"/>
          </a:xfrm>
        </p:spPr>
        <p:txBody>
          <a:bodyPr/>
          <a:lstStyle/>
          <a:p>
            <a:r>
              <a:rPr lang="en-US" sz="2000" dirty="0" smtClean="0">
                <a:latin typeface="Roboto Condensed" charset="0"/>
                <a:ea typeface="Roboto Condensed" charset="0"/>
              </a:rPr>
              <a:t>Selecting a victim – minimize cost</a:t>
            </a:r>
            <a:br>
              <a:rPr lang="en-US" sz="2000" dirty="0" smtClean="0">
                <a:latin typeface="Roboto Condensed" charset="0"/>
                <a:ea typeface="Roboto Condensed" charset="0"/>
              </a:rPr>
            </a:br>
            <a:endParaRPr lang="en-US" sz="2000" dirty="0" smtClean="0">
              <a:latin typeface="Roboto Condensed" charset="0"/>
              <a:ea typeface="Roboto Condensed" charset="0"/>
            </a:endParaRPr>
          </a:p>
          <a:p>
            <a:r>
              <a:rPr lang="en-US" sz="2000" dirty="0" smtClean="0">
                <a:latin typeface="Roboto Condensed" charset="0"/>
                <a:ea typeface="Roboto Condensed" charset="0"/>
              </a:rPr>
              <a:t>Rollback – return to some safe state, restart process for that state</a:t>
            </a:r>
            <a:br>
              <a:rPr lang="en-US" sz="2000" dirty="0" smtClean="0">
                <a:latin typeface="Roboto Condensed" charset="0"/>
                <a:ea typeface="Roboto Condensed" charset="0"/>
              </a:rPr>
            </a:br>
            <a:endParaRPr lang="en-US" sz="2000" dirty="0" smtClean="0">
              <a:latin typeface="Roboto Condensed" charset="0"/>
              <a:ea typeface="Roboto Condensed" charset="0"/>
            </a:endParaRPr>
          </a:p>
          <a:p>
            <a:r>
              <a:rPr lang="en-US" sz="2000" dirty="0" smtClean="0">
                <a:latin typeface="Roboto Condensed" charset="0"/>
                <a:ea typeface="Roboto Condensed" charset="0"/>
              </a:rPr>
              <a:t>Starvation –  same process may always be picked as victim, include number of rollback in cost factor</a:t>
            </a:r>
          </a:p>
          <a:p>
            <a:endParaRPr lang="en-US" sz="20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64</a:t>
            </a:fld>
            <a:endParaRPr lang="e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14274" y="642924"/>
            <a:ext cx="7186725" cy="3829926"/>
          </a:xfrm>
        </p:spPr>
        <p:txBody>
          <a:bodyPr/>
          <a:lstStyle/>
          <a:p>
            <a:pPr>
              <a:buNone/>
            </a:pPr>
            <a:r>
              <a:rPr lang="en-IN" sz="1800" b="1" dirty="0" smtClean="0">
                <a:latin typeface="Roboto Condensed" charset="0"/>
                <a:ea typeface="Roboto Condensed" charset="0"/>
              </a:rPr>
              <a:t>Example 5.1</a:t>
            </a:r>
          </a:p>
          <a:p>
            <a:pPr>
              <a:buNone/>
            </a:pPr>
            <a:r>
              <a:rPr lang="en-IN" sz="1800" dirty="0" smtClean="0">
                <a:latin typeface="Roboto Condensed" charset="0"/>
                <a:ea typeface="Roboto Condensed" charset="0"/>
              </a:rPr>
              <a:t>Process-1 requests the printer, gets it</a:t>
            </a:r>
          </a:p>
          <a:p>
            <a:pPr>
              <a:buNone/>
            </a:pPr>
            <a:r>
              <a:rPr lang="en-IN" sz="1800" dirty="0" smtClean="0">
                <a:latin typeface="Roboto Condensed" charset="0"/>
                <a:ea typeface="Roboto Condensed" charset="0"/>
              </a:rPr>
              <a:t>Process-2 requests the tape unit, gets it       Process-1 and</a:t>
            </a:r>
          </a:p>
          <a:p>
            <a:pPr>
              <a:buNone/>
            </a:pPr>
            <a:r>
              <a:rPr lang="en-IN" sz="1800" dirty="0" smtClean="0">
                <a:latin typeface="Roboto Condensed" charset="0"/>
                <a:ea typeface="Roboto Condensed" charset="0"/>
              </a:rPr>
              <a:t>Process-1 requests the tape unit, waits         Process-2 are</a:t>
            </a:r>
          </a:p>
          <a:p>
            <a:pPr>
              <a:buNone/>
            </a:pPr>
            <a:r>
              <a:rPr lang="en-IN" sz="1800" dirty="0" smtClean="0">
                <a:latin typeface="Roboto Condensed" charset="0"/>
                <a:ea typeface="Roboto Condensed" charset="0"/>
              </a:rPr>
              <a:t>Process-2 requests the printer, waits              deadlocked!</a:t>
            </a:r>
          </a:p>
          <a:p>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a:t>
            </a:fld>
            <a:endParaRPr lang="en"/>
          </a:p>
        </p:txBody>
      </p:sp>
      <p:sp>
        <p:nvSpPr>
          <p:cNvPr id="5" name="Right Brace 4"/>
          <p:cNvSpPr/>
          <p:nvPr/>
        </p:nvSpPr>
        <p:spPr>
          <a:xfrm>
            <a:off x="4495800" y="2266950"/>
            <a:ext cx="295422" cy="14478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0" y="428610"/>
            <a:ext cx="7772400" cy="4069440"/>
          </a:xfrm>
        </p:spPr>
        <p:txBody>
          <a:bodyPr/>
          <a:lstStyle/>
          <a:p>
            <a:pPr>
              <a:buFont typeface="Wingdings" pitchFamily="2" charset="2"/>
              <a:buChar char="Ø"/>
            </a:pPr>
            <a:r>
              <a:rPr lang="en-US" sz="1800" dirty="0" smtClean="0">
                <a:solidFill>
                  <a:srgbClr val="000000"/>
                </a:solidFill>
                <a:latin typeface="Roboto Condensed" charset="0"/>
                <a:ea typeface="Roboto Condensed" charset="0"/>
                <a:cs typeface="Arial" pitchFamily="34" charset="0"/>
              </a:rPr>
              <a:t> </a:t>
            </a:r>
            <a:r>
              <a:rPr lang="en-US" sz="1800" dirty="0" smtClean="0">
                <a:latin typeface="Roboto Condensed" charset="0"/>
                <a:ea typeface="Roboto Condensed" charset="0"/>
              </a:rPr>
              <a:t>Deadlock is a situation where two or more processes are each waiting for a     resource that another process in the group holds.</a:t>
            </a:r>
          </a:p>
          <a:p>
            <a:pPr>
              <a:buFont typeface="Wingdings" pitchFamily="2" charset="2"/>
              <a:buChar char="Ø"/>
            </a:pPr>
            <a:r>
              <a:rPr lang="en-US" sz="1800" dirty="0" smtClean="0">
                <a:latin typeface="Roboto Condensed" charset="0"/>
                <a:ea typeface="Roboto Condensed" charset="0"/>
              </a:rPr>
              <a:t> A process in a multi-programming system is said to be in a state of deadlock ( or deadlocked ) if it is waiting for a particular event that will not occur. </a:t>
            </a:r>
          </a:p>
          <a:p>
            <a:pPr>
              <a:buFont typeface="Wingdings" pitchFamily="2" charset="2"/>
              <a:buChar char="Ø"/>
            </a:pPr>
            <a:r>
              <a:rPr lang="en-US" sz="1800" dirty="0" smtClean="0">
                <a:latin typeface="Roboto Condensed" charset="0"/>
                <a:ea typeface="Roboto Condensed" charset="0"/>
              </a:rPr>
              <a:t>  In multi-programmed computing system, resource sharing is one of the primary    goals of the O.S. </a:t>
            </a:r>
          </a:p>
          <a:p>
            <a:pPr>
              <a:buFont typeface="Wingdings" pitchFamily="2" charset="2"/>
              <a:buChar char="Ø"/>
            </a:pPr>
            <a:r>
              <a:rPr lang="en-US" sz="1800" dirty="0" smtClean="0">
                <a:latin typeface="Roboto Condensed" charset="0"/>
                <a:ea typeface="Roboto Condensed" charset="0"/>
              </a:rPr>
              <a:t> When resources are shared among a population of users, each of whom    maintains exclusive control over particular  resources allocated to that user,     it is possible for deadlocks to develop in which the processes of some users  will never be able to finish</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a:t>
            </a:fld>
            <a:endParaRPr lang="e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Deadlock Problem</a:t>
            </a:r>
            <a:endParaRPr lang="en-US" dirty="0"/>
          </a:p>
        </p:txBody>
      </p:sp>
      <p:sp>
        <p:nvSpPr>
          <p:cNvPr id="3" name="Text Placeholder 2"/>
          <p:cNvSpPr>
            <a:spLocks noGrp="1"/>
          </p:cNvSpPr>
          <p:nvPr>
            <p:ph type="body" idx="1"/>
          </p:nvPr>
        </p:nvSpPr>
        <p:spPr>
          <a:xfrm>
            <a:off x="609600" y="1327350"/>
            <a:ext cx="6934199" cy="3145500"/>
          </a:xfrm>
        </p:spPr>
        <p:txBody>
          <a:bodyPr/>
          <a:lstStyle/>
          <a:p>
            <a:r>
              <a:rPr lang="en-US" sz="1800" dirty="0" smtClean="0">
                <a:latin typeface="Roboto Condensed" charset="0"/>
                <a:ea typeface="Roboto Condensed" charset="0"/>
              </a:rPr>
              <a:t>A set of blocked processes each holding a resource and waiting to acquire a resource held by another process in the set</a:t>
            </a:r>
          </a:p>
          <a:p>
            <a:pPr>
              <a:buSzPct val="85000"/>
            </a:pPr>
            <a:r>
              <a:rPr lang="en-US" sz="1800" dirty="0" smtClean="0">
                <a:latin typeface="Roboto Condensed" charset="0"/>
                <a:ea typeface="Roboto Condensed" charset="0"/>
              </a:rPr>
              <a:t>Example </a:t>
            </a:r>
          </a:p>
          <a:p>
            <a:pPr lvl="1"/>
            <a:r>
              <a:rPr lang="en-US" sz="1800" dirty="0" smtClean="0">
                <a:latin typeface="Roboto Condensed" charset="0"/>
                <a:ea typeface="Roboto Condensed" charset="0"/>
              </a:rPr>
              <a:t>System has 2 disk drives</a:t>
            </a:r>
          </a:p>
          <a:p>
            <a:pPr lvl="1"/>
            <a:r>
              <a:rPr lang="en-US" sz="1800" i="1" dirty="0" smtClean="0">
                <a:latin typeface="Roboto Condensed" charset="0"/>
                <a:ea typeface="Roboto Condensed" charset="0"/>
              </a:rPr>
              <a:t>P</a:t>
            </a:r>
            <a:r>
              <a:rPr lang="en-US" sz="1800" baseline="-25000" dirty="0" smtClean="0">
                <a:latin typeface="Roboto Condensed" charset="0"/>
                <a:ea typeface="Roboto Condensed" charset="0"/>
              </a:rPr>
              <a:t>1</a:t>
            </a:r>
            <a:r>
              <a:rPr lang="en-US" sz="1800" dirty="0" smtClean="0">
                <a:latin typeface="Roboto Condensed" charset="0"/>
                <a:ea typeface="Roboto Condensed" charset="0"/>
              </a:rPr>
              <a:t> and </a:t>
            </a:r>
            <a:r>
              <a:rPr lang="en-US" sz="1800" i="1" dirty="0" smtClean="0">
                <a:latin typeface="Roboto Condensed" charset="0"/>
                <a:ea typeface="Roboto Condensed" charset="0"/>
              </a:rPr>
              <a:t>P</a:t>
            </a:r>
            <a:r>
              <a:rPr lang="en-US" sz="1800" baseline="-25000" dirty="0" smtClean="0">
                <a:latin typeface="Roboto Condensed" charset="0"/>
                <a:ea typeface="Roboto Condensed" charset="0"/>
              </a:rPr>
              <a:t>2</a:t>
            </a:r>
            <a:r>
              <a:rPr lang="en-US" sz="1800" dirty="0" smtClean="0">
                <a:latin typeface="Roboto Condensed" charset="0"/>
                <a:ea typeface="Roboto Condensed" charset="0"/>
              </a:rPr>
              <a:t> each hold one disk drive and each needs another one</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9</a:t>
            </a:fld>
            <a:endParaRPr lang="e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3218</TotalTime>
  <Words>3573</Words>
  <Application>Microsoft Office PowerPoint</Application>
  <PresentationFormat>On-screen Show (16:9)</PresentationFormat>
  <Paragraphs>427</Paragraphs>
  <Slides>64</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64</vt:i4>
      </vt:variant>
    </vt:vector>
  </HeadingPairs>
  <TitlesOfParts>
    <vt:vector size="75" baseType="lpstr">
      <vt:lpstr>Arial</vt:lpstr>
      <vt:lpstr>Calibri</vt:lpstr>
      <vt:lpstr>Times New Roman</vt:lpstr>
      <vt:lpstr>Roboto Condensed</vt:lpstr>
      <vt:lpstr>Wingdings</vt:lpstr>
      <vt:lpstr>Webdings</vt:lpstr>
      <vt:lpstr>Symbol</vt:lpstr>
      <vt:lpstr>Helvetica</vt:lpstr>
      <vt:lpstr>Monotype Sorts</vt:lpstr>
      <vt:lpstr>Roboto Condensed Light</vt:lpstr>
      <vt:lpstr>Office Theme</vt:lpstr>
      <vt:lpstr>Deadlocks</vt:lpstr>
      <vt:lpstr>Content </vt:lpstr>
      <vt:lpstr>Slide 3</vt:lpstr>
      <vt:lpstr>BACKGROUND</vt:lpstr>
      <vt:lpstr>Deadlock</vt:lpstr>
      <vt:lpstr>Definition </vt:lpstr>
      <vt:lpstr>Slide 7</vt:lpstr>
      <vt:lpstr>Slide 8</vt:lpstr>
      <vt:lpstr>The Deadlock Problem</vt:lpstr>
      <vt:lpstr>A Simple Resource Deadlock</vt:lpstr>
      <vt:lpstr>System Model</vt:lpstr>
      <vt:lpstr>Slide 12</vt:lpstr>
      <vt:lpstr>Slide 13</vt:lpstr>
      <vt:lpstr>Deadlock Characterization</vt:lpstr>
      <vt:lpstr>Slide 15</vt:lpstr>
      <vt:lpstr>Slide 16</vt:lpstr>
      <vt:lpstr>Resource Allocation Graph</vt:lpstr>
      <vt:lpstr>Slide 18</vt:lpstr>
      <vt:lpstr>Slide 19</vt:lpstr>
      <vt:lpstr>Simple RAG</vt:lpstr>
      <vt:lpstr>Slide 21</vt:lpstr>
      <vt:lpstr>Slide 22</vt:lpstr>
      <vt:lpstr>Slide 23</vt:lpstr>
      <vt:lpstr>Slide 24</vt:lpstr>
      <vt:lpstr>Slide 25</vt:lpstr>
      <vt:lpstr>Slide 26</vt:lpstr>
      <vt:lpstr>Slide 27</vt:lpstr>
      <vt:lpstr>Methods for Handling Deadlocks </vt:lpstr>
      <vt:lpstr>Methods for Handling Deadlocks:-</vt:lpstr>
      <vt:lpstr>DEADLOCK PREVENTION</vt:lpstr>
      <vt:lpstr>Mutual Exclusion</vt:lpstr>
      <vt:lpstr>Hold and Wait:-</vt:lpstr>
      <vt:lpstr>Slide 33</vt:lpstr>
      <vt:lpstr>No-Preemption:-</vt:lpstr>
      <vt:lpstr>Slide 35</vt:lpstr>
      <vt:lpstr>Circular Wait:-</vt:lpstr>
      <vt:lpstr>Deadlock Avoidance</vt:lpstr>
      <vt:lpstr>Slide 38</vt:lpstr>
      <vt:lpstr>Safe State</vt:lpstr>
      <vt:lpstr>Basic Facts</vt:lpstr>
      <vt:lpstr>Avoidance algorithms</vt:lpstr>
      <vt:lpstr>Slide 42</vt:lpstr>
      <vt:lpstr>Resource-Allocation Graph</vt:lpstr>
      <vt:lpstr>Resource-Allocation Graph Algorithm</vt:lpstr>
      <vt:lpstr>Banker’s Algorithm</vt:lpstr>
      <vt:lpstr>Safety Algorithm</vt:lpstr>
      <vt:lpstr>Data Structures for the Banker’s Algorithm </vt:lpstr>
      <vt:lpstr>Safety Algorithm</vt:lpstr>
      <vt:lpstr>Resource-Request Algorithm for Process Pi</vt:lpstr>
      <vt:lpstr>Slide 50</vt:lpstr>
      <vt:lpstr>Example of Banker’s Algorithm</vt:lpstr>
      <vt:lpstr>Example (Cont.)</vt:lpstr>
      <vt:lpstr>Example:  P1 Request (1,0,2)</vt:lpstr>
      <vt:lpstr>Deadlock Detection</vt:lpstr>
      <vt:lpstr>Single Instance of Each Resource Type</vt:lpstr>
      <vt:lpstr>Resource-Allocation Graph and  Wait-for Graph</vt:lpstr>
      <vt:lpstr>Several Instances of a Resource Type</vt:lpstr>
      <vt:lpstr>Detection Algorithm</vt:lpstr>
      <vt:lpstr>Detection Algorithm (Cont.)</vt:lpstr>
      <vt:lpstr>Example of Detection Algorithm</vt:lpstr>
      <vt:lpstr>Example (Cont.)</vt:lpstr>
      <vt:lpstr>Detection-Algorithm Usage</vt:lpstr>
      <vt:lpstr>Recovery from Deadlock:   Process Termination</vt:lpstr>
      <vt:lpstr>Recovery from Deadlock:  Resource Preemption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dc:title>
  <dc:creator>Admin</dc:creator>
  <cp:lastModifiedBy>admin</cp:lastModifiedBy>
  <cp:revision>190</cp:revision>
  <dcterms:modified xsi:type="dcterms:W3CDTF">2022-07-08T09:26:35Z</dcterms:modified>
</cp:coreProperties>
</file>