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81" r:id="rId8"/>
    <p:sldId id="282" r:id="rId9"/>
    <p:sldId id="266" r:id="rId10"/>
    <p:sldId id="283" r:id="rId11"/>
    <p:sldId id="284" r:id="rId12"/>
    <p:sldId id="285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7224" y="3372322"/>
            <a:ext cx="4941771" cy="3200400"/>
          </a:xfrm>
        </p:spPr>
        <p:txBody>
          <a:bodyPr anchor="ctr"/>
          <a:lstStyle/>
          <a:p>
            <a:r>
              <a:rPr lang="en-IN" dirty="0"/>
              <a:t>Breast Cancer Detection Using Machine Learning</a:t>
            </a:r>
            <a:br>
              <a:rPr lang="en-IN" dirty="0"/>
            </a:br>
            <a:br>
              <a:rPr lang="en-IN" dirty="0"/>
            </a:br>
            <a:r>
              <a:rPr lang="en-IN" sz="1400" dirty="0"/>
              <a:t>Alok </a:t>
            </a:r>
            <a:r>
              <a:rPr lang="en-IN" sz="1400" dirty="0" err="1"/>
              <a:t>kumar</a:t>
            </a:r>
            <a:br>
              <a:rPr lang="en-IN" sz="1400" dirty="0"/>
            </a:br>
            <a:r>
              <a:rPr lang="en-IN" sz="1400" dirty="0"/>
              <a:t>Rudra Prakash Pandey</a:t>
            </a:r>
            <a:br>
              <a:rPr lang="en-IN" sz="1400" dirty="0"/>
            </a:br>
            <a:r>
              <a:rPr lang="en-IN" sz="1400" dirty="0" err="1"/>
              <a:t>shashwat</a:t>
            </a:r>
            <a:r>
              <a:rPr lang="en-IN" sz="1400" dirty="0"/>
              <a:t> </a:t>
            </a:r>
            <a:r>
              <a:rPr lang="en-IN" sz="1400" dirty="0" err="1"/>
              <a:t>gupta</a:t>
            </a:r>
            <a:r>
              <a:rPr lang="en-IN" sz="1400" dirty="0"/>
              <a:t>, 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B.Tech. in Computer Science Engineering</a:t>
            </a:r>
            <a:br>
              <a:rPr lang="en-IN" sz="1400" dirty="0"/>
            </a:br>
            <a:r>
              <a:rPr lang="en-IN" sz="1400" dirty="0" err="1"/>
              <a:t>Gurukula</a:t>
            </a:r>
            <a:r>
              <a:rPr lang="en-IN" sz="1400" dirty="0"/>
              <a:t> Kangri (Deemed to be University)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5A8FB7-CD09-B5C5-7551-B4479239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05" y="4419629"/>
            <a:ext cx="1693294" cy="192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541978"/>
            <a:ext cx="289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46009"/>
            <a:ext cx="2895600" cy="3597594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Methodology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Models Implemented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Model Performance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Challenges Faced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Discussion and Insights</a:t>
            </a:r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539715"/>
            <a:ext cx="7288282" cy="2121177"/>
          </a:xfrm>
        </p:spPr>
        <p:txBody>
          <a:bodyPr/>
          <a:lstStyle/>
          <a:p>
            <a:r>
              <a:rPr lang="en-IN" dirty="0"/>
              <a:t>Introduction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094614"/>
            <a:ext cx="7288212" cy="4075516"/>
          </a:xfrm>
        </p:spPr>
        <p:txBody>
          <a:bodyPr>
            <a:normAutofit fontScale="92500" lnSpcReduction="20000"/>
          </a:bodyPr>
          <a:lstStyle/>
          <a:p>
            <a:r>
              <a:rPr lang="en-IN" b="0" dirty="0"/>
              <a:t>Objectiv</a:t>
            </a:r>
            <a:r>
              <a:rPr lang="en-IN" sz="1700" b="0" dirty="0"/>
              <a:t>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0" dirty="0"/>
              <a:t>To develop machine learning models that classify breast cancer cases as benign or malignant with high accuracy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0" dirty="0"/>
              <a:t>Early detection can significantly improve treatment outcomes and survival rates.</a:t>
            </a:r>
          </a:p>
          <a:p>
            <a:r>
              <a:rPr lang="en-IN" sz="1700" b="0" dirty="0"/>
              <a:t>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0" dirty="0"/>
              <a:t>Breast cancer is one of the leading causes of cancer-related deaths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0" dirty="0"/>
              <a:t>Traditional diagnostic methods (e.g., biopsies) can be time-consuming, expensive, and prone to human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0" dirty="0"/>
              <a:t>Machine learning offers the potential to: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IN" sz="1700" b="0" dirty="0"/>
              <a:t>Automate the diagnostic process.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IN" sz="1700" b="0" dirty="0"/>
              <a:t>Enhance accuracy.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IN" sz="1700" b="0" dirty="0"/>
              <a:t>Provide real-time decision support to clinicians.</a:t>
            </a:r>
            <a:endParaRPr lang="en-US" sz="17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374" y="287068"/>
            <a:ext cx="4151472" cy="701362"/>
          </a:xfrm>
        </p:spPr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8376" y="2047369"/>
            <a:ext cx="2212458" cy="464499"/>
          </a:xfrm>
        </p:spPr>
        <p:txBody>
          <a:bodyPr>
            <a:normAutofit fontScale="92500"/>
          </a:bodyPr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718376" y="2436326"/>
            <a:ext cx="3359882" cy="19309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Breast Cancer Wisconsin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569 samples, 30 features, 2 classes (Malignant, Benign).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derived from cell nuclei characteristics: radius, texture, area, smoothness, etc.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98846" y="4088525"/>
            <a:ext cx="3943627" cy="464499"/>
          </a:xfrm>
        </p:spPr>
        <p:txBody>
          <a:bodyPr/>
          <a:lstStyle/>
          <a:p>
            <a:r>
              <a:rPr lang="en-US" dirty="0"/>
              <a:t>Implementation Workflow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09747" y="4501464"/>
            <a:ext cx="3943627" cy="3234264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Split: 80% training, 20%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Training: Tuned hyperparameters for optimal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Evaluation Metrics: Accuracy, Precision, Recall, F1-Score for comparative analysis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2D96A29-2285-7948-1E54-82809085DB33}"/>
              </a:ext>
            </a:extLst>
          </p:cNvPr>
          <p:cNvSpPr txBox="1">
            <a:spLocks/>
          </p:cNvSpPr>
          <p:nvPr/>
        </p:nvSpPr>
        <p:spPr>
          <a:xfrm>
            <a:off x="1796900" y="4088524"/>
            <a:ext cx="2212458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Preprocessing</a:t>
            </a: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97984F57-D390-E1B5-11D1-B28E6CBE426A}"/>
              </a:ext>
            </a:extLst>
          </p:cNvPr>
          <p:cNvSpPr txBox="1">
            <a:spLocks/>
          </p:cNvSpPr>
          <p:nvPr/>
        </p:nvSpPr>
        <p:spPr>
          <a:xfrm>
            <a:off x="1796900" y="4454076"/>
            <a:ext cx="4942201" cy="2116856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Cleaning: Removed non-predictive id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Encoding: Target converted to binary (Malignant = 1, Benign =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Scaling: Standardized features using </a:t>
            </a:r>
            <a:r>
              <a:rPr lang="en-US" dirty="0" err="1"/>
              <a:t>StandardScaler</a:t>
            </a:r>
            <a:r>
              <a:rPr lang="en-US" dirty="0"/>
              <a:t> to ensure equal contribution.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EDA: Explored patterns using correlation matrices, histograms, and pair plots. </a:t>
            </a:r>
          </a:p>
          <a:p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4111928-A525-4909-79AC-9C4E937D0323}"/>
              </a:ext>
            </a:extLst>
          </p:cNvPr>
          <p:cNvSpPr txBox="1">
            <a:spLocks/>
          </p:cNvSpPr>
          <p:nvPr/>
        </p:nvSpPr>
        <p:spPr>
          <a:xfrm>
            <a:off x="8093265" y="1426620"/>
            <a:ext cx="2212458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Models</a:t>
            </a:r>
          </a:p>
        </p:txBody>
      </p:sp>
      <p:sp>
        <p:nvSpPr>
          <p:cNvPr id="20" name="Content Placeholder 34">
            <a:extLst>
              <a:ext uri="{FF2B5EF4-FFF2-40B4-BE49-F238E27FC236}">
                <a16:creationId xmlns:a16="http://schemas.microsoft.com/office/drawing/2014/main" id="{040003D9-6F51-D5D5-3DC8-745B3864C18A}"/>
              </a:ext>
            </a:extLst>
          </p:cNvPr>
          <p:cNvSpPr txBox="1">
            <a:spLocks/>
          </p:cNvSpPr>
          <p:nvPr/>
        </p:nvSpPr>
        <p:spPr>
          <a:xfrm>
            <a:off x="7104436" y="1869853"/>
            <a:ext cx="4942201" cy="2116856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Regression: Linear model for binary classification.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Forest: Ensemble of decision trees, robust to overfitting.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SVM: Finds optimal hyperplane for class separation, effective for complex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KNN: Classifies based on proximity to neighbors, simple and intuitive.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58A29-3383-17F5-3F1D-7BA6E55E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87" y="1075193"/>
            <a:ext cx="2106249" cy="29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78" y="263951"/>
            <a:ext cx="3847568" cy="58970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Implemented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89" y="1270059"/>
            <a:ext cx="2722880" cy="351284"/>
          </a:xfrm>
        </p:spPr>
        <p:txBody>
          <a:bodyPr/>
          <a:lstStyle/>
          <a:p>
            <a:r>
              <a:rPr lang="en-US" dirty="0"/>
              <a:t>Models Evaluated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2021" y="1749961"/>
            <a:ext cx="3743369" cy="1790682"/>
          </a:xfrm>
        </p:spPr>
        <p:txBody>
          <a:bodyPr>
            <a:normAutofit/>
          </a:bodyPr>
          <a:lstStyle/>
          <a:p>
            <a:r>
              <a:rPr lang="en-IN" dirty="0"/>
              <a:t>Logistic Regression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Support Vector Machine (SVM)</a:t>
            </a:r>
          </a:p>
          <a:p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(KNN)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18289" y="3799354"/>
            <a:ext cx="5516880" cy="351284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52021" y="4295226"/>
            <a:ext cx="4922873" cy="608518"/>
          </a:xfrm>
        </p:spPr>
        <p:txBody>
          <a:bodyPr>
            <a:normAutofit/>
          </a:bodyPr>
          <a:lstStyle/>
          <a:p>
            <a:r>
              <a:rPr lang="en-IN" dirty="0"/>
              <a:t>Correlation heatmap for key predictors (radius, perimeter, area)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609EF-B0B9-717A-0423-1D635CF4F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94" y="337930"/>
            <a:ext cx="6153611" cy="60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255" y="794754"/>
            <a:ext cx="6114647" cy="991516"/>
          </a:xfrm>
        </p:spPr>
        <p:txBody>
          <a:bodyPr>
            <a:normAutofit/>
          </a:bodyPr>
          <a:lstStyle/>
          <a:p>
            <a:r>
              <a:rPr lang="en-US" sz="4000" dirty="0"/>
              <a:t>Model Performance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63F4F997-B708-98A5-BB90-B6BAEE57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654649-76EF-5795-07B7-5E6F099DD4C3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615098" y="2586182"/>
            <a:ext cx="6040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Accuracy, Precision, Recall, F1-Score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5B7EA9-7F55-C2D1-06B4-687E2D4F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57967"/>
              </p:ext>
            </p:extLst>
          </p:nvPr>
        </p:nvGraphicFramePr>
        <p:xfrm>
          <a:off x="5039980" y="3083099"/>
          <a:ext cx="6964325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328942672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2601458104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468890983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2976717566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2933544214"/>
                    </a:ext>
                  </a:extLst>
                </a:gridCol>
              </a:tblGrid>
              <a:tr h="336011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046915"/>
                  </a:ext>
                </a:extLst>
              </a:tr>
              <a:tr h="588019">
                <a:tc>
                  <a:txBody>
                    <a:bodyPr/>
                    <a:lstStyle/>
                    <a:p>
                      <a:r>
                        <a:rPr lang="en-IN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548362"/>
                  </a:ext>
                </a:extLst>
              </a:tr>
              <a:tr h="588019">
                <a:tc>
                  <a:txBody>
                    <a:bodyPr/>
                    <a:lstStyle/>
                    <a:p>
                      <a:r>
                        <a:rPr lang="en-IN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Improved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968478"/>
                  </a:ext>
                </a:extLst>
              </a:tr>
              <a:tr h="336011">
                <a:tc>
                  <a:txBody>
                    <a:bodyPr/>
                    <a:lstStyle/>
                    <a:p>
                      <a:r>
                        <a:rPr lang="en-IN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496133"/>
                  </a:ext>
                </a:extLst>
              </a:tr>
              <a:tr h="336011">
                <a:tc>
                  <a:txBody>
                    <a:bodyPr/>
                    <a:lstStyle/>
                    <a:p>
                      <a:r>
                        <a:rPr lang="en-IN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3271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BBB9E54-C9B8-2CD4-06B6-8AE09F458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" y="1786270"/>
            <a:ext cx="4599604" cy="44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77" y="143290"/>
            <a:ext cx="3247662" cy="635738"/>
          </a:xfrm>
        </p:spPr>
        <p:txBody>
          <a:bodyPr anchor="t">
            <a:normAutofit/>
          </a:bodyPr>
          <a:lstStyle/>
          <a:p>
            <a:r>
              <a:rPr lang="en-IN" dirty="0"/>
              <a:t>Visual Insights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A89CC9-F2BF-EFF7-21B5-F5D693B55A78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3"/>
          <a:stretch>
            <a:fillRect/>
          </a:stretch>
        </p:blipFill>
        <p:spPr>
          <a:xfrm>
            <a:off x="2479160" y="779028"/>
            <a:ext cx="5241850" cy="308029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DD4746-68F6-2C11-4207-05C4FFA09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50" y="248985"/>
            <a:ext cx="4251250" cy="3396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AABE18-CA5E-49E1-6F01-B6D7AFC96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925" y="3641762"/>
            <a:ext cx="4278141" cy="2825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411D7-F5DB-A269-A9E7-7B9433AB6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904" y="3859323"/>
            <a:ext cx="6896755" cy="27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01" y="1087689"/>
            <a:ext cx="6033527" cy="584791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Challenges Faced in the Project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901" y="2184455"/>
            <a:ext cx="5733772" cy="448990"/>
          </a:xfrm>
        </p:spPr>
        <p:txBody>
          <a:bodyPr/>
          <a:lstStyle/>
          <a:p>
            <a:r>
              <a:rPr lang="en-US" dirty="0"/>
              <a:t>Class Imbalance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1998" y="2655726"/>
            <a:ext cx="5733773" cy="726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Benign cases outnumber malignant ones, affecting model accuracy.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49471" y="3576667"/>
            <a:ext cx="3943627" cy="448989"/>
          </a:xfrm>
        </p:spPr>
        <p:txBody>
          <a:bodyPr/>
          <a:lstStyle/>
          <a:p>
            <a:r>
              <a:rPr lang="en-US" dirty="0"/>
              <a:t>Model Interpretability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349470" y="4210974"/>
            <a:ext cx="3943627" cy="16891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KNN &amp; SVM: High accuracy, but hard to explain.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&amp; Random Forest: Lower accuracy, better interpretability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24E1BCC8-C749-7E03-A9DB-F90AC26ABE0E}"/>
              </a:ext>
            </a:extLst>
          </p:cNvPr>
          <p:cNvSpPr txBox="1">
            <a:spLocks/>
          </p:cNvSpPr>
          <p:nvPr/>
        </p:nvSpPr>
        <p:spPr>
          <a:xfrm>
            <a:off x="898902" y="3594411"/>
            <a:ext cx="3943627" cy="448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Computational Complexity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5BCFA-3214-5D1B-58B4-88B4B6C12C2D}"/>
              </a:ext>
            </a:extLst>
          </p:cNvPr>
          <p:cNvSpPr txBox="1">
            <a:spLocks/>
          </p:cNvSpPr>
          <p:nvPr/>
        </p:nvSpPr>
        <p:spPr>
          <a:xfrm>
            <a:off x="898901" y="4025656"/>
            <a:ext cx="5733773" cy="114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SVM: Slow during training.</a:t>
            </a:r>
          </a:p>
          <a:p>
            <a:r>
              <a:rPr lang="en-US" dirty="0"/>
              <a:t>KNN: High cost during inference (distance calculations).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C7E214F-F7CA-5FBF-828D-C2E1BAAE197B}"/>
              </a:ext>
            </a:extLst>
          </p:cNvPr>
          <p:cNvSpPr txBox="1">
            <a:spLocks/>
          </p:cNvSpPr>
          <p:nvPr/>
        </p:nvSpPr>
        <p:spPr>
          <a:xfrm>
            <a:off x="898901" y="5809514"/>
            <a:ext cx="5733773" cy="72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Critical for model performance; adds computational overhead.</a:t>
            </a: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07A53502-EB3A-1933-ACB9-2D14B729D067}"/>
              </a:ext>
            </a:extLst>
          </p:cNvPr>
          <p:cNvSpPr txBox="1">
            <a:spLocks/>
          </p:cNvSpPr>
          <p:nvPr/>
        </p:nvSpPr>
        <p:spPr>
          <a:xfrm>
            <a:off x="898901" y="5266095"/>
            <a:ext cx="3275397" cy="448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Hyperparameter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6BA768-D165-0FEE-F723-B9B4FBB5F073}"/>
              </a:ext>
            </a:extLst>
          </p:cNvPr>
          <p:cNvSpPr txBox="1">
            <a:spLocks/>
          </p:cNvSpPr>
          <p:nvPr/>
        </p:nvSpPr>
        <p:spPr>
          <a:xfrm>
            <a:off x="627321" y="2126511"/>
            <a:ext cx="11281144" cy="39872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Model Implementation:</a:t>
            </a:r>
          </a:p>
          <a:p>
            <a:pPr marL="0" indent="0">
              <a:buNone/>
            </a:pPr>
            <a:r>
              <a:rPr lang="en-IN" sz="1800" dirty="0"/>
              <a:t>Machine learning models (Logistic Regression, Random Forest, and SVM) were used to classify breast cancer cases as benign or malignant.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Best Performing Model:</a:t>
            </a:r>
          </a:p>
          <a:p>
            <a:pPr marL="0" indent="0">
              <a:buNone/>
            </a:pPr>
            <a:r>
              <a:rPr lang="en-IN" sz="1800" dirty="0"/>
              <a:t>SVM achieved the highest accuracy (~94%) and effectively distinguished between the two classes.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Feature Insights:</a:t>
            </a:r>
          </a:p>
          <a:p>
            <a:pPr marL="0" indent="0">
              <a:buNone/>
            </a:pPr>
            <a:r>
              <a:rPr lang="en-IN" sz="1800" dirty="0" err="1"/>
              <a:t>Tumor</a:t>
            </a:r>
            <a:r>
              <a:rPr lang="en-IN" sz="1800" dirty="0"/>
              <a:t> characteristics like radius, perimeter, and area showed strong correlations with diagnosis, highlighting their importance in predictive modelling.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131</TotalTime>
  <Words>558</Words>
  <Application>Microsoft Office PowerPoint</Application>
  <PresentationFormat>Widescreen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Tenorite</vt:lpstr>
      <vt:lpstr>Custom</vt:lpstr>
      <vt:lpstr>Breast Cancer Detection Using Machine Learning  Alok kumar Rudra Prakash Pandey shashwat gupta,   B.Tech. in Computer Science Engineering Gurukula Kangri (Deemed to be University)</vt:lpstr>
      <vt:lpstr>content</vt:lpstr>
      <vt:lpstr>Introduction </vt:lpstr>
      <vt:lpstr>Methodology</vt:lpstr>
      <vt:lpstr>Models Implemented</vt:lpstr>
      <vt:lpstr>Model Performance</vt:lpstr>
      <vt:lpstr>Visual Insights</vt:lpstr>
      <vt:lpstr>Challenges Faced in the Project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Rudra Prakash Pandey</dc:creator>
  <cp:lastModifiedBy>Mahesh kumar</cp:lastModifiedBy>
  <cp:revision>2</cp:revision>
  <dcterms:created xsi:type="dcterms:W3CDTF">2024-11-24T08:30:57Z</dcterms:created>
  <dcterms:modified xsi:type="dcterms:W3CDTF">2024-11-25T14:03:16Z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