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C3D8-D4F3-1146-A095-4C072D35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2BBE6-4034-8849-9F79-99EB0470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637D-D758-B94C-B1F6-1446562F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66C5-E282-E342-92A9-80753067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CE0F-3EF7-254D-9B2D-DA027E41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135A-2994-1B44-9BEE-291ED89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C43FC-666A-694C-A09A-5DB2B42D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1123-1CB2-E847-A8F7-A2D80B1F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4363-57FE-0A4A-A22D-55386FD8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E699-AE86-484F-BE54-251C7C67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3574D-9B4C-6748-AC15-FACB6CCB1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E0071-EA00-1244-AA7F-9E9E72AA2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5910-DFFB-4B46-8B5B-9F8E019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7486-C39A-1F46-B508-126C1932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888A-992F-2B45-B58F-2B716DA7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FA45-BE23-6440-B38A-7E15CC11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04E0-F33C-3A41-8710-5C20A0F6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257D-1707-8741-A971-A8F52FC0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AA8A-2FE0-C54D-A53C-99BD8950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D0D9-0218-6644-87B2-879FF78A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ABE3-FBFD-4649-92E4-5D37707C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939D4-D4B0-C147-9D7F-9D4DF215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3286-3E34-1E4C-8869-1EF1D1D7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350F-FFCD-A14C-8994-2AA9D596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E69F-C39F-5E4E-886F-00BAF934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CEA-4D9D-204D-94D3-746F8E15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A4D0-FF4F-A846-B199-3E66CB09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82B03-8CF3-F74C-8A9B-780F1D383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248F-05AB-244F-B6FF-2249EBAF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79E0-3D77-674A-BFD9-9D756745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F091-399F-C646-B536-9E25FC03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F4E7-D720-8E40-A7D8-C6654CB0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64738-0661-FD4D-994F-E7E47F9C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FAAB8-A813-324D-A10A-17D96B25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95C0D-0425-B040-991F-9817D363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A7B6-4B59-6846-8DB2-A2C112752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BE764-116B-934A-BFFC-8DB5B5E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B0A80-3358-2548-9160-DAD7623D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218EC-A8CF-0349-8968-D39352E0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B80-508C-D244-A562-54668F83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91360-51DB-5846-9CF9-345C42A6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5291A-6D73-7645-A409-BD013D16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BEAB5-05B3-9F40-875D-9DF2F700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AD4C9-3730-D64F-8CAC-274FB0C2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A96A3-C46F-D049-A755-F5B86FC4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1B714-A5DD-6246-B7B1-B6ACC02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C3DD-53BC-4145-B66B-836BF124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8382-D57D-464C-A314-F6AD972A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C7505-38C9-C54D-AE06-9E2A09C9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7A5D9-3704-AF41-8A42-A730FF7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4D0D-FF47-284B-B1CD-3BC0AA8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9E7C2-9B52-D145-84BE-11D4DC7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1EBD-93A3-F648-BC7F-784EA0F8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57B3F-90D4-574A-B539-2317D60DB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9D40E-5FFE-694D-95CA-DFC07CF2E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83C3D-71FB-F64C-A087-D5D8C452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A5E53-26A7-6C41-ADE9-7ED91A5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FB1CD-EBED-1F45-B725-2B103823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1F85C-0DC2-F342-BBDD-2BC48349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092E-CFF4-0B40-BB73-AB683044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9BFD-EEE1-614D-BFEC-2844368EE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05DE-0305-7740-B670-E6EFF500B1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C5770-3419-5045-B9A9-C87372B5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866A-90D3-8C42-A8AF-DF24E56B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1FBC-A161-374A-BFC7-CCA247621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118-0E4F-6848-B893-159DA8E0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Significance Modules Integrating the Transcriptome and Epigenome (SMITE)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25A1-599B-1D42-A8A0-2D7A2F72E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16, 2021</a:t>
            </a:r>
          </a:p>
        </p:txBody>
      </p:sp>
    </p:spTree>
    <p:extLst>
      <p:ext uri="{BB962C8B-B14F-4D97-AF65-F5344CB8AC3E}">
        <p14:creationId xmlns:p14="http://schemas.microsoft.com/office/powerpoint/2010/main" val="312639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CCF-A3F8-1E49-B225-0EC2944C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Module interpretation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188D-9247-FE43-80E6-CAAD7D9A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Module/network plotting</a:t>
            </a:r>
          </a:p>
          <a:p>
            <a:r>
              <a:rPr lang="en-US" dirty="0"/>
              <a:t>Gene ontology enrichment</a:t>
            </a:r>
          </a:p>
          <a:p>
            <a:r>
              <a:rPr lang="en-US" dirty="0"/>
              <a:t>Extract gene scores</a:t>
            </a:r>
          </a:p>
          <a:p>
            <a:r>
              <a:rPr lang="en-US" dirty="0"/>
              <a:t>Open to possibilities – any downstream analysis you wish!</a:t>
            </a:r>
          </a:p>
        </p:txBody>
      </p:sp>
    </p:spTree>
    <p:extLst>
      <p:ext uri="{BB962C8B-B14F-4D97-AF65-F5344CB8AC3E}">
        <p14:creationId xmlns:p14="http://schemas.microsoft.com/office/powerpoint/2010/main" val="54934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E5E8-DB72-094A-B41D-BE09D72A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Limitations/caveats to be aware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ABAB-58AD-2641-A181-D4DF6F8D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p-values across features and then across genes can result in some loss of information</a:t>
            </a:r>
          </a:p>
          <a:p>
            <a:pPr lvl="1"/>
            <a:r>
              <a:rPr lang="en-US" dirty="0"/>
              <a:t>Good idea to check your most interesting/most highly scoring genes against original input statistics to ensure they are true positives</a:t>
            </a:r>
          </a:p>
          <a:p>
            <a:r>
              <a:rPr lang="en-US" dirty="0"/>
              <a:t>Assumptions are built in when defining gene features by distance</a:t>
            </a:r>
          </a:p>
          <a:p>
            <a:r>
              <a:rPr lang="en-US" dirty="0"/>
              <a:t>Weighting and specifying directionality will influence your results</a:t>
            </a:r>
          </a:p>
          <a:p>
            <a:pPr lvl="1"/>
            <a:r>
              <a:rPr lang="en-US" dirty="0"/>
              <a:t>Keep in mind what kind of questions you want to ask with your data!</a:t>
            </a:r>
          </a:p>
        </p:txBody>
      </p:sp>
    </p:spTree>
    <p:extLst>
      <p:ext uri="{BB962C8B-B14F-4D97-AF65-F5344CB8AC3E}">
        <p14:creationId xmlns:p14="http://schemas.microsoft.com/office/powerpoint/2010/main" val="292832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6FE7-E1F0-0C40-93E9-0BE79E7C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3888179" cy="1325563"/>
          </a:xfrm>
        </p:spPr>
        <p:txBody>
          <a:bodyPr/>
          <a:lstStyle/>
          <a:p>
            <a:r>
              <a:rPr lang="en-US" dirty="0"/>
              <a:t>What is SMITE?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20DF-8189-3B44-BF56-6F6EAD93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953"/>
            <a:ext cx="10515600" cy="3315009"/>
          </a:xfrm>
        </p:spPr>
        <p:txBody>
          <a:bodyPr/>
          <a:lstStyle/>
          <a:p>
            <a:r>
              <a:rPr lang="en-US" dirty="0"/>
              <a:t>R package used for multi-</a:t>
            </a:r>
            <a:r>
              <a:rPr lang="en-US" dirty="0" err="1"/>
              <a:t>omic</a:t>
            </a:r>
            <a:r>
              <a:rPr lang="en-US" dirty="0"/>
              <a:t> integration, typically between DNA methylation and gene expression (but supports additional data types)</a:t>
            </a:r>
          </a:p>
          <a:p>
            <a:r>
              <a:rPr lang="en-US" b="1" dirty="0"/>
              <a:t>Gene scoring </a:t>
            </a:r>
            <a:r>
              <a:rPr lang="en-US" dirty="0"/>
              <a:t>approach followed by </a:t>
            </a:r>
            <a:r>
              <a:rPr lang="en-US" b="1" dirty="0"/>
              <a:t>network analysis</a:t>
            </a:r>
          </a:p>
          <a:p>
            <a:r>
              <a:rPr lang="en-US" dirty="0"/>
              <a:t>Returns genes with statistically significant changes to one or more of your input ‘omics, as well as </a:t>
            </a:r>
            <a:r>
              <a:rPr lang="en-US" b="1" dirty="0"/>
              <a:t>regulatory “modules” </a:t>
            </a:r>
            <a:r>
              <a:rPr lang="en-US" dirty="0"/>
              <a:t>of genes with changes to one or more of your ‘omics that </a:t>
            </a:r>
            <a:r>
              <a:rPr lang="en-US" b="1" dirty="0"/>
              <a:t>interact with each other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03A493-90C8-9A44-81E3-4AB49563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5" y="365125"/>
            <a:ext cx="6771821" cy="19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206B4-B154-CE4C-8B8A-289C6A52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86" y="237506"/>
            <a:ext cx="929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4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6FE7-E1F0-0C40-93E9-0BE79E7C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SMITE builds on FEM, a pre-existing scoring and network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20DF-8189-3B44-BF56-6F6EAD93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Epigenetic Modules (FEM) was published in 2014 by the </a:t>
            </a:r>
            <a:r>
              <a:rPr lang="en-US" dirty="0" err="1"/>
              <a:t>Teschendorff</a:t>
            </a:r>
            <a:r>
              <a:rPr lang="en-US" dirty="0"/>
              <a:t> group (Jiao et al.)</a:t>
            </a:r>
          </a:p>
          <a:p>
            <a:r>
              <a:rPr lang="en-US" dirty="0"/>
              <a:t>Uses promoter DNA methylation only, and assumes a negative relationship between promoter DNA methylation and gene expression</a:t>
            </a:r>
          </a:p>
          <a:p>
            <a:r>
              <a:rPr lang="en-US" dirty="0"/>
              <a:t>SMITE allows incorporation of DNA methylation across </a:t>
            </a:r>
            <a:r>
              <a:rPr lang="en-US" b="1" dirty="0"/>
              <a:t>multiple gene features, customizable relationship </a:t>
            </a:r>
            <a:r>
              <a:rPr lang="en-US" dirty="0"/>
              <a:t>between DNA methylation and expression, and </a:t>
            </a:r>
            <a:r>
              <a:rPr lang="en-US" b="1" dirty="0"/>
              <a:t>weighting</a:t>
            </a:r>
            <a:r>
              <a:rPr lang="en-US" dirty="0"/>
              <a:t> of feature importance to overall gene score</a:t>
            </a:r>
          </a:p>
        </p:txBody>
      </p:sp>
    </p:spTree>
    <p:extLst>
      <p:ext uri="{BB962C8B-B14F-4D97-AF65-F5344CB8AC3E}">
        <p14:creationId xmlns:p14="http://schemas.microsoft.com/office/powerpoint/2010/main" val="140208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2037-4E41-CC4B-A746-5390648D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194" y="-193015"/>
            <a:ext cx="656012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Overview of steps in SMITE</a:t>
            </a:r>
          </a:p>
        </p:txBody>
      </p:sp>
      <p:pic>
        <p:nvPicPr>
          <p:cNvPr id="1026" name="Picture 2" descr="Summary of steps in SMITE (Fig. 1, Wijetunga et al. 2017)">
            <a:extLst>
              <a:ext uri="{FF2B5EF4-FFF2-40B4-BE49-F238E27FC236}">
                <a16:creationId xmlns:a16="http://schemas.microsoft.com/office/drawing/2014/main" id="{CAAF4798-2F0F-8242-B8A7-FE5B8170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94" y="784637"/>
            <a:ext cx="8624763" cy="566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BA4D7-C04F-D24A-B4D4-50C722840D9D}"/>
              </a:ext>
            </a:extLst>
          </p:cNvPr>
          <p:cNvSpPr txBox="1"/>
          <p:nvPr/>
        </p:nvSpPr>
        <p:spPr>
          <a:xfrm>
            <a:off x="5277591" y="6492875"/>
            <a:ext cx="204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Wijetunga et al., 2017</a:t>
            </a:r>
          </a:p>
        </p:txBody>
      </p:sp>
    </p:spTree>
    <p:extLst>
      <p:ext uri="{BB962C8B-B14F-4D97-AF65-F5344CB8AC3E}">
        <p14:creationId xmlns:p14="http://schemas.microsoft.com/office/powerpoint/2010/main" val="79178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CCF-A3F8-1E49-B225-0EC2944C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Gather DNA methylation and gene expression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188D-9247-FE43-80E6-CAAD7D9A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“</a:t>
            </a:r>
            <a:r>
              <a:rPr lang="en-US" dirty="0" err="1"/>
              <a:t>PvalueAnnotation</a:t>
            </a:r>
            <a:r>
              <a:rPr lang="en-US" dirty="0"/>
              <a:t>” object, which stores p-values and effect sizes from each ‘</a:t>
            </a:r>
            <a:r>
              <a:rPr lang="en-US" dirty="0" err="1"/>
              <a:t>omic</a:t>
            </a:r>
            <a:r>
              <a:rPr lang="en-US" dirty="0"/>
              <a:t>, as well as genome annotation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267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CCF-A3F8-1E49-B225-0EC2944C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Combine DNA methylation p-values across gene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188D-9247-FE43-80E6-CAAD7D9A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features are promoter and gene body, but this is customizable</a:t>
            </a:r>
          </a:p>
          <a:p>
            <a:r>
              <a:rPr lang="en-US" dirty="0"/>
              <a:t>Features defined by distance (to TSS, or custom, e.g. if you provide files with locations of </a:t>
            </a:r>
            <a:r>
              <a:rPr lang="en-US" dirty="0" err="1"/>
              <a:t>ChIP</a:t>
            </a:r>
            <a:r>
              <a:rPr lang="en-US" dirty="0"/>
              <a:t>-seq peaks)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CCF-A3F8-1E49-B225-0EC2944C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Score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188D-9247-FE43-80E6-CAAD7D9A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methylation and expression data can be optionally normalized to obtain similar ranges for p-value distributions</a:t>
            </a:r>
          </a:p>
          <a:p>
            <a:r>
              <a:rPr lang="en-US" dirty="0"/>
              <a:t>User can specify the weight of each feature, i.e. how much it will contribute to overall gene score</a:t>
            </a:r>
          </a:p>
          <a:p>
            <a:r>
              <a:rPr lang="en-US" dirty="0"/>
              <a:t>User can also specify whether there is an expected relationship between DNA methylation at each feature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290208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CCF-A3F8-1E49-B225-0EC2944C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Find regulatory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188D-9247-FE43-80E6-CAAD7D9A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are annotated to a reference protein-protein interaction network (e.g. REACTOME, STRING)</a:t>
            </a:r>
          </a:p>
          <a:p>
            <a:r>
              <a:rPr lang="en-US" dirty="0"/>
              <a:t>Spin-glass algorithm is applied to find “modules,” i.e. sub-networks containing highly scoring genes (with alterations to DNA methylation and/or expression)</a:t>
            </a:r>
          </a:p>
        </p:txBody>
      </p:sp>
    </p:spTree>
    <p:extLst>
      <p:ext uri="{BB962C8B-B14F-4D97-AF65-F5344CB8AC3E}">
        <p14:creationId xmlns:p14="http://schemas.microsoft.com/office/powerpoint/2010/main" val="286633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464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Significance Modules Integrating the Transcriptome and Epigenome (SMITE)</vt:lpstr>
      <vt:lpstr>What is SMITE?</vt:lpstr>
      <vt:lpstr>PowerPoint Presentation</vt:lpstr>
      <vt:lpstr>SMITE builds on FEM, a pre-existing scoring and network analysis approach</vt:lpstr>
      <vt:lpstr>Overview of steps in SMITE</vt:lpstr>
      <vt:lpstr>1. Gather DNA methylation and gene expression data</vt:lpstr>
      <vt:lpstr>2. Combine DNA methylation p-values across gene features</vt:lpstr>
      <vt:lpstr>3. Score genes</vt:lpstr>
      <vt:lpstr>4. Find regulatory modules</vt:lpstr>
      <vt:lpstr>5. Module interpretation </vt:lpstr>
      <vt:lpstr>Limitations/caveats to be aware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Significance Modules Integrating the Transcriptome and Epigenome (SMITE)</dc:title>
  <dc:creator>samschaf@student.ubc.ca</dc:creator>
  <cp:lastModifiedBy>samschaf@student.ubc.ca</cp:lastModifiedBy>
  <cp:revision>2</cp:revision>
  <dcterms:created xsi:type="dcterms:W3CDTF">2021-09-16T17:32:35Z</dcterms:created>
  <dcterms:modified xsi:type="dcterms:W3CDTF">2021-09-16T19:42:38Z</dcterms:modified>
</cp:coreProperties>
</file>