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58" r:id="rId6"/>
    <p:sldId id="267" r:id="rId7"/>
    <p:sldId id="273" r:id="rId8"/>
    <p:sldId id="268" r:id="rId9"/>
    <p:sldId id="263" r:id="rId10"/>
    <p:sldId id="269" r:id="rId11"/>
    <p:sldId id="270" r:id="rId12"/>
    <p:sldId id="271" r:id="rId13"/>
    <p:sldId id="272" r:id="rId14"/>
    <p:sldId id="261" r:id="rId15"/>
    <p:sldId id="262" r:id="rId16"/>
    <p:sldId id="265" r:id="rId17"/>
    <p:sldId id="27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C8F1-36F0-9D37-C3DB-CC3588EB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32734-DB8E-5C3F-3A0D-6A242F5E4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8B3D-1C9D-99EA-E64E-1E6A8A9A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ECCB-3BC8-44E2-857D-1BB97BB877E2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9508-EDC6-F5A9-1FB4-95D18CC9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ED0D7-68E5-3539-686A-9E70D1CC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600-3559-473A-ADBA-2A1AC43F8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9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FD10-EDF5-BD92-97AF-9C91BA96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6F3CD-2402-2D59-F1E5-7F26AFDE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01B65-5508-213D-92D5-AC32ECBE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ECCB-3BC8-44E2-857D-1BB97BB877E2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B7F9-EB26-5A89-492E-A3EF234A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7882-66AA-6854-45DD-711CEF1C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600-3559-473A-ADBA-2A1AC43F8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5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9410A-EADC-810D-A7C6-79E1BF051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360C5-6236-FD66-4E39-04AD3D414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FC07-00E8-DCBD-0F54-E3CE3CAB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ECCB-3BC8-44E2-857D-1BB97BB877E2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3FD86-F057-11C9-868E-328966AF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9E98-D16F-D767-6BD4-50C8F3C0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600-3559-473A-ADBA-2A1AC43F8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8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8B93-D12F-0D54-BE2B-416C2760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4B1A-D56E-D1CD-FE79-4153FA82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42449-7CAA-DD01-237B-6136CDBC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ECCB-3BC8-44E2-857D-1BB97BB877E2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C68A6-A5F4-C11B-70F3-8BC9D306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A0D8-7907-930E-2A22-3E27DC94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600-3559-473A-ADBA-2A1AC43F8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9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D4F6-8DC4-BAC0-9BC7-6B160D83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85D95-5C23-F2D0-4C94-19869B792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95AD-D53C-9FAC-6521-AE6486BA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ECCB-3BC8-44E2-857D-1BB97BB877E2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B1CF-7877-13AC-47A0-A6511F22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AF6F6-0EAF-24C2-35FA-87BCDC6D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600-3559-473A-ADBA-2A1AC43F8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6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6639-4197-8F92-9C9C-88A09EBD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998C-DD77-75F5-9AF5-2B777282A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FE63D-DF0B-1C4E-89CF-7E59727A0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26B9A-A96C-BD01-6B56-59344B70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ECCB-3BC8-44E2-857D-1BB97BB877E2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FDE56-061F-2B05-CBEA-14C0FBD5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EDAA0-79E0-6949-A66B-EC724A0D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600-3559-473A-ADBA-2A1AC43F8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20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4300-593B-7C6B-312A-2202BD48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54455-FA6C-3B70-1014-3447913D6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F72C7-EA4B-0D1D-41D3-DE08397E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551E4-47F6-9595-0780-E66FDB93F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0BE6E-9A07-ACED-3EA1-E3C72573E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78F22-7AA8-05CD-1F64-F278C7E0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ECCB-3BC8-44E2-857D-1BB97BB877E2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CD941-6C58-CA87-E61A-B5B9FC43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83FF1-9009-F91F-B332-0D9D5AF1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600-3559-473A-ADBA-2A1AC43F8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75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2F50-8423-C6DB-B884-FE2E1438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05FA7-81A7-673A-E45F-A0F4F7CC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ECCB-3BC8-44E2-857D-1BB97BB877E2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90226-1B5C-9F6A-5D48-F4B306C5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C4844-AD04-B6C5-464A-BC2BE093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600-3559-473A-ADBA-2A1AC43F8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AAF7A-9960-FAFA-58A7-A79980B0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ECCB-3BC8-44E2-857D-1BB97BB877E2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3C11E-B04A-F628-D06C-C76CB43A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EBA87-9617-3B79-2F0E-0711BC11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600-3559-473A-ADBA-2A1AC43F8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8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EF8C-506E-4400-C4E4-EEDE9DBF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483C-C4C0-3591-76FB-9FEACE4B9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C94CE-4251-FA63-5E6F-4D5448928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0920E-2B0E-CDEC-3855-63A3D046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ECCB-3BC8-44E2-857D-1BB97BB877E2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3AC66-5609-412A-0969-CE8029D2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F9898-D1C9-F7B7-4B64-2D5841B6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600-3559-473A-ADBA-2A1AC43F8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80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F424-EEA4-6899-F983-207B4085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881FF-251D-2458-F581-56813538B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BC024-B6F8-A1DD-F284-820CC3D68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FE285-0C7B-E800-3EE2-B184663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ECCB-3BC8-44E2-857D-1BB97BB877E2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497B8-43D4-B30C-F88E-958B95E5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96B1F-A2B2-5496-2215-08751233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F600-3559-473A-ADBA-2A1AC43F8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5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FA503-1D3B-AA3A-F430-62747894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7852C-82AE-E96F-71D8-2ECF1D3D1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FD74C-7966-61A5-EFAA-CE94F3430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ECCB-3BC8-44E2-857D-1BB97BB877E2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09A9-58A7-E3EB-3EFC-081AD446E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4002-169B-BB49-D14D-71F61426D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EF600-3559-473A-ADBA-2A1AC43F8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82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E809-213E-7548-7BAE-DAF912298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Diffusion Tensor Imaging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A916B-D2F8-42DF-766F-AED91EAC8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Neuroimaging Workshop</a:t>
            </a:r>
          </a:p>
          <a:p>
            <a:r>
              <a:rPr lang="en-US" dirty="0"/>
              <a:t>Cognitive Science Lab</a:t>
            </a:r>
          </a:p>
          <a:p>
            <a:r>
              <a:rPr lang="en-US" dirty="0"/>
              <a:t>IIIT Hyderabad</a:t>
            </a:r>
          </a:p>
          <a:p>
            <a:r>
              <a:rPr lang="en-US" dirty="0"/>
              <a:t>14-Sep-2024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94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89F3-91EE-151F-23F6-87234CC5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6EE2-7921-42F7-7352-9165BC274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452360" cy="4351338"/>
          </a:xfrm>
        </p:spPr>
        <p:txBody>
          <a:bodyPr/>
          <a:lstStyle/>
          <a:p>
            <a:r>
              <a:rPr lang="en-IN" dirty="0"/>
              <a:t>Warping effects </a:t>
            </a:r>
          </a:p>
          <a:p>
            <a:pPr lvl="1"/>
            <a:r>
              <a:rPr lang="en-IN" dirty="0"/>
              <a:t>Susceptibility distortion</a:t>
            </a:r>
          </a:p>
          <a:p>
            <a:pPr lvl="1"/>
            <a:r>
              <a:rPr lang="en-IN" dirty="0"/>
              <a:t>Eddy currents distortion</a:t>
            </a:r>
          </a:p>
          <a:p>
            <a:r>
              <a:rPr lang="en-IN" dirty="0"/>
              <a:t>Movement Distortion</a:t>
            </a:r>
          </a:p>
          <a:p>
            <a:r>
              <a:rPr lang="en-IN" dirty="0"/>
              <a:t>Gibbs effects</a:t>
            </a:r>
          </a:p>
          <a:p>
            <a:r>
              <a:rPr lang="en-IN" dirty="0" err="1"/>
              <a:t>DeNoise</a:t>
            </a:r>
            <a:endParaRPr lang="en-IN" dirty="0"/>
          </a:p>
          <a:p>
            <a:r>
              <a:rPr lang="en-IN" dirty="0"/>
              <a:t>Bias Correction (Intensity Normalization)</a:t>
            </a:r>
          </a:p>
          <a:p>
            <a:r>
              <a:rPr lang="en-IN" dirty="0"/>
              <a:t>Registration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50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Susceptibility artifact - Questions and Answers ​in MRI">
            <a:extLst>
              <a:ext uri="{FF2B5EF4-FFF2-40B4-BE49-F238E27FC236}">
                <a16:creationId xmlns:a16="http://schemas.microsoft.com/office/drawing/2014/main" id="{31AF6DF8-2562-E4CB-CE3A-05F337746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2257425"/>
            <a:ext cx="341947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Artifacts on the DWI sequences. A) Example of artifacts on the... |  Download Scientific Diagram">
            <a:extLst>
              <a:ext uri="{FF2B5EF4-FFF2-40B4-BE49-F238E27FC236}">
                <a16:creationId xmlns:a16="http://schemas.microsoft.com/office/drawing/2014/main" id="{998DEAB4-675F-0436-689E-C3EC0B5A5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35" y="1257300"/>
            <a:ext cx="809625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EDD7292-0059-2044-6363-5586E75DE0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Susceptibility artifacts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12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D721-87C0-00D5-4DDE-8D507337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65" y="2640965"/>
            <a:ext cx="3479800" cy="1325563"/>
          </a:xfrm>
        </p:spPr>
        <p:txBody>
          <a:bodyPr/>
          <a:lstStyle/>
          <a:p>
            <a:r>
              <a:rPr lang="en-US" dirty="0"/>
              <a:t>Eddy currents </a:t>
            </a:r>
            <a:br>
              <a:rPr lang="en-US" dirty="0"/>
            </a:br>
            <a:r>
              <a:rPr lang="en-US" dirty="0"/>
              <a:t>Distortion</a:t>
            </a:r>
            <a:endParaRPr lang="en-IN" dirty="0"/>
          </a:p>
        </p:txBody>
      </p:sp>
      <p:pic>
        <p:nvPicPr>
          <p:cNvPr id="8194" name="Picture 2" descr="PDF] Artifacts Caused by Eddy Current in Diffusion MRI | Semantic Scholar">
            <a:extLst>
              <a:ext uri="{FF2B5EF4-FFF2-40B4-BE49-F238E27FC236}">
                <a16:creationId xmlns:a16="http://schemas.microsoft.com/office/drawing/2014/main" id="{547DBD03-0B5F-F4BF-F5C5-10A6E41C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85" y="0"/>
            <a:ext cx="6965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9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CCA9-D748-0527-50A4-7A3779B9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artifacts</a:t>
            </a:r>
            <a:endParaRPr lang="en-IN" dirty="0"/>
          </a:p>
        </p:txBody>
      </p:sp>
      <p:pic>
        <p:nvPicPr>
          <p:cNvPr id="9222" name="Picture 6" descr="Patient movement artifacts (left) and motion artifacts substantially... |  Download Scientific Diagram">
            <a:extLst>
              <a:ext uri="{FF2B5EF4-FFF2-40B4-BE49-F238E27FC236}">
                <a16:creationId xmlns:a16="http://schemas.microsoft.com/office/drawing/2014/main" id="{16A175DC-C004-D660-78D3-DC7853A49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" r="53671"/>
          <a:stretch/>
        </p:blipFill>
        <p:spPr bwMode="auto">
          <a:xfrm>
            <a:off x="4031933" y="1700848"/>
            <a:ext cx="3618547" cy="44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60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6B88CD5-57A8-7D9E-3DE8-399BB012B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1" y="1443228"/>
            <a:ext cx="5574030" cy="541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561EFB-AD6E-1F4A-B107-B626ADEA3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2808605"/>
            <a:ext cx="60007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CF8A02-C7EE-670C-3D92-7604757A58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Gibbs ringing effects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9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61581F5F-C353-E63D-ECC8-81C696DC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514350"/>
            <a:ext cx="600075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4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TI Processing - Voxel-based versus tract-based diffusion imaging |  Diffusion Imaging; Introduction, tutorials and background on diffusion  tensor imaging and techniques">
            <a:extLst>
              <a:ext uri="{FF2B5EF4-FFF2-40B4-BE49-F238E27FC236}">
                <a16:creationId xmlns:a16="http://schemas.microsoft.com/office/drawing/2014/main" id="{E83561E4-C7BC-5A38-51F8-43EC614E6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57175"/>
            <a:ext cx="7534275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36D37-69E4-901B-5073-EB4ED4715DF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Measures of Diffusion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55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uantitative mapping of the brain's structural connectivity using diffusion  MRI tractography: A review - ScienceDirect">
            <a:extLst>
              <a:ext uri="{FF2B5EF4-FFF2-40B4-BE49-F238E27FC236}">
                <a16:creationId xmlns:a16="http://schemas.microsoft.com/office/drawing/2014/main" id="{7A04B645-1814-D482-683D-CC668356C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57" y="307536"/>
            <a:ext cx="10175485" cy="641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90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D83A9B-B9A9-91C5-62C4-919C70A3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703"/>
          <a:stretch/>
        </p:blipFill>
        <p:spPr>
          <a:xfrm>
            <a:off x="-136989" y="0"/>
            <a:ext cx="1246597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8D2D20-EF6C-0AB0-34C3-B98C05ABE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091" y="20319"/>
            <a:ext cx="1355578" cy="61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1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15A0-C0E2-2735-8A91-CEB6B849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Diffusion?</a:t>
            </a:r>
            <a:endParaRPr lang="en-IN" dirty="0"/>
          </a:p>
        </p:txBody>
      </p:sp>
      <p:pic>
        <p:nvPicPr>
          <p:cNvPr id="1026" name="Picture 2" descr="Diffusion - Simple English Wikipedia, the free encyclopedia">
            <a:extLst>
              <a:ext uri="{FF2B5EF4-FFF2-40B4-BE49-F238E27FC236}">
                <a16:creationId xmlns:a16="http://schemas.microsoft.com/office/drawing/2014/main" id="{0A8BD280-C08F-39C7-4282-23D7CC8D0E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30" y="1825625"/>
            <a:ext cx="71333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33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and restricted diffusion. Schematic drawing of a water molecule... |  Download Scientific Diagram">
            <a:extLst>
              <a:ext uri="{FF2B5EF4-FFF2-40B4-BE49-F238E27FC236}">
                <a16:creationId xmlns:a16="http://schemas.microsoft.com/office/drawing/2014/main" id="{AD1487BF-448C-1DEE-03B5-416B509EB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715" y="1803083"/>
            <a:ext cx="80962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8B76A0-E962-18C8-1765-19949E05DA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of Diffusion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68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issues in MR-T1 images of the brain. CSF is the cerebrospinal fluid... |  Download Scientific Diagram">
            <a:extLst>
              <a:ext uri="{FF2B5EF4-FFF2-40B4-BE49-F238E27FC236}">
                <a16:creationId xmlns:a16="http://schemas.microsoft.com/office/drawing/2014/main" id="{2A79D56D-4C1F-D0D0-9D95-4398D117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108" y="447040"/>
            <a:ext cx="8199691" cy="554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BE9901-6A5B-1754-9B41-6D84F45F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006" y="368925"/>
            <a:ext cx="2037867" cy="789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C0E81C-3236-D29E-2E2E-3F9A6E66E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806" y="1415405"/>
            <a:ext cx="2037867" cy="789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DFD5B-FA1B-13CB-0FFE-6AF47FCF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805" y="4675183"/>
            <a:ext cx="2037867" cy="789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20DBE3-8B0E-F97B-17EF-3A2DC4565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124" y="1181712"/>
            <a:ext cx="954202" cy="433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956EC-1ABA-63AD-7A25-B6D4342FE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764" y="1899920"/>
            <a:ext cx="344595" cy="699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109793-B5F7-28AA-12A0-DCCAECB50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704" y="4636112"/>
            <a:ext cx="399655" cy="43372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8C0B012-CECC-0032-366F-228B242B10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of Tissues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67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C5846-9BF3-BB27-A4AE-AAAC475F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296"/>
          <a:stretch/>
        </p:blipFill>
        <p:spPr>
          <a:xfrm>
            <a:off x="0" y="1229360"/>
            <a:ext cx="12192000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7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5: Left: Frequency Encoding. Here on a coronal slice of a head. The... |  Download Scientific Diagram">
            <a:extLst>
              <a:ext uri="{FF2B5EF4-FFF2-40B4-BE49-F238E27FC236}">
                <a16:creationId xmlns:a16="http://schemas.microsoft.com/office/drawing/2014/main" id="{C70EE891-FCDB-9803-4BC7-1192887B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57" y="1112389"/>
            <a:ext cx="10052685" cy="67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96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8AB4-D5B6-FD7D-FFE9-98EE0855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- values</a:t>
            </a:r>
            <a:endParaRPr lang="en-IN" dirty="0"/>
          </a:p>
        </p:txBody>
      </p:sp>
      <p:pic>
        <p:nvPicPr>
          <p:cNvPr id="1026" name="Picture 2" descr="2: Examples of diffusion weighted images for different b-values. The... |  Download Scientific Diagram">
            <a:extLst>
              <a:ext uri="{FF2B5EF4-FFF2-40B4-BE49-F238E27FC236}">
                <a16:creationId xmlns:a16="http://schemas.microsoft.com/office/drawing/2014/main" id="{591F646D-456B-52BC-33C3-CB4BD0688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238374"/>
            <a:ext cx="11404014" cy="303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7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A2F93-C105-23DA-EA66-549186233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2207"/>
            <a:ext cx="3191320" cy="2276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34279-119F-A873-C5D8-07C49A713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492" y="495593"/>
            <a:ext cx="6708788" cy="56229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2C738C-F1DC-BA56-37ED-F040AFEA71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Diffusion Tensor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24B103-F4CD-BBB7-65DD-29E050C0B67D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DF292-C97C-3AFB-8638-5B20AD13FF72}"/>
                  </a:ext>
                </a:extLst>
              </p:cNvPr>
              <p:cNvSpPr txBox="1"/>
              <p:nvPr/>
            </p:nvSpPr>
            <p:spPr>
              <a:xfrm>
                <a:off x="670560" y="4603351"/>
                <a:ext cx="3779520" cy="107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𝑨𝑫𝑪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𝒙𝒙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𝒚𝒚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1" dirty="0"/>
                            <m:t> 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𝒛𝒛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sz="2400" b="1" dirty="0"/>
                            <m:t> 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IN" sz="2400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DF292-C97C-3AFB-8638-5B20AD13F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4603351"/>
                <a:ext cx="3779520" cy="1073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763BC32-98A1-F9CA-2150-F1430E685240}"/>
              </a:ext>
            </a:extLst>
          </p:cNvPr>
          <p:cNvSpPr txBox="1"/>
          <p:nvPr/>
        </p:nvSpPr>
        <p:spPr>
          <a:xfrm>
            <a:off x="934720" y="3846750"/>
            <a:ext cx="336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Apparent Diffusion Coefficient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0238D-EEAE-E3C9-AD17-4C5B01B0059E}"/>
              </a:ext>
            </a:extLst>
          </p:cNvPr>
          <p:cNvSpPr txBox="1"/>
          <p:nvPr/>
        </p:nvSpPr>
        <p:spPr>
          <a:xfrm>
            <a:off x="670560" y="5872480"/>
            <a:ext cx="811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does an isotropic diffusion tensor look like?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67808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E5F86-0154-8F79-8FAE-0B0BB0EC0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A4ED0-8462-DD6B-5A5E-F5EB720B893A}"/>
              </a:ext>
            </a:extLst>
          </p:cNvPr>
          <p:cNvSpPr txBox="1">
            <a:spLocks/>
          </p:cNvSpPr>
          <p:nvPr/>
        </p:nvSpPr>
        <p:spPr>
          <a:xfrm>
            <a:off x="3825240" y="500062"/>
            <a:ext cx="522732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CAN YOU GUESS?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61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10007</TotalTime>
  <Words>80</Words>
  <Application>Microsoft Office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Diffusion Tensor Imaging</vt:lpstr>
      <vt:lpstr>What is Diffusion?</vt:lpstr>
      <vt:lpstr>PowerPoint Presentation</vt:lpstr>
      <vt:lpstr>PowerPoint Presentation</vt:lpstr>
      <vt:lpstr>PowerPoint Presentation</vt:lpstr>
      <vt:lpstr>PowerPoint Presentation</vt:lpstr>
      <vt:lpstr>B - values</vt:lpstr>
      <vt:lpstr>PowerPoint Presentation</vt:lpstr>
      <vt:lpstr>PowerPoint Presentation</vt:lpstr>
      <vt:lpstr>Pre-processing steps</vt:lpstr>
      <vt:lpstr>PowerPoint Presentation</vt:lpstr>
      <vt:lpstr>Eddy currents  Distortion</vt:lpstr>
      <vt:lpstr>Motion artifacts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Sravanthi Upadrasta</dc:creator>
  <cp:lastModifiedBy>Sravanthi Upadrasta</cp:lastModifiedBy>
  <cp:revision>19</cp:revision>
  <dcterms:created xsi:type="dcterms:W3CDTF">2024-09-09T10:40:09Z</dcterms:created>
  <dcterms:modified xsi:type="dcterms:W3CDTF">2024-09-19T03:42:24Z</dcterms:modified>
</cp:coreProperties>
</file>