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83" r:id="rId2"/>
    <p:sldId id="257" r:id="rId3"/>
    <p:sldId id="259" r:id="rId4"/>
    <p:sldId id="313" r:id="rId5"/>
    <p:sldId id="310" r:id="rId6"/>
    <p:sldId id="312" r:id="rId7"/>
    <p:sldId id="285" r:id="rId8"/>
    <p:sldId id="306" r:id="rId9"/>
    <p:sldId id="307" r:id="rId10"/>
    <p:sldId id="308" r:id="rId11"/>
    <p:sldId id="309" r:id="rId12"/>
    <p:sldId id="263" r:id="rId13"/>
    <p:sldId id="261" r:id="rId14"/>
    <p:sldId id="267" r:id="rId15"/>
    <p:sldId id="270" r:id="rId16"/>
    <p:sldId id="264" r:id="rId17"/>
    <p:sldId id="316" r:id="rId18"/>
    <p:sldId id="268" r:id="rId19"/>
    <p:sldId id="286" r:id="rId20"/>
    <p:sldId id="265" r:id="rId21"/>
    <p:sldId id="271" r:id="rId22"/>
    <p:sldId id="273" r:id="rId23"/>
    <p:sldId id="287" r:id="rId24"/>
    <p:sldId id="314" r:id="rId25"/>
    <p:sldId id="315" r:id="rId26"/>
    <p:sldId id="272" r:id="rId27"/>
    <p:sldId id="288" r:id="rId28"/>
  </p:sldIdLst>
  <p:sldSz cx="9144000" cy="5143500" type="screen16x9"/>
  <p:notesSz cx="6858000" cy="9144000"/>
  <p:custDataLst>
    <p:tags r:id="rId31"/>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7C90"/>
    <a:srgbClr val="5CC6D8"/>
    <a:srgbClr val="FD9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70" autoAdjust="0"/>
  </p:normalViewPr>
  <p:slideViewPr>
    <p:cSldViewPr snapToGrid="0" showGuides="1">
      <p:cViewPr varScale="1">
        <p:scale>
          <a:sx n="108" d="100"/>
          <a:sy n="108" d="100"/>
        </p:scale>
        <p:origin x="730" y="72"/>
      </p:cViewPr>
      <p:guideLst>
        <p:guide orient="horz" pos="1620"/>
        <p:guide pos="2892"/>
      </p:guideLst>
    </p:cSldViewPr>
  </p:slideViewPr>
  <p:outlineViewPr>
    <p:cViewPr>
      <p:scale>
        <a:sx n="33" d="100"/>
        <a:sy n="33" d="100"/>
      </p:scale>
      <p:origin x="0" y="1368"/>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49" d="100"/>
          <a:sy n="49" d="100"/>
        </p:scale>
        <p:origin x="-2204"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990E42-7B42-45A9-9B66-C8D11DC21A27}" type="datetimeFigureOut">
              <a:rPr lang="zh-CN" altLang="en-US" smtClean="0"/>
              <a:t>2020/5/6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3AD881-6EDE-4A51-9144-5F81F6A8B5F5}" type="slidenum">
              <a:rPr lang="zh-CN" altLang="en-US" smtClean="0"/>
              <a:t>‹#›</a:t>
            </a:fld>
            <a:endParaRPr lang="zh-CN" altLang="en-US"/>
          </a:p>
        </p:txBody>
      </p:sp>
    </p:spTree>
    <p:extLst>
      <p:ext uri="{BB962C8B-B14F-4D97-AF65-F5344CB8AC3E}">
        <p14:creationId xmlns:p14="http://schemas.microsoft.com/office/powerpoint/2010/main" val="176977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03F36-9AB4-4098-97E7-0DF6C5821AAA}" type="datetimeFigureOut">
              <a:rPr lang="zh-CN" altLang="en-US" smtClean="0"/>
              <a:t>2020/5/6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E2AFA-C8F0-4A2D-A5E1-8FDFD9072966}" type="slidenum">
              <a:rPr lang="zh-CN" altLang="en-US" smtClean="0"/>
              <a:t>‹#›</a:t>
            </a:fld>
            <a:endParaRPr lang="zh-CN" altLang="en-US"/>
          </a:p>
        </p:txBody>
      </p:sp>
    </p:spTree>
    <p:extLst>
      <p:ext uri="{BB962C8B-B14F-4D97-AF65-F5344CB8AC3E}">
        <p14:creationId xmlns:p14="http://schemas.microsoft.com/office/powerpoint/2010/main" val="125734541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1</a:t>
            </a:fld>
            <a:endParaRPr lang="zh-CN" altLang="en-US"/>
          </a:p>
        </p:txBody>
      </p:sp>
    </p:spTree>
    <p:extLst>
      <p:ext uri="{BB962C8B-B14F-4D97-AF65-F5344CB8AC3E}">
        <p14:creationId xmlns:p14="http://schemas.microsoft.com/office/powerpoint/2010/main" val="31034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10</a:t>
            </a:fld>
            <a:endParaRPr lang="id-ID"/>
          </a:p>
        </p:txBody>
      </p:sp>
    </p:spTree>
    <p:extLst>
      <p:ext uri="{BB962C8B-B14F-4D97-AF65-F5344CB8AC3E}">
        <p14:creationId xmlns:p14="http://schemas.microsoft.com/office/powerpoint/2010/main" val="1905117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11</a:t>
            </a:fld>
            <a:endParaRPr lang="id-ID"/>
          </a:p>
        </p:txBody>
      </p:sp>
    </p:spTree>
    <p:extLst>
      <p:ext uri="{BB962C8B-B14F-4D97-AF65-F5344CB8AC3E}">
        <p14:creationId xmlns:p14="http://schemas.microsoft.com/office/powerpoint/2010/main" val="74889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12</a:t>
            </a:fld>
            <a:endParaRPr lang="id-ID"/>
          </a:p>
        </p:txBody>
      </p:sp>
    </p:spTree>
    <p:extLst>
      <p:ext uri="{BB962C8B-B14F-4D97-AF65-F5344CB8AC3E}">
        <p14:creationId xmlns:p14="http://schemas.microsoft.com/office/powerpoint/2010/main" val="322052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13</a:t>
            </a:fld>
            <a:endParaRPr lang="zh-CN" altLang="en-US"/>
          </a:p>
        </p:txBody>
      </p:sp>
    </p:spTree>
    <p:extLst>
      <p:ext uri="{BB962C8B-B14F-4D97-AF65-F5344CB8AC3E}">
        <p14:creationId xmlns:p14="http://schemas.microsoft.com/office/powerpoint/2010/main" val="2271787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B5997-6160-4652-ACBC-7C8F7E3D3FF8}" type="slidenum">
              <a:rPr lang="zh-CN" altLang="en-US" smtClean="0"/>
              <a:t>14</a:t>
            </a:fld>
            <a:endParaRPr lang="zh-CN" altLang="en-US"/>
          </a:p>
        </p:txBody>
      </p:sp>
    </p:spTree>
    <p:extLst>
      <p:ext uri="{BB962C8B-B14F-4D97-AF65-F5344CB8AC3E}">
        <p14:creationId xmlns:p14="http://schemas.microsoft.com/office/powerpoint/2010/main" val="1856869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08828A-F8B4-4E74-8BE4-C5C54BD3F15C}" type="slidenum">
              <a:rPr lang="zh-CN" altLang="en-US" smtClean="0"/>
              <a:t>15</a:t>
            </a:fld>
            <a:endParaRPr lang="zh-CN" altLang="en-US"/>
          </a:p>
        </p:txBody>
      </p:sp>
    </p:spTree>
    <p:extLst>
      <p:ext uri="{BB962C8B-B14F-4D97-AF65-F5344CB8AC3E}">
        <p14:creationId xmlns:p14="http://schemas.microsoft.com/office/powerpoint/2010/main" val="121231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16</a:t>
            </a:fld>
            <a:endParaRPr lang="id-ID"/>
          </a:p>
        </p:txBody>
      </p:sp>
    </p:spTree>
    <p:extLst>
      <p:ext uri="{BB962C8B-B14F-4D97-AF65-F5344CB8AC3E}">
        <p14:creationId xmlns:p14="http://schemas.microsoft.com/office/powerpoint/2010/main" val="167099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C6A3E7-7B0A-43E6-AF50-B970C3A8BCF7}" type="slidenum">
              <a:rPr lang="id-ID" smtClean="0"/>
              <a:t>17</a:t>
            </a:fld>
            <a:endParaRPr lang="id-ID"/>
          </a:p>
        </p:txBody>
      </p:sp>
    </p:spTree>
    <p:extLst>
      <p:ext uri="{BB962C8B-B14F-4D97-AF65-F5344CB8AC3E}">
        <p14:creationId xmlns:p14="http://schemas.microsoft.com/office/powerpoint/2010/main" val="1668680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B5997-6160-4652-ACBC-7C8F7E3D3FF8}" type="slidenum">
              <a:rPr lang="zh-CN" altLang="en-US" smtClean="0"/>
              <a:t>18</a:t>
            </a:fld>
            <a:endParaRPr lang="zh-CN" altLang="en-US"/>
          </a:p>
        </p:txBody>
      </p:sp>
    </p:spTree>
    <p:extLst>
      <p:ext uri="{BB962C8B-B14F-4D97-AF65-F5344CB8AC3E}">
        <p14:creationId xmlns:p14="http://schemas.microsoft.com/office/powerpoint/2010/main" val="2149486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19</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2</a:t>
            </a:fld>
            <a:endParaRPr lang="zh-CN" altLang="en-US"/>
          </a:p>
        </p:txBody>
      </p:sp>
    </p:spTree>
    <p:extLst>
      <p:ext uri="{BB962C8B-B14F-4D97-AF65-F5344CB8AC3E}">
        <p14:creationId xmlns:p14="http://schemas.microsoft.com/office/powerpoint/2010/main" val="180445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20</a:t>
            </a:fld>
            <a:endParaRPr lang="id-ID"/>
          </a:p>
        </p:txBody>
      </p:sp>
    </p:spTree>
    <p:extLst>
      <p:ext uri="{BB962C8B-B14F-4D97-AF65-F5344CB8AC3E}">
        <p14:creationId xmlns:p14="http://schemas.microsoft.com/office/powerpoint/2010/main" val="3667764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08828A-F8B4-4E74-8BE4-C5C54BD3F15C}" type="slidenum">
              <a:rPr lang="zh-CN" altLang="en-US" smtClean="0"/>
              <a:t>21</a:t>
            </a:fld>
            <a:endParaRPr lang="zh-CN" altLang="en-US"/>
          </a:p>
        </p:txBody>
      </p:sp>
    </p:spTree>
    <p:extLst>
      <p:ext uri="{BB962C8B-B14F-4D97-AF65-F5344CB8AC3E}">
        <p14:creationId xmlns:p14="http://schemas.microsoft.com/office/powerpoint/2010/main" val="4018629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22</a:t>
            </a:fld>
            <a:endParaRPr lang="zh-CN" altLang="en-US"/>
          </a:p>
        </p:txBody>
      </p:sp>
    </p:spTree>
    <p:extLst>
      <p:ext uri="{BB962C8B-B14F-4D97-AF65-F5344CB8AC3E}">
        <p14:creationId xmlns:p14="http://schemas.microsoft.com/office/powerpoint/2010/main" val="347647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23</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24</a:t>
            </a:fld>
            <a:endParaRPr lang="zh-CN" altLang="en-US"/>
          </a:p>
        </p:txBody>
      </p:sp>
    </p:spTree>
    <p:extLst>
      <p:ext uri="{BB962C8B-B14F-4D97-AF65-F5344CB8AC3E}">
        <p14:creationId xmlns:p14="http://schemas.microsoft.com/office/powerpoint/2010/main" val="122649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25</a:t>
            </a:fld>
            <a:endParaRPr lang="zh-CN" altLang="en-US"/>
          </a:p>
        </p:txBody>
      </p:sp>
    </p:spTree>
    <p:extLst>
      <p:ext uri="{BB962C8B-B14F-4D97-AF65-F5344CB8AC3E}">
        <p14:creationId xmlns:p14="http://schemas.microsoft.com/office/powerpoint/2010/main" val="2495109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26</a:t>
            </a:fld>
            <a:endParaRPr lang="zh-CN" altLang="en-US"/>
          </a:p>
        </p:txBody>
      </p:sp>
    </p:spTree>
    <p:extLst>
      <p:ext uri="{BB962C8B-B14F-4D97-AF65-F5344CB8AC3E}">
        <p14:creationId xmlns:p14="http://schemas.microsoft.com/office/powerpoint/2010/main" val="626548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27</a:t>
            </a:fld>
            <a:endParaRPr lang="zh-CN" altLang="en-US"/>
          </a:p>
        </p:txBody>
      </p:sp>
    </p:spTree>
    <p:extLst>
      <p:ext uri="{BB962C8B-B14F-4D97-AF65-F5344CB8AC3E}">
        <p14:creationId xmlns:p14="http://schemas.microsoft.com/office/powerpoint/2010/main" val="31034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3</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4</a:t>
            </a:fld>
            <a:endParaRPr lang="zh-CN" altLang="en-US"/>
          </a:p>
        </p:txBody>
      </p:sp>
    </p:spTree>
    <p:extLst>
      <p:ext uri="{BB962C8B-B14F-4D97-AF65-F5344CB8AC3E}">
        <p14:creationId xmlns:p14="http://schemas.microsoft.com/office/powerpoint/2010/main" val="202587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5</a:t>
            </a:fld>
            <a:endParaRPr lang="zh-CN" altLang="en-US"/>
          </a:p>
        </p:txBody>
      </p:sp>
    </p:spTree>
    <p:extLst>
      <p:ext uri="{BB962C8B-B14F-4D97-AF65-F5344CB8AC3E}">
        <p14:creationId xmlns:p14="http://schemas.microsoft.com/office/powerpoint/2010/main" val="140852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6</a:t>
            </a:fld>
            <a:endParaRPr lang="zh-CN" altLang="en-US"/>
          </a:p>
        </p:txBody>
      </p:sp>
    </p:spTree>
    <p:extLst>
      <p:ext uri="{BB962C8B-B14F-4D97-AF65-F5344CB8AC3E}">
        <p14:creationId xmlns:p14="http://schemas.microsoft.com/office/powerpoint/2010/main" val="278362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7</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8</a:t>
            </a:fld>
            <a:endParaRPr lang="id-ID"/>
          </a:p>
        </p:txBody>
      </p:sp>
    </p:spTree>
    <p:extLst>
      <p:ext uri="{BB962C8B-B14F-4D97-AF65-F5344CB8AC3E}">
        <p14:creationId xmlns:p14="http://schemas.microsoft.com/office/powerpoint/2010/main" val="301515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9</a:t>
            </a:fld>
            <a:endParaRPr lang="id-ID"/>
          </a:p>
        </p:txBody>
      </p:sp>
    </p:spTree>
    <p:extLst>
      <p:ext uri="{BB962C8B-B14F-4D97-AF65-F5344CB8AC3E}">
        <p14:creationId xmlns:p14="http://schemas.microsoft.com/office/powerpoint/2010/main" val="230441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2567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791766"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
        <p:nvSpPr>
          <p:cNvPr id="14" name="图片占位符 13"/>
          <p:cNvSpPr>
            <a:spLocks noGrp="1"/>
          </p:cNvSpPr>
          <p:nvPr>
            <p:ph type="pic" sz="quarter" idx="12"/>
          </p:nvPr>
        </p:nvSpPr>
        <p:spPr>
          <a:xfrm>
            <a:off x="2756405"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
        <p:nvSpPr>
          <p:cNvPr id="15" name="图片占位符 14"/>
          <p:cNvSpPr>
            <a:spLocks noGrp="1"/>
          </p:cNvSpPr>
          <p:nvPr>
            <p:ph type="pic" sz="quarter" idx="13"/>
          </p:nvPr>
        </p:nvSpPr>
        <p:spPr>
          <a:xfrm>
            <a:off x="4721044"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
        <p:nvSpPr>
          <p:cNvPr id="16" name="图片占位符 15"/>
          <p:cNvSpPr>
            <a:spLocks noGrp="1"/>
          </p:cNvSpPr>
          <p:nvPr>
            <p:ph type="pic" sz="quarter" idx="14"/>
          </p:nvPr>
        </p:nvSpPr>
        <p:spPr>
          <a:xfrm>
            <a:off x="6685682"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46751375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4827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2526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56329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17909" y="1689626"/>
            <a:ext cx="3658463" cy="2343288"/>
          </a:xfrm>
          <a:custGeom>
            <a:avLst/>
            <a:gdLst>
              <a:gd name="connsiteX0" fmla="*/ 0 w 4877950"/>
              <a:gd name="connsiteY0" fmla="*/ 0 h 3124384"/>
              <a:gd name="connsiteX1" fmla="*/ 4877950 w 4877950"/>
              <a:gd name="connsiteY1" fmla="*/ 0 h 3124384"/>
              <a:gd name="connsiteX2" fmla="*/ 4877950 w 4877950"/>
              <a:gd name="connsiteY2" fmla="*/ 3124384 h 3124384"/>
              <a:gd name="connsiteX3" fmla="*/ 0 w 4877950"/>
              <a:gd name="connsiteY3" fmla="*/ 3124384 h 3124384"/>
            </a:gdLst>
            <a:ahLst/>
            <a:cxnLst>
              <a:cxn ang="0">
                <a:pos x="connsiteX0" y="connsiteY0"/>
              </a:cxn>
              <a:cxn ang="0">
                <a:pos x="connsiteX1" y="connsiteY1"/>
              </a:cxn>
              <a:cxn ang="0">
                <a:pos x="connsiteX2" y="connsiteY2"/>
              </a:cxn>
              <a:cxn ang="0">
                <a:pos x="connsiteX3" y="connsiteY3"/>
              </a:cxn>
            </a:cxnLst>
            <a:rect l="l" t="t" r="r" b="b"/>
            <a:pathLst>
              <a:path w="4877950" h="3124384">
                <a:moveTo>
                  <a:pt x="0" y="0"/>
                </a:moveTo>
                <a:lnTo>
                  <a:pt x="4877950" y="0"/>
                </a:lnTo>
                <a:lnTo>
                  <a:pt x="4877950" y="3124384"/>
                </a:lnTo>
                <a:lnTo>
                  <a:pt x="0" y="3124384"/>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284783389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301353"/>
            <a:ext cx="9144000" cy="3243263"/>
          </a:xfrm>
          <a:custGeom>
            <a:avLst/>
            <a:gdLst>
              <a:gd name="connsiteX0" fmla="*/ 0 w 12192000"/>
              <a:gd name="connsiteY0" fmla="*/ 0 h 4324350"/>
              <a:gd name="connsiteX1" fmla="*/ 12192000 w 12192000"/>
              <a:gd name="connsiteY1" fmla="*/ 0 h 4324350"/>
              <a:gd name="connsiteX2" fmla="*/ 12192000 w 12192000"/>
              <a:gd name="connsiteY2" fmla="*/ 4324350 h 4324350"/>
              <a:gd name="connsiteX3" fmla="*/ 0 w 12192000"/>
              <a:gd name="connsiteY3" fmla="*/ 4324350 h 4324350"/>
            </a:gdLst>
            <a:ahLst/>
            <a:cxnLst>
              <a:cxn ang="0">
                <a:pos x="connsiteX0" y="connsiteY0"/>
              </a:cxn>
              <a:cxn ang="0">
                <a:pos x="connsiteX1" y="connsiteY1"/>
              </a:cxn>
              <a:cxn ang="0">
                <a:pos x="connsiteX2" y="connsiteY2"/>
              </a:cxn>
              <a:cxn ang="0">
                <a:pos x="connsiteX3" y="connsiteY3"/>
              </a:cxn>
            </a:cxnLst>
            <a:rect l="l" t="t" r="r" b="b"/>
            <a:pathLst>
              <a:path w="12192000" h="4324350">
                <a:moveTo>
                  <a:pt x="0" y="0"/>
                </a:moveTo>
                <a:lnTo>
                  <a:pt x="12192000" y="0"/>
                </a:lnTo>
                <a:lnTo>
                  <a:pt x="12192000" y="4324350"/>
                </a:lnTo>
                <a:lnTo>
                  <a:pt x="0" y="4324350"/>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383672127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791766" y="1489971"/>
            <a:ext cx="3758463" cy="2866030"/>
          </a:xfrm>
          <a:custGeom>
            <a:avLst/>
            <a:gdLst>
              <a:gd name="connsiteX0" fmla="*/ 0 w 5011284"/>
              <a:gd name="connsiteY0" fmla="*/ 0 h 3821373"/>
              <a:gd name="connsiteX1" fmla="*/ 5011284 w 5011284"/>
              <a:gd name="connsiteY1" fmla="*/ 0 h 3821373"/>
              <a:gd name="connsiteX2" fmla="*/ 5011284 w 5011284"/>
              <a:gd name="connsiteY2" fmla="*/ 3821373 h 3821373"/>
              <a:gd name="connsiteX3" fmla="*/ 0 w 5011284"/>
              <a:gd name="connsiteY3" fmla="*/ 3821373 h 3821373"/>
            </a:gdLst>
            <a:ahLst/>
            <a:cxnLst>
              <a:cxn ang="0">
                <a:pos x="connsiteX0" y="connsiteY0"/>
              </a:cxn>
              <a:cxn ang="0">
                <a:pos x="connsiteX1" y="connsiteY1"/>
              </a:cxn>
              <a:cxn ang="0">
                <a:pos x="connsiteX2" y="connsiteY2"/>
              </a:cxn>
              <a:cxn ang="0">
                <a:pos x="connsiteX3" y="connsiteY3"/>
              </a:cxn>
            </a:cxnLst>
            <a:rect l="l" t="t" r="r" b="b"/>
            <a:pathLst>
              <a:path w="5011284" h="3821373">
                <a:moveTo>
                  <a:pt x="0" y="0"/>
                </a:moveTo>
                <a:lnTo>
                  <a:pt x="5011284" y="0"/>
                </a:lnTo>
                <a:lnTo>
                  <a:pt x="5011284" y="3821373"/>
                </a:lnTo>
                <a:lnTo>
                  <a:pt x="0" y="3821373"/>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46877204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58624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Blank-2">
    <p:spTree>
      <p:nvGrpSpPr>
        <p:cNvPr id="1" name=""/>
        <p:cNvGrpSpPr/>
        <p:nvPr/>
      </p:nvGrpSpPr>
      <p:grpSpPr>
        <a:xfrm>
          <a:off x="0" y="0"/>
          <a:ext cx="0" cy="0"/>
          <a:chOff x="0" y="0"/>
          <a:chExt cx="0" cy="0"/>
        </a:xfrm>
      </p:grpSpPr>
      <p:sp>
        <p:nvSpPr>
          <p:cNvPr id="27" name="图片占位符 26"/>
          <p:cNvSpPr>
            <a:spLocks noGrp="1"/>
          </p:cNvSpPr>
          <p:nvPr>
            <p:ph type="pic" sz="quarter" idx="10"/>
          </p:nvPr>
        </p:nvSpPr>
        <p:spPr>
          <a:xfrm>
            <a:off x="804863"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
        <p:nvSpPr>
          <p:cNvPr id="28" name="图片占位符 27"/>
          <p:cNvSpPr>
            <a:spLocks noGrp="1"/>
          </p:cNvSpPr>
          <p:nvPr>
            <p:ph type="pic" sz="quarter" idx="11"/>
          </p:nvPr>
        </p:nvSpPr>
        <p:spPr>
          <a:xfrm>
            <a:off x="2795588"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
        <p:nvSpPr>
          <p:cNvPr id="29" name="图片占位符 28"/>
          <p:cNvSpPr>
            <a:spLocks noGrp="1"/>
          </p:cNvSpPr>
          <p:nvPr>
            <p:ph type="pic" sz="quarter" idx="12"/>
          </p:nvPr>
        </p:nvSpPr>
        <p:spPr>
          <a:xfrm>
            <a:off x="4786313"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
        <p:nvSpPr>
          <p:cNvPr id="30" name="图片占位符 29"/>
          <p:cNvSpPr>
            <a:spLocks noGrp="1"/>
          </p:cNvSpPr>
          <p:nvPr>
            <p:ph type="pic" sz="quarter" idx="13"/>
          </p:nvPr>
        </p:nvSpPr>
        <p:spPr>
          <a:xfrm>
            <a:off x="6777038"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173877646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94944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2" r:id="rId4"/>
    <p:sldLayoutId id="2147483665" r:id="rId5"/>
    <p:sldLayoutId id="2147483666" r:id="rId6"/>
    <p:sldLayoutId id="2147483667" r:id="rId7"/>
    <p:sldLayoutId id="2147483668" r:id="rId8"/>
    <p:sldLayoutId id="2147483669" r:id="rId9"/>
    <p:sldLayoutId id="2147483672" r:id="rId10"/>
  </p:sldLayoutIdLst>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82234" y="764437"/>
            <a:ext cx="4419695" cy="3495674"/>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260460" y="3053713"/>
            <a:ext cx="257728" cy="257728"/>
            <a:chOff x="7489371" y="4542971"/>
            <a:chExt cx="711200" cy="711200"/>
          </a:xfrm>
        </p:grpSpPr>
        <p:sp>
          <p:nvSpPr>
            <p:cNvPr id="3" name="椭圆 2"/>
            <p:cNvSpPr/>
            <p:nvPr/>
          </p:nvSpPr>
          <p:spPr>
            <a:xfrm>
              <a:off x="7489371" y="4542971"/>
              <a:ext cx="711200" cy="711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cs typeface="+mn-ea"/>
                <a:sym typeface="+mn-lt"/>
              </a:endParaRPr>
            </a:p>
          </p:txBody>
        </p:sp>
        <p:sp>
          <p:nvSpPr>
            <p:cNvPr id="4" name="椭圆 8"/>
            <p:cNvSpPr/>
            <p:nvPr/>
          </p:nvSpPr>
          <p:spPr>
            <a:xfrm>
              <a:off x="7649029" y="4739974"/>
              <a:ext cx="391884" cy="317194"/>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cs typeface="+mn-ea"/>
                <a:sym typeface="+mn-lt"/>
              </a:endParaRPr>
            </a:p>
          </p:txBody>
        </p:sp>
      </p:grpSp>
      <p:grpSp>
        <p:nvGrpSpPr>
          <p:cNvPr id="5" name="组合 4"/>
          <p:cNvGrpSpPr/>
          <p:nvPr/>
        </p:nvGrpSpPr>
        <p:grpSpPr>
          <a:xfrm>
            <a:off x="6622963" y="3053713"/>
            <a:ext cx="257728" cy="257728"/>
            <a:chOff x="8638974" y="4542971"/>
            <a:chExt cx="711200" cy="711200"/>
          </a:xfrm>
        </p:grpSpPr>
        <p:sp>
          <p:nvSpPr>
            <p:cNvPr id="6" name="椭圆 5"/>
            <p:cNvSpPr/>
            <p:nvPr/>
          </p:nvSpPr>
          <p:spPr>
            <a:xfrm>
              <a:off x="8638974" y="4542971"/>
              <a:ext cx="711200" cy="711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cs typeface="+mn-ea"/>
                <a:sym typeface="+mn-lt"/>
              </a:endParaRPr>
            </a:p>
          </p:txBody>
        </p:sp>
        <p:sp>
          <p:nvSpPr>
            <p:cNvPr id="7" name="椭圆 9"/>
            <p:cNvSpPr/>
            <p:nvPr/>
          </p:nvSpPr>
          <p:spPr>
            <a:xfrm>
              <a:off x="8798632" y="4702918"/>
              <a:ext cx="391884" cy="391305"/>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cs typeface="+mn-ea"/>
                <a:sym typeface="+mn-lt"/>
              </a:endParaRPr>
            </a:p>
          </p:txBody>
        </p:sp>
      </p:grpSp>
      <p:grpSp>
        <p:nvGrpSpPr>
          <p:cNvPr id="8" name="组合 7"/>
          <p:cNvGrpSpPr/>
          <p:nvPr/>
        </p:nvGrpSpPr>
        <p:grpSpPr>
          <a:xfrm>
            <a:off x="6984735" y="3053713"/>
            <a:ext cx="257728" cy="257728"/>
            <a:chOff x="9788577" y="4542971"/>
            <a:chExt cx="711200" cy="711200"/>
          </a:xfrm>
        </p:grpSpPr>
        <p:sp>
          <p:nvSpPr>
            <p:cNvPr id="9" name="椭圆 8"/>
            <p:cNvSpPr/>
            <p:nvPr/>
          </p:nvSpPr>
          <p:spPr>
            <a:xfrm>
              <a:off x="9788577" y="4542971"/>
              <a:ext cx="711200"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cs typeface="+mn-ea"/>
                <a:sym typeface="+mn-lt"/>
              </a:endParaRPr>
            </a:p>
          </p:txBody>
        </p:sp>
        <p:sp>
          <p:nvSpPr>
            <p:cNvPr id="10" name="椭圆 10"/>
            <p:cNvSpPr/>
            <p:nvPr/>
          </p:nvSpPr>
          <p:spPr>
            <a:xfrm>
              <a:off x="9948235" y="4702925"/>
              <a:ext cx="391884" cy="391292"/>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cs typeface="+mn-ea"/>
                <a:sym typeface="+mn-lt"/>
              </a:endParaRPr>
            </a:p>
          </p:txBody>
        </p:sp>
      </p:grpSp>
      <p:sp>
        <p:nvSpPr>
          <p:cNvPr id="15" name="矩形 14"/>
          <p:cNvSpPr/>
          <p:nvPr/>
        </p:nvSpPr>
        <p:spPr>
          <a:xfrm>
            <a:off x="4623022" y="1227006"/>
            <a:ext cx="4365036" cy="1583510"/>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4100" b="1" dirty="0">
                <a:solidFill>
                  <a:schemeClr val="tx1">
                    <a:lumMod val="75000"/>
                    <a:lumOff val="25000"/>
                  </a:schemeClr>
                </a:solidFill>
                <a:cs typeface="+mn-ea"/>
                <a:sym typeface="+mn-lt"/>
              </a:rPr>
              <a:t>IT</a:t>
            </a:r>
            <a:r>
              <a:rPr lang="zh-CN" altLang="en-US" sz="4100" b="1" dirty="0">
                <a:solidFill>
                  <a:schemeClr val="tx1">
                    <a:lumMod val="75000"/>
                    <a:lumOff val="25000"/>
                  </a:schemeClr>
                </a:solidFill>
                <a:cs typeface="+mn-ea"/>
                <a:sym typeface="+mn-lt"/>
              </a:rPr>
              <a:t>项目管理：</a:t>
            </a:r>
            <a:endParaRPr lang="en-US" altLang="zh-CN" sz="4100" b="1" dirty="0">
              <a:solidFill>
                <a:schemeClr val="tx1">
                  <a:lumMod val="75000"/>
                  <a:lumOff val="25000"/>
                </a:schemeClr>
              </a:solidFill>
              <a:cs typeface="+mn-ea"/>
              <a:sym typeface="+mn-lt"/>
            </a:endParaRPr>
          </a:p>
          <a:p>
            <a:pPr algn="ctr">
              <a:lnSpc>
                <a:spcPct val="120000"/>
              </a:lnSpc>
            </a:pPr>
            <a:r>
              <a:rPr lang="zh-CN" altLang="en-US" sz="4100" b="1" dirty="0">
                <a:solidFill>
                  <a:schemeClr val="tx1">
                    <a:lumMod val="75000"/>
                    <a:lumOff val="25000"/>
                  </a:schemeClr>
                </a:solidFill>
                <a:cs typeface="+mn-ea"/>
                <a:sym typeface="+mn-lt"/>
              </a:rPr>
              <a:t>项目前期研究报告</a:t>
            </a:r>
          </a:p>
        </p:txBody>
      </p:sp>
      <p:sp>
        <p:nvSpPr>
          <p:cNvPr id="20" name="文本框 15"/>
          <p:cNvSpPr txBox="1"/>
          <p:nvPr/>
        </p:nvSpPr>
        <p:spPr>
          <a:xfrm>
            <a:off x="4681641" y="3782835"/>
            <a:ext cx="4247798" cy="267317"/>
          </a:xfrm>
          <a:prstGeom prst="rect">
            <a:avLst/>
          </a:prstGeom>
          <a:noFill/>
        </p:spPr>
        <p:txBody>
          <a:bodyPr wrap="square" lIns="68580" tIns="34290" rIns="68580" bIns="34290" rtlCol="0">
            <a:spAutoFit/>
            <a:scene3d>
              <a:camera prst="orthographicFront"/>
              <a:lightRig rig="threePt" dir="t"/>
            </a:scene3d>
            <a:sp3d contourW="12700"/>
          </a:bodyPr>
          <a:lstStyle/>
          <a:p>
            <a:pPr algn="ctr">
              <a:lnSpc>
                <a:spcPct val="114000"/>
              </a:lnSpc>
            </a:pPr>
            <a:r>
              <a:rPr lang="zh-CN" altLang="en-US" sz="1200" dirty="0">
                <a:solidFill>
                  <a:schemeClr val="accent5"/>
                </a:solidFill>
                <a:cs typeface="+mn-ea"/>
                <a:sym typeface="+mn-lt"/>
              </a:rPr>
              <a:t>汇报小组：并夕夕互助队    时间：</a:t>
            </a:r>
            <a:r>
              <a:rPr lang="en-US" altLang="zh-CN" sz="1200" dirty="0">
                <a:solidFill>
                  <a:schemeClr val="accent5"/>
                </a:solidFill>
                <a:cs typeface="+mn-ea"/>
                <a:sym typeface="+mn-lt"/>
              </a:rPr>
              <a:t>2020.5.6</a:t>
            </a:r>
          </a:p>
        </p:txBody>
      </p:sp>
    </p:spTree>
    <p:extLst>
      <p:ext uri="{BB962C8B-B14F-4D97-AF65-F5344CB8AC3E}">
        <p14:creationId xmlns:p14="http://schemas.microsoft.com/office/powerpoint/2010/main" val="344779035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4078FB-B873-4B0B-B5C4-8D8518E862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253" y="0"/>
            <a:ext cx="8238534" cy="5143500"/>
          </a:xfrm>
          <a:prstGeom prst="rect">
            <a:avLst/>
          </a:prstGeom>
        </p:spPr>
      </p:pic>
    </p:spTree>
    <p:extLst>
      <p:ext uri="{BB962C8B-B14F-4D97-AF65-F5344CB8AC3E}">
        <p14:creationId xmlns:p14="http://schemas.microsoft.com/office/powerpoint/2010/main" val="419526151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98564" y="229309"/>
            <a:ext cx="4419740"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竞品分析</a:t>
            </a:r>
          </a:p>
        </p:txBody>
      </p:sp>
      <p:pic>
        <p:nvPicPr>
          <p:cNvPr id="26" name="图片 25">
            <a:extLst>
              <a:ext uri="{FF2B5EF4-FFF2-40B4-BE49-F238E27FC236}">
                <a16:creationId xmlns:a16="http://schemas.microsoft.com/office/drawing/2014/main" id="{5B2A719B-52FD-4060-B741-B653E01D6798}"/>
              </a:ext>
            </a:extLst>
          </p:cNvPr>
          <p:cNvPicPr/>
          <p:nvPr/>
        </p:nvPicPr>
        <p:blipFill rotWithShape="1">
          <a:blip r:embed="rId3">
            <a:extLst>
              <a:ext uri="{28A0092B-C50C-407E-A947-70E740481C1C}">
                <a14:useLocalDpi xmlns:a14="http://schemas.microsoft.com/office/drawing/2010/main" val="0"/>
              </a:ext>
            </a:extLst>
          </a:blip>
          <a:srcRect r="7082"/>
          <a:stretch/>
        </p:blipFill>
        <p:spPr bwMode="auto">
          <a:xfrm>
            <a:off x="0" y="1212214"/>
            <a:ext cx="8945335" cy="33475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374357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98564" y="229309"/>
            <a:ext cx="4419740"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竞品选择</a:t>
            </a:r>
          </a:p>
        </p:txBody>
      </p:sp>
      <p:grpSp>
        <p:nvGrpSpPr>
          <p:cNvPr id="56" name="组合 55"/>
          <p:cNvGrpSpPr/>
          <p:nvPr/>
        </p:nvGrpSpPr>
        <p:grpSpPr>
          <a:xfrm>
            <a:off x="298563" y="1472594"/>
            <a:ext cx="5621537" cy="1206210"/>
            <a:chOff x="662715" y="3181350"/>
            <a:chExt cx="7495382" cy="1608279"/>
          </a:xfrm>
        </p:grpSpPr>
        <p:sp>
          <p:nvSpPr>
            <p:cNvPr id="57" name="矩形 56"/>
            <p:cNvSpPr/>
            <p:nvPr/>
          </p:nvSpPr>
          <p:spPr>
            <a:xfrm>
              <a:off x="662715" y="3181350"/>
              <a:ext cx="7495382" cy="1608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8" name="椭圆 57"/>
            <p:cNvSpPr/>
            <p:nvPr/>
          </p:nvSpPr>
          <p:spPr>
            <a:xfrm>
              <a:off x="943506" y="3270548"/>
              <a:ext cx="1194790" cy="1194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p:cNvGrpSpPr/>
            <p:nvPr/>
          </p:nvGrpSpPr>
          <p:grpSpPr>
            <a:xfrm>
              <a:off x="2419087" y="3332411"/>
              <a:ext cx="5739008" cy="1249830"/>
              <a:chOff x="1478085" y="4679146"/>
              <a:chExt cx="5739008" cy="1249830"/>
            </a:xfrm>
          </p:grpSpPr>
          <p:sp>
            <p:nvSpPr>
              <p:cNvPr id="61" name="矩形 60"/>
              <p:cNvSpPr/>
              <p:nvPr/>
            </p:nvSpPr>
            <p:spPr>
              <a:xfrm>
                <a:off x="1478085" y="5140811"/>
                <a:ext cx="5739008" cy="788165"/>
              </a:xfrm>
              <a:prstGeom prst="rect">
                <a:avLst/>
              </a:prstGeom>
            </p:spPr>
            <p:txBody>
              <a:bodyPr wrap="square">
                <a:spAutoFit/>
              </a:bodyPr>
              <a:lstStyle/>
              <a:p>
                <a:pPr>
                  <a:lnSpc>
                    <a:spcPct val="120000"/>
                  </a:lnSpc>
                </a:pPr>
                <a:r>
                  <a:rPr lang="zh-CN" altLang="en-US" dirty="0">
                    <a:solidFill>
                      <a:schemeClr val="tx1">
                        <a:lumMod val="50000"/>
                        <a:lumOff val="50000"/>
                      </a:schemeClr>
                    </a:solidFill>
                    <a:cs typeface="+mn-ea"/>
                    <a:sym typeface="+mn-lt"/>
                  </a:rPr>
                  <a:t>中山大学</a:t>
                </a:r>
                <a:r>
                  <a:rPr lang="en-US" altLang="zh-CN" dirty="0">
                    <a:solidFill>
                      <a:schemeClr val="tx1">
                        <a:lumMod val="50000"/>
                        <a:lumOff val="50000"/>
                      </a:schemeClr>
                    </a:solidFill>
                    <a:cs typeface="+mn-ea"/>
                    <a:sym typeface="+mn-lt"/>
                  </a:rPr>
                  <a:t>APP</a:t>
                </a:r>
                <a:r>
                  <a:rPr lang="zh-CN" altLang="en-US" dirty="0">
                    <a:solidFill>
                      <a:schemeClr val="tx1">
                        <a:lumMod val="50000"/>
                        <a:lumOff val="50000"/>
                      </a:schemeClr>
                    </a:solidFill>
                    <a:cs typeface="+mn-ea"/>
                    <a:sym typeface="+mn-lt"/>
                  </a:rPr>
                  <a:t>较早进入学生视野，是唯一的官方软件，并整合了多项校园生活功能，有很大的用户基础优势。</a:t>
                </a:r>
              </a:p>
            </p:txBody>
          </p:sp>
          <p:sp>
            <p:nvSpPr>
              <p:cNvPr id="62" name="矩形 61"/>
              <p:cNvSpPr/>
              <p:nvPr/>
            </p:nvSpPr>
            <p:spPr>
              <a:xfrm>
                <a:off x="1478087" y="4679146"/>
                <a:ext cx="2228426" cy="467052"/>
              </a:xfrm>
              <a:prstGeom prst="rect">
                <a:avLst/>
              </a:prstGeom>
            </p:spPr>
            <p:txBody>
              <a:bodyPr wrap="square">
                <a:spAutoFit/>
              </a:bodyPr>
              <a:lstStyle/>
              <a:p>
                <a:pPr>
                  <a:lnSpc>
                    <a:spcPct val="120000"/>
                  </a:lnSpc>
                </a:pPr>
                <a:r>
                  <a:rPr lang="zh-CN" altLang="en-US" sz="1500" b="1" dirty="0">
                    <a:solidFill>
                      <a:srgbClr val="53585F"/>
                    </a:solidFill>
                    <a:cs typeface="+mn-ea"/>
                    <a:sym typeface="+mn-lt"/>
                  </a:rPr>
                  <a:t>选择理由</a:t>
                </a:r>
              </a:p>
            </p:txBody>
          </p:sp>
        </p:grpSp>
        <p:sp>
          <p:nvSpPr>
            <p:cNvPr id="60" name="椭圆 71"/>
            <p:cNvSpPr/>
            <p:nvPr/>
          </p:nvSpPr>
          <p:spPr>
            <a:xfrm>
              <a:off x="1307416" y="3538042"/>
              <a:ext cx="485661" cy="614258"/>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63" name="组合 62"/>
          <p:cNvGrpSpPr/>
          <p:nvPr/>
        </p:nvGrpSpPr>
        <p:grpSpPr>
          <a:xfrm>
            <a:off x="298564" y="2930141"/>
            <a:ext cx="5621537" cy="1690627"/>
            <a:chOff x="662715" y="4591843"/>
            <a:chExt cx="7495382" cy="2254168"/>
          </a:xfrm>
        </p:grpSpPr>
        <p:sp>
          <p:nvSpPr>
            <p:cNvPr id="64" name="矩形 63"/>
            <p:cNvSpPr/>
            <p:nvPr/>
          </p:nvSpPr>
          <p:spPr>
            <a:xfrm>
              <a:off x="662715" y="4591843"/>
              <a:ext cx="7495382" cy="22541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nvSpPr>
          <p:spPr>
            <a:xfrm>
              <a:off x="943506" y="4681042"/>
              <a:ext cx="1194790" cy="1194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6" name="组合 65"/>
            <p:cNvGrpSpPr/>
            <p:nvPr/>
          </p:nvGrpSpPr>
          <p:grpSpPr>
            <a:xfrm>
              <a:off x="2419088" y="4742905"/>
              <a:ext cx="5404580" cy="1939249"/>
              <a:chOff x="1478086" y="4679146"/>
              <a:chExt cx="5404580" cy="1939249"/>
            </a:xfrm>
          </p:grpSpPr>
          <p:sp>
            <p:nvSpPr>
              <p:cNvPr id="68" name="矩形 67"/>
              <p:cNvSpPr/>
              <p:nvPr/>
            </p:nvSpPr>
            <p:spPr>
              <a:xfrm>
                <a:off x="1478086" y="5140811"/>
                <a:ext cx="5404580" cy="1477584"/>
              </a:xfrm>
              <a:prstGeom prst="rect">
                <a:avLst/>
              </a:prstGeom>
            </p:spPr>
            <p:txBody>
              <a:bodyPr wrap="square">
                <a:spAutoFit/>
              </a:bodyPr>
              <a:lstStyle/>
              <a:p>
                <a:pPr>
                  <a:lnSpc>
                    <a:spcPct val="120000"/>
                  </a:lnSpc>
                </a:pPr>
                <a:r>
                  <a:rPr lang="zh-CN" altLang="en-US" dirty="0">
                    <a:solidFill>
                      <a:schemeClr val="tx1">
                        <a:lumMod val="50000"/>
                        <a:lumOff val="50000"/>
                      </a:schemeClr>
                    </a:solidFill>
                    <a:cs typeface="+mn-ea"/>
                    <a:sym typeface="+mn-lt"/>
                  </a:rPr>
                  <a:t>软件版本：中山大学 </a:t>
                </a:r>
                <a:r>
                  <a:rPr lang="en-US" altLang="zh-CN" dirty="0">
                    <a:solidFill>
                      <a:schemeClr val="tx1">
                        <a:lumMod val="50000"/>
                        <a:lumOff val="50000"/>
                      </a:schemeClr>
                    </a:solidFill>
                    <a:cs typeface="+mn-ea"/>
                    <a:sym typeface="+mn-lt"/>
                  </a:rPr>
                  <a:t>IOS</a:t>
                </a:r>
                <a:r>
                  <a:rPr lang="zh-CN" altLang="en-US" dirty="0">
                    <a:solidFill>
                      <a:schemeClr val="tx1">
                        <a:lumMod val="50000"/>
                        <a:lumOff val="50000"/>
                      </a:schemeClr>
                    </a:solidFill>
                    <a:cs typeface="+mn-ea"/>
                    <a:sym typeface="+mn-lt"/>
                  </a:rPr>
                  <a:t>端</a:t>
                </a:r>
                <a:r>
                  <a:rPr lang="en-US" altLang="zh-CN" dirty="0">
                    <a:solidFill>
                      <a:schemeClr val="tx1">
                        <a:lumMod val="50000"/>
                        <a:lumOff val="50000"/>
                      </a:schemeClr>
                    </a:solidFill>
                    <a:cs typeface="+mn-ea"/>
                    <a:sym typeface="+mn-lt"/>
                  </a:rPr>
                  <a:t>1.3.1</a:t>
                </a:r>
                <a:r>
                  <a:rPr lang="zh-CN" altLang="en-US" dirty="0">
                    <a:solidFill>
                      <a:schemeClr val="tx1">
                        <a:lumMod val="50000"/>
                        <a:lumOff val="50000"/>
                      </a:schemeClr>
                    </a:solidFill>
                    <a:cs typeface="+mn-ea"/>
                    <a:sym typeface="+mn-lt"/>
                  </a:rPr>
                  <a:t>（更新时间两年前）</a:t>
                </a:r>
              </a:p>
              <a:p>
                <a:pPr>
                  <a:lnSpc>
                    <a:spcPct val="120000"/>
                  </a:lnSpc>
                </a:pPr>
                <a:r>
                  <a:rPr lang="zh-CN" altLang="en-US" dirty="0">
                    <a:solidFill>
                      <a:schemeClr val="tx1">
                        <a:lumMod val="50000"/>
                        <a:lumOff val="50000"/>
                      </a:schemeClr>
                    </a:solidFill>
                    <a:cs typeface="+mn-ea"/>
                    <a:sym typeface="+mn-lt"/>
                  </a:rPr>
                  <a:t>体验时间：</a:t>
                </a:r>
                <a:r>
                  <a:rPr lang="en-US" altLang="zh-CN" dirty="0">
                    <a:solidFill>
                      <a:schemeClr val="tx1">
                        <a:lumMod val="50000"/>
                        <a:lumOff val="50000"/>
                      </a:schemeClr>
                    </a:solidFill>
                    <a:cs typeface="+mn-ea"/>
                    <a:sym typeface="+mn-lt"/>
                  </a:rPr>
                  <a:t>2020/5/5</a:t>
                </a:r>
              </a:p>
              <a:p>
                <a:pPr>
                  <a:lnSpc>
                    <a:spcPct val="120000"/>
                  </a:lnSpc>
                </a:pPr>
                <a:r>
                  <a:rPr lang="zh-CN" altLang="en-US" dirty="0">
                    <a:solidFill>
                      <a:schemeClr val="tx1">
                        <a:lumMod val="50000"/>
                        <a:lumOff val="50000"/>
                      </a:schemeClr>
                    </a:solidFill>
                    <a:cs typeface="+mn-ea"/>
                    <a:sym typeface="+mn-lt"/>
                  </a:rPr>
                  <a:t>设备型号：</a:t>
                </a:r>
                <a:r>
                  <a:rPr lang="en-US" altLang="zh-CN" dirty="0">
                    <a:solidFill>
                      <a:schemeClr val="tx1">
                        <a:lumMod val="50000"/>
                        <a:lumOff val="50000"/>
                      </a:schemeClr>
                    </a:solidFill>
                    <a:cs typeface="+mn-ea"/>
                    <a:sym typeface="+mn-lt"/>
                  </a:rPr>
                  <a:t>ipad2018</a:t>
                </a:r>
              </a:p>
              <a:p>
                <a:pPr>
                  <a:lnSpc>
                    <a:spcPct val="120000"/>
                  </a:lnSpc>
                </a:pPr>
                <a:r>
                  <a:rPr lang="zh-CN" altLang="en-US" dirty="0">
                    <a:solidFill>
                      <a:schemeClr val="tx1">
                        <a:lumMod val="50000"/>
                        <a:lumOff val="50000"/>
                      </a:schemeClr>
                    </a:solidFill>
                    <a:cs typeface="+mn-ea"/>
                    <a:sym typeface="+mn-lt"/>
                  </a:rPr>
                  <a:t>操作系统：</a:t>
                </a:r>
                <a:r>
                  <a:rPr lang="en-US" altLang="zh-CN" dirty="0">
                    <a:solidFill>
                      <a:schemeClr val="tx1">
                        <a:lumMod val="50000"/>
                        <a:lumOff val="50000"/>
                      </a:schemeClr>
                    </a:solidFill>
                    <a:cs typeface="+mn-ea"/>
                    <a:sym typeface="+mn-lt"/>
                  </a:rPr>
                  <a:t>IOS12.2</a:t>
                </a:r>
              </a:p>
            </p:txBody>
          </p:sp>
          <p:sp>
            <p:nvSpPr>
              <p:cNvPr id="69" name="矩形 68"/>
              <p:cNvSpPr/>
              <p:nvPr/>
            </p:nvSpPr>
            <p:spPr>
              <a:xfrm>
                <a:off x="1478087" y="4679146"/>
                <a:ext cx="2228426" cy="467052"/>
              </a:xfrm>
              <a:prstGeom prst="rect">
                <a:avLst/>
              </a:prstGeom>
            </p:spPr>
            <p:txBody>
              <a:bodyPr wrap="square">
                <a:spAutoFit/>
              </a:bodyPr>
              <a:lstStyle/>
              <a:p>
                <a:pPr>
                  <a:lnSpc>
                    <a:spcPct val="120000"/>
                  </a:lnSpc>
                </a:pPr>
                <a:r>
                  <a:rPr lang="zh-CN" altLang="en-US" sz="1500" b="1" dirty="0">
                    <a:solidFill>
                      <a:srgbClr val="53585F"/>
                    </a:solidFill>
                    <a:cs typeface="+mn-ea"/>
                    <a:sym typeface="+mn-lt"/>
                  </a:rPr>
                  <a:t>相关信息</a:t>
                </a:r>
              </a:p>
            </p:txBody>
          </p:sp>
        </p:grpSp>
        <p:sp>
          <p:nvSpPr>
            <p:cNvPr id="67" name="椭圆 72"/>
            <p:cNvSpPr/>
            <p:nvPr/>
          </p:nvSpPr>
          <p:spPr>
            <a:xfrm>
              <a:off x="1243117" y="4970614"/>
              <a:ext cx="614258" cy="570102"/>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pic>
        <p:nvPicPr>
          <p:cNvPr id="25" name="图片 24">
            <a:extLst>
              <a:ext uri="{FF2B5EF4-FFF2-40B4-BE49-F238E27FC236}">
                <a16:creationId xmlns:a16="http://schemas.microsoft.com/office/drawing/2014/main" id="{2D48B4B5-ED55-4084-866D-7A099A1CF6D9}"/>
              </a:ext>
            </a:extLst>
          </p:cNvPr>
          <p:cNvPicPr/>
          <p:nvPr/>
        </p:nvPicPr>
        <p:blipFill>
          <a:blip r:embed="rId3"/>
          <a:stretch>
            <a:fillRect/>
          </a:stretch>
        </p:blipFill>
        <p:spPr>
          <a:xfrm>
            <a:off x="6017608" y="983962"/>
            <a:ext cx="2827828" cy="1403254"/>
          </a:xfrm>
          <a:prstGeom prst="rect">
            <a:avLst/>
          </a:prstGeom>
        </p:spPr>
      </p:pic>
      <p:sp>
        <p:nvSpPr>
          <p:cNvPr id="26" name="矩形 25">
            <a:extLst>
              <a:ext uri="{FF2B5EF4-FFF2-40B4-BE49-F238E27FC236}">
                <a16:creationId xmlns:a16="http://schemas.microsoft.com/office/drawing/2014/main" id="{1A6B1A54-E92C-47A3-B2BF-36E60D067EEC}"/>
              </a:ext>
            </a:extLst>
          </p:cNvPr>
          <p:cNvSpPr/>
          <p:nvPr/>
        </p:nvSpPr>
        <p:spPr>
          <a:xfrm>
            <a:off x="6537445" y="2556897"/>
            <a:ext cx="2096541" cy="349776"/>
          </a:xfrm>
          <a:prstGeom prst="rect">
            <a:avLst/>
          </a:prstGeom>
        </p:spPr>
        <p:txBody>
          <a:bodyPr wrap="square">
            <a:spAutoFit/>
          </a:bodyPr>
          <a:lstStyle/>
          <a:p>
            <a:pPr>
              <a:lnSpc>
                <a:spcPct val="120000"/>
              </a:lnSpc>
            </a:pPr>
            <a:r>
              <a:rPr lang="zh-CN" altLang="en-US" sz="1500" b="1" dirty="0">
                <a:solidFill>
                  <a:srgbClr val="53585F"/>
                </a:solidFill>
                <a:cs typeface="+mn-ea"/>
                <a:sym typeface="+mn-lt"/>
              </a:rPr>
              <a:t>中山大学（官方）</a:t>
            </a:r>
            <a:r>
              <a:rPr lang="en-US" altLang="zh-CN" sz="1500" b="1" dirty="0">
                <a:solidFill>
                  <a:srgbClr val="53585F"/>
                </a:solidFill>
                <a:cs typeface="+mn-ea"/>
                <a:sym typeface="+mn-lt"/>
              </a:rPr>
              <a:t>APP</a:t>
            </a:r>
            <a:endParaRPr lang="zh-CN" altLang="en-US" sz="1500" b="1" dirty="0">
              <a:solidFill>
                <a:srgbClr val="53585F"/>
              </a:solidFill>
              <a:cs typeface="+mn-ea"/>
              <a:sym typeface="+mn-lt"/>
            </a:endParaRPr>
          </a:p>
        </p:txBody>
      </p:sp>
    </p:spTree>
    <p:extLst>
      <p:ext uri="{BB962C8B-B14F-4D97-AF65-F5344CB8AC3E}">
        <p14:creationId xmlns:p14="http://schemas.microsoft.com/office/powerpoint/2010/main" val="207350316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98564"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市场趋势</a:t>
            </a:r>
          </a:p>
        </p:txBody>
      </p:sp>
      <p:sp>
        <p:nvSpPr>
          <p:cNvPr id="39" name="矩形 38"/>
          <p:cNvSpPr/>
          <p:nvPr/>
        </p:nvSpPr>
        <p:spPr>
          <a:xfrm>
            <a:off x="4340352" y="1694249"/>
            <a:ext cx="4559807" cy="2651623"/>
          </a:xfrm>
          <a:prstGeom prst="rect">
            <a:avLst/>
          </a:prstGeom>
        </p:spPr>
        <p:txBody>
          <a:bodyPr wrap="square">
            <a:spAutoFit/>
          </a:bodyPr>
          <a:lstStyle/>
          <a:p>
            <a:pPr algn="just">
              <a:lnSpc>
                <a:spcPct val="120000"/>
              </a:lnSpc>
            </a:pPr>
            <a:r>
              <a:rPr lang="en-US" altLang="zh-CN" sz="2000" dirty="0" err="1">
                <a:solidFill>
                  <a:schemeClr val="tx1">
                    <a:lumMod val="50000"/>
                    <a:lumOff val="50000"/>
                  </a:schemeClr>
                </a:solidFill>
                <a:cs typeface="+mn-ea"/>
                <a:sym typeface="+mn-lt"/>
              </a:rPr>
              <a:t>iiMedia</a:t>
            </a:r>
            <a:r>
              <a:rPr lang="en-US" altLang="zh-CN" sz="2000" dirty="0">
                <a:solidFill>
                  <a:schemeClr val="tx1">
                    <a:lumMod val="50000"/>
                    <a:lumOff val="50000"/>
                  </a:schemeClr>
                </a:solidFill>
                <a:cs typeface="+mn-ea"/>
                <a:sym typeface="+mn-lt"/>
              </a:rPr>
              <a:t> Research</a:t>
            </a:r>
            <a:r>
              <a:rPr lang="zh-CN" altLang="en-US" sz="2000" dirty="0">
                <a:solidFill>
                  <a:schemeClr val="tx1">
                    <a:lumMod val="50000"/>
                    <a:lumOff val="50000"/>
                  </a:schemeClr>
                </a:solidFill>
                <a:cs typeface="+mn-ea"/>
                <a:sym typeface="+mn-lt"/>
              </a:rPr>
              <a:t>数据显示，大学官方</a:t>
            </a:r>
            <a:r>
              <a:rPr lang="en-US" altLang="zh-CN" sz="2000" dirty="0">
                <a:solidFill>
                  <a:schemeClr val="tx1">
                    <a:lumMod val="50000"/>
                    <a:lumOff val="50000"/>
                  </a:schemeClr>
                </a:solidFill>
                <a:cs typeface="+mn-ea"/>
                <a:sym typeface="+mn-lt"/>
              </a:rPr>
              <a:t>APP</a:t>
            </a:r>
            <a:r>
              <a:rPr lang="zh-CN" altLang="en-US" sz="2000" dirty="0">
                <a:solidFill>
                  <a:schemeClr val="tx1">
                    <a:lumMod val="50000"/>
                    <a:lumOff val="50000"/>
                  </a:schemeClr>
                </a:solidFill>
                <a:cs typeface="+mn-ea"/>
                <a:sym typeface="+mn-lt"/>
              </a:rPr>
              <a:t>在智能手机普及之后用户规模处于逐年稳步增长的状态，但随着微信小程序，公众号等的流行，官方</a:t>
            </a:r>
            <a:r>
              <a:rPr lang="en-US" altLang="zh-CN" sz="2000" dirty="0">
                <a:solidFill>
                  <a:schemeClr val="tx1">
                    <a:lumMod val="50000"/>
                    <a:lumOff val="50000"/>
                  </a:schemeClr>
                </a:solidFill>
                <a:cs typeface="+mn-ea"/>
                <a:sym typeface="+mn-lt"/>
              </a:rPr>
              <a:t>APP</a:t>
            </a:r>
            <a:r>
              <a:rPr lang="zh-CN" altLang="en-US" sz="2000" dirty="0">
                <a:solidFill>
                  <a:schemeClr val="tx1">
                    <a:lumMod val="50000"/>
                    <a:lumOff val="50000"/>
                  </a:schemeClr>
                </a:solidFill>
                <a:cs typeface="+mn-ea"/>
                <a:sym typeface="+mn-lt"/>
              </a:rPr>
              <a:t>的下载变得不那么必要，但由于其功能整合度高，因此仍然是学生校园移动应用中的重要组成部分。</a:t>
            </a:r>
          </a:p>
        </p:txBody>
      </p:sp>
      <p:pic>
        <p:nvPicPr>
          <p:cNvPr id="42" name="图片占位符 7"/>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tretch>
            <a:fillRect/>
          </a:stretch>
        </p:blipFill>
        <p:spPr>
          <a:xfrm>
            <a:off x="468423" y="1455484"/>
            <a:ext cx="3972949" cy="2829393"/>
          </a:xfrm>
        </p:spPr>
      </p:pic>
    </p:spTree>
    <p:extLst>
      <p:ext uri="{BB962C8B-B14F-4D97-AF65-F5344CB8AC3E}">
        <p14:creationId xmlns:p14="http://schemas.microsoft.com/office/powerpoint/2010/main" val="94061904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61307" y="1914017"/>
            <a:ext cx="8182989" cy="2045494"/>
            <a:chOff x="881742" y="2552023"/>
            <a:chExt cx="10910653" cy="2727325"/>
          </a:xfrm>
        </p:grpSpPr>
        <p:sp>
          <p:nvSpPr>
            <p:cNvPr id="2" name="椭圆 10"/>
            <p:cNvSpPr>
              <a:spLocks noChangeArrowheads="1"/>
            </p:cNvSpPr>
            <p:nvPr/>
          </p:nvSpPr>
          <p:spPr bwMode="auto">
            <a:xfrm>
              <a:off x="881742" y="2552023"/>
              <a:ext cx="914400" cy="914400"/>
            </a:xfrm>
            <a:prstGeom prst="ellipse">
              <a:avLst/>
            </a:prstGeom>
            <a:solidFill>
              <a:schemeClr val="accent1"/>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latin typeface="+mn-lt"/>
                <a:ea typeface="+mn-ea"/>
                <a:cs typeface="+mn-ea"/>
                <a:sym typeface="+mn-lt"/>
              </a:endParaRPr>
            </a:p>
          </p:txBody>
        </p:sp>
        <p:sp>
          <p:nvSpPr>
            <p:cNvPr id="3" name="椭圆 11"/>
            <p:cNvSpPr>
              <a:spLocks noChangeArrowheads="1"/>
            </p:cNvSpPr>
            <p:nvPr/>
          </p:nvSpPr>
          <p:spPr bwMode="auto">
            <a:xfrm>
              <a:off x="2997880" y="4364948"/>
              <a:ext cx="914400" cy="914400"/>
            </a:xfrm>
            <a:prstGeom prst="ellipse">
              <a:avLst/>
            </a:prstGeom>
            <a:solidFill>
              <a:schemeClr val="accent3"/>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latin typeface="+mn-lt"/>
                <a:ea typeface="+mn-ea"/>
                <a:cs typeface="+mn-ea"/>
                <a:sym typeface="+mn-lt"/>
              </a:endParaRPr>
            </a:p>
          </p:txBody>
        </p:sp>
        <p:sp>
          <p:nvSpPr>
            <p:cNvPr id="4" name="椭圆 12"/>
            <p:cNvSpPr>
              <a:spLocks noChangeArrowheads="1"/>
            </p:cNvSpPr>
            <p:nvPr/>
          </p:nvSpPr>
          <p:spPr bwMode="auto">
            <a:xfrm>
              <a:off x="5409292" y="2552023"/>
              <a:ext cx="914400" cy="914400"/>
            </a:xfrm>
            <a:prstGeom prst="ellipse">
              <a:avLst/>
            </a:prstGeom>
            <a:solidFill>
              <a:schemeClr val="accent1"/>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endParaRPr lang="zh-CN" altLang="en-US">
                <a:solidFill>
                  <a:srgbClr val="FFFFFF"/>
                </a:solidFill>
                <a:latin typeface="+mn-lt"/>
                <a:ea typeface="+mn-ea"/>
                <a:cs typeface="+mn-ea"/>
                <a:sym typeface="+mn-lt"/>
              </a:endParaRPr>
            </a:p>
          </p:txBody>
        </p:sp>
        <p:sp>
          <p:nvSpPr>
            <p:cNvPr id="5" name="椭圆 13"/>
            <p:cNvSpPr>
              <a:spLocks noChangeArrowheads="1"/>
            </p:cNvSpPr>
            <p:nvPr/>
          </p:nvSpPr>
          <p:spPr bwMode="auto">
            <a:xfrm>
              <a:off x="7479392" y="4364948"/>
              <a:ext cx="914400" cy="914400"/>
            </a:xfrm>
            <a:prstGeom prst="ellipse">
              <a:avLst/>
            </a:prstGeom>
            <a:solidFill>
              <a:schemeClr val="accent3"/>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endParaRPr lang="zh-CN" altLang="en-US" sz="1200">
                <a:solidFill>
                  <a:srgbClr val="FFFFFF"/>
                </a:solidFill>
                <a:latin typeface="+mn-lt"/>
                <a:ea typeface="+mn-ea"/>
                <a:cs typeface="+mn-ea"/>
                <a:sym typeface="+mn-lt"/>
              </a:endParaRPr>
            </a:p>
          </p:txBody>
        </p:sp>
        <p:cxnSp>
          <p:nvCxnSpPr>
            <p:cNvPr id="6" name="直接箭头连接符 14"/>
            <p:cNvCxnSpPr>
              <a:cxnSpLocks noChangeShapeType="1"/>
              <a:stCxn id="2" idx="5"/>
              <a:endCxn id="3" idx="1"/>
            </p:cNvCxnSpPr>
            <p:nvPr/>
          </p:nvCxnSpPr>
          <p:spPr bwMode="auto">
            <a:xfrm>
              <a:off x="1662792" y="3333073"/>
              <a:ext cx="1468438" cy="1165225"/>
            </a:xfrm>
            <a:prstGeom prst="straightConnector1">
              <a:avLst/>
            </a:prstGeom>
            <a:ln w="9525" cap="flat" cmpd="sng" algn="ctr">
              <a:solidFill>
                <a:schemeClr val="accent1"/>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cxnSp>
        <p:cxnSp>
          <p:nvCxnSpPr>
            <p:cNvPr id="7" name="直接箭头连接符 15"/>
            <p:cNvCxnSpPr>
              <a:cxnSpLocks noChangeShapeType="1"/>
              <a:stCxn id="3" idx="7"/>
              <a:endCxn id="4" idx="3"/>
            </p:cNvCxnSpPr>
            <p:nvPr/>
          </p:nvCxnSpPr>
          <p:spPr bwMode="auto">
            <a:xfrm flipV="1">
              <a:off x="3777342" y="3333073"/>
              <a:ext cx="1765300" cy="1165225"/>
            </a:xfrm>
            <a:prstGeom prst="straightConnector1">
              <a:avLst/>
            </a:prstGeom>
            <a:ln w="9525" cap="flat" cmpd="sng" algn="ctr">
              <a:solidFill>
                <a:schemeClr val="accent1"/>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cxnSp>
        <p:cxnSp>
          <p:nvCxnSpPr>
            <p:cNvPr id="8" name="直接箭头连接符 16"/>
            <p:cNvCxnSpPr>
              <a:cxnSpLocks noChangeShapeType="1"/>
              <a:stCxn id="4" idx="5"/>
              <a:endCxn id="5" idx="1"/>
            </p:cNvCxnSpPr>
            <p:nvPr/>
          </p:nvCxnSpPr>
          <p:spPr bwMode="auto">
            <a:xfrm>
              <a:off x="6189781" y="3332512"/>
              <a:ext cx="1423522" cy="1166347"/>
            </a:xfrm>
            <a:prstGeom prst="straightConnector1">
              <a:avLst/>
            </a:prstGeom>
            <a:ln w="9525" cap="flat" cmpd="sng" algn="ctr">
              <a:solidFill>
                <a:schemeClr val="accent1"/>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cxnSp>
        <p:sp>
          <p:nvSpPr>
            <p:cNvPr id="9" name="椭圆 17"/>
            <p:cNvSpPr>
              <a:spLocks noChangeAspect="1" noChangeArrowheads="1"/>
            </p:cNvSpPr>
            <p:nvPr/>
          </p:nvSpPr>
          <p:spPr bwMode="auto">
            <a:xfrm>
              <a:off x="1489755" y="3209248"/>
              <a:ext cx="306387" cy="306387"/>
            </a:xfrm>
            <a:prstGeom prst="ellipse">
              <a:avLst/>
            </a:prstGeom>
            <a:solidFill>
              <a:schemeClr val="bg1"/>
            </a:solidFill>
            <a:ln w="19050">
              <a:solidFill>
                <a:schemeClr val="accent1"/>
              </a:solidFill>
              <a:round/>
              <a:headEnd/>
              <a:tailEnd/>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en-US" altLang="zh-CN" dirty="0">
                  <a:solidFill>
                    <a:schemeClr val="accent1"/>
                  </a:solidFill>
                  <a:latin typeface="+mn-lt"/>
                  <a:ea typeface="+mn-ea"/>
                  <a:cs typeface="+mn-ea"/>
                  <a:sym typeface="+mn-lt"/>
                </a:rPr>
                <a:t>1</a:t>
              </a:r>
              <a:endParaRPr lang="zh-CN" altLang="en-US" dirty="0">
                <a:solidFill>
                  <a:schemeClr val="accent1"/>
                </a:solidFill>
                <a:latin typeface="+mn-lt"/>
                <a:ea typeface="+mn-ea"/>
                <a:cs typeface="+mn-ea"/>
                <a:sym typeface="+mn-lt"/>
              </a:endParaRPr>
            </a:p>
          </p:txBody>
        </p:sp>
        <p:sp>
          <p:nvSpPr>
            <p:cNvPr id="10" name="椭圆 18"/>
            <p:cNvSpPr>
              <a:spLocks noChangeAspect="1" noChangeArrowheads="1"/>
            </p:cNvSpPr>
            <p:nvPr/>
          </p:nvSpPr>
          <p:spPr bwMode="auto">
            <a:xfrm>
              <a:off x="3624942" y="4364948"/>
              <a:ext cx="306388" cy="306387"/>
            </a:xfrm>
            <a:prstGeom prst="ellipse">
              <a:avLst/>
            </a:prstGeom>
            <a:solidFill>
              <a:schemeClr val="bg1"/>
            </a:solidFill>
            <a:ln w="19050">
              <a:solidFill>
                <a:schemeClr val="accent3"/>
              </a:solid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1200" dirty="0">
                  <a:solidFill>
                    <a:schemeClr val="accent3"/>
                  </a:solidFill>
                  <a:latin typeface="+mn-lt"/>
                  <a:ea typeface="+mn-ea"/>
                  <a:cs typeface="+mn-ea"/>
                  <a:sym typeface="+mn-lt"/>
                </a:rPr>
                <a:t>2</a:t>
              </a:r>
              <a:endParaRPr lang="zh-CN" altLang="en-US" sz="1200" dirty="0">
                <a:solidFill>
                  <a:schemeClr val="accent3"/>
                </a:solidFill>
                <a:latin typeface="+mn-lt"/>
                <a:ea typeface="+mn-ea"/>
                <a:cs typeface="+mn-ea"/>
                <a:sym typeface="+mn-lt"/>
              </a:endParaRPr>
            </a:p>
          </p:txBody>
        </p:sp>
        <p:sp>
          <p:nvSpPr>
            <p:cNvPr id="11" name="椭圆 19"/>
            <p:cNvSpPr>
              <a:spLocks noChangeAspect="1" noChangeArrowheads="1"/>
            </p:cNvSpPr>
            <p:nvPr/>
          </p:nvSpPr>
          <p:spPr bwMode="auto">
            <a:xfrm>
              <a:off x="8198530" y="4858660"/>
              <a:ext cx="306387" cy="306388"/>
            </a:xfrm>
            <a:prstGeom prst="ellipse">
              <a:avLst/>
            </a:prstGeom>
            <a:solidFill>
              <a:schemeClr val="bg1"/>
            </a:solidFill>
            <a:ln w="19050">
              <a:solidFill>
                <a:schemeClr val="accent3"/>
              </a:solidFill>
              <a:round/>
              <a:headEnd/>
              <a:tailEnd/>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en-US" altLang="zh-CN" sz="1200">
                  <a:solidFill>
                    <a:schemeClr val="accent3"/>
                  </a:solidFill>
                  <a:latin typeface="+mn-lt"/>
                  <a:ea typeface="+mn-ea"/>
                  <a:cs typeface="+mn-ea"/>
                  <a:sym typeface="+mn-lt"/>
                </a:rPr>
                <a:t>4</a:t>
              </a:r>
              <a:endParaRPr lang="zh-CN" altLang="en-US" sz="1200">
                <a:solidFill>
                  <a:schemeClr val="accent3"/>
                </a:solidFill>
                <a:latin typeface="+mn-lt"/>
                <a:ea typeface="+mn-ea"/>
                <a:cs typeface="+mn-ea"/>
                <a:sym typeface="+mn-lt"/>
              </a:endParaRPr>
            </a:p>
          </p:txBody>
        </p:sp>
        <p:sp>
          <p:nvSpPr>
            <p:cNvPr id="20" name="Freeform 5"/>
            <p:cNvSpPr>
              <a:spLocks noChangeAspect="1" noEditPoints="1"/>
            </p:cNvSpPr>
            <p:nvPr/>
          </p:nvSpPr>
          <p:spPr bwMode="auto">
            <a:xfrm>
              <a:off x="1069067" y="2752048"/>
              <a:ext cx="539750" cy="514350"/>
            </a:xfrm>
            <a:custGeom>
              <a:avLst/>
              <a:gdLst>
                <a:gd name="T0" fmla="*/ 1460 w 2389"/>
                <a:gd name="T1" fmla="*/ 2175 h 2272"/>
                <a:gd name="T2" fmla="*/ 1456 w 2389"/>
                <a:gd name="T3" fmla="*/ 2038 h 2272"/>
                <a:gd name="T4" fmla="*/ 1920 w 2389"/>
                <a:gd name="T5" fmla="*/ 1771 h 2272"/>
                <a:gd name="T6" fmla="*/ 1838 w 2389"/>
                <a:gd name="T7" fmla="*/ 1553 h 2272"/>
                <a:gd name="T8" fmla="*/ 1851 w 2389"/>
                <a:gd name="T9" fmla="*/ 1288 h 2272"/>
                <a:gd name="T10" fmla="*/ 1474 w 2389"/>
                <a:gd name="T11" fmla="*/ 972 h 2272"/>
                <a:gd name="T12" fmla="*/ 1810 w 2389"/>
                <a:gd name="T13" fmla="*/ 504 h 2272"/>
                <a:gd name="T14" fmla="*/ 1349 w 2389"/>
                <a:gd name="T15" fmla="*/ 137 h 2272"/>
                <a:gd name="T16" fmla="*/ 1436 w 2389"/>
                <a:gd name="T17" fmla="*/ 441 h 2272"/>
                <a:gd name="T18" fmla="*/ 1308 w 2389"/>
                <a:gd name="T19" fmla="*/ 749 h 2272"/>
                <a:gd name="T20" fmla="*/ 918 w 2389"/>
                <a:gd name="T21" fmla="*/ 721 h 2272"/>
                <a:gd name="T22" fmla="*/ 1019 w 2389"/>
                <a:gd name="T23" fmla="*/ 962 h 2272"/>
                <a:gd name="T24" fmla="*/ 1275 w 2389"/>
                <a:gd name="T25" fmla="*/ 1292 h 2272"/>
                <a:gd name="T26" fmla="*/ 854 w 2389"/>
                <a:gd name="T27" fmla="*/ 1363 h 2272"/>
                <a:gd name="T28" fmla="*/ 581 w 2389"/>
                <a:gd name="T29" fmla="*/ 1007 h 2272"/>
                <a:gd name="T30" fmla="*/ 336 w 2389"/>
                <a:gd name="T31" fmla="*/ 1094 h 2272"/>
                <a:gd name="T32" fmla="*/ 342 w 2389"/>
                <a:gd name="T33" fmla="*/ 1239 h 2272"/>
                <a:gd name="T34" fmla="*/ 201 w 2389"/>
                <a:gd name="T35" fmla="*/ 1094 h 2272"/>
                <a:gd name="T36" fmla="*/ 2389 w 2389"/>
                <a:gd name="T37" fmla="*/ 1094 h 2272"/>
                <a:gd name="T38" fmla="*/ 1301 w 2389"/>
                <a:gd name="T39" fmla="*/ 1535 h 2272"/>
                <a:gd name="T40" fmla="*/ 1478 w 2389"/>
                <a:gd name="T41" fmla="*/ 1399 h 2272"/>
                <a:gd name="T42" fmla="*/ 966 w 2389"/>
                <a:gd name="T43" fmla="*/ 1516 h 2272"/>
                <a:gd name="T44" fmla="*/ 236 w 2389"/>
                <a:gd name="T45" fmla="*/ 1389 h 2272"/>
                <a:gd name="T46" fmla="*/ 207 w 2389"/>
                <a:gd name="T47" fmla="*/ 1482 h 2272"/>
                <a:gd name="T48" fmla="*/ 322 w 2389"/>
                <a:gd name="T49" fmla="*/ 1831 h 2272"/>
                <a:gd name="T50" fmla="*/ 52 w 2389"/>
                <a:gd name="T51" fmla="*/ 1732 h 2272"/>
                <a:gd name="T52" fmla="*/ 13 w 2389"/>
                <a:gd name="T53" fmla="*/ 1802 h 2272"/>
                <a:gd name="T54" fmla="*/ 111 w 2389"/>
                <a:gd name="T55" fmla="*/ 1975 h 2272"/>
                <a:gd name="T56" fmla="*/ 179 w 2389"/>
                <a:gd name="T57" fmla="*/ 2119 h 2272"/>
                <a:gd name="T58" fmla="*/ 1568 w 2389"/>
                <a:gd name="T59" fmla="*/ 1413 h 2272"/>
                <a:gd name="T60" fmla="*/ 1288 w 2389"/>
                <a:gd name="T61" fmla="*/ 1867 h 2272"/>
                <a:gd name="T62" fmla="*/ 1345 w 2389"/>
                <a:gd name="T63" fmla="*/ 2114 h 2272"/>
                <a:gd name="T64" fmla="*/ 1240 w 2389"/>
                <a:gd name="T65" fmla="*/ 2264 h 2272"/>
                <a:gd name="T66" fmla="*/ 974 w 2389"/>
                <a:gd name="T67" fmla="*/ 2010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89" h="2272">
                  <a:moveTo>
                    <a:pt x="2389" y="1094"/>
                  </a:moveTo>
                  <a:cubicBezTo>
                    <a:pt x="2389" y="1641"/>
                    <a:pt x="1985" y="2095"/>
                    <a:pt x="1460" y="2175"/>
                  </a:cubicBezTo>
                  <a:cubicBezTo>
                    <a:pt x="1465" y="2151"/>
                    <a:pt x="1466" y="2126"/>
                    <a:pt x="1463" y="2100"/>
                  </a:cubicBezTo>
                  <a:cubicBezTo>
                    <a:pt x="1463" y="2100"/>
                    <a:pt x="1460" y="2074"/>
                    <a:pt x="1456" y="2038"/>
                  </a:cubicBezTo>
                  <a:cubicBezTo>
                    <a:pt x="1642" y="2007"/>
                    <a:pt x="1810" y="1921"/>
                    <a:pt x="1944" y="1798"/>
                  </a:cubicBezTo>
                  <a:cubicBezTo>
                    <a:pt x="1936" y="1792"/>
                    <a:pt x="1928" y="1783"/>
                    <a:pt x="1920" y="1771"/>
                  </a:cubicBezTo>
                  <a:cubicBezTo>
                    <a:pt x="1884" y="1720"/>
                    <a:pt x="1931" y="1669"/>
                    <a:pt x="1931" y="1623"/>
                  </a:cubicBezTo>
                  <a:cubicBezTo>
                    <a:pt x="1931" y="1579"/>
                    <a:pt x="1841" y="1583"/>
                    <a:pt x="1838" y="1553"/>
                  </a:cubicBezTo>
                  <a:cubicBezTo>
                    <a:pt x="1827" y="1452"/>
                    <a:pt x="1901" y="1450"/>
                    <a:pt x="1940" y="1411"/>
                  </a:cubicBezTo>
                  <a:cubicBezTo>
                    <a:pt x="1979" y="1372"/>
                    <a:pt x="1901" y="1282"/>
                    <a:pt x="1851" y="1288"/>
                  </a:cubicBezTo>
                  <a:cubicBezTo>
                    <a:pt x="1800" y="1294"/>
                    <a:pt x="1657" y="1265"/>
                    <a:pt x="1670" y="1155"/>
                  </a:cubicBezTo>
                  <a:cubicBezTo>
                    <a:pt x="1686" y="1022"/>
                    <a:pt x="1500" y="1034"/>
                    <a:pt x="1474" y="972"/>
                  </a:cubicBezTo>
                  <a:cubicBezTo>
                    <a:pt x="1435" y="881"/>
                    <a:pt x="1499" y="770"/>
                    <a:pt x="1583" y="745"/>
                  </a:cubicBezTo>
                  <a:cubicBezTo>
                    <a:pt x="1702" y="709"/>
                    <a:pt x="1820" y="612"/>
                    <a:pt x="1810" y="504"/>
                  </a:cubicBezTo>
                  <a:cubicBezTo>
                    <a:pt x="1800" y="381"/>
                    <a:pt x="1745" y="271"/>
                    <a:pt x="1653" y="205"/>
                  </a:cubicBezTo>
                  <a:cubicBezTo>
                    <a:pt x="1558" y="167"/>
                    <a:pt x="1456" y="143"/>
                    <a:pt x="1349" y="137"/>
                  </a:cubicBezTo>
                  <a:cubicBezTo>
                    <a:pt x="1253" y="141"/>
                    <a:pt x="1169" y="162"/>
                    <a:pt x="1173" y="206"/>
                  </a:cubicBezTo>
                  <a:cubicBezTo>
                    <a:pt x="1182" y="313"/>
                    <a:pt x="1487" y="341"/>
                    <a:pt x="1436" y="441"/>
                  </a:cubicBezTo>
                  <a:cubicBezTo>
                    <a:pt x="1410" y="493"/>
                    <a:pt x="1209" y="567"/>
                    <a:pt x="1247" y="645"/>
                  </a:cubicBezTo>
                  <a:cubicBezTo>
                    <a:pt x="1271" y="696"/>
                    <a:pt x="1331" y="652"/>
                    <a:pt x="1308" y="749"/>
                  </a:cubicBezTo>
                  <a:cubicBezTo>
                    <a:pt x="1298" y="794"/>
                    <a:pt x="1259" y="878"/>
                    <a:pt x="1199" y="884"/>
                  </a:cubicBezTo>
                  <a:cubicBezTo>
                    <a:pt x="1137" y="889"/>
                    <a:pt x="1086" y="726"/>
                    <a:pt x="918" y="721"/>
                  </a:cubicBezTo>
                  <a:cubicBezTo>
                    <a:pt x="839" y="718"/>
                    <a:pt x="727" y="844"/>
                    <a:pt x="822" y="934"/>
                  </a:cubicBezTo>
                  <a:cubicBezTo>
                    <a:pt x="879" y="988"/>
                    <a:pt x="987" y="869"/>
                    <a:pt x="1019" y="962"/>
                  </a:cubicBezTo>
                  <a:cubicBezTo>
                    <a:pt x="1041" y="1028"/>
                    <a:pt x="1016" y="1166"/>
                    <a:pt x="1121" y="1224"/>
                  </a:cubicBezTo>
                  <a:cubicBezTo>
                    <a:pt x="1159" y="1245"/>
                    <a:pt x="1217" y="1263"/>
                    <a:pt x="1275" y="1292"/>
                  </a:cubicBezTo>
                  <a:cubicBezTo>
                    <a:pt x="1189" y="1310"/>
                    <a:pt x="1084" y="1343"/>
                    <a:pt x="959" y="1391"/>
                  </a:cubicBezTo>
                  <a:cubicBezTo>
                    <a:pt x="854" y="1363"/>
                    <a:pt x="854" y="1363"/>
                    <a:pt x="854" y="1363"/>
                  </a:cubicBezTo>
                  <a:cubicBezTo>
                    <a:pt x="898" y="1326"/>
                    <a:pt x="969" y="1301"/>
                    <a:pt x="952" y="1221"/>
                  </a:cubicBezTo>
                  <a:cubicBezTo>
                    <a:pt x="925" y="1103"/>
                    <a:pt x="721" y="1148"/>
                    <a:pt x="581" y="1007"/>
                  </a:cubicBezTo>
                  <a:cubicBezTo>
                    <a:pt x="538" y="964"/>
                    <a:pt x="446" y="821"/>
                    <a:pt x="446" y="649"/>
                  </a:cubicBezTo>
                  <a:cubicBezTo>
                    <a:pt x="376" y="782"/>
                    <a:pt x="336" y="933"/>
                    <a:pt x="336" y="1094"/>
                  </a:cubicBezTo>
                  <a:cubicBezTo>
                    <a:pt x="336" y="1143"/>
                    <a:pt x="340" y="1192"/>
                    <a:pt x="347" y="1239"/>
                  </a:cubicBezTo>
                  <a:cubicBezTo>
                    <a:pt x="345" y="1239"/>
                    <a:pt x="344" y="1239"/>
                    <a:pt x="342" y="1239"/>
                  </a:cubicBezTo>
                  <a:cubicBezTo>
                    <a:pt x="298" y="1239"/>
                    <a:pt x="255" y="1248"/>
                    <a:pt x="214" y="1266"/>
                  </a:cubicBezTo>
                  <a:cubicBezTo>
                    <a:pt x="205" y="1210"/>
                    <a:pt x="201" y="1152"/>
                    <a:pt x="201" y="1094"/>
                  </a:cubicBezTo>
                  <a:cubicBezTo>
                    <a:pt x="201" y="491"/>
                    <a:pt x="691" y="0"/>
                    <a:pt x="1295" y="0"/>
                  </a:cubicBezTo>
                  <a:cubicBezTo>
                    <a:pt x="1898" y="0"/>
                    <a:pt x="2389" y="491"/>
                    <a:pt x="2389" y="1094"/>
                  </a:cubicBezTo>
                  <a:close/>
                  <a:moveTo>
                    <a:pt x="1568" y="1413"/>
                  </a:moveTo>
                  <a:cubicBezTo>
                    <a:pt x="1301" y="1535"/>
                    <a:pt x="1301" y="1535"/>
                    <a:pt x="1301" y="1535"/>
                  </a:cubicBezTo>
                  <a:cubicBezTo>
                    <a:pt x="1305" y="1477"/>
                    <a:pt x="1305" y="1477"/>
                    <a:pt x="1305" y="1477"/>
                  </a:cubicBezTo>
                  <a:cubicBezTo>
                    <a:pt x="1478" y="1399"/>
                    <a:pt x="1478" y="1399"/>
                    <a:pt x="1478" y="1399"/>
                  </a:cubicBezTo>
                  <a:cubicBezTo>
                    <a:pt x="1453" y="1397"/>
                    <a:pt x="1428" y="1397"/>
                    <a:pt x="1402" y="1397"/>
                  </a:cubicBezTo>
                  <a:cubicBezTo>
                    <a:pt x="1307" y="1397"/>
                    <a:pt x="1145" y="1445"/>
                    <a:pt x="966" y="1516"/>
                  </a:cubicBezTo>
                  <a:cubicBezTo>
                    <a:pt x="393" y="1365"/>
                    <a:pt x="393" y="1365"/>
                    <a:pt x="393" y="1365"/>
                  </a:cubicBezTo>
                  <a:cubicBezTo>
                    <a:pt x="340" y="1351"/>
                    <a:pt x="283" y="1359"/>
                    <a:pt x="236" y="1389"/>
                  </a:cubicBezTo>
                  <a:cubicBezTo>
                    <a:pt x="208" y="1407"/>
                    <a:pt x="208" y="1407"/>
                    <a:pt x="208" y="1407"/>
                  </a:cubicBezTo>
                  <a:cubicBezTo>
                    <a:pt x="180" y="1424"/>
                    <a:pt x="180" y="1464"/>
                    <a:pt x="207" y="1482"/>
                  </a:cubicBezTo>
                  <a:cubicBezTo>
                    <a:pt x="551" y="1705"/>
                    <a:pt x="551" y="1705"/>
                    <a:pt x="551" y="1705"/>
                  </a:cubicBezTo>
                  <a:cubicBezTo>
                    <a:pt x="469" y="1747"/>
                    <a:pt x="391" y="1790"/>
                    <a:pt x="322" y="1831"/>
                  </a:cubicBezTo>
                  <a:cubicBezTo>
                    <a:pt x="145" y="1737"/>
                    <a:pt x="145" y="1737"/>
                    <a:pt x="145" y="1737"/>
                  </a:cubicBezTo>
                  <a:cubicBezTo>
                    <a:pt x="117" y="1722"/>
                    <a:pt x="82" y="1720"/>
                    <a:pt x="52" y="1732"/>
                  </a:cubicBezTo>
                  <a:cubicBezTo>
                    <a:pt x="35" y="1739"/>
                    <a:pt x="35" y="1739"/>
                    <a:pt x="35" y="1739"/>
                  </a:cubicBezTo>
                  <a:cubicBezTo>
                    <a:pt x="10" y="1749"/>
                    <a:pt x="0" y="1779"/>
                    <a:pt x="13" y="1802"/>
                  </a:cubicBezTo>
                  <a:cubicBezTo>
                    <a:pt x="111" y="1975"/>
                    <a:pt x="111" y="1975"/>
                    <a:pt x="111" y="1975"/>
                  </a:cubicBezTo>
                  <a:cubicBezTo>
                    <a:pt x="111" y="1975"/>
                    <a:pt x="111" y="1975"/>
                    <a:pt x="111" y="1975"/>
                  </a:cubicBezTo>
                  <a:cubicBezTo>
                    <a:pt x="74" y="2007"/>
                    <a:pt x="53" y="2033"/>
                    <a:pt x="53" y="2051"/>
                  </a:cubicBezTo>
                  <a:cubicBezTo>
                    <a:pt x="53" y="2105"/>
                    <a:pt x="120" y="2119"/>
                    <a:pt x="179" y="2119"/>
                  </a:cubicBezTo>
                  <a:cubicBezTo>
                    <a:pt x="284" y="2119"/>
                    <a:pt x="1671" y="1801"/>
                    <a:pt x="1671" y="1513"/>
                  </a:cubicBezTo>
                  <a:cubicBezTo>
                    <a:pt x="1671" y="1456"/>
                    <a:pt x="1632" y="1428"/>
                    <a:pt x="1568" y="1413"/>
                  </a:cubicBezTo>
                  <a:close/>
                  <a:moveTo>
                    <a:pt x="983" y="1975"/>
                  </a:moveTo>
                  <a:cubicBezTo>
                    <a:pt x="1288" y="1867"/>
                    <a:pt x="1288" y="1867"/>
                    <a:pt x="1288" y="1867"/>
                  </a:cubicBezTo>
                  <a:cubicBezTo>
                    <a:pt x="1302" y="1862"/>
                    <a:pt x="1316" y="1871"/>
                    <a:pt x="1318" y="1885"/>
                  </a:cubicBezTo>
                  <a:cubicBezTo>
                    <a:pt x="1345" y="2114"/>
                    <a:pt x="1345" y="2114"/>
                    <a:pt x="1345" y="2114"/>
                  </a:cubicBezTo>
                  <a:cubicBezTo>
                    <a:pt x="1351" y="2171"/>
                    <a:pt x="1320" y="2226"/>
                    <a:pt x="1268" y="2251"/>
                  </a:cubicBezTo>
                  <a:cubicBezTo>
                    <a:pt x="1240" y="2264"/>
                    <a:pt x="1240" y="2264"/>
                    <a:pt x="1240" y="2264"/>
                  </a:cubicBezTo>
                  <a:cubicBezTo>
                    <a:pt x="1222" y="2272"/>
                    <a:pt x="1201" y="2268"/>
                    <a:pt x="1188" y="2253"/>
                  </a:cubicBezTo>
                  <a:cubicBezTo>
                    <a:pt x="974" y="2010"/>
                    <a:pt x="974" y="2010"/>
                    <a:pt x="974" y="2010"/>
                  </a:cubicBezTo>
                  <a:cubicBezTo>
                    <a:pt x="963" y="1998"/>
                    <a:pt x="968" y="1980"/>
                    <a:pt x="983" y="19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21" name="Freeform 22"/>
            <p:cNvSpPr>
              <a:spLocks noChangeAspect="1" noEditPoints="1"/>
            </p:cNvSpPr>
            <p:nvPr/>
          </p:nvSpPr>
          <p:spPr bwMode="auto">
            <a:xfrm>
              <a:off x="3186792" y="4561798"/>
              <a:ext cx="539750" cy="520700"/>
            </a:xfrm>
            <a:custGeom>
              <a:avLst/>
              <a:gdLst>
                <a:gd name="T0" fmla="*/ 220 w 340"/>
                <a:gd name="T1" fmla="*/ 272 h 328"/>
                <a:gd name="T2" fmla="*/ 220 w 340"/>
                <a:gd name="T3" fmla="*/ 150 h 328"/>
                <a:gd name="T4" fmla="*/ 291 w 340"/>
                <a:gd name="T5" fmla="*/ 139 h 328"/>
                <a:gd name="T6" fmla="*/ 163 w 340"/>
                <a:gd name="T7" fmla="*/ 32 h 328"/>
                <a:gd name="T8" fmla="*/ 32 w 340"/>
                <a:gd name="T9" fmla="*/ 163 h 328"/>
                <a:gd name="T10" fmla="*/ 163 w 340"/>
                <a:gd name="T11" fmla="*/ 294 h 328"/>
                <a:gd name="T12" fmla="*/ 184 w 340"/>
                <a:gd name="T13" fmla="*/ 292 h 328"/>
                <a:gd name="T14" fmla="*/ 210 w 340"/>
                <a:gd name="T15" fmla="*/ 273 h 328"/>
                <a:gd name="T16" fmla="*/ 220 w 340"/>
                <a:gd name="T17" fmla="*/ 272 h 328"/>
                <a:gd name="T18" fmla="*/ 187 w 340"/>
                <a:gd name="T19" fmla="*/ 43 h 328"/>
                <a:gd name="T20" fmla="*/ 173 w 340"/>
                <a:gd name="T21" fmla="*/ 104 h 328"/>
                <a:gd name="T22" fmla="*/ 159 w 340"/>
                <a:gd name="T23" fmla="*/ 104 h 328"/>
                <a:gd name="T24" fmla="*/ 149 w 340"/>
                <a:gd name="T25" fmla="*/ 43 h 328"/>
                <a:gd name="T26" fmla="*/ 187 w 340"/>
                <a:gd name="T27" fmla="*/ 43 h 328"/>
                <a:gd name="T28" fmla="*/ 163 w 340"/>
                <a:gd name="T29" fmla="*/ 212 h 328"/>
                <a:gd name="T30" fmla="*/ 114 w 340"/>
                <a:gd name="T31" fmla="*/ 163 h 328"/>
                <a:gd name="T32" fmla="*/ 163 w 340"/>
                <a:gd name="T33" fmla="*/ 114 h 328"/>
                <a:gd name="T34" fmla="*/ 212 w 340"/>
                <a:gd name="T35" fmla="*/ 163 h 328"/>
                <a:gd name="T36" fmla="*/ 163 w 340"/>
                <a:gd name="T37" fmla="*/ 212 h 328"/>
                <a:gd name="T38" fmla="*/ 163 w 340"/>
                <a:gd name="T39" fmla="*/ 126 h 328"/>
                <a:gd name="T40" fmla="*/ 126 w 340"/>
                <a:gd name="T41" fmla="*/ 163 h 328"/>
                <a:gd name="T42" fmla="*/ 163 w 340"/>
                <a:gd name="T43" fmla="*/ 200 h 328"/>
                <a:gd name="T44" fmla="*/ 200 w 340"/>
                <a:gd name="T45" fmla="*/ 163 h 328"/>
                <a:gd name="T46" fmla="*/ 163 w 340"/>
                <a:gd name="T47" fmla="*/ 126 h 328"/>
                <a:gd name="T48" fmla="*/ 163 w 340"/>
                <a:gd name="T49" fmla="*/ 189 h 328"/>
                <a:gd name="T50" fmla="*/ 137 w 340"/>
                <a:gd name="T51" fmla="*/ 163 h 328"/>
                <a:gd name="T52" fmla="*/ 163 w 340"/>
                <a:gd name="T53" fmla="*/ 137 h 328"/>
                <a:gd name="T54" fmla="*/ 189 w 340"/>
                <a:gd name="T55" fmla="*/ 163 h 328"/>
                <a:gd name="T56" fmla="*/ 163 w 340"/>
                <a:gd name="T57" fmla="*/ 189 h 328"/>
                <a:gd name="T58" fmla="*/ 180 w 340"/>
                <a:gd name="T59" fmla="*/ 315 h 328"/>
                <a:gd name="T60" fmla="*/ 184 w 340"/>
                <a:gd name="T61" fmla="*/ 324 h 328"/>
                <a:gd name="T62" fmla="*/ 163 w 340"/>
                <a:gd name="T63" fmla="*/ 326 h 328"/>
                <a:gd name="T64" fmla="*/ 0 w 340"/>
                <a:gd name="T65" fmla="*/ 163 h 328"/>
                <a:gd name="T66" fmla="*/ 163 w 340"/>
                <a:gd name="T67" fmla="*/ 0 h 328"/>
                <a:gd name="T68" fmla="*/ 323 w 340"/>
                <a:gd name="T69" fmla="*/ 134 h 328"/>
                <a:gd name="T70" fmla="*/ 307 w 340"/>
                <a:gd name="T71" fmla="*/ 136 h 328"/>
                <a:gd name="T72" fmla="*/ 163 w 340"/>
                <a:gd name="T73" fmla="*/ 16 h 328"/>
                <a:gd name="T74" fmla="*/ 16 w 340"/>
                <a:gd name="T75" fmla="*/ 163 h 328"/>
                <a:gd name="T76" fmla="*/ 163 w 340"/>
                <a:gd name="T77" fmla="*/ 310 h 328"/>
                <a:gd name="T78" fmla="*/ 179 w 340"/>
                <a:gd name="T79" fmla="*/ 309 h 328"/>
                <a:gd name="T80" fmla="*/ 180 w 340"/>
                <a:gd name="T81" fmla="*/ 315 h 328"/>
                <a:gd name="T82" fmla="*/ 340 w 340"/>
                <a:gd name="T83" fmla="*/ 142 h 328"/>
                <a:gd name="T84" fmla="*/ 340 w 340"/>
                <a:gd name="T85" fmla="*/ 283 h 328"/>
                <a:gd name="T86" fmla="*/ 317 w 340"/>
                <a:gd name="T87" fmla="*/ 308 h 328"/>
                <a:gd name="T88" fmla="*/ 285 w 340"/>
                <a:gd name="T89" fmla="*/ 294 h 328"/>
                <a:gd name="T90" fmla="*/ 307 w 340"/>
                <a:gd name="T91" fmla="*/ 266 h 328"/>
                <a:gd name="T92" fmla="*/ 326 w 340"/>
                <a:gd name="T93" fmla="*/ 267 h 328"/>
                <a:gd name="T94" fmla="*/ 326 w 340"/>
                <a:gd name="T95" fmla="*/ 182 h 328"/>
                <a:gd name="T96" fmla="*/ 250 w 340"/>
                <a:gd name="T97" fmla="*/ 196 h 328"/>
                <a:gd name="T98" fmla="*/ 249 w 340"/>
                <a:gd name="T99" fmla="*/ 302 h 328"/>
                <a:gd name="T100" fmla="*/ 249 w 340"/>
                <a:gd name="T101" fmla="*/ 302 h 328"/>
                <a:gd name="T102" fmla="*/ 227 w 340"/>
                <a:gd name="T103" fmla="*/ 325 h 328"/>
                <a:gd name="T104" fmla="*/ 195 w 340"/>
                <a:gd name="T105" fmla="*/ 311 h 328"/>
                <a:gd name="T106" fmla="*/ 217 w 340"/>
                <a:gd name="T107" fmla="*/ 284 h 328"/>
                <a:gd name="T108" fmla="*/ 235 w 340"/>
                <a:gd name="T109" fmla="*/ 284 h 328"/>
                <a:gd name="T110" fmla="*/ 235 w 340"/>
                <a:gd name="T111" fmla="*/ 159 h 328"/>
                <a:gd name="T112" fmla="*/ 340 w 340"/>
                <a:gd name="T113" fmla="*/ 14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 h="328">
                  <a:moveTo>
                    <a:pt x="220" y="272"/>
                  </a:moveTo>
                  <a:cubicBezTo>
                    <a:pt x="220" y="150"/>
                    <a:pt x="220" y="150"/>
                    <a:pt x="220" y="150"/>
                  </a:cubicBezTo>
                  <a:cubicBezTo>
                    <a:pt x="291" y="139"/>
                    <a:pt x="291" y="139"/>
                    <a:pt x="291" y="139"/>
                  </a:cubicBezTo>
                  <a:cubicBezTo>
                    <a:pt x="280" y="78"/>
                    <a:pt x="227" y="32"/>
                    <a:pt x="163" y="32"/>
                  </a:cubicBezTo>
                  <a:cubicBezTo>
                    <a:pt x="91" y="32"/>
                    <a:pt x="32" y="91"/>
                    <a:pt x="32" y="163"/>
                  </a:cubicBezTo>
                  <a:cubicBezTo>
                    <a:pt x="32" y="235"/>
                    <a:pt x="91" y="294"/>
                    <a:pt x="163" y="294"/>
                  </a:cubicBezTo>
                  <a:cubicBezTo>
                    <a:pt x="170" y="294"/>
                    <a:pt x="177" y="293"/>
                    <a:pt x="184" y="292"/>
                  </a:cubicBezTo>
                  <a:cubicBezTo>
                    <a:pt x="189" y="283"/>
                    <a:pt x="198" y="276"/>
                    <a:pt x="210" y="273"/>
                  </a:cubicBezTo>
                  <a:cubicBezTo>
                    <a:pt x="213" y="273"/>
                    <a:pt x="217" y="272"/>
                    <a:pt x="220" y="272"/>
                  </a:cubicBezTo>
                  <a:close/>
                  <a:moveTo>
                    <a:pt x="187" y="43"/>
                  </a:moveTo>
                  <a:cubicBezTo>
                    <a:pt x="173" y="104"/>
                    <a:pt x="173" y="104"/>
                    <a:pt x="173" y="104"/>
                  </a:cubicBezTo>
                  <a:cubicBezTo>
                    <a:pt x="159" y="104"/>
                    <a:pt x="159" y="104"/>
                    <a:pt x="159" y="104"/>
                  </a:cubicBezTo>
                  <a:cubicBezTo>
                    <a:pt x="149" y="43"/>
                    <a:pt x="149" y="43"/>
                    <a:pt x="149" y="43"/>
                  </a:cubicBezTo>
                  <a:cubicBezTo>
                    <a:pt x="164" y="36"/>
                    <a:pt x="187" y="43"/>
                    <a:pt x="187" y="43"/>
                  </a:cubicBezTo>
                  <a:close/>
                  <a:moveTo>
                    <a:pt x="163" y="212"/>
                  </a:moveTo>
                  <a:cubicBezTo>
                    <a:pt x="136" y="212"/>
                    <a:pt x="114" y="190"/>
                    <a:pt x="114" y="163"/>
                  </a:cubicBezTo>
                  <a:cubicBezTo>
                    <a:pt x="114" y="136"/>
                    <a:pt x="136" y="114"/>
                    <a:pt x="163" y="114"/>
                  </a:cubicBezTo>
                  <a:cubicBezTo>
                    <a:pt x="190" y="114"/>
                    <a:pt x="212" y="136"/>
                    <a:pt x="212" y="163"/>
                  </a:cubicBezTo>
                  <a:cubicBezTo>
                    <a:pt x="212" y="190"/>
                    <a:pt x="190" y="212"/>
                    <a:pt x="163" y="212"/>
                  </a:cubicBezTo>
                  <a:close/>
                  <a:moveTo>
                    <a:pt x="163" y="126"/>
                  </a:moveTo>
                  <a:cubicBezTo>
                    <a:pt x="143" y="126"/>
                    <a:pt x="126" y="143"/>
                    <a:pt x="126" y="163"/>
                  </a:cubicBezTo>
                  <a:cubicBezTo>
                    <a:pt x="126" y="183"/>
                    <a:pt x="143" y="200"/>
                    <a:pt x="163" y="200"/>
                  </a:cubicBezTo>
                  <a:cubicBezTo>
                    <a:pt x="183" y="200"/>
                    <a:pt x="200" y="183"/>
                    <a:pt x="200" y="163"/>
                  </a:cubicBezTo>
                  <a:cubicBezTo>
                    <a:pt x="200" y="143"/>
                    <a:pt x="183" y="126"/>
                    <a:pt x="163" y="126"/>
                  </a:cubicBezTo>
                  <a:close/>
                  <a:moveTo>
                    <a:pt x="163" y="189"/>
                  </a:moveTo>
                  <a:cubicBezTo>
                    <a:pt x="148" y="189"/>
                    <a:pt x="137" y="178"/>
                    <a:pt x="137" y="163"/>
                  </a:cubicBezTo>
                  <a:cubicBezTo>
                    <a:pt x="137" y="148"/>
                    <a:pt x="148" y="137"/>
                    <a:pt x="163" y="137"/>
                  </a:cubicBezTo>
                  <a:cubicBezTo>
                    <a:pt x="178" y="137"/>
                    <a:pt x="189" y="148"/>
                    <a:pt x="189" y="163"/>
                  </a:cubicBezTo>
                  <a:cubicBezTo>
                    <a:pt x="189" y="178"/>
                    <a:pt x="178" y="189"/>
                    <a:pt x="163" y="189"/>
                  </a:cubicBezTo>
                  <a:close/>
                  <a:moveTo>
                    <a:pt x="180" y="315"/>
                  </a:moveTo>
                  <a:cubicBezTo>
                    <a:pt x="180" y="318"/>
                    <a:pt x="182" y="321"/>
                    <a:pt x="184" y="324"/>
                  </a:cubicBezTo>
                  <a:cubicBezTo>
                    <a:pt x="177" y="325"/>
                    <a:pt x="170" y="326"/>
                    <a:pt x="163" y="326"/>
                  </a:cubicBezTo>
                  <a:cubicBezTo>
                    <a:pt x="73" y="326"/>
                    <a:pt x="0" y="253"/>
                    <a:pt x="0" y="163"/>
                  </a:cubicBezTo>
                  <a:cubicBezTo>
                    <a:pt x="0" y="73"/>
                    <a:pt x="73" y="0"/>
                    <a:pt x="163" y="0"/>
                  </a:cubicBezTo>
                  <a:cubicBezTo>
                    <a:pt x="243" y="0"/>
                    <a:pt x="309" y="58"/>
                    <a:pt x="323" y="134"/>
                  </a:cubicBezTo>
                  <a:cubicBezTo>
                    <a:pt x="307" y="136"/>
                    <a:pt x="307" y="136"/>
                    <a:pt x="307" y="136"/>
                  </a:cubicBezTo>
                  <a:cubicBezTo>
                    <a:pt x="294" y="68"/>
                    <a:pt x="235" y="16"/>
                    <a:pt x="163" y="16"/>
                  </a:cubicBezTo>
                  <a:cubicBezTo>
                    <a:pt x="82" y="16"/>
                    <a:pt x="16" y="82"/>
                    <a:pt x="16" y="163"/>
                  </a:cubicBezTo>
                  <a:cubicBezTo>
                    <a:pt x="16" y="244"/>
                    <a:pt x="82" y="310"/>
                    <a:pt x="163" y="310"/>
                  </a:cubicBezTo>
                  <a:cubicBezTo>
                    <a:pt x="168" y="310"/>
                    <a:pt x="174" y="309"/>
                    <a:pt x="179" y="309"/>
                  </a:cubicBezTo>
                  <a:cubicBezTo>
                    <a:pt x="179" y="311"/>
                    <a:pt x="179" y="313"/>
                    <a:pt x="180" y="315"/>
                  </a:cubicBezTo>
                  <a:close/>
                  <a:moveTo>
                    <a:pt x="340" y="142"/>
                  </a:moveTo>
                  <a:cubicBezTo>
                    <a:pt x="340" y="283"/>
                    <a:pt x="340" y="283"/>
                    <a:pt x="340" y="283"/>
                  </a:cubicBezTo>
                  <a:cubicBezTo>
                    <a:pt x="340" y="295"/>
                    <a:pt x="331" y="304"/>
                    <a:pt x="317" y="308"/>
                  </a:cubicBezTo>
                  <a:cubicBezTo>
                    <a:pt x="302" y="311"/>
                    <a:pt x="288" y="305"/>
                    <a:pt x="285" y="294"/>
                  </a:cubicBezTo>
                  <a:cubicBezTo>
                    <a:pt x="282" y="282"/>
                    <a:pt x="292" y="270"/>
                    <a:pt x="307" y="266"/>
                  </a:cubicBezTo>
                  <a:cubicBezTo>
                    <a:pt x="314" y="265"/>
                    <a:pt x="320" y="265"/>
                    <a:pt x="326" y="267"/>
                  </a:cubicBezTo>
                  <a:cubicBezTo>
                    <a:pt x="326" y="182"/>
                    <a:pt x="326" y="182"/>
                    <a:pt x="326" y="182"/>
                  </a:cubicBezTo>
                  <a:cubicBezTo>
                    <a:pt x="250" y="196"/>
                    <a:pt x="250" y="196"/>
                    <a:pt x="250" y="196"/>
                  </a:cubicBezTo>
                  <a:cubicBezTo>
                    <a:pt x="249" y="302"/>
                    <a:pt x="249" y="302"/>
                    <a:pt x="249" y="302"/>
                  </a:cubicBezTo>
                  <a:cubicBezTo>
                    <a:pt x="249" y="302"/>
                    <a:pt x="249" y="302"/>
                    <a:pt x="249" y="302"/>
                  </a:cubicBezTo>
                  <a:cubicBezTo>
                    <a:pt x="249" y="312"/>
                    <a:pt x="240" y="321"/>
                    <a:pt x="227" y="325"/>
                  </a:cubicBezTo>
                  <a:cubicBezTo>
                    <a:pt x="212" y="328"/>
                    <a:pt x="197" y="321"/>
                    <a:pt x="195" y="311"/>
                  </a:cubicBezTo>
                  <a:cubicBezTo>
                    <a:pt x="192" y="300"/>
                    <a:pt x="202" y="287"/>
                    <a:pt x="217" y="284"/>
                  </a:cubicBezTo>
                  <a:cubicBezTo>
                    <a:pt x="224" y="282"/>
                    <a:pt x="230" y="282"/>
                    <a:pt x="235" y="284"/>
                  </a:cubicBezTo>
                  <a:cubicBezTo>
                    <a:pt x="235" y="159"/>
                    <a:pt x="235" y="159"/>
                    <a:pt x="235" y="159"/>
                  </a:cubicBezTo>
                  <a:lnTo>
                    <a:pt x="340" y="1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pic>
          <p:nvPicPr>
            <p:cNvPr id="22" name="Group 2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22017" y="2752048"/>
              <a:ext cx="461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3" name="Group 3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5130" y="4666573"/>
              <a:ext cx="5429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4" name="椭圆 38"/>
            <p:cNvSpPr>
              <a:spLocks noChangeAspect="1" noChangeArrowheads="1"/>
            </p:cNvSpPr>
            <p:nvPr/>
          </p:nvSpPr>
          <p:spPr bwMode="auto">
            <a:xfrm>
              <a:off x="6017305" y="3179085"/>
              <a:ext cx="306387" cy="306388"/>
            </a:xfrm>
            <a:prstGeom prst="ellipse">
              <a:avLst/>
            </a:prstGeom>
            <a:solidFill>
              <a:schemeClr val="bg1"/>
            </a:solidFill>
            <a:ln w="19050">
              <a:solidFill>
                <a:schemeClr val="accent1"/>
              </a:solidFill>
              <a:round/>
              <a:headEnd/>
              <a:tailEnd/>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en-US" altLang="zh-CN">
                  <a:solidFill>
                    <a:schemeClr val="accent1"/>
                  </a:solidFill>
                  <a:latin typeface="+mn-lt"/>
                  <a:ea typeface="+mn-ea"/>
                  <a:cs typeface="+mn-ea"/>
                  <a:sym typeface="+mn-lt"/>
                </a:rPr>
                <a:t>3</a:t>
              </a:r>
              <a:endParaRPr lang="zh-CN" altLang="en-US">
                <a:solidFill>
                  <a:schemeClr val="accent1"/>
                </a:solidFill>
                <a:latin typeface="+mn-lt"/>
                <a:ea typeface="+mn-ea"/>
                <a:cs typeface="+mn-ea"/>
                <a:sym typeface="+mn-lt"/>
              </a:endParaRPr>
            </a:p>
          </p:txBody>
        </p:sp>
        <p:sp>
          <p:nvSpPr>
            <p:cNvPr id="27" name="TextBox 11"/>
            <p:cNvSpPr txBox="1"/>
            <p:nvPr/>
          </p:nvSpPr>
          <p:spPr>
            <a:xfrm>
              <a:off x="2008867" y="2768590"/>
              <a:ext cx="2662883" cy="410369"/>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同学推荐</a:t>
              </a:r>
              <a:endParaRPr lang="en-US" sz="2000" dirty="0">
                <a:solidFill>
                  <a:schemeClr val="tx1">
                    <a:lumMod val="75000"/>
                    <a:lumOff val="25000"/>
                  </a:schemeClr>
                </a:solidFill>
                <a:cs typeface="+mn-ea"/>
                <a:sym typeface="+mn-lt"/>
              </a:endParaRPr>
            </a:p>
          </p:txBody>
        </p:sp>
        <p:sp>
          <p:nvSpPr>
            <p:cNvPr id="30" name="TextBox 11"/>
            <p:cNvSpPr txBox="1"/>
            <p:nvPr/>
          </p:nvSpPr>
          <p:spPr>
            <a:xfrm>
              <a:off x="6560446" y="2705694"/>
              <a:ext cx="3307616" cy="410369"/>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报道后就会自己下载</a:t>
              </a:r>
            </a:p>
          </p:txBody>
        </p:sp>
        <p:sp>
          <p:nvSpPr>
            <p:cNvPr id="33" name="TextBox 11"/>
            <p:cNvSpPr txBox="1"/>
            <p:nvPr/>
          </p:nvSpPr>
          <p:spPr>
            <a:xfrm>
              <a:off x="4125685" y="4641254"/>
              <a:ext cx="2364339" cy="410369"/>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看见广告</a:t>
              </a:r>
              <a:endParaRPr lang="en-US" sz="2000" dirty="0">
                <a:solidFill>
                  <a:schemeClr val="tx1">
                    <a:lumMod val="75000"/>
                    <a:lumOff val="25000"/>
                  </a:schemeClr>
                </a:solidFill>
                <a:cs typeface="+mn-ea"/>
                <a:sym typeface="+mn-lt"/>
              </a:endParaRPr>
            </a:p>
          </p:txBody>
        </p:sp>
        <p:sp>
          <p:nvSpPr>
            <p:cNvPr id="36" name="TextBox 11"/>
            <p:cNvSpPr txBox="1"/>
            <p:nvPr/>
          </p:nvSpPr>
          <p:spPr>
            <a:xfrm>
              <a:off x="8741456" y="4759839"/>
              <a:ext cx="3050939" cy="410369"/>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班级群、年级群推荐</a:t>
              </a:r>
              <a:endParaRPr lang="en-US" dirty="0">
                <a:solidFill>
                  <a:schemeClr val="tx1">
                    <a:lumMod val="75000"/>
                    <a:lumOff val="25000"/>
                  </a:schemeClr>
                </a:solidFill>
                <a:cs typeface="+mn-ea"/>
                <a:sym typeface="+mn-lt"/>
              </a:endParaRPr>
            </a:p>
          </p:txBody>
        </p:sp>
      </p:grpSp>
      <p:sp>
        <p:nvSpPr>
          <p:cNvPr id="42" name="矩形 41"/>
          <p:cNvSpPr/>
          <p:nvPr/>
        </p:nvSpPr>
        <p:spPr>
          <a:xfrm>
            <a:off x="296314"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用户来源</a:t>
            </a:r>
          </a:p>
        </p:txBody>
      </p:sp>
    </p:spTree>
    <p:extLst>
      <p:ext uri="{BB962C8B-B14F-4D97-AF65-F5344CB8AC3E}">
        <p14:creationId xmlns:p14="http://schemas.microsoft.com/office/powerpoint/2010/main" val="57928587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753213" y="3081839"/>
            <a:ext cx="655806" cy="655806"/>
            <a:chOff x="1336777" y="2215111"/>
            <a:chExt cx="1103576" cy="1103576"/>
          </a:xfrm>
        </p:grpSpPr>
        <p:sp>
          <p:nvSpPr>
            <p:cNvPr id="48" name="椭圆 47"/>
            <p:cNvSpPr/>
            <p:nvPr/>
          </p:nvSpPr>
          <p:spPr>
            <a:xfrm>
              <a:off x="1336777" y="2215111"/>
              <a:ext cx="1103576" cy="1103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9" name="椭圆 11"/>
            <p:cNvSpPr/>
            <p:nvPr/>
          </p:nvSpPr>
          <p:spPr>
            <a:xfrm>
              <a:off x="1684301" y="2570534"/>
              <a:ext cx="408528" cy="406610"/>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50" name="组合 49"/>
          <p:cNvGrpSpPr/>
          <p:nvPr/>
        </p:nvGrpSpPr>
        <p:grpSpPr>
          <a:xfrm>
            <a:off x="1911180" y="1758395"/>
            <a:ext cx="655806" cy="655806"/>
            <a:chOff x="1336777" y="2215111"/>
            <a:chExt cx="1103576" cy="1103576"/>
          </a:xfrm>
        </p:grpSpPr>
        <p:sp>
          <p:nvSpPr>
            <p:cNvPr id="51" name="椭圆 50"/>
            <p:cNvSpPr/>
            <p:nvPr/>
          </p:nvSpPr>
          <p:spPr>
            <a:xfrm>
              <a:off x="1336777" y="2215111"/>
              <a:ext cx="1103576" cy="1103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椭圆 14"/>
            <p:cNvSpPr/>
            <p:nvPr/>
          </p:nvSpPr>
          <p:spPr>
            <a:xfrm>
              <a:off x="1691151" y="2569575"/>
              <a:ext cx="394827" cy="40852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53" name="组合 52"/>
          <p:cNvGrpSpPr/>
          <p:nvPr/>
        </p:nvGrpSpPr>
        <p:grpSpPr>
          <a:xfrm>
            <a:off x="3419319" y="3052478"/>
            <a:ext cx="655806" cy="655806"/>
            <a:chOff x="1336777" y="2215111"/>
            <a:chExt cx="1103576" cy="1103576"/>
          </a:xfrm>
        </p:grpSpPr>
        <p:sp>
          <p:nvSpPr>
            <p:cNvPr id="54" name="椭圆 53"/>
            <p:cNvSpPr/>
            <p:nvPr/>
          </p:nvSpPr>
          <p:spPr>
            <a:xfrm>
              <a:off x="1336777" y="2215111"/>
              <a:ext cx="1103576" cy="1103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5" name="椭圆 17"/>
            <p:cNvSpPr/>
            <p:nvPr/>
          </p:nvSpPr>
          <p:spPr>
            <a:xfrm>
              <a:off x="1684301" y="2587739"/>
              <a:ext cx="408528" cy="372199"/>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0" name="TextBox 11"/>
          <p:cNvSpPr txBox="1"/>
          <p:nvPr/>
        </p:nvSpPr>
        <p:spPr>
          <a:xfrm>
            <a:off x="2670829" y="1912459"/>
            <a:ext cx="1836776" cy="307777"/>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软件使用流畅度</a:t>
            </a:r>
            <a:endParaRPr lang="en-US" altLang="zh-CN" sz="2000" dirty="0">
              <a:solidFill>
                <a:schemeClr val="tx1">
                  <a:lumMod val="75000"/>
                  <a:lumOff val="25000"/>
                </a:schemeClr>
              </a:solidFill>
              <a:cs typeface="+mn-ea"/>
              <a:sym typeface="+mn-lt"/>
            </a:endParaRPr>
          </a:p>
        </p:txBody>
      </p:sp>
      <p:grpSp>
        <p:nvGrpSpPr>
          <p:cNvPr id="56" name="组合 55"/>
          <p:cNvGrpSpPr/>
          <p:nvPr/>
        </p:nvGrpSpPr>
        <p:grpSpPr>
          <a:xfrm>
            <a:off x="4773395" y="1758395"/>
            <a:ext cx="655806" cy="655806"/>
            <a:chOff x="1336777" y="2215111"/>
            <a:chExt cx="1103576" cy="1103576"/>
          </a:xfrm>
        </p:grpSpPr>
        <p:sp>
          <p:nvSpPr>
            <p:cNvPr id="57" name="椭圆 56"/>
            <p:cNvSpPr/>
            <p:nvPr/>
          </p:nvSpPr>
          <p:spPr>
            <a:xfrm>
              <a:off x="1336777" y="2215111"/>
              <a:ext cx="1103576" cy="1103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8" name="椭圆 20"/>
            <p:cNvSpPr/>
            <p:nvPr/>
          </p:nvSpPr>
          <p:spPr>
            <a:xfrm>
              <a:off x="1684301" y="2569575"/>
              <a:ext cx="408528" cy="40852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59" name="组合 58"/>
          <p:cNvGrpSpPr/>
          <p:nvPr/>
        </p:nvGrpSpPr>
        <p:grpSpPr>
          <a:xfrm>
            <a:off x="5973632" y="3055181"/>
            <a:ext cx="655806" cy="655806"/>
            <a:chOff x="1336777" y="2215111"/>
            <a:chExt cx="1103576" cy="1103576"/>
          </a:xfrm>
        </p:grpSpPr>
        <p:sp>
          <p:nvSpPr>
            <p:cNvPr id="60" name="椭圆 59"/>
            <p:cNvSpPr/>
            <p:nvPr/>
          </p:nvSpPr>
          <p:spPr>
            <a:xfrm>
              <a:off x="1336777" y="2215111"/>
              <a:ext cx="1103576" cy="1103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1" name="椭圆 23"/>
            <p:cNvSpPr/>
            <p:nvPr/>
          </p:nvSpPr>
          <p:spPr>
            <a:xfrm>
              <a:off x="1690405" y="2569575"/>
              <a:ext cx="396319" cy="40852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63" name="矩形 62"/>
          <p:cNvSpPr/>
          <p:nvPr/>
        </p:nvSpPr>
        <p:spPr>
          <a:xfrm>
            <a:off x="295286"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用户需求</a:t>
            </a:r>
          </a:p>
        </p:txBody>
      </p:sp>
      <p:sp>
        <p:nvSpPr>
          <p:cNvPr id="43" name="TextBox 11">
            <a:extLst>
              <a:ext uri="{FF2B5EF4-FFF2-40B4-BE49-F238E27FC236}">
                <a16:creationId xmlns:a16="http://schemas.microsoft.com/office/drawing/2014/main" id="{F387727F-EF2E-47C0-AAB0-AE3983EBD23B}"/>
              </a:ext>
            </a:extLst>
          </p:cNvPr>
          <p:cNvSpPr txBox="1"/>
          <p:nvPr/>
        </p:nvSpPr>
        <p:spPr>
          <a:xfrm>
            <a:off x="5612600" y="1932409"/>
            <a:ext cx="1836776" cy="307777"/>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功能结合程度</a:t>
            </a:r>
            <a:endParaRPr lang="en-US" altLang="zh-CN" sz="2000" dirty="0">
              <a:solidFill>
                <a:schemeClr val="tx1">
                  <a:lumMod val="75000"/>
                  <a:lumOff val="25000"/>
                </a:schemeClr>
              </a:solidFill>
              <a:cs typeface="+mn-ea"/>
              <a:sym typeface="+mn-lt"/>
            </a:endParaRPr>
          </a:p>
        </p:txBody>
      </p:sp>
      <p:sp>
        <p:nvSpPr>
          <p:cNvPr id="62" name="TextBox 11">
            <a:extLst>
              <a:ext uri="{FF2B5EF4-FFF2-40B4-BE49-F238E27FC236}">
                <a16:creationId xmlns:a16="http://schemas.microsoft.com/office/drawing/2014/main" id="{229BD2CD-BBA8-4ACD-806E-2C60574A1866}"/>
              </a:ext>
            </a:extLst>
          </p:cNvPr>
          <p:cNvSpPr txBox="1"/>
          <p:nvPr/>
        </p:nvSpPr>
        <p:spPr>
          <a:xfrm>
            <a:off x="1514091" y="3255853"/>
            <a:ext cx="1836776" cy="307777"/>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登录是否方便</a:t>
            </a:r>
            <a:endParaRPr lang="en-US" altLang="zh-CN" sz="2000" dirty="0">
              <a:solidFill>
                <a:schemeClr val="tx1">
                  <a:lumMod val="75000"/>
                  <a:lumOff val="25000"/>
                </a:schemeClr>
              </a:solidFill>
              <a:cs typeface="+mn-ea"/>
              <a:sym typeface="+mn-lt"/>
            </a:endParaRPr>
          </a:p>
        </p:txBody>
      </p:sp>
      <p:sp>
        <p:nvSpPr>
          <p:cNvPr id="65" name="TextBox 11">
            <a:extLst>
              <a:ext uri="{FF2B5EF4-FFF2-40B4-BE49-F238E27FC236}">
                <a16:creationId xmlns:a16="http://schemas.microsoft.com/office/drawing/2014/main" id="{FADD15F0-EEEF-48AF-B676-0B46209C4287}"/>
              </a:ext>
            </a:extLst>
          </p:cNvPr>
          <p:cNvSpPr txBox="1"/>
          <p:nvPr/>
        </p:nvSpPr>
        <p:spPr>
          <a:xfrm>
            <a:off x="4241929" y="3159032"/>
            <a:ext cx="1836776" cy="615553"/>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信息是否</a:t>
            </a:r>
            <a:endParaRPr lang="en-US" altLang="zh-CN" sz="2000" dirty="0">
              <a:solidFill>
                <a:schemeClr val="tx1">
                  <a:lumMod val="75000"/>
                  <a:lumOff val="25000"/>
                </a:schemeClr>
              </a:solidFill>
              <a:cs typeface="+mn-ea"/>
              <a:sym typeface="+mn-lt"/>
            </a:endParaRPr>
          </a:p>
          <a:p>
            <a:r>
              <a:rPr lang="zh-CN" altLang="en-US" sz="2000" dirty="0">
                <a:solidFill>
                  <a:schemeClr val="tx1">
                    <a:lumMod val="75000"/>
                    <a:lumOff val="25000"/>
                  </a:schemeClr>
                </a:solidFill>
                <a:cs typeface="+mn-ea"/>
                <a:sym typeface="+mn-lt"/>
              </a:rPr>
              <a:t>有时效性</a:t>
            </a:r>
            <a:endParaRPr lang="en-US" altLang="zh-CN" sz="2000" dirty="0">
              <a:solidFill>
                <a:schemeClr val="tx1">
                  <a:lumMod val="75000"/>
                  <a:lumOff val="25000"/>
                </a:schemeClr>
              </a:solidFill>
              <a:cs typeface="+mn-ea"/>
              <a:sym typeface="+mn-lt"/>
            </a:endParaRPr>
          </a:p>
        </p:txBody>
      </p:sp>
      <p:sp>
        <p:nvSpPr>
          <p:cNvPr id="66" name="TextBox 11">
            <a:extLst>
              <a:ext uri="{FF2B5EF4-FFF2-40B4-BE49-F238E27FC236}">
                <a16:creationId xmlns:a16="http://schemas.microsoft.com/office/drawing/2014/main" id="{4E642ABE-2984-453B-99CB-EDB3E5AD91E6}"/>
              </a:ext>
            </a:extLst>
          </p:cNvPr>
          <p:cNvSpPr txBox="1"/>
          <p:nvPr/>
        </p:nvSpPr>
        <p:spPr>
          <a:xfrm>
            <a:off x="6734510" y="3134873"/>
            <a:ext cx="1836776" cy="615553"/>
          </a:xfrm>
          <a:prstGeom prst="rect">
            <a:avLst/>
          </a:prstGeom>
          <a:noFill/>
        </p:spPr>
        <p:txBody>
          <a:bodyPr wrap="square" lIns="0" tIns="0" rIns="0" bIns="0" rtlCol="0">
            <a:spAutoFit/>
            <a:scene3d>
              <a:camera prst="orthographicFront"/>
              <a:lightRig rig="threePt" dir="t"/>
            </a:scene3d>
            <a:sp3d contourW="12700"/>
          </a:bodyPr>
          <a:lstStyle/>
          <a:p>
            <a:r>
              <a:rPr lang="zh-CN" altLang="en-US" sz="2000" dirty="0">
                <a:solidFill>
                  <a:schemeClr val="tx1">
                    <a:lumMod val="75000"/>
                    <a:lumOff val="25000"/>
                  </a:schemeClr>
                </a:solidFill>
                <a:cs typeface="+mn-ea"/>
                <a:sym typeface="+mn-lt"/>
              </a:rPr>
              <a:t>界面美观</a:t>
            </a:r>
            <a:endParaRPr lang="en-US" altLang="zh-CN" sz="2000" dirty="0">
              <a:solidFill>
                <a:schemeClr val="tx1">
                  <a:lumMod val="75000"/>
                  <a:lumOff val="25000"/>
                </a:schemeClr>
              </a:solidFill>
              <a:cs typeface="+mn-ea"/>
              <a:sym typeface="+mn-lt"/>
            </a:endParaRPr>
          </a:p>
          <a:p>
            <a:r>
              <a:rPr lang="zh-CN" altLang="en-US" sz="2000" dirty="0">
                <a:solidFill>
                  <a:schemeClr val="tx1">
                    <a:lumMod val="75000"/>
                    <a:lumOff val="25000"/>
                  </a:schemeClr>
                </a:solidFill>
                <a:cs typeface="+mn-ea"/>
                <a:sym typeface="+mn-lt"/>
              </a:rPr>
              <a:t>使用简单</a:t>
            </a:r>
            <a:endParaRPr lang="en-US" altLang="zh-CN"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19772175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53" presetClass="entr" presetSubtype="16"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fill="hold"/>
                                        <p:tgtEl>
                                          <p:spTgt spid="62"/>
                                        </p:tgtEl>
                                        <p:attrNameLst>
                                          <p:attrName>ppt_x</p:attrName>
                                        </p:attrNameLst>
                                      </p:cBhvr>
                                      <p:tavLst>
                                        <p:tav tm="0">
                                          <p:val>
                                            <p:strVal val="#ppt_x"/>
                                          </p:val>
                                        </p:tav>
                                        <p:tav tm="100000">
                                          <p:val>
                                            <p:strVal val="#ppt_x"/>
                                          </p:val>
                                        </p:tav>
                                      </p:tavLst>
                                    </p:anim>
                                    <p:anim calcmode="lin" valueType="num">
                                      <p:cBhvr additive="base">
                                        <p:cTn id="41" dur="500" fill="hold"/>
                                        <p:tgtEl>
                                          <p:spTgt spid="6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 calcmode="lin" valueType="num">
                                      <p:cBhvr additive="base">
                                        <p:cTn id="44" dur="500" fill="hold"/>
                                        <p:tgtEl>
                                          <p:spTgt spid="65"/>
                                        </p:tgtEl>
                                        <p:attrNameLst>
                                          <p:attrName>ppt_x</p:attrName>
                                        </p:attrNameLst>
                                      </p:cBhvr>
                                      <p:tavLst>
                                        <p:tav tm="0">
                                          <p:val>
                                            <p:strVal val="#ppt_x"/>
                                          </p:val>
                                        </p:tav>
                                        <p:tav tm="100000">
                                          <p:val>
                                            <p:strVal val="#ppt_x"/>
                                          </p:val>
                                        </p:tav>
                                      </p:tavLst>
                                    </p:anim>
                                    <p:anim calcmode="lin" valueType="num">
                                      <p:cBhvr additive="base">
                                        <p:cTn id="45" dur="500" fill="hold"/>
                                        <p:tgtEl>
                                          <p:spTgt spid="6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ppt_x"/>
                                          </p:val>
                                        </p:tav>
                                        <p:tav tm="100000">
                                          <p:val>
                                            <p:strVal val="#ppt_x"/>
                                          </p:val>
                                        </p:tav>
                                      </p:tavLst>
                                    </p:anim>
                                    <p:anim calcmode="lin" valueType="num">
                                      <p:cBhvr additive="base">
                                        <p:cTn id="49"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3" grpId="0"/>
      <p:bldP spid="62" grpId="0"/>
      <p:bldP spid="65"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98564"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产品结构</a:t>
            </a:r>
          </a:p>
        </p:txBody>
      </p:sp>
      <p:graphicFrame>
        <p:nvGraphicFramePr>
          <p:cNvPr id="2" name="表格 1">
            <a:extLst>
              <a:ext uri="{FF2B5EF4-FFF2-40B4-BE49-F238E27FC236}">
                <a16:creationId xmlns:a16="http://schemas.microsoft.com/office/drawing/2014/main" id="{961C29D6-81C6-4C06-AA5F-01D9C236FACF}"/>
              </a:ext>
            </a:extLst>
          </p:cNvPr>
          <p:cNvGraphicFramePr>
            <a:graphicFrameLocks noGrp="1"/>
          </p:cNvGraphicFramePr>
          <p:nvPr>
            <p:extLst>
              <p:ext uri="{D42A27DB-BD31-4B8C-83A1-F6EECF244321}">
                <p14:modId xmlns:p14="http://schemas.microsoft.com/office/powerpoint/2010/main" val="1222484061"/>
              </p:ext>
            </p:extLst>
          </p:nvPr>
        </p:nvGraphicFramePr>
        <p:xfrm>
          <a:off x="1939690" y="238101"/>
          <a:ext cx="6862700" cy="4588647"/>
        </p:xfrm>
        <a:graphic>
          <a:graphicData uri="http://schemas.openxmlformats.org/drawingml/2006/table">
            <a:tbl>
              <a:tblPr firstCol="1" bandRow="1">
                <a:tableStyleId>{18603FDC-E32A-4AB5-989C-0864C3EAD2B8}</a:tableStyleId>
              </a:tblPr>
              <a:tblGrid>
                <a:gridCol w="2168780">
                  <a:extLst>
                    <a:ext uri="{9D8B030D-6E8A-4147-A177-3AD203B41FA5}">
                      <a16:colId xmlns:a16="http://schemas.microsoft.com/office/drawing/2014/main" val="145701016"/>
                    </a:ext>
                  </a:extLst>
                </a:gridCol>
                <a:gridCol w="4693920">
                  <a:extLst>
                    <a:ext uri="{9D8B030D-6E8A-4147-A177-3AD203B41FA5}">
                      <a16:colId xmlns:a16="http://schemas.microsoft.com/office/drawing/2014/main" val="2838196290"/>
                    </a:ext>
                  </a:extLst>
                </a:gridCol>
              </a:tblGrid>
              <a:tr h="437014">
                <a:tc>
                  <a:txBody>
                    <a:bodyPr/>
                    <a:lstStyle/>
                    <a:p>
                      <a:pPr algn="ctr">
                        <a:spcAft>
                          <a:spcPts val="250"/>
                        </a:spcAft>
                      </a:pPr>
                      <a:r>
                        <a:rPr lang="zh-CN" sz="1400" kern="100" dirty="0">
                          <a:effectLst/>
                        </a:rPr>
                        <a:t>新闻资讯</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dirty="0">
                          <a:effectLst/>
                        </a:rPr>
                        <a:t>包括：中大新闻、每周聚焦、媒体中大、科学教研、服务社会、招生就业等多个新闻板块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978370066"/>
                  </a:ext>
                </a:extLst>
              </a:tr>
              <a:tr h="218507">
                <a:tc>
                  <a:txBody>
                    <a:bodyPr/>
                    <a:lstStyle/>
                    <a:p>
                      <a:pPr algn="ctr">
                        <a:spcAft>
                          <a:spcPts val="250"/>
                        </a:spcAft>
                      </a:pPr>
                      <a:r>
                        <a:rPr lang="zh-CN" sz="1400" kern="100">
                          <a:effectLst/>
                        </a:rPr>
                        <a:t>调查问卷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dirty="0">
                          <a:effectLst/>
                        </a:rPr>
                        <a:t>显示用户参与过的和未参与的问卷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220937306"/>
                  </a:ext>
                </a:extLst>
              </a:tr>
              <a:tr h="437014">
                <a:tc>
                  <a:txBody>
                    <a:bodyPr/>
                    <a:lstStyle/>
                    <a:p>
                      <a:pPr algn="ctr">
                        <a:spcAft>
                          <a:spcPts val="250"/>
                        </a:spcAft>
                      </a:pPr>
                      <a:r>
                        <a:rPr lang="zh-CN" sz="1400" kern="100" dirty="0">
                          <a:effectLst/>
                        </a:rPr>
                        <a:t>健康申报</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dirty="0">
                          <a:effectLst/>
                        </a:rPr>
                        <a:t>确定疫情期间学生的动向和身体健康状况，每日上报</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1464115332"/>
                  </a:ext>
                </a:extLst>
              </a:tr>
              <a:tr h="218507">
                <a:tc>
                  <a:txBody>
                    <a:bodyPr/>
                    <a:lstStyle/>
                    <a:p>
                      <a:pPr algn="ctr">
                        <a:spcAft>
                          <a:spcPts val="250"/>
                        </a:spcAft>
                      </a:pPr>
                      <a:r>
                        <a:rPr lang="zh-CN" sz="1400" kern="100">
                          <a:effectLst/>
                        </a:rPr>
                        <a:t>校园活动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显示用户参与过的校园活动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482900694"/>
                  </a:ext>
                </a:extLst>
              </a:tr>
              <a:tr h="218507">
                <a:tc>
                  <a:txBody>
                    <a:bodyPr/>
                    <a:lstStyle/>
                    <a:p>
                      <a:pPr algn="ctr">
                        <a:spcAft>
                          <a:spcPts val="250"/>
                        </a:spcAft>
                      </a:pPr>
                      <a:r>
                        <a:rPr lang="zh-CN" sz="1400" kern="100">
                          <a:effectLst/>
                        </a:rPr>
                        <a:t>校车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显示各校区校车的发车时间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377054634"/>
                  </a:ext>
                </a:extLst>
              </a:tr>
              <a:tr h="218507">
                <a:tc>
                  <a:txBody>
                    <a:bodyPr/>
                    <a:lstStyle/>
                    <a:p>
                      <a:pPr algn="ctr">
                        <a:spcAft>
                          <a:spcPts val="250"/>
                        </a:spcAft>
                      </a:pPr>
                      <a:r>
                        <a:rPr lang="zh-CN" sz="1400" kern="100">
                          <a:effectLst/>
                        </a:rPr>
                        <a:t>课程表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显示本学期用户课程表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844127533"/>
                  </a:ext>
                </a:extLst>
              </a:tr>
              <a:tr h="218507">
                <a:tc>
                  <a:txBody>
                    <a:bodyPr/>
                    <a:lstStyle/>
                    <a:p>
                      <a:pPr algn="ctr">
                        <a:spcAft>
                          <a:spcPts val="250"/>
                        </a:spcAft>
                      </a:pPr>
                      <a:r>
                        <a:rPr lang="zh-CN" sz="1400" kern="100">
                          <a:effectLst/>
                        </a:rPr>
                        <a:t>校历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显示本学期校历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836296323"/>
                  </a:ext>
                </a:extLst>
              </a:tr>
              <a:tr h="218507">
                <a:tc>
                  <a:txBody>
                    <a:bodyPr/>
                    <a:lstStyle/>
                    <a:p>
                      <a:pPr algn="ctr">
                        <a:spcAft>
                          <a:spcPts val="250"/>
                        </a:spcAft>
                      </a:pPr>
                      <a:r>
                        <a:rPr lang="zh-CN" sz="1400" kern="100">
                          <a:effectLst/>
                        </a:rPr>
                        <a:t>校园地图</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显示各个校区的校园地图并提供搜索功能</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954455888"/>
                  </a:ext>
                </a:extLst>
              </a:tr>
              <a:tr h="437014">
                <a:tc>
                  <a:txBody>
                    <a:bodyPr/>
                    <a:lstStyle/>
                    <a:p>
                      <a:pPr algn="ctr">
                        <a:spcAft>
                          <a:spcPts val="250"/>
                        </a:spcAft>
                      </a:pPr>
                      <a:r>
                        <a:rPr lang="zh-CN" sz="1400" kern="100">
                          <a:effectLst/>
                        </a:rPr>
                        <a:t>学长帮忙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用户可以提出学业生活相关的问题，会有热心学长解答</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2790193508"/>
                  </a:ext>
                </a:extLst>
              </a:tr>
              <a:tr h="218507">
                <a:tc>
                  <a:txBody>
                    <a:bodyPr/>
                    <a:lstStyle/>
                    <a:p>
                      <a:pPr algn="ctr">
                        <a:spcAft>
                          <a:spcPts val="250"/>
                        </a:spcAft>
                      </a:pPr>
                      <a:r>
                        <a:rPr lang="zh-CN" sz="1400" kern="100">
                          <a:effectLst/>
                        </a:rPr>
                        <a:t>日程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类似手机里的日历备忘录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298943781"/>
                  </a:ext>
                </a:extLst>
              </a:tr>
              <a:tr h="218507">
                <a:tc>
                  <a:txBody>
                    <a:bodyPr/>
                    <a:lstStyle/>
                    <a:p>
                      <a:pPr algn="ctr">
                        <a:spcAft>
                          <a:spcPts val="250"/>
                        </a:spcAft>
                      </a:pPr>
                      <a:r>
                        <a:rPr lang="zh-CN" sz="1400" kern="100">
                          <a:effectLst/>
                        </a:rPr>
                        <a:t>成绩查询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查询各个学期的学科成绩</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1071087050"/>
                  </a:ext>
                </a:extLst>
              </a:tr>
              <a:tr h="218507">
                <a:tc>
                  <a:txBody>
                    <a:bodyPr/>
                    <a:lstStyle/>
                    <a:p>
                      <a:pPr algn="ctr">
                        <a:spcAft>
                          <a:spcPts val="250"/>
                        </a:spcAft>
                      </a:pPr>
                      <a:r>
                        <a:rPr lang="zh-CN" sz="1400" kern="100">
                          <a:effectLst/>
                        </a:rPr>
                        <a:t>一卡通服务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显示校园卡余额、交易明细、提供挂失与解挂申请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283083864"/>
                  </a:ext>
                </a:extLst>
              </a:tr>
              <a:tr h="218507">
                <a:tc>
                  <a:txBody>
                    <a:bodyPr/>
                    <a:lstStyle/>
                    <a:p>
                      <a:pPr algn="ctr">
                        <a:spcAft>
                          <a:spcPts val="250"/>
                        </a:spcAft>
                      </a:pPr>
                      <a:r>
                        <a:rPr lang="zh-CN" sz="1400" kern="100">
                          <a:effectLst/>
                        </a:rPr>
                        <a:t>失物招领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提供失物招领或寻物启事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091715253"/>
                  </a:ext>
                </a:extLst>
              </a:tr>
              <a:tr h="218507">
                <a:tc>
                  <a:txBody>
                    <a:bodyPr/>
                    <a:lstStyle/>
                    <a:p>
                      <a:pPr algn="ctr">
                        <a:spcAft>
                          <a:spcPts val="250"/>
                        </a:spcAft>
                      </a:pPr>
                      <a:r>
                        <a:rPr lang="en-US" sz="1400" kern="100">
                          <a:effectLst/>
                        </a:rPr>
                        <a:t>IT</a:t>
                      </a:r>
                      <a:r>
                        <a:rPr lang="zh-CN" sz="1400" kern="100">
                          <a:effectLst/>
                        </a:rPr>
                        <a:t>服务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需要校园网才能进入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431306077"/>
                  </a:ext>
                </a:extLst>
              </a:tr>
              <a:tr h="218507">
                <a:tc>
                  <a:txBody>
                    <a:bodyPr/>
                    <a:lstStyle/>
                    <a:p>
                      <a:pPr algn="ctr">
                        <a:spcAft>
                          <a:spcPts val="250"/>
                        </a:spcAft>
                      </a:pPr>
                      <a:r>
                        <a:rPr lang="zh-CN" sz="1400" kern="100" dirty="0">
                          <a:effectLst/>
                        </a:rPr>
                        <a:t>会议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显示用户可参与会议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3761401805"/>
                  </a:ext>
                </a:extLst>
              </a:tr>
              <a:tr h="218507">
                <a:tc>
                  <a:txBody>
                    <a:bodyPr/>
                    <a:lstStyle/>
                    <a:p>
                      <a:pPr algn="ctr">
                        <a:spcAft>
                          <a:spcPts val="250"/>
                        </a:spcAft>
                      </a:pPr>
                      <a:r>
                        <a:rPr lang="en-US" sz="1400" kern="100">
                          <a:effectLst/>
                        </a:rPr>
                        <a:t>USC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无法使用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2035008122"/>
                  </a:ext>
                </a:extLst>
              </a:tr>
              <a:tr h="218507">
                <a:tc>
                  <a:txBody>
                    <a:bodyPr/>
                    <a:lstStyle/>
                    <a:p>
                      <a:pPr algn="ctr">
                        <a:spcAft>
                          <a:spcPts val="250"/>
                        </a:spcAft>
                      </a:pPr>
                      <a:r>
                        <a:rPr lang="zh-CN" sz="1400" kern="100">
                          <a:effectLst/>
                        </a:rPr>
                        <a:t>图书馆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a:effectLst/>
                        </a:rPr>
                        <a:t>显示已归还未归还和超期图书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467139610"/>
                  </a:ext>
                </a:extLst>
              </a:tr>
              <a:tr h="218507">
                <a:tc>
                  <a:txBody>
                    <a:bodyPr/>
                    <a:lstStyle/>
                    <a:p>
                      <a:pPr algn="ctr">
                        <a:spcAft>
                          <a:spcPts val="250"/>
                        </a:spcAft>
                      </a:pPr>
                      <a:r>
                        <a:rPr lang="zh-CN" sz="1400" kern="100" dirty="0">
                          <a:effectLst/>
                        </a:rPr>
                        <a:t>学工</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nchor="ctr"/>
                </a:tc>
                <a:tc>
                  <a:txBody>
                    <a:bodyPr/>
                    <a:lstStyle/>
                    <a:p>
                      <a:pPr algn="just">
                        <a:spcAft>
                          <a:spcPts val="250"/>
                        </a:spcAft>
                      </a:pPr>
                      <a:r>
                        <a:rPr lang="zh-CN" sz="1400" kern="100" dirty="0">
                          <a:effectLst/>
                        </a:rPr>
                        <a:t>需要校园网才能进入</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9405" marR="89405" marT="0" marB="0"/>
                </a:tc>
                <a:extLst>
                  <a:ext uri="{0D108BD9-81ED-4DB2-BD59-A6C34878D82A}">
                    <a16:rowId xmlns:a16="http://schemas.microsoft.com/office/drawing/2014/main" val="2586042315"/>
                  </a:ext>
                </a:extLst>
              </a:tr>
            </a:tbl>
          </a:graphicData>
        </a:graphic>
      </p:graphicFrame>
    </p:spTree>
    <p:extLst>
      <p:ext uri="{BB962C8B-B14F-4D97-AF65-F5344CB8AC3E}">
        <p14:creationId xmlns:p14="http://schemas.microsoft.com/office/powerpoint/2010/main" val="356635906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98564"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产品设计</a:t>
            </a:r>
          </a:p>
        </p:txBody>
      </p:sp>
      <p:pic>
        <p:nvPicPr>
          <p:cNvPr id="12" name="图片 11">
            <a:extLst>
              <a:ext uri="{FF2B5EF4-FFF2-40B4-BE49-F238E27FC236}">
                <a16:creationId xmlns:a16="http://schemas.microsoft.com/office/drawing/2014/main" id="{E786EF11-E74B-4FAC-B3B1-83D45173CA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995" y="0"/>
            <a:ext cx="4349441" cy="5143500"/>
          </a:xfrm>
          <a:prstGeom prst="rect">
            <a:avLst/>
          </a:prstGeom>
        </p:spPr>
      </p:pic>
      <p:sp>
        <p:nvSpPr>
          <p:cNvPr id="13" name="矩形 12">
            <a:extLst>
              <a:ext uri="{FF2B5EF4-FFF2-40B4-BE49-F238E27FC236}">
                <a16:creationId xmlns:a16="http://schemas.microsoft.com/office/drawing/2014/main" id="{60CF01E2-091A-492F-A14F-032B108D41C1}"/>
              </a:ext>
            </a:extLst>
          </p:cNvPr>
          <p:cNvSpPr/>
          <p:nvPr/>
        </p:nvSpPr>
        <p:spPr>
          <a:xfrm>
            <a:off x="0" y="968416"/>
            <a:ext cx="4351259" cy="3770904"/>
          </a:xfrm>
          <a:prstGeom prst="rect">
            <a:avLst/>
          </a:prstGeom>
        </p:spPr>
        <p:txBody>
          <a:bodyPr wrap="square">
            <a:spAutoFit/>
          </a:bodyPr>
          <a:lstStyle/>
          <a:p>
            <a:pPr marL="285750" indent="-285750" algn="just">
              <a:lnSpc>
                <a:spcPct val="120000"/>
              </a:lnSpc>
              <a:spcAft>
                <a:spcPts val="250"/>
              </a:spcAft>
              <a:buFont typeface="Arial" panose="020B0604020202020204" pitchFamily="34" charset="0"/>
              <a:buChar char="•"/>
            </a:pPr>
            <a:r>
              <a:rPr lang="zh-CN" altLang="zh-CN" sz="1600" dirty="0">
                <a:solidFill>
                  <a:schemeClr val="tx1">
                    <a:lumMod val="50000"/>
                    <a:lumOff val="50000"/>
                  </a:schemeClr>
                </a:solidFill>
                <a:cs typeface="+mn-ea"/>
              </a:rPr>
              <a:t>首页只显示基础功能，其他功能在“更多”选项中，需要用户主动点击并添加到首页才能使用。</a:t>
            </a:r>
          </a:p>
          <a:p>
            <a:pPr marL="285750" indent="-285750" algn="just">
              <a:lnSpc>
                <a:spcPct val="120000"/>
              </a:lnSpc>
              <a:spcAft>
                <a:spcPts val="250"/>
              </a:spcAft>
              <a:buFont typeface="Arial" panose="020B0604020202020204" pitchFamily="34" charset="0"/>
              <a:buChar char="•"/>
            </a:pPr>
            <a:r>
              <a:rPr lang="zh-CN" altLang="zh-CN" sz="1600" dirty="0">
                <a:solidFill>
                  <a:schemeClr val="tx1">
                    <a:lumMod val="50000"/>
                    <a:lumOff val="50000"/>
                  </a:schemeClr>
                </a:solidFill>
                <a:cs typeface="+mn-ea"/>
              </a:rPr>
              <a:t>新闻资讯页面只显示每条新闻的题目，没有题记和图片</a:t>
            </a:r>
            <a:r>
              <a:rPr lang="zh-CN" altLang="en-US" sz="1600" dirty="0">
                <a:solidFill>
                  <a:schemeClr val="tx1">
                    <a:lumMod val="50000"/>
                    <a:lumOff val="50000"/>
                  </a:schemeClr>
                </a:solidFill>
                <a:cs typeface="+mn-ea"/>
              </a:rPr>
              <a:t>。</a:t>
            </a:r>
            <a:endParaRPr lang="en-US" altLang="zh-CN" sz="1600" dirty="0">
              <a:solidFill>
                <a:schemeClr val="tx1">
                  <a:lumMod val="50000"/>
                  <a:lumOff val="50000"/>
                </a:schemeClr>
              </a:solidFill>
              <a:cs typeface="+mn-ea"/>
            </a:endParaRPr>
          </a:p>
          <a:p>
            <a:pPr marL="285750" indent="-285750" algn="just">
              <a:lnSpc>
                <a:spcPct val="120000"/>
              </a:lnSpc>
              <a:spcAft>
                <a:spcPts val="250"/>
              </a:spcAft>
              <a:buFont typeface="Arial" panose="020B0604020202020204" pitchFamily="34" charset="0"/>
              <a:buChar char="•"/>
            </a:pPr>
            <a:r>
              <a:rPr lang="zh-CN" altLang="zh-CN" sz="1600" dirty="0">
                <a:solidFill>
                  <a:schemeClr val="tx1">
                    <a:lumMod val="50000"/>
                    <a:lumOff val="50000"/>
                  </a:schemeClr>
                </a:solidFill>
                <a:cs typeface="+mn-ea"/>
              </a:rPr>
              <a:t>校园活动等使用率不高的功能，点击进入该功能详情页后显示空白或无法打开。</a:t>
            </a:r>
            <a:endParaRPr lang="en-US" altLang="zh-CN" sz="1600" dirty="0">
              <a:solidFill>
                <a:schemeClr val="tx1">
                  <a:lumMod val="50000"/>
                  <a:lumOff val="50000"/>
                </a:schemeClr>
              </a:solidFill>
              <a:cs typeface="+mn-ea"/>
            </a:endParaRPr>
          </a:p>
          <a:p>
            <a:pPr marL="285750" indent="-285750" algn="just">
              <a:lnSpc>
                <a:spcPct val="120000"/>
              </a:lnSpc>
              <a:spcAft>
                <a:spcPts val="250"/>
              </a:spcAft>
              <a:buFont typeface="Arial" panose="020B0604020202020204" pitchFamily="34" charset="0"/>
              <a:buChar char="•"/>
            </a:pPr>
            <a:r>
              <a:rPr lang="zh-CN" altLang="zh-CN" sz="1600" dirty="0">
                <a:solidFill>
                  <a:schemeClr val="tx1">
                    <a:lumMod val="50000"/>
                    <a:lumOff val="50000"/>
                  </a:schemeClr>
                </a:solidFill>
                <a:cs typeface="+mn-ea"/>
              </a:rPr>
              <a:t>学长帮忙功能页面回复数少，很多提问没有人回复。</a:t>
            </a:r>
            <a:endParaRPr lang="en-US" altLang="zh-CN" sz="1600" dirty="0">
              <a:solidFill>
                <a:schemeClr val="tx1">
                  <a:lumMod val="50000"/>
                  <a:lumOff val="50000"/>
                </a:schemeClr>
              </a:solidFill>
              <a:cs typeface="+mn-ea"/>
            </a:endParaRPr>
          </a:p>
          <a:p>
            <a:pPr marL="285750" indent="-285750" algn="just">
              <a:lnSpc>
                <a:spcPct val="120000"/>
              </a:lnSpc>
              <a:spcAft>
                <a:spcPts val="250"/>
              </a:spcAft>
              <a:buFont typeface="Arial" panose="020B0604020202020204" pitchFamily="34" charset="0"/>
              <a:buChar char="•"/>
            </a:pPr>
            <a:r>
              <a:rPr lang="zh-CN" altLang="zh-CN" sz="1600" dirty="0">
                <a:solidFill>
                  <a:schemeClr val="tx1">
                    <a:lumMod val="50000"/>
                    <a:lumOff val="50000"/>
                  </a:schemeClr>
                </a:solidFill>
                <a:cs typeface="+mn-ea"/>
              </a:rPr>
              <a:t>校园地图功能无法显示导航路线，只能定位目的地和当前位置，左下角的分类按钮点击无反应，没有实际作用。</a:t>
            </a:r>
          </a:p>
        </p:txBody>
      </p:sp>
    </p:spTree>
    <p:extLst>
      <p:ext uri="{BB962C8B-B14F-4D97-AF65-F5344CB8AC3E}">
        <p14:creationId xmlns:p14="http://schemas.microsoft.com/office/powerpoint/2010/main" val="21412121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6670" y="1912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功能分析</a:t>
            </a:r>
          </a:p>
        </p:txBody>
      </p:sp>
      <p:grpSp>
        <p:nvGrpSpPr>
          <p:cNvPr id="82" name="组合 81"/>
          <p:cNvGrpSpPr/>
          <p:nvPr/>
        </p:nvGrpSpPr>
        <p:grpSpPr>
          <a:xfrm>
            <a:off x="3482145" y="1194839"/>
            <a:ext cx="2188250" cy="3294366"/>
            <a:chOff x="4642859" y="1232756"/>
            <a:chExt cx="2917667" cy="4392488"/>
          </a:xfrm>
        </p:grpSpPr>
        <p:sp>
          <p:nvSpPr>
            <p:cNvPr id="83" name="矩形: 圆角 16"/>
            <p:cNvSpPr/>
            <p:nvPr/>
          </p:nvSpPr>
          <p:spPr bwMode="auto">
            <a:xfrm rot="6138628">
              <a:off x="5626785" y="3101231"/>
              <a:ext cx="2930337" cy="613750"/>
            </a:xfrm>
            <a:prstGeom prst="roundRect">
              <a:avLst>
                <a:gd name="adj" fmla="val 50000"/>
              </a:avLst>
            </a:prstGeom>
            <a:solidFill>
              <a:schemeClr val="accent2"/>
            </a:solidFill>
            <a:ln w="76200">
              <a:solidFill>
                <a:schemeClr val="bg1">
                  <a:lumMod val="95000"/>
                </a:schemeClr>
              </a:solidFill>
              <a:round/>
              <a:headEnd/>
              <a:tailEnd/>
            </a:ln>
          </p:spPr>
          <p:txBody>
            <a:bodyPr anchor="ctr"/>
            <a:lstStyle/>
            <a:p>
              <a:pPr algn="ctr"/>
              <a:endParaRPr>
                <a:cs typeface="+mn-ea"/>
                <a:sym typeface="+mn-lt"/>
              </a:endParaRPr>
            </a:p>
          </p:txBody>
        </p:sp>
        <p:sp>
          <p:nvSpPr>
            <p:cNvPr id="84" name="矩形: 圆角 17"/>
            <p:cNvSpPr/>
            <p:nvPr/>
          </p:nvSpPr>
          <p:spPr bwMode="auto">
            <a:xfrm rot="5200262">
              <a:off x="5190746" y="2802065"/>
              <a:ext cx="3154900" cy="613750"/>
            </a:xfrm>
            <a:prstGeom prst="roundRect">
              <a:avLst>
                <a:gd name="adj" fmla="val 50000"/>
              </a:avLst>
            </a:prstGeom>
            <a:solidFill>
              <a:schemeClr val="accent3">
                <a:lumMod val="100000"/>
              </a:schemeClr>
            </a:solidFill>
            <a:ln w="76200">
              <a:solidFill>
                <a:schemeClr val="bg1">
                  <a:lumMod val="95000"/>
                </a:schemeClr>
              </a:solidFill>
              <a:round/>
              <a:headEnd/>
              <a:tailEnd/>
            </a:ln>
          </p:spPr>
          <p:txBody>
            <a:bodyPr anchor="ctr"/>
            <a:lstStyle/>
            <a:p>
              <a:pPr algn="ctr"/>
              <a:endParaRPr>
                <a:cs typeface="+mn-ea"/>
                <a:sym typeface="+mn-lt"/>
              </a:endParaRPr>
            </a:p>
          </p:txBody>
        </p:sp>
        <p:sp>
          <p:nvSpPr>
            <p:cNvPr id="85" name="矩形: 圆角 18"/>
            <p:cNvSpPr/>
            <p:nvPr/>
          </p:nvSpPr>
          <p:spPr bwMode="auto">
            <a:xfrm rot="4124492">
              <a:off x="4719111" y="2563264"/>
              <a:ext cx="3274766" cy="613750"/>
            </a:xfrm>
            <a:prstGeom prst="roundRect">
              <a:avLst>
                <a:gd name="adj" fmla="val 50000"/>
              </a:avLst>
            </a:prstGeom>
            <a:solidFill>
              <a:schemeClr val="accent2">
                <a:lumMod val="100000"/>
              </a:schemeClr>
            </a:solidFill>
            <a:ln w="76200">
              <a:solidFill>
                <a:schemeClr val="bg1">
                  <a:lumMod val="95000"/>
                </a:schemeClr>
              </a:solidFill>
              <a:round/>
              <a:headEnd/>
              <a:tailEnd/>
            </a:ln>
          </p:spPr>
          <p:txBody>
            <a:bodyPr anchor="ctr"/>
            <a:lstStyle/>
            <a:p>
              <a:pPr algn="ctr"/>
              <a:endParaRPr>
                <a:cs typeface="+mn-ea"/>
                <a:sym typeface="+mn-lt"/>
              </a:endParaRPr>
            </a:p>
          </p:txBody>
        </p:sp>
        <p:sp>
          <p:nvSpPr>
            <p:cNvPr id="86" name="任意多边形: 形状 19"/>
            <p:cNvSpPr/>
            <p:nvPr/>
          </p:nvSpPr>
          <p:spPr bwMode="auto">
            <a:xfrm>
              <a:off x="4642859" y="3101922"/>
              <a:ext cx="2523295" cy="2523322"/>
            </a:xfrm>
            <a:custGeom>
              <a:avLst/>
              <a:gdLst>
                <a:gd name="connsiteX0" fmla="*/ 1104687 w 2232362"/>
                <a:gd name="connsiteY0" fmla="*/ 54 h 2232385"/>
                <a:gd name="connsiteX1" fmla="*/ 1945531 w 2232362"/>
                <a:gd name="connsiteY1" fmla="*/ 369173 h 2232385"/>
                <a:gd name="connsiteX2" fmla="*/ 2019450 w 2232362"/>
                <a:gd name="connsiteY2" fmla="*/ 1771858 h 2232385"/>
                <a:gd name="connsiteX3" fmla="*/ 662856 w 2232362"/>
                <a:gd name="connsiteY3" fmla="*/ 2136059 h 2232385"/>
                <a:gd name="connsiteX4" fmla="*/ 8215 w 2232362"/>
                <a:gd name="connsiteY4" fmla="*/ 981601 h 2232385"/>
                <a:gd name="connsiteX5" fmla="*/ 20002 w 2232362"/>
                <a:gd name="connsiteY5" fmla="*/ 910872 h 2232385"/>
                <a:gd name="connsiteX6" fmla="*/ 22287 w 2232362"/>
                <a:gd name="connsiteY6" fmla="*/ 888201 h 2232385"/>
                <a:gd name="connsiteX7" fmla="*/ 295712 w 2232362"/>
                <a:gd name="connsiteY7" fmla="*/ 665353 h 2232385"/>
                <a:gd name="connsiteX8" fmla="*/ 574807 w 2232362"/>
                <a:gd name="connsiteY8" fmla="*/ 944448 h 2232385"/>
                <a:gd name="connsiteX9" fmla="*/ 569174 w 2232362"/>
                <a:gd name="connsiteY9" fmla="*/ 1000327 h 2232385"/>
                <a:gd name="connsiteX10" fmla="*/ 570277 w 2232362"/>
                <a:gd name="connsiteY10" fmla="*/ 1000560 h 2232385"/>
                <a:gd name="connsiteX11" fmla="*/ 889545 w 2232362"/>
                <a:gd name="connsiteY11" fmla="*/ 1626112 h 2232385"/>
                <a:gd name="connsiteX12" fmla="*/ 1567842 w 2232362"/>
                <a:gd name="connsiteY12" fmla="*/ 1444012 h 2232385"/>
                <a:gd name="connsiteX13" fmla="*/ 1530882 w 2232362"/>
                <a:gd name="connsiteY13" fmla="*/ 742669 h 2232385"/>
                <a:gd name="connsiteX14" fmla="*/ 837202 w 2232362"/>
                <a:gd name="connsiteY14" fmla="*/ 632870 h 2232385"/>
                <a:gd name="connsiteX15" fmla="*/ 836586 w 2232362"/>
                <a:gd name="connsiteY15" fmla="*/ 631802 h 2232385"/>
                <a:gd name="connsiteX16" fmla="*/ 822840 w 2232362"/>
                <a:gd name="connsiteY16" fmla="*/ 639264 h 2232385"/>
                <a:gd name="connsiteX17" fmla="*/ 714203 w 2232362"/>
                <a:gd name="connsiteY17" fmla="*/ 661196 h 2232385"/>
                <a:gd name="connsiteX18" fmla="*/ 435108 w 2232362"/>
                <a:gd name="connsiteY18" fmla="*/ 382101 h 2232385"/>
                <a:gd name="connsiteX19" fmla="*/ 558158 w 2232362"/>
                <a:gd name="connsiteY19" fmla="*/ 150671 h 2232385"/>
                <a:gd name="connsiteX20" fmla="*/ 558650 w 2232362"/>
                <a:gd name="connsiteY20" fmla="*/ 150404 h 2232385"/>
                <a:gd name="connsiteX21" fmla="*/ 558171 w 2232362"/>
                <a:gd name="connsiteY21" fmla="*/ 149574 h 2232385"/>
                <a:gd name="connsiteX22" fmla="*/ 1104687 w 2232362"/>
                <a:gd name="connsiteY22" fmla="*/ 54 h 22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2362" h="2232385">
                  <a:moveTo>
                    <a:pt x="1104687" y="54"/>
                  </a:moveTo>
                  <a:cubicBezTo>
                    <a:pt x="1416539" y="-3035"/>
                    <a:pt x="1725128" y="124486"/>
                    <a:pt x="1945531" y="369173"/>
                  </a:cubicBezTo>
                  <a:cubicBezTo>
                    <a:pt x="2298176" y="760672"/>
                    <a:pt x="2328993" y="1345463"/>
                    <a:pt x="2019450" y="1771858"/>
                  </a:cubicBezTo>
                  <a:cubicBezTo>
                    <a:pt x="1709907" y="2198254"/>
                    <a:pt x="1144333" y="2350092"/>
                    <a:pt x="662856" y="2136059"/>
                  </a:cubicBezTo>
                  <a:cubicBezTo>
                    <a:pt x="211471" y="1935403"/>
                    <a:pt x="-50714" y="1464429"/>
                    <a:pt x="8215" y="981601"/>
                  </a:cubicBezTo>
                  <a:lnTo>
                    <a:pt x="20002" y="910872"/>
                  </a:lnTo>
                  <a:lnTo>
                    <a:pt x="22287" y="888201"/>
                  </a:lnTo>
                  <a:cubicBezTo>
                    <a:pt x="48312" y="761022"/>
                    <a:pt x="160840" y="665353"/>
                    <a:pt x="295712" y="665353"/>
                  </a:cubicBezTo>
                  <a:cubicBezTo>
                    <a:pt x="449852" y="665353"/>
                    <a:pt x="574807" y="790308"/>
                    <a:pt x="574807" y="944448"/>
                  </a:cubicBezTo>
                  <a:lnTo>
                    <a:pt x="569174" y="1000327"/>
                  </a:lnTo>
                  <a:lnTo>
                    <a:pt x="570277" y="1000560"/>
                  </a:lnTo>
                  <a:cubicBezTo>
                    <a:pt x="515701" y="1258298"/>
                    <a:pt x="648806" y="1519096"/>
                    <a:pt x="889545" y="1626112"/>
                  </a:cubicBezTo>
                  <a:cubicBezTo>
                    <a:pt x="1130283" y="1733129"/>
                    <a:pt x="1413071" y="1657210"/>
                    <a:pt x="1567842" y="1444012"/>
                  </a:cubicBezTo>
                  <a:cubicBezTo>
                    <a:pt x="1722613" y="1230814"/>
                    <a:pt x="1707205" y="938419"/>
                    <a:pt x="1530882" y="742669"/>
                  </a:cubicBezTo>
                  <a:cubicBezTo>
                    <a:pt x="1354560" y="546919"/>
                    <a:pt x="1065359" y="501143"/>
                    <a:pt x="837202" y="632870"/>
                  </a:cubicBezTo>
                  <a:lnTo>
                    <a:pt x="836586" y="631802"/>
                  </a:lnTo>
                  <a:lnTo>
                    <a:pt x="822840" y="639264"/>
                  </a:lnTo>
                  <a:cubicBezTo>
                    <a:pt x="789449" y="653386"/>
                    <a:pt x="752738" y="661196"/>
                    <a:pt x="714203" y="661196"/>
                  </a:cubicBezTo>
                  <a:cubicBezTo>
                    <a:pt x="560063" y="661196"/>
                    <a:pt x="435108" y="536241"/>
                    <a:pt x="435108" y="382101"/>
                  </a:cubicBezTo>
                  <a:cubicBezTo>
                    <a:pt x="435108" y="285764"/>
                    <a:pt x="483919" y="200827"/>
                    <a:pt x="558158" y="150671"/>
                  </a:cubicBezTo>
                  <a:lnTo>
                    <a:pt x="558650" y="150404"/>
                  </a:lnTo>
                  <a:lnTo>
                    <a:pt x="558171" y="149574"/>
                  </a:lnTo>
                  <a:cubicBezTo>
                    <a:pt x="729289" y="50779"/>
                    <a:pt x="917575" y="1907"/>
                    <a:pt x="1104687" y="54"/>
                  </a:cubicBezTo>
                  <a:close/>
                </a:path>
              </a:pathLst>
            </a:custGeom>
            <a:solidFill>
              <a:schemeClr val="accent1"/>
            </a:solidFill>
            <a:ln w="76200">
              <a:solidFill>
                <a:schemeClr val="bg1">
                  <a:lumMod val="95000"/>
                </a:schemeClr>
              </a:solidFill>
              <a:round/>
              <a:headEnd/>
              <a:tailEnd/>
            </a:ln>
          </p:spPr>
          <p:txBody>
            <a:bodyPr anchor="ctr"/>
            <a:lstStyle/>
            <a:p>
              <a:pPr algn="ctr"/>
              <a:endParaRPr>
                <a:cs typeface="+mn-ea"/>
                <a:sym typeface="+mn-lt"/>
              </a:endParaRPr>
            </a:p>
          </p:txBody>
        </p:sp>
        <p:sp>
          <p:nvSpPr>
            <p:cNvPr id="87" name="任意多边形: 形状 20"/>
            <p:cNvSpPr>
              <a:spLocks/>
            </p:cNvSpPr>
            <p:nvPr/>
          </p:nvSpPr>
          <p:spPr bwMode="auto">
            <a:xfrm>
              <a:off x="5666720" y="4125796"/>
              <a:ext cx="475573" cy="475574"/>
            </a:xfrm>
            <a:custGeom>
              <a:avLst/>
              <a:gdLst>
                <a:gd name="T0" fmla="+- 0 10800 98"/>
                <a:gd name="T1" fmla="*/ T0 w 21404"/>
                <a:gd name="T2" fmla="+- 0 10864 128"/>
                <a:gd name="T3" fmla="*/ 10864 h 21472"/>
                <a:gd name="T4" fmla="+- 0 10800 98"/>
                <a:gd name="T5" fmla="*/ T4 w 21404"/>
                <a:gd name="T6" fmla="+- 0 10864 128"/>
                <a:gd name="T7" fmla="*/ 10864 h 21472"/>
                <a:gd name="T8" fmla="+- 0 10800 98"/>
                <a:gd name="T9" fmla="*/ T8 w 21404"/>
                <a:gd name="T10" fmla="+- 0 10864 128"/>
                <a:gd name="T11" fmla="*/ 10864 h 21472"/>
                <a:gd name="T12" fmla="+- 0 10800 98"/>
                <a:gd name="T13" fmla="*/ T12 w 21404"/>
                <a:gd name="T14" fmla="+- 0 10864 128"/>
                <a:gd name="T15" fmla="*/ 10864 h 21472"/>
              </a:gdLst>
              <a:ahLst/>
              <a:cxnLst>
                <a:cxn ang="0">
                  <a:pos x="T1" y="T3"/>
                </a:cxn>
                <a:cxn ang="0">
                  <a:pos x="T5" y="T7"/>
                </a:cxn>
                <a:cxn ang="0">
                  <a:pos x="T9" y="T11"/>
                </a:cxn>
                <a:cxn ang="0">
                  <a:pos x="T13" y="T15"/>
                </a:cxn>
              </a:cxnLst>
              <a:rect l="0" t="0" r="r" b="b"/>
              <a:pathLst>
                <a:path w="21404" h="21472">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chemeClr val="tx1">
                <a:lumMod val="65000"/>
                <a:lumOff val="35000"/>
              </a:schemeClr>
            </a:solidFill>
            <a:ln>
              <a:noFill/>
            </a:ln>
            <a:effectLst/>
          </p:spPr>
          <p:txBody>
            <a:bodyPr anchor="ctr"/>
            <a:lstStyle/>
            <a:p>
              <a:pPr algn="ctr"/>
              <a:endParaRPr>
                <a:cs typeface="+mn-ea"/>
                <a:sym typeface="+mn-lt"/>
              </a:endParaRPr>
            </a:p>
          </p:txBody>
        </p:sp>
        <p:sp>
          <p:nvSpPr>
            <p:cNvPr id="88" name="任意多边形: 形状 21"/>
            <p:cNvSpPr/>
            <p:nvPr/>
          </p:nvSpPr>
          <p:spPr bwMode="auto">
            <a:xfrm>
              <a:off x="4764465" y="3959892"/>
              <a:ext cx="405597" cy="403691"/>
            </a:xfrm>
            <a:custGeom>
              <a:avLst/>
              <a:gdLst>
                <a:gd name="connsiteX0" fmla="*/ 106363 w 338138"/>
                <a:gd name="connsiteY0" fmla="*/ 188912 h 336550"/>
                <a:gd name="connsiteX1" fmla="*/ 106363 w 338138"/>
                <a:gd name="connsiteY1" fmla="*/ 190500 h 336550"/>
                <a:gd name="connsiteX2" fmla="*/ 107951 w 338138"/>
                <a:gd name="connsiteY2" fmla="*/ 190500 h 336550"/>
                <a:gd name="connsiteX3" fmla="*/ 107951 w 338138"/>
                <a:gd name="connsiteY3" fmla="*/ 188912 h 336550"/>
                <a:gd name="connsiteX4" fmla="*/ 169863 w 338138"/>
                <a:gd name="connsiteY4" fmla="*/ 96837 h 336550"/>
                <a:gd name="connsiteX5" fmla="*/ 98425 w 338138"/>
                <a:gd name="connsiteY5" fmla="*/ 168275 h 336550"/>
                <a:gd name="connsiteX6" fmla="*/ 115888 w 338138"/>
                <a:gd name="connsiteY6" fmla="*/ 168275 h 336550"/>
                <a:gd name="connsiteX7" fmla="*/ 115888 w 338138"/>
                <a:gd name="connsiteY7" fmla="*/ 242887 h 336550"/>
                <a:gd name="connsiteX8" fmla="*/ 222251 w 338138"/>
                <a:gd name="connsiteY8" fmla="*/ 242887 h 336550"/>
                <a:gd name="connsiteX9" fmla="*/ 222251 w 338138"/>
                <a:gd name="connsiteY9" fmla="*/ 168275 h 336550"/>
                <a:gd name="connsiteX10" fmla="*/ 239713 w 338138"/>
                <a:gd name="connsiteY10" fmla="*/ 168275 h 336550"/>
                <a:gd name="connsiteX11" fmla="*/ 166416 w 338138"/>
                <a:gd name="connsiteY11" fmla="*/ 85183 h 336550"/>
                <a:gd name="connsiteX12" fmla="*/ 171724 w 338138"/>
                <a:gd name="connsiteY12" fmla="*/ 85183 h 336550"/>
                <a:gd name="connsiteX13" fmla="*/ 246039 w 338138"/>
                <a:gd name="connsiteY13" fmla="*/ 157606 h 336550"/>
                <a:gd name="connsiteX14" fmla="*/ 254001 w 338138"/>
                <a:gd name="connsiteY14" fmla="*/ 168140 h 336550"/>
                <a:gd name="connsiteX15" fmla="*/ 243385 w 338138"/>
                <a:gd name="connsiteY15" fmla="*/ 178674 h 336550"/>
                <a:gd name="connsiteX16" fmla="*/ 232768 w 338138"/>
                <a:gd name="connsiteY16" fmla="*/ 178674 h 336550"/>
                <a:gd name="connsiteX17" fmla="*/ 232768 w 338138"/>
                <a:gd name="connsiteY17" fmla="*/ 241879 h 336550"/>
                <a:gd name="connsiteX18" fmla="*/ 222152 w 338138"/>
                <a:gd name="connsiteY18" fmla="*/ 252413 h 336550"/>
                <a:gd name="connsiteX19" fmla="*/ 115987 w 338138"/>
                <a:gd name="connsiteY19" fmla="*/ 252413 h 336550"/>
                <a:gd name="connsiteX20" fmla="*/ 105371 w 338138"/>
                <a:gd name="connsiteY20" fmla="*/ 241879 h 336550"/>
                <a:gd name="connsiteX21" fmla="*/ 105371 w 338138"/>
                <a:gd name="connsiteY21" fmla="*/ 178674 h 336550"/>
                <a:gd name="connsiteX22" fmla="*/ 94754 w 338138"/>
                <a:gd name="connsiteY22" fmla="*/ 178674 h 336550"/>
                <a:gd name="connsiteX23" fmla="*/ 84138 w 338138"/>
                <a:gd name="connsiteY23" fmla="*/ 168140 h 336550"/>
                <a:gd name="connsiteX24" fmla="*/ 84138 w 338138"/>
                <a:gd name="connsiteY24" fmla="*/ 166823 h 336550"/>
                <a:gd name="connsiteX25" fmla="*/ 92100 w 338138"/>
                <a:gd name="connsiteY25" fmla="*/ 157606 h 336550"/>
                <a:gd name="connsiteX26" fmla="*/ 166416 w 338138"/>
                <a:gd name="connsiteY26" fmla="*/ 85183 h 336550"/>
                <a:gd name="connsiteX27" fmla="*/ 169070 w 338138"/>
                <a:gd name="connsiteY27" fmla="*/ 11112 h 336550"/>
                <a:gd name="connsiteX28" fmla="*/ 11113 w 338138"/>
                <a:gd name="connsiteY28" fmla="*/ 169069 h 336550"/>
                <a:gd name="connsiteX29" fmla="*/ 169070 w 338138"/>
                <a:gd name="connsiteY29" fmla="*/ 327026 h 336550"/>
                <a:gd name="connsiteX30" fmla="*/ 327027 w 338138"/>
                <a:gd name="connsiteY30" fmla="*/ 169069 h 336550"/>
                <a:gd name="connsiteX31" fmla="*/ 169070 w 338138"/>
                <a:gd name="connsiteY31" fmla="*/ 11112 h 336550"/>
                <a:gd name="connsiteX32" fmla="*/ 169069 w 338138"/>
                <a:gd name="connsiteY32" fmla="*/ 0 h 336550"/>
                <a:gd name="connsiteX33" fmla="*/ 338138 w 338138"/>
                <a:gd name="connsiteY33" fmla="*/ 168275 h 336550"/>
                <a:gd name="connsiteX34" fmla="*/ 169069 w 338138"/>
                <a:gd name="connsiteY34" fmla="*/ 336550 h 336550"/>
                <a:gd name="connsiteX35" fmla="*/ 0 w 338138"/>
                <a:gd name="connsiteY35" fmla="*/ 168275 h 336550"/>
                <a:gd name="connsiteX36" fmla="*/ 169069 w 338138"/>
                <a:gd name="connsiteY3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8138" h="336550">
                  <a:moveTo>
                    <a:pt x="106363" y="188912"/>
                  </a:moveTo>
                  <a:lnTo>
                    <a:pt x="106363" y="190500"/>
                  </a:lnTo>
                  <a:lnTo>
                    <a:pt x="107951" y="190500"/>
                  </a:lnTo>
                  <a:lnTo>
                    <a:pt x="107951" y="188912"/>
                  </a:lnTo>
                  <a:close/>
                  <a:moveTo>
                    <a:pt x="169863" y="96837"/>
                  </a:moveTo>
                  <a:lnTo>
                    <a:pt x="98425" y="168275"/>
                  </a:lnTo>
                  <a:lnTo>
                    <a:pt x="115888" y="168275"/>
                  </a:lnTo>
                  <a:lnTo>
                    <a:pt x="115888" y="242887"/>
                  </a:lnTo>
                  <a:lnTo>
                    <a:pt x="222251" y="242887"/>
                  </a:lnTo>
                  <a:lnTo>
                    <a:pt x="222251" y="168275"/>
                  </a:lnTo>
                  <a:lnTo>
                    <a:pt x="239713" y="168275"/>
                  </a:lnTo>
                  <a:close/>
                  <a:moveTo>
                    <a:pt x="166416" y="85183"/>
                  </a:moveTo>
                  <a:cubicBezTo>
                    <a:pt x="167743" y="82550"/>
                    <a:pt x="170397" y="82550"/>
                    <a:pt x="171724" y="85183"/>
                  </a:cubicBezTo>
                  <a:cubicBezTo>
                    <a:pt x="171724" y="85183"/>
                    <a:pt x="171724" y="85183"/>
                    <a:pt x="246039" y="157606"/>
                  </a:cubicBezTo>
                  <a:cubicBezTo>
                    <a:pt x="250020" y="158923"/>
                    <a:pt x="254001" y="162873"/>
                    <a:pt x="254001" y="168140"/>
                  </a:cubicBezTo>
                  <a:cubicBezTo>
                    <a:pt x="254001" y="173407"/>
                    <a:pt x="248693" y="178674"/>
                    <a:pt x="243385" y="178674"/>
                  </a:cubicBezTo>
                  <a:cubicBezTo>
                    <a:pt x="243385" y="178674"/>
                    <a:pt x="243385" y="178674"/>
                    <a:pt x="232768" y="178674"/>
                  </a:cubicBezTo>
                  <a:cubicBezTo>
                    <a:pt x="232768" y="178674"/>
                    <a:pt x="232768" y="178674"/>
                    <a:pt x="232768" y="241879"/>
                  </a:cubicBezTo>
                  <a:cubicBezTo>
                    <a:pt x="232768" y="247146"/>
                    <a:pt x="227460" y="252413"/>
                    <a:pt x="222152" y="252413"/>
                  </a:cubicBezTo>
                  <a:cubicBezTo>
                    <a:pt x="222152" y="252413"/>
                    <a:pt x="222152" y="252413"/>
                    <a:pt x="115987" y="252413"/>
                  </a:cubicBezTo>
                  <a:cubicBezTo>
                    <a:pt x="110679" y="252413"/>
                    <a:pt x="105371" y="247146"/>
                    <a:pt x="105371" y="241879"/>
                  </a:cubicBezTo>
                  <a:cubicBezTo>
                    <a:pt x="105371" y="241879"/>
                    <a:pt x="105371" y="241879"/>
                    <a:pt x="105371" y="178674"/>
                  </a:cubicBezTo>
                  <a:cubicBezTo>
                    <a:pt x="105371" y="178674"/>
                    <a:pt x="105371" y="178674"/>
                    <a:pt x="94754" y="178674"/>
                  </a:cubicBezTo>
                  <a:cubicBezTo>
                    <a:pt x="89446" y="178674"/>
                    <a:pt x="84138" y="173407"/>
                    <a:pt x="84138" y="168140"/>
                  </a:cubicBezTo>
                  <a:cubicBezTo>
                    <a:pt x="84138" y="168140"/>
                    <a:pt x="84138" y="166823"/>
                    <a:pt x="84138" y="166823"/>
                  </a:cubicBezTo>
                  <a:cubicBezTo>
                    <a:pt x="85465" y="162873"/>
                    <a:pt x="88119" y="158923"/>
                    <a:pt x="92100" y="157606"/>
                  </a:cubicBezTo>
                  <a:cubicBezTo>
                    <a:pt x="92100" y="157606"/>
                    <a:pt x="92100" y="157606"/>
                    <a:pt x="166416" y="85183"/>
                  </a:cubicBezTo>
                  <a:close/>
                  <a:moveTo>
                    <a:pt x="169070" y="11112"/>
                  </a:moveTo>
                  <a:cubicBezTo>
                    <a:pt x="81833" y="11112"/>
                    <a:pt x="11113" y="81832"/>
                    <a:pt x="11113" y="169069"/>
                  </a:cubicBezTo>
                  <a:cubicBezTo>
                    <a:pt x="11113" y="256306"/>
                    <a:pt x="81833" y="327026"/>
                    <a:pt x="169070" y="327026"/>
                  </a:cubicBezTo>
                  <a:cubicBezTo>
                    <a:pt x="256307" y="327026"/>
                    <a:pt x="327027" y="256306"/>
                    <a:pt x="327027" y="169069"/>
                  </a:cubicBezTo>
                  <a:cubicBezTo>
                    <a:pt x="327027" y="81832"/>
                    <a:pt x="256307" y="11112"/>
                    <a:pt x="169070" y="1111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w="19050">
              <a:noFill/>
              <a:round/>
              <a:headEnd/>
              <a:tailEnd/>
            </a:ln>
          </p:spPr>
          <p:txBody>
            <a:bodyPr anchor="ctr"/>
            <a:lstStyle/>
            <a:p>
              <a:pPr algn="ctr"/>
              <a:endParaRPr>
                <a:cs typeface="+mn-ea"/>
                <a:sym typeface="+mn-lt"/>
              </a:endParaRPr>
            </a:p>
          </p:txBody>
        </p:sp>
        <p:sp>
          <p:nvSpPr>
            <p:cNvPr id="89" name="任意多边形: 形状 22"/>
            <p:cNvSpPr/>
            <p:nvPr/>
          </p:nvSpPr>
          <p:spPr bwMode="auto">
            <a:xfrm>
              <a:off x="5248995" y="3318823"/>
              <a:ext cx="405597" cy="405597"/>
            </a:xfrm>
            <a:custGeom>
              <a:avLst/>
              <a:gdLst>
                <a:gd name="connsiteX0" fmla="*/ 165894 w 331788"/>
                <a:gd name="connsiteY0" fmla="*/ 145113 h 331788"/>
                <a:gd name="connsiteX1" fmla="*/ 151827 w 331788"/>
                <a:gd name="connsiteY1" fmla="*/ 151827 h 331788"/>
                <a:gd name="connsiteX2" fmla="*/ 151827 w 331788"/>
                <a:gd name="connsiteY2" fmla="*/ 179961 h 331788"/>
                <a:gd name="connsiteX3" fmla="*/ 179961 w 331788"/>
                <a:gd name="connsiteY3" fmla="*/ 179961 h 331788"/>
                <a:gd name="connsiteX4" fmla="*/ 179961 w 331788"/>
                <a:gd name="connsiteY4" fmla="*/ 151827 h 331788"/>
                <a:gd name="connsiteX5" fmla="*/ 165894 w 331788"/>
                <a:gd name="connsiteY5" fmla="*/ 145113 h 331788"/>
                <a:gd name="connsiteX6" fmla="*/ 103187 w 331788"/>
                <a:gd name="connsiteY6" fmla="*/ 103187 h 331788"/>
                <a:gd name="connsiteX7" fmla="*/ 147604 w 331788"/>
                <a:gd name="connsiteY7" fmla="*/ 111025 h 331788"/>
                <a:gd name="connsiteX8" fmla="*/ 133234 w 331788"/>
                <a:gd name="connsiteY8" fmla="*/ 125395 h 331788"/>
                <a:gd name="connsiteX9" fmla="*/ 147604 w 331788"/>
                <a:gd name="connsiteY9" fmla="*/ 139766 h 331788"/>
                <a:gd name="connsiteX10" fmla="*/ 184183 w 331788"/>
                <a:gd name="connsiteY10" fmla="*/ 139766 h 331788"/>
                <a:gd name="connsiteX11" fmla="*/ 198553 w 331788"/>
                <a:gd name="connsiteY11" fmla="*/ 125395 h 331788"/>
                <a:gd name="connsiteX12" fmla="*/ 184183 w 331788"/>
                <a:gd name="connsiteY12" fmla="*/ 111025 h 331788"/>
                <a:gd name="connsiteX13" fmla="*/ 228600 w 331788"/>
                <a:gd name="connsiteY13" fmla="*/ 103187 h 331788"/>
                <a:gd name="connsiteX14" fmla="*/ 220762 w 331788"/>
                <a:gd name="connsiteY14" fmla="*/ 147604 h 331788"/>
                <a:gd name="connsiteX15" fmla="*/ 206392 w 331788"/>
                <a:gd name="connsiteY15" fmla="*/ 133234 h 331788"/>
                <a:gd name="connsiteX16" fmla="*/ 192021 w 331788"/>
                <a:gd name="connsiteY16" fmla="*/ 147604 h 331788"/>
                <a:gd name="connsiteX17" fmla="*/ 192021 w 331788"/>
                <a:gd name="connsiteY17" fmla="*/ 184183 h 331788"/>
                <a:gd name="connsiteX18" fmla="*/ 206392 w 331788"/>
                <a:gd name="connsiteY18" fmla="*/ 198553 h 331788"/>
                <a:gd name="connsiteX19" fmla="*/ 220762 w 331788"/>
                <a:gd name="connsiteY19" fmla="*/ 184183 h 331788"/>
                <a:gd name="connsiteX20" fmla="*/ 228600 w 331788"/>
                <a:gd name="connsiteY20" fmla="*/ 228600 h 331788"/>
                <a:gd name="connsiteX21" fmla="*/ 184183 w 331788"/>
                <a:gd name="connsiteY21" fmla="*/ 220762 h 331788"/>
                <a:gd name="connsiteX22" fmla="*/ 198553 w 331788"/>
                <a:gd name="connsiteY22" fmla="*/ 206392 h 331788"/>
                <a:gd name="connsiteX23" fmla="*/ 184183 w 331788"/>
                <a:gd name="connsiteY23" fmla="*/ 192021 h 331788"/>
                <a:gd name="connsiteX24" fmla="*/ 147604 w 331788"/>
                <a:gd name="connsiteY24" fmla="*/ 192021 h 331788"/>
                <a:gd name="connsiteX25" fmla="*/ 133234 w 331788"/>
                <a:gd name="connsiteY25" fmla="*/ 206392 h 331788"/>
                <a:gd name="connsiteX26" fmla="*/ 147604 w 331788"/>
                <a:gd name="connsiteY26" fmla="*/ 220762 h 331788"/>
                <a:gd name="connsiteX27" fmla="*/ 103187 w 331788"/>
                <a:gd name="connsiteY27" fmla="*/ 228600 h 331788"/>
                <a:gd name="connsiteX28" fmla="*/ 111025 w 331788"/>
                <a:gd name="connsiteY28" fmla="*/ 184183 h 331788"/>
                <a:gd name="connsiteX29" fmla="*/ 125395 w 331788"/>
                <a:gd name="connsiteY29" fmla="*/ 198553 h 331788"/>
                <a:gd name="connsiteX30" fmla="*/ 139766 w 331788"/>
                <a:gd name="connsiteY30" fmla="*/ 184183 h 331788"/>
                <a:gd name="connsiteX31" fmla="*/ 139766 w 331788"/>
                <a:gd name="connsiteY31" fmla="*/ 147604 h 331788"/>
                <a:gd name="connsiteX32" fmla="*/ 125395 w 331788"/>
                <a:gd name="connsiteY32" fmla="*/ 133234 h 331788"/>
                <a:gd name="connsiteX33" fmla="*/ 111025 w 331788"/>
                <a:gd name="connsiteY33" fmla="*/ 147604 h 331788"/>
                <a:gd name="connsiteX34" fmla="*/ 103187 w 331788"/>
                <a:gd name="connsiteY34" fmla="*/ 103187 h 331788"/>
                <a:gd name="connsiteX35" fmla="*/ 165894 w 331788"/>
                <a:gd name="connsiteY35" fmla="*/ 11112 h 331788"/>
                <a:gd name="connsiteX36" fmla="*/ 11112 w 331788"/>
                <a:gd name="connsiteY36" fmla="*/ 165894 h 331788"/>
                <a:gd name="connsiteX37" fmla="*/ 165894 w 331788"/>
                <a:gd name="connsiteY37" fmla="*/ 320676 h 331788"/>
                <a:gd name="connsiteX38" fmla="*/ 320676 w 331788"/>
                <a:gd name="connsiteY38" fmla="*/ 165894 h 331788"/>
                <a:gd name="connsiteX39" fmla="*/ 165894 w 331788"/>
                <a:gd name="connsiteY39" fmla="*/ 11112 h 331788"/>
                <a:gd name="connsiteX40" fmla="*/ 165894 w 331788"/>
                <a:gd name="connsiteY40" fmla="*/ 0 h 331788"/>
                <a:gd name="connsiteX41" fmla="*/ 331788 w 331788"/>
                <a:gd name="connsiteY41" fmla="*/ 165894 h 331788"/>
                <a:gd name="connsiteX42" fmla="*/ 165894 w 331788"/>
                <a:gd name="connsiteY42" fmla="*/ 331788 h 331788"/>
                <a:gd name="connsiteX43" fmla="*/ 0 w 331788"/>
                <a:gd name="connsiteY43" fmla="*/ 165894 h 331788"/>
                <a:gd name="connsiteX44" fmla="*/ 165894 w 331788"/>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1788" h="331788">
                  <a:moveTo>
                    <a:pt x="165894" y="145113"/>
                  </a:moveTo>
                  <a:cubicBezTo>
                    <a:pt x="160779" y="145113"/>
                    <a:pt x="155664" y="147351"/>
                    <a:pt x="151827" y="151827"/>
                  </a:cubicBezTo>
                  <a:cubicBezTo>
                    <a:pt x="142875" y="159500"/>
                    <a:pt x="142875" y="172288"/>
                    <a:pt x="151827" y="179961"/>
                  </a:cubicBezTo>
                  <a:cubicBezTo>
                    <a:pt x="159500" y="188913"/>
                    <a:pt x="172288" y="188913"/>
                    <a:pt x="179961" y="179961"/>
                  </a:cubicBezTo>
                  <a:cubicBezTo>
                    <a:pt x="188913" y="172288"/>
                    <a:pt x="188913" y="159500"/>
                    <a:pt x="179961" y="151827"/>
                  </a:cubicBezTo>
                  <a:cubicBezTo>
                    <a:pt x="176125" y="147351"/>
                    <a:pt x="171010" y="145113"/>
                    <a:pt x="165894" y="145113"/>
                  </a:cubicBezTo>
                  <a:close/>
                  <a:moveTo>
                    <a:pt x="103187" y="103187"/>
                  </a:moveTo>
                  <a:cubicBezTo>
                    <a:pt x="103187" y="103187"/>
                    <a:pt x="103187" y="103187"/>
                    <a:pt x="147604" y="111025"/>
                  </a:cubicBezTo>
                  <a:cubicBezTo>
                    <a:pt x="147604" y="111025"/>
                    <a:pt x="147604" y="111025"/>
                    <a:pt x="133234" y="125395"/>
                  </a:cubicBezTo>
                  <a:cubicBezTo>
                    <a:pt x="133234" y="125395"/>
                    <a:pt x="133234" y="125395"/>
                    <a:pt x="147604" y="139766"/>
                  </a:cubicBezTo>
                  <a:cubicBezTo>
                    <a:pt x="158055" y="133234"/>
                    <a:pt x="173732" y="133234"/>
                    <a:pt x="184183" y="139766"/>
                  </a:cubicBezTo>
                  <a:cubicBezTo>
                    <a:pt x="184183" y="139766"/>
                    <a:pt x="184183" y="139766"/>
                    <a:pt x="198553" y="125395"/>
                  </a:cubicBezTo>
                  <a:cubicBezTo>
                    <a:pt x="198553" y="125395"/>
                    <a:pt x="198553" y="125395"/>
                    <a:pt x="184183" y="111025"/>
                  </a:cubicBezTo>
                  <a:cubicBezTo>
                    <a:pt x="184183" y="111025"/>
                    <a:pt x="184183" y="111025"/>
                    <a:pt x="228600" y="103187"/>
                  </a:cubicBezTo>
                  <a:cubicBezTo>
                    <a:pt x="228600" y="103187"/>
                    <a:pt x="228600" y="103187"/>
                    <a:pt x="220762" y="147604"/>
                  </a:cubicBezTo>
                  <a:cubicBezTo>
                    <a:pt x="220762" y="147604"/>
                    <a:pt x="220762" y="147604"/>
                    <a:pt x="206392" y="133234"/>
                  </a:cubicBezTo>
                  <a:cubicBezTo>
                    <a:pt x="206392" y="133234"/>
                    <a:pt x="206392" y="133234"/>
                    <a:pt x="192021" y="147604"/>
                  </a:cubicBezTo>
                  <a:cubicBezTo>
                    <a:pt x="198553" y="158055"/>
                    <a:pt x="198553" y="173732"/>
                    <a:pt x="192021" y="184183"/>
                  </a:cubicBezTo>
                  <a:cubicBezTo>
                    <a:pt x="192021" y="184183"/>
                    <a:pt x="192021" y="184183"/>
                    <a:pt x="206392" y="198553"/>
                  </a:cubicBezTo>
                  <a:lnTo>
                    <a:pt x="220762" y="184183"/>
                  </a:lnTo>
                  <a:cubicBezTo>
                    <a:pt x="220762" y="184183"/>
                    <a:pt x="220762" y="184183"/>
                    <a:pt x="228600" y="228600"/>
                  </a:cubicBezTo>
                  <a:cubicBezTo>
                    <a:pt x="228600" y="228600"/>
                    <a:pt x="228600" y="228600"/>
                    <a:pt x="184183" y="220762"/>
                  </a:cubicBezTo>
                  <a:cubicBezTo>
                    <a:pt x="184183" y="220762"/>
                    <a:pt x="184183" y="220762"/>
                    <a:pt x="198553" y="206392"/>
                  </a:cubicBezTo>
                  <a:cubicBezTo>
                    <a:pt x="198553" y="206392"/>
                    <a:pt x="198553" y="206392"/>
                    <a:pt x="184183" y="192021"/>
                  </a:cubicBezTo>
                  <a:cubicBezTo>
                    <a:pt x="173732" y="198553"/>
                    <a:pt x="158055" y="198553"/>
                    <a:pt x="147604" y="192021"/>
                  </a:cubicBezTo>
                  <a:cubicBezTo>
                    <a:pt x="147604" y="192021"/>
                    <a:pt x="147604" y="192021"/>
                    <a:pt x="133234" y="206392"/>
                  </a:cubicBezTo>
                  <a:cubicBezTo>
                    <a:pt x="133234" y="206392"/>
                    <a:pt x="133234" y="206392"/>
                    <a:pt x="147604" y="220762"/>
                  </a:cubicBezTo>
                  <a:cubicBezTo>
                    <a:pt x="147604" y="220762"/>
                    <a:pt x="147604" y="220762"/>
                    <a:pt x="103187" y="228600"/>
                  </a:cubicBezTo>
                  <a:cubicBezTo>
                    <a:pt x="103187" y="228600"/>
                    <a:pt x="103187" y="228600"/>
                    <a:pt x="111025" y="184183"/>
                  </a:cubicBezTo>
                  <a:cubicBezTo>
                    <a:pt x="111025" y="184183"/>
                    <a:pt x="111025" y="184183"/>
                    <a:pt x="125395" y="198553"/>
                  </a:cubicBezTo>
                  <a:cubicBezTo>
                    <a:pt x="125395" y="198553"/>
                    <a:pt x="125395" y="198553"/>
                    <a:pt x="139766" y="184183"/>
                  </a:cubicBezTo>
                  <a:cubicBezTo>
                    <a:pt x="133234" y="173732"/>
                    <a:pt x="133234" y="158055"/>
                    <a:pt x="139766" y="147604"/>
                  </a:cubicBezTo>
                  <a:cubicBezTo>
                    <a:pt x="139766" y="147604"/>
                    <a:pt x="139766" y="147604"/>
                    <a:pt x="125395" y="133234"/>
                  </a:cubicBezTo>
                  <a:cubicBezTo>
                    <a:pt x="125395" y="133234"/>
                    <a:pt x="125395" y="133234"/>
                    <a:pt x="111025" y="147604"/>
                  </a:cubicBezTo>
                  <a:cubicBezTo>
                    <a:pt x="111025" y="147604"/>
                    <a:pt x="111025" y="147604"/>
                    <a:pt x="103187" y="103187"/>
                  </a:cubicBezTo>
                  <a:close/>
                  <a:moveTo>
                    <a:pt x="165894" y="11112"/>
                  </a:moveTo>
                  <a:cubicBezTo>
                    <a:pt x="80410" y="11112"/>
                    <a:pt x="11112" y="80410"/>
                    <a:pt x="11112" y="165894"/>
                  </a:cubicBezTo>
                  <a:cubicBezTo>
                    <a:pt x="11112" y="251378"/>
                    <a:pt x="80410" y="320676"/>
                    <a:pt x="165894" y="320676"/>
                  </a:cubicBezTo>
                  <a:cubicBezTo>
                    <a:pt x="251378" y="320676"/>
                    <a:pt x="320676" y="251378"/>
                    <a:pt x="320676" y="165894"/>
                  </a:cubicBezTo>
                  <a:cubicBezTo>
                    <a:pt x="320676" y="80410"/>
                    <a:pt x="251378" y="11112"/>
                    <a:pt x="165894" y="11112"/>
                  </a:cubicBezTo>
                  <a:close/>
                  <a:moveTo>
                    <a:pt x="165894" y="0"/>
                  </a:moveTo>
                  <a:cubicBezTo>
                    <a:pt x="257515" y="0"/>
                    <a:pt x="331788" y="74273"/>
                    <a:pt x="331788" y="165894"/>
                  </a:cubicBezTo>
                  <a:cubicBezTo>
                    <a:pt x="331788" y="257515"/>
                    <a:pt x="257515" y="331788"/>
                    <a:pt x="165894" y="331788"/>
                  </a:cubicBezTo>
                  <a:cubicBezTo>
                    <a:pt x="74273" y="331788"/>
                    <a:pt x="0" y="257515"/>
                    <a:pt x="0" y="165894"/>
                  </a:cubicBezTo>
                  <a:cubicBezTo>
                    <a:pt x="0" y="74273"/>
                    <a:pt x="74273" y="0"/>
                    <a:pt x="165894" y="0"/>
                  </a:cubicBezTo>
                  <a:close/>
                </a:path>
              </a:pathLst>
            </a:custGeom>
            <a:solidFill>
              <a:schemeClr val="bg1"/>
            </a:solidFill>
            <a:ln w="19050">
              <a:noFill/>
              <a:round/>
              <a:headEnd/>
              <a:tailEnd/>
            </a:ln>
          </p:spPr>
          <p:txBody>
            <a:bodyPr anchor="ctr"/>
            <a:lstStyle/>
            <a:p>
              <a:pPr algn="ctr"/>
              <a:endParaRPr>
                <a:cs typeface="+mn-ea"/>
                <a:sym typeface="+mn-lt"/>
              </a:endParaRPr>
            </a:p>
          </p:txBody>
        </p:sp>
        <p:sp>
          <p:nvSpPr>
            <p:cNvPr id="90" name="文本框 12"/>
            <p:cNvSpPr txBox="1"/>
            <p:nvPr/>
          </p:nvSpPr>
          <p:spPr>
            <a:xfrm>
              <a:off x="5682858" y="1506552"/>
              <a:ext cx="396263" cy="369332"/>
            </a:xfrm>
            <a:prstGeom prst="rect">
              <a:avLst/>
            </a:prstGeom>
            <a:noFill/>
          </p:spPr>
          <p:txBody>
            <a:bodyPr wrap="none" anchor="ctr">
              <a:normAutofit fontScale="92500" lnSpcReduction="10000"/>
            </a:bodyPr>
            <a:lstStyle/>
            <a:p>
              <a:pPr algn="ctr"/>
              <a:r>
                <a:rPr lang="en-US" altLang="zh-CN">
                  <a:solidFill>
                    <a:schemeClr val="bg1"/>
                  </a:solidFill>
                  <a:cs typeface="+mn-ea"/>
                  <a:sym typeface="+mn-lt"/>
                </a:rPr>
                <a:t>01</a:t>
              </a:r>
            </a:p>
          </p:txBody>
        </p:sp>
        <p:sp>
          <p:nvSpPr>
            <p:cNvPr id="91" name="文本框 13"/>
            <p:cNvSpPr txBox="1"/>
            <p:nvPr/>
          </p:nvSpPr>
          <p:spPr>
            <a:xfrm>
              <a:off x="6503198" y="1726531"/>
              <a:ext cx="423514" cy="369332"/>
            </a:xfrm>
            <a:prstGeom prst="rect">
              <a:avLst/>
            </a:prstGeom>
            <a:noFill/>
          </p:spPr>
          <p:txBody>
            <a:bodyPr wrap="none" anchor="ctr">
              <a:normAutofit fontScale="92500" lnSpcReduction="10000"/>
            </a:bodyPr>
            <a:lstStyle/>
            <a:p>
              <a:pPr algn="ctr"/>
              <a:r>
                <a:rPr lang="en-US" altLang="zh-CN">
                  <a:solidFill>
                    <a:schemeClr val="bg1"/>
                  </a:solidFill>
                  <a:cs typeface="+mn-ea"/>
                  <a:sym typeface="+mn-lt"/>
                </a:rPr>
                <a:t>02</a:t>
              </a:r>
            </a:p>
          </p:txBody>
        </p:sp>
        <p:sp>
          <p:nvSpPr>
            <p:cNvPr id="92" name="文本框 14"/>
            <p:cNvSpPr txBox="1"/>
            <p:nvPr/>
          </p:nvSpPr>
          <p:spPr>
            <a:xfrm>
              <a:off x="7130600" y="2120060"/>
              <a:ext cx="429926" cy="369332"/>
            </a:xfrm>
            <a:prstGeom prst="rect">
              <a:avLst/>
            </a:prstGeom>
            <a:noFill/>
          </p:spPr>
          <p:txBody>
            <a:bodyPr wrap="none" anchor="ctr">
              <a:normAutofit fontScale="92500" lnSpcReduction="10000"/>
            </a:bodyPr>
            <a:lstStyle/>
            <a:p>
              <a:pPr algn="ctr"/>
              <a:r>
                <a:rPr lang="en-US" altLang="zh-CN">
                  <a:solidFill>
                    <a:schemeClr val="bg1"/>
                  </a:solidFill>
                  <a:cs typeface="+mn-ea"/>
                  <a:sym typeface="+mn-lt"/>
                </a:rPr>
                <a:t>03</a:t>
              </a:r>
            </a:p>
          </p:txBody>
        </p:sp>
      </p:grpSp>
      <p:sp>
        <p:nvSpPr>
          <p:cNvPr id="101" name="矩形 100"/>
          <p:cNvSpPr/>
          <p:nvPr/>
        </p:nvSpPr>
        <p:spPr>
          <a:xfrm>
            <a:off x="1022795" y="1766786"/>
            <a:ext cx="2279903" cy="80496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solidFill>
                  <a:schemeClr val="tx1">
                    <a:lumMod val="75000"/>
                    <a:lumOff val="25000"/>
                  </a:schemeClr>
                </a:solidFill>
                <a:cs typeface="+mn-ea"/>
                <a:sym typeface="+mn-lt"/>
              </a:rPr>
              <a:t>01.</a:t>
            </a:r>
            <a:r>
              <a:rPr lang="zh-CN" altLang="en-US" sz="2000" b="1" dirty="0">
                <a:solidFill>
                  <a:schemeClr val="tx1">
                    <a:lumMod val="75000"/>
                    <a:lumOff val="25000"/>
                  </a:schemeClr>
                </a:solidFill>
                <a:cs typeface="+mn-ea"/>
                <a:sym typeface="+mn-lt"/>
              </a:rPr>
              <a:t> 缺乏功能上的时效性和简便性</a:t>
            </a:r>
          </a:p>
        </p:txBody>
      </p:sp>
      <p:sp>
        <p:nvSpPr>
          <p:cNvPr id="27" name="矩形 26">
            <a:extLst>
              <a:ext uri="{FF2B5EF4-FFF2-40B4-BE49-F238E27FC236}">
                <a16:creationId xmlns:a16="http://schemas.microsoft.com/office/drawing/2014/main" id="{1D647F02-AAC0-4547-86A3-1BAE0E12EF2A}"/>
              </a:ext>
            </a:extLst>
          </p:cNvPr>
          <p:cNvSpPr/>
          <p:nvPr/>
        </p:nvSpPr>
        <p:spPr>
          <a:xfrm>
            <a:off x="1063374" y="3211301"/>
            <a:ext cx="2279903" cy="80496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solidFill>
                  <a:schemeClr val="tx1">
                    <a:lumMod val="75000"/>
                    <a:lumOff val="25000"/>
                  </a:schemeClr>
                </a:solidFill>
                <a:cs typeface="+mn-ea"/>
                <a:sym typeface="+mn-lt"/>
              </a:rPr>
              <a:t>02. </a:t>
            </a:r>
            <a:r>
              <a:rPr lang="zh-CN" altLang="en-US" sz="2000" b="1" dirty="0">
                <a:solidFill>
                  <a:schemeClr val="tx1">
                    <a:lumMod val="75000"/>
                    <a:lumOff val="25000"/>
                  </a:schemeClr>
                </a:solidFill>
                <a:cs typeface="+mn-ea"/>
                <a:sym typeface="+mn-lt"/>
              </a:rPr>
              <a:t>校园生活类功能入口深难使用</a:t>
            </a:r>
          </a:p>
        </p:txBody>
      </p:sp>
      <p:sp>
        <p:nvSpPr>
          <p:cNvPr id="30" name="矩形 29">
            <a:extLst>
              <a:ext uri="{FF2B5EF4-FFF2-40B4-BE49-F238E27FC236}">
                <a16:creationId xmlns:a16="http://schemas.microsoft.com/office/drawing/2014/main" id="{39F6E98A-4037-4742-8151-8F0E8E72AD19}"/>
              </a:ext>
            </a:extLst>
          </p:cNvPr>
          <p:cNvSpPr/>
          <p:nvPr/>
        </p:nvSpPr>
        <p:spPr>
          <a:xfrm>
            <a:off x="6179537" y="2406337"/>
            <a:ext cx="2279903" cy="80496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solidFill>
                  <a:schemeClr val="tx1">
                    <a:lumMod val="75000"/>
                    <a:lumOff val="25000"/>
                  </a:schemeClr>
                </a:solidFill>
                <a:cs typeface="+mn-ea"/>
                <a:sym typeface="+mn-lt"/>
              </a:rPr>
              <a:t>03. </a:t>
            </a:r>
            <a:r>
              <a:rPr lang="zh-CN" altLang="en-US" sz="2000" b="1" dirty="0">
                <a:solidFill>
                  <a:schemeClr val="tx1">
                    <a:lumMod val="75000"/>
                    <a:lumOff val="25000"/>
                  </a:schemeClr>
                </a:solidFill>
                <a:cs typeface="+mn-ea"/>
                <a:sym typeface="+mn-lt"/>
              </a:rPr>
              <a:t>社区交流类功能的互动少</a:t>
            </a:r>
          </a:p>
        </p:txBody>
      </p:sp>
    </p:spTree>
    <p:extLst>
      <p:ext uri="{BB962C8B-B14F-4D97-AF65-F5344CB8AC3E}">
        <p14:creationId xmlns:p14="http://schemas.microsoft.com/office/powerpoint/2010/main" val="325382088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anim calcmode="lin" valueType="num">
                                      <p:cBhvr>
                                        <p:cTn id="14" dur="1000" fill="hold"/>
                                        <p:tgtEl>
                                          <p:spTgt spid="101"/>
                                        </p:tgtEl>
                                        <p:attrNameLst>
                                          <p:attrName>ppt_x</p:attrName>
                                        </p:attrNameLst>
                                      </p:cBhvr>
                                      <p:tavLst>
                                        <p:tav tm="0">
                                          <p:val>
                                            <p:strVal val="#ppt_x"/>
                                          </p:val>
                                        </p:tav>
                                        <p:tav tm="100000">
                                          <p:val>
                                            <p:strVal val="#ppt_x"/>
                                          </p:val>
                                        </p:tav>
                                      </p:tavLst>
                                    </p:anim>
                                    <p:anim calcmode="lin" valueType="num">
                                      <p:cBhvr>
                                        <p:cTn id="15" dur="1000" fill="hold"/>
                                        <p:tgtEl>
                                          <p:spTgt spid="10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27"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903990"/>
            <a:ext cx="2676525" cy="1376334"/>
            <a:chOff x="4546600" y="2197116"/>
            <a:chExt cx="3568700" cy="1835112"/>
          </a:xfrm>
        </p:grpSpPr>
        <p:sp>
          <p:nvSpPr>
            <p:cNvPr id="3" name="矩形 2"/>
            <p:cNvSpPr/>
            <p:nvPr/>
          </p:nvSpPr>
          <p:spPr>
            <a:xfrm>
              <a:off x="4839552" y="2197116"/>
              <a:ext cx="3275748" cy="742169"/>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cs typeface="+mn-ea"/>
                  <a:sym typeface="+mn-lt"/>
                </a:rPr>
                <a:t>PART 03</a:t>
              </a:r>
              <a:endParaRPr lang="zh-CN" altLang="en-US" sz="2700" dirty="0">
                <a:solidFill>
                  <a:schemeClr val="tx2">
                    <a:lumMod val="75000"/>
                    <a:lumOff val="25000"/>
                  </a:schemeClr>
                </a:solidFill>
                <a:cs typeface="+mn-ea"/>
                <a:sym typeface="+mn-lt"/>
              </a:endParaRPr>
            </a:p>
          </p:txBody>
        </p:sp>
        <p:sp>
          <p:nvSpPr>
            <p:cNvPr id="4" name="矩形 3"/>
            <p:cNvSpPr/>
            <p:nvPr/>
          </p:nvSpPr>
          <p:spPr>
            <a:xfrm>
              <a:off x="4826852" y="2744355"/>
              <a:ext cx="3086433" cy="879728"/>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cs typeface="+mn-ea"/>
                  <a:sym typeface="+mn-lt"/>
                </a:rPr>
                <a:t>产品规划</a:t>
              </a:r>
            </a:p>
          </p:txBody>
        </p:sp>
        <p:sp>
          <p:nvSpPr>
            <p:cNvPr id="5" name="文本框 4"/>
            <p:cNvSpPr txBox="1"/>
            <p:nvPr/>
          </p:nvSpPr>
          <p:spPr>
            <a:xfrm>
              <a:off x="4839552" y="3579027"/>
              <a:ext cx="2964731" cy="45320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cs typeface="+mn-ea"/>
                  <a:sym typeface="+mn-lt"/>
                </a:rPr>
                <a:t>PRODUCT PLANNING</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98939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96212" y="1377012"/>
            <a:ext cx="1462807" cy="42966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75000"/>
                    <a:lumOff val="25000"/>
                  </a:schemeClr>
                </a:solidFill>
                <a:cs typeface="+mn-ea"/>
                <a:sym typeface="+mn-lt"/>
              </a:rPr>
              <a:t>背景综述</a:t>
            </a:r>
          </a:p>
        </p:txBody>
      </p:sp>
      <p:sp>
        <p:nvSpPr>
          <p:cNvPr id="11" name="矩形 10"/>
          <p:cNvSpPr/>
          <p:nvPr/>
        </p:nvSpPr>
        <p:spPr>
          <a:xfrm>
            <a:off x="1696212" y="1746911"/>
            <a:ext cx="1997162" cy="30995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a:solidFill>
                  <a:schemeClr val="tx1">
                    <a:lumMod val="65000"/>
                    <a:lumOff val="35000"/>
                  </a:schemeClr>
                </a:solidFill>
                <a:cs typeface="+mn-ea"/>
                <a:sym typeface="+mn-lt"/>
              </a:rPr>
              <a:t>BACKGROUND</a:t>
            </a:r>
            <a:endParaRPr lang="zh-CN" altLang="en-US" dirty="0">
              <a:solidFill>
                <a:schemeClr val="tx1">
                  <a:lumMod val="65000"/>
                  <a:lumOff val="35000"/>
                </a:schemeClr>
              </a:solidFill>
              <a:cs typeface="+mn-ea"/>
              <a:sym typeface="+mn-lt"/>
            </a:endParaRPr>
          </a:p>
        </p:txBody>
      </p:sp>
      <p:sp>
        <p:nvSpPr>
          <p:cNvPr id="12" name="矩形 11"/>
          <p:cNvSpPr/>
          <p:nvPr/>
        </p:nvSpPr>
        <p:spPr>
          <a:xfrm>
            <a:off x="1696212" y="2170171"/>
            <a:ext cx="1462807" cy="42966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50000"/>
                    <a:lumOff val="50000"/>
                  </a:schemeClr>
                </a:solidFill>
                <a:cs typeface="+mn-ea"/>
                <a:sym typeface="+mn-lt"/>
              </a:rPr>
              <a:t>市场调研</a:t>
            </a:r>
          </a:p>
        </p:txBody>
      </p:sp>
      <p:sp>
        <p:nvSpPr>
          <p:cNvPr id="13" name="矩形 12"/>
          <p:cNvSpPr/>
          <p:nvPr/>
        </p:nvSpPr>
        <p:spPr>
          <a:xfrm>
            <a:off x="1696212" y="2540069"/>
            <a:ext cx="1997162" cy="30995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a:solidFill>
                  <a:schemeClr val="tx1">
                    <a:lumMod val="50000"/>
                    <a:lumOff val="50000"/>
                  </a:schemeClr>
                </a:solidFill>
                <a:cs typeface="+mn-ea"/>
                <a:sym typeface="+mn-lt"/>
              </a:rPr>
              <a:t>MARKET SURVEY</a:t>
            </a:r>
            <a:endParaRPr lang="zh-CN" altLang="en-US" dirty="0">
              <a:solidFill>
                <a:schemeClr val="tx1">
                  <a:lumMod val="50000"/>
                  <a:lumOff val="50000"/>
                </a:schemeClr>
              </a:solidFill>
              <a:cs typeface="+mn-ea"/>
              <a:sym typeface="+mn-lt"/>
            </a:endParaRPr>
          </a:p>
        </p:txBody>
      </p:sp>
      <p:sp>
        <p:nvSpPr>
          <p:cNvPr id="14" name="矩形 13"/>
          <p:cNvSpPr/>
          <p:nvPr/>
        </p:nvSpPr>
        <p:spPr>
          <a:xfrm>
            <a:off x="1696212" y="2957857"/>
            <a:ext cx="1462807" cy="42966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75000"/>
                    <a:lumOff val="25000"/>
                  </a:schemeClr>
                </a:solidFill>
                <a:cs typeface="+mn-ea"/>
                <a:sym typeface="+mn-lt"/>
              </a:rPr>
              <a:t>产品规划</a:t>
            </a:r>
          </a:p>
        </p:txBody>
      </p:sp>
      <p:sp>
        <p:nvSpPr>
          <p:cNvPr id="15" name="矩形 14"/>
          <p:cNvSpPr/>
          <p:nvPr/>
        </p:nvSpPr>
        <p:spPr>
          <a:xfrm>
            <a:off x="1696212" y="3327755"/>
            <a:ext cx="2517646" cy="30995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a:solidFill>
                  <a:schemeClr val="tx1">
                    <a:lumMod val="65000"/>
                    <a:lumOff val="35000"/>
                  </a:schemeClr>
                </a:solidFill>
                <a:cs typeface="+mn-ea"/>
                <a:sym typeface="+mn-lt"/>
              </a:rPr>
              <a:t>PRODUCT PLANNING</a:t>
            </a:r>
            <a:endParaRPr lang="zh-CN" altLang="en-US" dirty="0">
              <a:solidFill>
                <a:schemeClr val="tx1">
                  <a:lumMod val="65000"/>
                  <a:lumOff val="35000"/>
                </a:schemeClr>
              </a:solidFill>
              <a:cs typeface="+mn-ea"/>
              <a:sym typeface="+mn-lt"/>
            </a:endParaRPr>
          </a:p>
        </p:txBody>
      </p:sp>
      <p:sp>
        <p:nvSpPr>
          <p:cNvPr id="16" name="矩形 15"/>
          <p:cNvSpPr/>
          <p:nvPr/>
        </p:nvSpPr>
        <p:spPr>
          <a:xfrm>
            <a:off x="1696212" y="3745256"/>
            <a:ext cx="1462807" cy="42966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50000"/>
                    <a:lumOff val="50000"/>
                  </a:schemeClr>
                </a:solidFill>
                <a:cs typeface="+mn-ea"/>
                <a:sym typeface="+mn-lt"/>
              </a:rPr>
              <a:t>场景描述</a:t>
            </a:r>
          </a:p>
        </p:txBody>
      </p:sp>
      <p:sp>
        <p:nvSpPr>
          <p:cNvPr id="17" name="矩形 16"/>
          <p:cNvSpPr/>
          <p:nvPr/>
        </p:nvSpPr>
        <p:spPr>
          <a:xfrm>
            <a:off x="1696212" y="4115155"/>
            <a:ext cx="1997162" cy="30995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a:solidFill>
                  <a:schemeClr val="tx1">
                    <a:lumMod val="50000"/>
                    <a:lumOff val="50000"/>
                  </a:schemeClr>
                </a:solidFill>
                <a:cs typeface="+mn-ea"/>
                <a:sym typeface="+mn-lt"/>
              </a:rPr>
              <a:t>SCENE DESCRIPTION</a:t>
            </a:r>
            <a:endParaRPr lang="zh-CN" altLang="en-US" dirty="0">
              <a:solidFill>
                <a:schemeClr val="tx1">
                  <a:lumMod val="50000"/>
                  <a:lumOff val="50000"/>
                </a:schemeClr>
              </a:solidFill>
              <a:cs typeface="+mn-ea"/>
              <a:sym typeface="+mn-lt"/>
            </a:endParaRPr>
          </a:p>
        </p:txBody>
      </p:sp>
      <p:sp>
        <p:nvSpPr>
          <p:cNvPr id="20" name="矩形 19"/>
          <p:cNvSpPr/>
          <p:nvPr/>
        </p:nvSpPr>
        <p:spPr>
          <a:xfrm>
            <a:off x="160986" y="332148"/>
            <a:ext cx="2707009" cy="58509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3000" b="1" dirty="0">
                <a:solidFill>
                  <a:schemeClr val="accent1"/>
                </a:solidFill>
                <a:cs typeface="+mn-ea"/>
                <a:sym typeface="+mn-lt"/>
              </a:rPr>
              <a:t>CONTENTS</a:t>
            </a:r>
            <a:endParaRPr lang="zh-CN" altLang="en-US" sz="3000" b="1" dirty="0">
              <a:solidFill>
                <a:schemeClr val="accent1"/>
              </a:solidFill>
              <a:cs typeface="+mn-ea"/>
              <a:sym typeface="+mn-lt"/>
            </a:endParaRPr>
          </a:p>
        </p:txBody>
      </p:sp>
      <p:pic>
        <p:nvPicPr>
          <p:cNvPr id="19"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3875650" y="-99744"/>
            <a:ext cx="4836650" cy="4836650"/>
          </a:xfrm>
          <a:prstGeom prst="rect">
            <a:avLst/>
          </a:prstGeom>
          <a:noFill/>
          <a:effectLst>
            <a:outerShdw blurRad="50800" dist="38100" dir="8100000" algn="tr"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1" name="矩形 20"/>
          <p:cNvSpPr/>
          <p:nvPr/>
        </p:nvSpPr>
        <p:spPr>
          <a:xfrm>
            <a:off x="913071" y="1338287"/>
            <a:ext cx="825352" cy="68826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75000"/>
                    <a:lumOff val="25000"/>
                  </a:schemeClr>
                </a:solidFill>
                <a:cs typeface="+mn-ea"/>
                <a:sym typeface="+mn-lt"/>
              </a:rPr>
              <a:t>01</a:t>
            </a:r>
            <a:endParaRPr lang="zh-CN" altLang="en-US" sz="3600" b="1" dirty="0">
              <a:solidFill>
                <a:schemeClr val="tx1">
                  <a:lumMod val="75000"/>
                  <a:lumOff val="25000"/>
                </a:schemeClr>
              </a:solidFill>
              <a:cs typeface="+mn-ea"/>
              <a:sym typeface="+mn-lt"/>
            </a:endParaRPr>
          </a:p>
        </p:txBody>
      </p:sp>
      <p:sp>
        <p:nvSpPr>
          <p:cNvPr id="22" name="矩形 21"/>
          <p:cNvSpPr/>
          <p:nvPr/>
        </p:nvSpPr>
        <p:spPr>
          <a:xfrm>
            <a:off x="913071" y="2108357"/>
            <a:ext cx="825352" cy="68826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50000"/>
                    <a:lumOff val="50000"/>
                  </a:schemeClr>
                </a:solidFill>
                <a:cs typeface="+mn-ea"/>
                <a:sym typeface="+mn-lt"/>
              </a:rPr>
              <a:t>02</a:t>
            </a:r>
            <a:endParaRPr lang="zh-CN" altLang="en-US" sz="3600" b="1" dirty="0">
              <a:solidFill>
                <a:schemeClr val="tx1">
                  <a:lumMod val="50000"/>
                  <a:lumOff val="50000"/>
                </a:schemeClr>
              </a:solidFill>
              <a:cs typeface="+mn-ea"/>
              <a:sym typeface="+mn-lt"/>
            </a:endParaRPr>
          </a:p>
        </p:txBody>
      </p:sp>
      <p:sp>
        <p:nvSpPr>
          <p:cNvPr id="23" name="矩形 22"/>
          <p:cNvSpPr/>
          <p:nvPr/>
        </p:nvSpPr>
        <p:spPr>
          <a:xfrm>
            <a:off x="913071" y="2904039"/>
            <a:ext cx="825352" cy="68826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75000"/>
                    <a:lumOff val="25000"/>
                  </a:schemeClr>
                </a:solidFill>
                <a:cs typeface="+mn-ea"/>
                <a:sym typeface="+mn-lt"/>
              </a:rPr>
              <a:t>03</a:t>
            </a:r>
            <a:endParaRPr lang="zh-CN" altLang="en-US" sz="3600" b="1" dirty="0">
              <a:solidFill>
                <a:schemeClr val="tx1">
                  <a:lumMod val="75000"/>
                  <a:lumOff val="25000"/>
                </a:schemeClr>
              </a:solidFill>
              <a:cs typeface="+mn-ea"/>
              <a:sym typeface="+mn-lt"/>
            </a:endParaRPr>
          </a:p>
        </p:txBody>
      </p:sp>
      <p:sp>
        <p:nvSpPr>
          <p:cNvPr id="24" name="矩形 23"/>
          <p:cNvSpPr/>
          <p:nvPr/>
        </p:nvSpPr>
        <p:spPr>
          <a:xfrm>
            <a:off x="913071" y="3697632"/>
            <a:ext cx="825352" cy="68826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50000"/>
                    <a:lumOff val="50000"/>
                  </a:schemeClr>
                </a:solidFill>
                <a:cs typeface="+mn-ea"/>
                <a:sym typeface="+mn-lt"/>
              </a:rPr>
              <a:t>04</a:t>
            </a:r>
            <a:endParaRPr lang="zh-CN" altLang="en-US" sz="3600" b="1"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4089956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20" grpId="0"/>
      <p:bldP spid="21"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5286"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现状问题</a:t>
            </a:r>
          </a:p>
        </p:txBody>
      </p:sp>
      <p:sp>
        <p:nvSpPr>
          <p:cNvPr id="70" name="圆角矩形 40">
            <a:extLst>
              <a:ext uri="{FF2B5EF4-FFF2-40B4-BE49-F238E27FC236}">
                <a16:creationId xmlns:a16="http://schemas.microsoft.com/office/drawing/2014/main" id="{0AC47573-550F-4F10-91E7-50627B9E4051}"/>
              </a:ext>
            </a:extLst>
          </p:cNvPr>
          <p:cNvSpPr/>
          <p:nvPr/>
        </p:nvSpPr>
        <p:spPr>
          <a:xfrm>
            <a:off x="1035844" y="1307306"/>
            <a:ext cx="657225" cy="657225"/>
          </a:xfrm>
          <a:prstGeom prst="round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71" name="圆角矩形 46">
            <a:extLst>
              <a:ext uri="{FF2B5EF4-FFF2-40B4-BE49-F238E27FC236}">
                <a16:creationId xmlns:a16="http://schemas.microsoft.com/office/drawing/2014/main" id="{930D5875-FF14-4AB4-A8B7-080D21FD219B}"/>
              </a:ext>
            </a:extLst>
          </p:cNvPr>
          <p:cNvSpPr/>
          <p:nvPr/>
        </p:nvSpPr>
        <p:spPr>
          <a:xfrm>
            <a:off x="1200150" y="1479024"/>
            <a:ext cx="328613" cy="328076"/>
          </a:xfrm>
          <a:custGeom>
            <a:avLst/>
            <a:gdLst>
              <a:gd name="connsiteX0" fmla="*/ 168157 w 605310"/>
              <a:gd name="connsiteY0" fmla="*/ 436447 h 604322"/>
              <a:gd name="connsiteX1" fmla="*/ 369903 w 605310"/>
              <a:gd name="connsiteY1" fmla="*/ 436447 h 604322"/>
              <a:gd name="connsiteX2" fmla="*/ 369903 w 605310"/>
              <a:gd name="connsiteY2" fmla="*/ 470036 h 604322"/>
              <a:gd name="connsiteX3" fmla="*/ 168157 w 605310"/>
              <a:gd name="connsiteY3" fmla="*/ 470036 h 604322"/>
              <a:gd name="connsiteX4" fmla="*/ 100909 w 605310"/>
              <a:gd name="connsiteY4" fmla="*/ 436447 h 604322"/>
              <a:gd name="connsiteX5" fmla="*/ 134498 w 605310"/>
              <a:gd name="connsiteY5" fmla="*/ 436447 h 604322"/>
              <a:gd name="connsiteX6" fmla="*/ 134498 w 605310"/>
              <a:gd name="connsiteY6" fmla="*/ 470036 h 604322"/>
              <a:gd name="connsiteX7" fmla="*/ 100909 w 605310"/>
              <a:gd name="connsiteY7" fmla="*/ 470036 h 604322"/>
              <a:gd name="connsiteX8" fmla="*/ 168157 w 605310"/>
              <a:gd name="connsiteY8" fmla="*/ 369339 h 604322"/>
              <a:gd name="connsiteX9" fmla="*/ 369903 w 605310"/>
              <a:gd name="connsiteY9" fmla="*/ 369339 h 604322"/>
              <a:gd name="connsiteX10" fmla="*/ 369903 w 605310"/>
              <a:gd name="connsiteY10" fmla="*/ 402858 h 604322"/>
              <a:gd name="connsiteX11" fmla="*/ 168157 w 605310"/>
              <a:gd name="connsiteY11" fmla="*/ 402858 h 604322"/>
              <a:gd name="connsiteX12" fmla="*/ 100909 w 605310"/>
              <a:gd name="connsiteY12" fmla="*/ 369339 h 604322"/>
              <a:gd name="connsiteX13" fmla="*/ 134498 w 605310"/>
              <a:gd name="connsiteY13" fmla="*/ 369339 h 604322"/>
              <a:gd name="connsiteX14" fmla="*/ 134498 w 605310"/>
              <a:gd name="connsiteY14" fmla="*/ 402858 h 604322"/>
              <a:gd name="connsiteX15" fmla="*/ 100909 w 605310"/>
              <a:gd name="connsiteY15" fmla="*/ 402858 h 604322"/>
              <a:gd name="connsiteX16" fmla="*/ 168157 w 605310"/>
              <a:gd name="connsiteY16" fmla="*/ 302161 h 604322"/>
              <a:gd name="connsiteX17" fmla="*/ 369903 w 605310"/>
              <a:gd name="connsiteY17" fmla="*/ 302161 h 604322"/>
              <a:gd name="connsiteX18" fmla="*/ 369903 w 605310"/>
              <a:gd name="connsiteY18" fmla="*/ 335680 h 604322"/>
              <a:gd name="connsiteX19" fmla="*/ 168157 w 605310"/>
              <a:gd name="connsiteY19" fmla="*/ 335680 h 604322"/>
              <a:gd name="connsiteX20" fmla="*/ 100909 w 605310"/>
              <a:gd name="connsiteY20" fmla="*/ 302161 h 604322"/>
              <a:gd name="connsiteX21" fmla="*/ 134498 w 605310"/>
              <a:gd name="connsiteY21" fmla="*/ 302161 h 604322"/>
              <a:gd name="connsiteX22" fmla="*/ 134498 w 605310"/>
              <a:gd name="connsiteY22" fmla="*/ 335680 h 604322"/>
              <a:gd name="connsiteX23" fmla="*/ 100909 w 605310"/>
              <a:gd name="connsiteY23" fmla="*/ 335680 h 604322"/>
              <a:gd name="connsiteX24" fmla="*/ 168157 w 605310"/>
              <a:gd name="connsiteY24" fmla="*/ 234983 h 604322"/>
              <a:gd name="connsiteX25" fmla="*/ 369903 w 605310"/>
              <a:gd name="connsiteY25" fmla="*/ 234983 h 604322"/>
              <a:gd name="connsiteX26" fmla="*/ 369903 w 605310"/>
              <a:gd name="connsiteY26" fmla="*/ 268643 h 604322"/>
              <a:gd name="connsiteX27" fmla="*/ 168157 w 605310"/>
              <a:gd name="connsiteY27" fmla="*/ 268643 h 604322"/>
              <a:gd name="connsiteX28" fmla="*/ 100909 w 605310"/>
              <a:gd name="connsiteY28" fmla="*/ 234983 h 604322"/>
              <a:gd name="connsiteX29" fmla="*/ 134498 w 605310"/>
              <a:gd name="connsiteY29" fmla="*/ 234983 h 604322"/>
              <a:gd name="connsiteX30" fmla="*/ 134498 w 605310"/>
              <a:gd name="connsiteY30" fmla="*/ 268643 h 604322"/>
              <a:gd name="connsiteX31" fmla="*/ 100909 w 605310"/>
              <a:gd name="connsiteY31" fmla="*/ 268643 h 604322"/>
              <a:gd name="connsiteX32" fmla="*/ 538005 w 605310"/>
              <a:gd name="connsiteY32" fmla="*/ 201422 h 604322"/>
              <a:gd name="connsiteX33" fmla="*/ 538005 w 605310"/>
              <a:gd name="connsiteY33" fmla="*/ 511073 h 604322"/>
              <a:gd name="connsiteX34" fmla="*/ 554856 w 605310"/>
              <a:gd name="connsiteY34" fmla="*/ 539107 h 604322"/>
              <a:gd name="connsiteX35" fmla="*/ 571707 w 605310"/>
              <a:gd name="connsiteY35" fmla="*/ 511073 h 604322"/>
              <a:gd name="connsiteX36" fmla="*/ 571707 w 605310"/>
              <a:gd name="connsiteY36" fmla="*/ 201422 h 604322"/>
              <a:gd name="connsiteX37" fmla="*/ 538005 w 605310"/>
              <a:gd name="connsiteY37" fmla="*/ 134239 h 604322"/>
              <a:gd name="connsiteX38" fmla="*/ 538005 w 605310"/>
              <a:gd name="connsiteY38" fmla="*/ 167880 h 604322"/>
              <a:gd name="connsiteX39" fmla="*/ 571707 w 605310"/>
              <a:gd name="connsiteY39" fmla="*/ 167880 h 604322"/>
              <a:gd name="connsiteX40" fmla="*/ 571707 w 605310"/>
              <a:gd name="connsiteY40" fmla="*/ 134239 h 604322"/>
              <a:gd name="connsiteX41" fmla="*/ 504401 w 605310"/>
              <a:gd name="connsiteY41" fmla="*/ 100697 h 604322"/>
              <a:gd name="connsiteX42" fmla="*/ 605310 w 605310"/>
              <a:gd name="connsiteY42" fmla="*/ 100697 h 604322"/>
              <a:gd name="connsiteX43" fmla="*/ 605310 w 605310"/>
              <a:gd name="connsiteY43" fmla="*/ 520417 h 604322"/>
              <a:gd name="connsiteX44" fmla="*/ 554856 w 605310"/>
              <a:gd name="connsiteY44" fmla="*/ 604322 h 604322"/>
              <a:gd name="connsiteX45" fmla="*/ 504401 w 605310"/>
              <a:gd name="connsiteY45" fmla="*/ 520417 h 604322"/>
              <a:gd name="connsiteX46" fmla="*/ 336238 w 605310"/>
              <a:gd name="connsiteY46" fmla="*/ 71212 h 604322"/>
              <a:gd name="connsiteX47" fmla="*/ 336238 w 605310"/>
              <a:gd name="connsiteY47" fmla="*/ 134261 h 604322"/>
              <a:gd name="connsiteX48" fmla="*/ 399486 w 605310"/>
              <a:gd name="connsiteY48" fmla="*/ 134261 h 604322"/>
              <a:gd name="connsiteX49" fmla="*/ 50440 w 605310"/>
              <a:gd name="connsiteY49" fmla="*/ 50360 h 604322"/>
              <a:gd name="connsiteX50" fmla="*/ 50440 w 605310"/>
              <a:gd name="connsiteY50" fmla="*/ 553962 h 604322"/>
              <a:gd name="connsiteX51" fmla="*/ 420371 w 605310"/>
              <a:gd name="connsiteY51" fmla="*/ 553962 h 604322"/>
              <a:gd name="connsiteX52" fmla="*/ 420371 w 605310"/>
              <a:gd name="connsiteY52" fmla="*/ 167900 h 604322"/>
              <a:gd name="connsiteX53" fmla="*/ 302644 w 605310"/>
              <a:gd name="connsiteY53" fmla="*/ 167900 h 604322"/>
              <a:gd name="connsiteX54" fmla="*/ 302644 w 605310"/>
              <a:gd name="connsiteY54" fmla="*/ 50360 h 604322"/>
              <a:gd name="connsiteX55" fmla="*/ 0 w 605310"/>
              <a:gd name="connsiteY55" fmla="*/ 0 h 604322"/>
              <a:gd name="connsiteX56" fmla="*/ 336238 w 605310"/>
              <a:gd name="connsiteY56" fmla="*/ 0 h 604322"/>
              <a:gd name="connsiteX57" fmla="*/ 470812 w 605310"/>
              <a:gd name="connsiteY57" fmla="*/ 134261 h 604322"/>
              <a:gd name="connsiteX58" fmla="*/ 470812 w 605310"/>
              <a:gd name="connsiteY58" fmla="*/ 604322 h 604322"/>
              <a:gd name="connsiteX59" fmla="*/ 0 w 605310"/>
              <a:gd name="connsiteY59" fmla="*/ 604322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5310" h="604322">
                <a:moveTo>
                  <a:pt x="168157" y="436447"/>
                </a:moveTo>
                <a:lnTo>
                  <a:pt x="369903" y="436447"/>
                </a:lnTo>
                <a:lnTo>
                  <a:pt x="369903" y="470036"/>
                </a:lnTo>
                <a:lnTo>
                  <a:pt x="168157" y="470036"/>
                </a:lnTo>
                <a:close/>
                <a:moveTo>
                  <a:pt x="100909" y="436447"/>
                </a:moveTo>
                <a:lnTo>
                  <a:pt x="134498" y="436447"/>
                </a:lnTo>
                <a:lnTo>
                  <a:pt x="134498" y="470036"/>
                </a:lnTo>
                <a:lnTo>
                  <a:pt x="100909" y="470036"/>
                </a:lnTo>
                <a:close/>
                <a:moveTo>
                  <a:pt x="168157" y="369339"/>
                </a:moveTo>
                <a:lnTo>
                  <a:pt x="369903" y="369339"/>
                </a:lnTo>
                <a:lnTo>
                  <a:pt x="369903" y="402858"/>
                </a:lnTo>
                <a:lnTo>
                  <a:pt x="168157" y="402858"/>
                </a:lnTo>
                <a:close/>
                <a:moveTo>
                  <a:pt x="100909" y="369339"/>
                </a:moveTo>
                <a:lnTo>
                  <a:pt x="134498" y="369339"/>
                </a:lnTo>
                <a:lnTo>
                  <a:pt x="134498" y="402858"/>
                </a:lnTo>
                <a:lnTo>
                  <a:pt x="100909" y="402858"/>
                </a:lnTo>
                <a:close/>
                <a:moveTo>
                  <a:pt x="168157" y="302161"/>
                </a:moveTo>
                <a:lnTo>
                  <a:pt x="369903" y="302161"/>
                </a:lnTo>
                <a:lnTo>
                  <a:pt x="369903" y="335680"/>
                </a:lnTo>
                <a:lnTo>
                  <a:pt x="168157" y="335680"/>
                </a:lnTo>
                <a:close/>
                <a:moveTo>
                  <a:pt x="100909" y="302161"/>
                </a:moveTo>
                <a:lnTo>
                  <a:pt x="134498" y="302161"/>
                </a:lnTo>
                <a:lnTo>
                  <a:pt x="134498" y="335680"/>
                </a:lnTo>
                <a:lnTo>
                  <a:pt x="100909" y="335680"/>
                </a:lnTo>
                <a:close/>
                <a:moveTo>
                  <a:pt x="168157" y="234983"/>
                </a:moveTo>
                <a:lnTo>
                  <a:pt x="369903" y="234983"/>
                </a:lnTo>
                <a:lnTo>
                  <a:pt x="369903" y="268643"/>
                </a:lnTo>
                <a:lnTo>
                  <a:pt x="168157" y="268643"/>
                </a:lnTo>
                <a:close/>
                <a:moveTo>
                  <a:pt x="100909" y="234983"/>
                </a:moveTo>
                <a:lnTo>
                  <a:pt x="134498" y="234983"/>
                </a:lnTo>
                <a:lnTo>
                  <a:pt x="134498" y="268643"/>
                </a:lnTo>
                <a:lnTo>
                  <a:pt x="100909" y="268643"/>
                </a:lnTo>
                <a:close/>
                <a:moveTo>
                  <a:pt x="538005" y="201422"/>
                </a:moveTo>
                <a:lnTo>
                  <a:pt x="538005" y="511073"/>
                </a:lnTo>
                <a:lnTo>
                  <a:pt x="554856" y="539107"/>
                </a:lnTo>
                <a:lnTo>
                  <a:pt x="571707" y="511073"/>
                </a:lnTo>
                <a:lnTo>
                  <a:pt x="571707" y="201422"/>
                </a:lnTo>
                <a:close/>
                <a:moveTo>
                  <a:pt x="538005" y="134239"/>
                </a:moveTo>
                <a:lnTo>
                  <a:pt x="538005" y="167880"/>
                </a:lnTo>
                <a:lnTo>
                  <a:pt x="571707" y="167880"/>
                </a:lnTo>
                <a:lnTo>
                  <a:pt x="571707" y="134239"/>
                </a:lnTo>
                <a:close/>
                <a:moveTo>
                  <a:pt x="504401" y="100697"/>
                </a:moveTo>
                <a:lnTo>
                  <a:pt x="605310" y="100697"/>
                </a:lnTo>
                <a:lnTo>
                  <a:pt x="605310" y="520417"/>
                </a:lnTo>
                <a:lnTo>
                  <a:pt x="554856" y="604322"/>
                </a:lnTo>
                <a:lnTo>
                  <a:pt x="504401" y="520417"/>
                </a:lnTo>
                <a:close/>
                <a:moveTo>
                  <a:pt x="336238" y="71212"/>
                </a:moveTo>
                <a:lnTo>
                  <a:pt x="336238" y="134261"/>
                </a:lnTo>
                <a:lnTo>
                  <a:pt x="399486" y="134261"/>
                </a:lnTo>
                <a:close/>
                <a:moveTo>
                  <a:pt x="50440" y="50360"/>
                </a:moveTo>
                <a:lnTo>
                  <a:pt x="50440" y="553962"/>
                </a:lnTo>
                <a:lnTo>
                  <a:pt x="420371" y="553962"/>
                </a:lnTo>
                <a:lnTo>
                  <a:pt x="420371" y="167900"/>
                </a:lnTo>
                <a:lnTo>
                  <a:pt x="302644" y="167900"/>
                </a:lnTo>
                <a:lnTo>
                  <a:pt x="302644" y="50360"/>
                </a:lnTo>
                <a:close/>
                <a:moveTo>
                  <a:pt x="0" y="0"/>
                </a:moveTo>
                <a:lnTo>
                  <a:pt x="336238" y="0"/>
                </a:lnTo>
                <a:lnTo>
                  <a:pt x="470812" y="134261"/>
                </a:lnTo>
                <a:lnTo>
                  <a:pt x="470812" y="604322"/>
                </a:lnTo>
                <a:lnTo>
                  <a:pt x="0" y="604322"/>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4" name="矩形 73">
            <a:extLst>
              <a:ext uri="{FF2B5EF4-FFF2-40B4-BE49-F238E27FC236}">
                <a16:creationId xmlns:a16="http://schemas.microsoft.com/office/drawing/2014/main" id="{332CB0C8-A36F-4446-BE8F-4379A2D860C8}"/>
              </a:ext>
            </a:extLst>
          </p:cNvPr>
          <p:cNvSpPr/>
          <p:nvPr/>
        </p:nvSpPr>
        <p:spPr>
          <a:xfrm>
            <a:off x="950118" y="2057402"/>
            <a:ext cx="3621882" cy="139063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cs typeface="+mn-ea"/>
                <a:sym typeface="+mn-lt"/>
              </a:rPr>
              <a:t>校园生活类移动应用功能单一，常用功能之间相对分散缺乏关联性。</a:t>
            </a:r>
          </a:p>
        </p:txBody>
      </p:sp>
      <p:sp>
        <p:nvSpPr>
          <p:cNvPr id="75" name="圆角矩形 41">
            <a:extLst>
              <a:ext uri="{FF2B5EF4-FFF2-40B4-BE49-F238E27FC236}">
                <a16:creationId xmlns:a16="http://schemas.microsoft.com/office/drawing/2014/main" id="{DFBC6E1A-F80B-44F7-AB52-F009724FB5E7}"/>
              </a:ext>
            </a:extLst>
          </p:cNvPr>
          <p:cNvSpPr/>
          <p:nvPr/>
        </p:nvSpPr>
        <p:spPr>
          <a:xfrm>
            <a:off x="5061629" y="1332415"/>
            <a:ext cx="657225" cy="657225"/>
          </a:xfrm>
          <a:prstGeom prst="round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76" name="圆角矩形 47">
            <a:extLst>
              <a:ext uri="{FF2B5EF4-FFF2-40B4-BE49-F238E27FC236}">
                <a16:creationId xmlns:a16="http://schemas.microsoft.com/office/drawing/2014/main" id="{95C40829-1C8E-4350-A6F5-81EEDF800A0D}"/>
              </a:ext>
            </a:extLst>
          </p:cNvPr>
          <p:cNvSpPr/>
          <p:nvPr/>
        </p:nvSpPr>
        <p:spPr>
          <a:xfrm>
            <a:off x="5225935" y="1529243"/>
            <a:ext cx="328613" cy="277857"/>
          </a:xfrm>
          <a:custGeom>
            <a:avLst/>
            <a:gdLst>
              <a:gd name="connsiteX0" fmla="*/ 439054 w 607639"/>
              <a:gd name="connsiteY0" fmla="*/ 375632 h 513787"/>
              <a:gd name="connsiteX1" fmla="*/ 439054 w 607639"/>
              <a:gd name="connsiteY1" fmla="*/ 400870 h 513787"/>
              <a:gd name="connsiteX2" fmla="*/ 464325 w 607639"/>
              <a:gd name="connsiteY2" fmla="*/ 400870 h 513787"/>
              <a:gd name="connsiteX3" fmla="*/ 464325 w 607639"/>
              <a:gd name="connsiteY3" fmla="*/ 375632 h 513787"/>
              <a:gd name="connsiteX4" fmla="*/ 291149 w 607639"/>
              <a:gd name="connsiteY4" fmla="*/ 375632 h 513787"/>
              <a:gd name="connsiteX5" fmla="*/ 291149 w 607639"/>
              <a:gd name="connsiteY5" fmla="*/ 400870 h 513787"/>
              <a:gd name="connsiteX6" fmla="*/ 316420 w 607639"/>
              <a:gd name="connsiteY6" fmla="*/ 400870 h 513787"/>
              <a:gd name="connsiteX7" fmla="*/ 316420 w 607639"/>
              <a:gd name="connsiteY7" fmla="*/ 375632 h 513787"/>
              <a:gd name="connsiteX8" fmla="*/ 143282 w 607639"/>
              <a:gd name="connsiteY8" fmla="*/ 375632 h 513787"/>
              <a:gd name="connsiteX9" fmla="*/ 143282 w 607639"/>
              <a:gd name="connsiteY9" fmla="*/ 400870 h 513787"/>
              <a:gd name="connsiteX10" fmla="*/ 168477 w 607639"/>
              <a:gd name="connsiteY10" fmla="*/ 400870 h 513787"/>
              <a:gd name="connsiteX11" fmla="*/ 168477 w 607639"/>
              <a:gd name="connsiteY11" fmla="*/ 375632 h 513787"/>
              <a:gd name="connsiteX12" fmla="*/ 419121 w 607639"/>
              <a:gd name="connsiteY12" fmla="*/ 335821 h 513787"/>
              <a:gd name="connsiteX13" fmla="*/ 484258 w 607639"/>
              <a:gd name="connsiteY13" fmla="*/ 335821 h 513787"/>
              <a:gd name="connsiteX14" fmla="*/ 504190 w 607639"/>
              <a:gd name="connsiteY14" fmla="*/ 355727 h 513787"/>
              <a:gd name="connsiteX15" fmla="*/ 504190 w 607639"/>
              <a:gd name="connsiteY15" fmla="*/ 420775 h 513787"/>
              <a:gd name="connsiteX16" fmla="*/ 484258 w 607639"/>
              <a:gd name="connsiteY16" fmla="*/ 440681 h 513787"/>
              <a:gd name="connsiteX17" fmla="*/ 419121 w 607639"/>
              <a:gd name="connsiteY17" fmla="*/ 440681 h 513787"/>
              <a:gd name="connsiteX18" fmla="*/ 399189 w 607639"/>
              <a:gd name="connsiteY18" fmla="*/ 420775 h 513787"/>
              <a:gd name="connsiteX19" fmla="*/ 399189 w 607639"/>
              <a:gd name="connsiteY19" fmla="*/ 355727 h 513787"/>
              <a:gd name="connsiteX20" fmla="*/ 419121 w 607639"/>
              <a:gd name="connsiteY20" fmla="*/ 335821 h 513787"/>
              <a:gd name="connsiteX21" fmla="*/ 271216 w 607639"/>
              <a:gd name="connsiteY21" fmla="*/ 335821 h 513787"/>
              <a:gd name="connsiteX22" fmla="*/ 336353 w 607639"/>
              <a:gd name="connsiteY22" fmla="*/ 335821 h 513787"/>
              <a:gd name="connsiteX23" fmla="*/ 356285 w 607639"/>
              <a:gd name="connsiteY23" fmla="*/ 355727 h 513787"/>
              <a:gd name="connsiteX24" fmla="*/ 356285 w 607639"/>
              <a:gd name="connsiteY24" fmla="*/ 420775 h 513787"/>
              <a:gd name="connsiteX25" fmla="*/ 336353 w 607639"/>
              <a:gd name="connsiteY25" fmla="*/ 440681 h 513787"/>
              <a:gd name="connsiteX26" fmla="*/ 271216 w 607639"/>
              <a:gd name="connsiteY26" fmla="*/ 440681 h 513787"/>
              <a:gd name="connsiteX27" fmla="*/ 251284 w 607639"/>
              <a:gd name="connsiteY27" fmla="*/ 420775 h 513787"/>
              <a:gd name="connsiteX28" fmla="*/ 251284 w 607639"/>
              <a:gd name="connsiteY28" fmla="*/ 355727 h 513787"/>
              <a:gd name="connsiteX29" fmla="*/ 271216 w 607639"/>
              <a:gd name="connsiteY29" fmla="*/ 335821 h 513787"/>
              <a:gd name="connsiteX30" fmla="*/ 123339 w 607639"/>
              <a:gd name="connsiteY30" fmla="*/ 335821 h 513787"/>
              <a:gd name="connsiteX31" fmla="*/ 188420 w 607639"/>
              <a:gd name="connsiteY31" fmla="*/ 335821 h 513787"/>
              <a:gd name="connsiteX32" fmla="*/ 208451 w 607639"/>
              <a:gd name="connsiteY32" fmla="*/ 355727 h 513787"/>
              <a:gd name="connsiteX33" fmla="*/ 208451 w 607639"/>
              <a:gd name="connsiteY33" fmla="*/ 420775 h 513787"/>
              <a:gd name="connsiteX34" fmla="*/ 188420 w 607639"/>
              <a:gd name="connsiteY34" fmla="*/ 440681 h 513787"/>
              <a:gd name="connsiteX35" fmla="*/ 123339 w 607639"/>
              <a:gd name="connsiteY35" fmla="*/ 440681 h 513787"/>
              <a:gd name="connsiteX36" fmla="*/ 103308 w 607639"/>
              <a:gd name="connsiteY36" fmla="*/ 420775 h 513787"/>
              <a:gd name="connsiteX37" fmla="*/ 103308 w 607639"/>
              <a:gd name="connsiteY37" fmla="*/ 355727 h 513787"/>
              <a:gd name="connsiteX38" fmla="*/ 123339 w 607639"/>
              <a:gd name="connsiteY38" fmla="*/ 335821 h 513787"/>
              <a:gd name="connsiteX39" fmla="*/ 439054 w 607639"/>
              <a:gd name="connsiteY39" fmla="*/ 220406 h 513787"/>
              <a:gd name="connsiteX40" fmla="*/ 439054 w 607639"/>
              <a:gd name="connsiteY40" fmla="*/ 245555 h 513787"/>
              <a:gd name="connsiteX41" fmla="*/ 464325 w 607639"/>
              <a:gd name="connsiteY41" fmla="*/ 245555 h 513787"/>
              <a:gd name="connsiteX42" fmla="*/ 464325 w 607639"/>
              <a:gd name="connsiteY42" fmla="*/ 220406 h 513787"/>
              <a:gd name="connsiteX43" fmla="*/ 291149 w 607639"/>
              <a:gd name="connsiteY43" fmla="*/ 220406 h 513787"/>
              <a:gd name="connsiteX44" fmla="*/ 291149 w 607639"/>
              <a:gd name="connsiteY44" fmla="*/ 245555 h 513787"/>
              <a:gd name="connsiteX45" fmla="*/ 316420 w 607639"/>
              <a:gd name="connsiteY45" fmla="*/ 245555 h 513787"/>
              <a:gd name="connsiteX46" fmla="*/ 316420 w 607639"/>
              <a:gd name="connsiteY46" fmla="*/ 220406 h 513787"/>
              <a:gd name="connsiteX47" fmla="*/ 143282 w 607639"/>
              <a:gd name="connsiteY47" fmla="*/ 220406 h 513787"/>
              <a:gd name="connsiteX48" fmla="*/ 143282 w 607639"/>
              <a:gd name="connsiteY48" fmla="*/ 245555 h 513787"/>
              <a:gd name="connsiteX49" fmla="*/ 168477 w 607639"/>
              <a:gd name="connsiteY49" fmla="*/ 245555 h 513787"/>
              <a:gd name="connsiteX50" fmla="*/ 168477 w 607639"/>
              <a:gd name="connsiteY50" fmla="*/ 220406 h 513787"/>
              <a:gd name="connsiteX51" fmla="*/ 419121 w 607639"/>
              <a:gd name="connsiteY51" fmla="*/ 180506 h 513787"/>
              <a:gd name="connsiteX52" fmla="*/ 484258 w 607639"/>
              <a:gd name="connsiteY52" fmla="*/ 180506 h 513787"/>
              <a:gd name="connsiteX53" fmla="*/ 504190 w 607639"/>
              <a:gd name="connsiteY53" fmla="*/ 200412 h 513787"/>
              <a:gd name="connsiteX54" fmla="*/ 504190 w 607639"/>
              <a:gd name="connsiteY54" fmla="*/ 265460 h 513787"/>
              <a:gd name="connsiteX55" fmla="*/ 484258 w 607639"/>
              <a:gd name="connsiteY55" fmla="*/ 285366 h 513787"/>
              <a:gd name="connsiteX56" fmla="*/ 419121 w 607639"/>
              <a:gd name="connsiteY56" fmla="*/ 285366 h 513787"/>
              <a:gd name="connsiteX57" fmla="*/ 399189 w 607639"/>
              <a:gd name="connsiteY57" fmla="*/ 265460 h 513787"/>
              <a:gd name="connsiteX58" fmla="*/ 399189 w 607639"/>
              <a:gd name="connsiteY58" fmla="*/ 200412 h 513787"/>
              <a:gd name="connsiteX59" fmla="*/ 419121 w 607639"/>
              <a:gd name="connsiteY59" fmla="*/ 180506 h 513787"/>
              <a:gd name="connsiteX60" fmla="*/ 271216 w 607639"/>
              <a:gd name="connsiteY60" fmla="*/ 180506 h 513787"/>
              <a:gd name="connsiteX61" fmla="*/ 336353 w 607639"/>
              <a:gd name="connsiteY61" fmla="*/ 180506 h 513787"/>
              <a:gd name="connsiteX62" fmla="*/ 356285 w 607639"/>
              <a:gd name="connsiteY62" fmla="*/ 200412 h 513787"/>
              <a:gd name="connsiteX63" fmla="*/ 356285 w 607639"/>
              <a:gd name="connsiteY63" fmla="*/ 265460 h 513787"/>
              <a:gd name="connsiteX64" fmla="*/ 336353 w 607639"/>
              <a:gd name="connsiteY64" fmla="*/ 285366 h 513787"/>
              <a:gd name="connsiteX65" fmla="*/ 271216 w 607639"/>
              <a:gd name="connsiteY65" fmla="*/ 285366 h 513787"/>
              <a:gd name="connsiteX66" fmla="*/ 251284 w 607639"/>
              <a:gd name="connsiteY66" fmla="*/ 265460 h 513787"/>
              <a:gd name="connsiteX67" fmla="*/ 251284 w 607639"/>
              <a:gd name="connsiteY67" fmla="*/ 200412 h 513787"/>
              <a:gd name="connsiteX68" fmla="*/ 271216 w 607639"/>
              <a:gd name="connsiteY68" fmla="*/ 180506 h 513787"/>
              <a:gd name="connsiteX69" fmla="*/ 123339 w 607639"/>
              <a:gd name="connsiteY69" fmla="*/ 180506 h 513787"/>
              <a:gd name="connsiteX70" fmla="*/ 188420 w 607639"/>
              <a:gd name="connsiteY70" fmla="*/ 180506 h 513787"/>
              <a:gd name="connsiteX71" fmla="*/ 208451 w 607639"/>
              <a:gd name="connsiteY71" fmla="*/ 200412 h 513787"/>
              <a:gd name="connsiteX72" fmla="*/ 208451 w 607639"/>
              <a:gd name="connsiteY72" fmla="*/ 265460 h 513787"/>
              <a:gd name="connsiteX73" fmla="*/ 188420 w 607639"/>
              <a:gd name="connsiteY73" fmla="*/ 285366 h 513787"/>
              <a:gd name="connsiteX74" fmla="*/ 123339 w 607639"/>
              <a:gd name="connsiteY74" fmla="*/ 285366 h 513787"/>
              <a:gd name="connsiteX75" fmla="*/ 103308 w 607639"/>
              <a:gd name="connsiteY75" fmla="*/ 265460 h 513787"/>
              <a:gd name="connsiteX76" fmla="*/ 103308 w 607639"/>
              <a:gd name="connsiteY76" fmla="*/ 200412 h 513787"/>
              <a:gd name="connsiteX77" fmla="*/ 123339 w 607639"/>
              <a:gd name="connsiteY77" fmla="*/ 180506 h 513787"/>
              <a:gd name="connsiteX78" fmla="*/ 39874 w 607639"/>
              <a:gd name="connsiteY78" fmla="*/ 75633 h 513787"/>
              <a:gd name="connsiteX79" fmla="*/ 39874 w 607639"/>
              <a:gd name="connsiteY79" fmla="*/ 473971 h 513787"/>
              <a:gd name="connsiteX80" fmla="*/ 567765 w 607639"/>
              <a:gd name="connsiteY80" fmla="*/ 473971 h 513787"/>
              <a:gd name="connsiteX81" fmla="*/ 567765 w 607639"/>
              <a:gd name="connsiteY81" fmla="*/ 75633 h 513787"/>
              <a:gd name="connsiteX82" fmla="*/ 523173 w 607639"/>
              <a:gd name="connsiteY82" fmla="*/ 75633 h 513787"/>
              <a:gd name="connsiteX83" fmla="*/ 523173 w 607639"/>
              <a:gd name="connsiteY83" fmla="*/ 88342 h 513787"/>
              <a:gd name="connsiteX84" fmla="*/ 503236 w 607639"/>
              <a:gd name="connsiteY84" fmla="*/ 108250 h 513787"/>
              <a:gd name="connsiteX85" fmla="*/ 483299 w 607639"/>
              <a:gd name="connsiteY85" fmla="*/ 88342 h 513787"/>
              <a:gd name="connsiteX86" fmla="*/ 483299 w 607639"/>
              <a:gd name="connsiteY86" fmla="*/ 75633 h 513787"/>
              <a:gd name="connsiteX87" fmla="*/ 423487 w 607639"/>
              <a:gd name="connsiteY87" fmla="*/ 75633 h 513787"/>
              <a:gd name="connsiteX88" fmla="*/ 423487 w 607639"/>
              <a:gd name="connsiteY88" fmla="*/ 88342 h 513787"/>
              <a:gd name="connsiteX89" fmla="*/ 403550 w 607639"/>
              <a:gd name="connsiteY89" fmla="*/ 108250 h 513787"/>
              <a:gd name="connsiteX90" fmla="*/ 383613 w 607639"/>
              <a:gd name="connsiteY90" fmla="*/ 88342 h 513787"/>
              <a:gd name="connsiteX91" fmla="*/ 383613 w 607639"/>
              <a:gd name="connsiteY91" fmla="*/ 75633 h 513787"/>
              <a:gd name="connsiteX92" fmla="*/ 323712 w 607639"/>
              <a:gd name="connsiteY92" fmla="*/ 75633 h 513787"/>
              <a:gd name="connsiteX93" fmla="*/ 323712 w 607639"/>
              <a:gd name="connsiteY93" fmla="*/ 88342 h 513787"/>
              <a:gd name="connsiteX94" fmla="*/ 303775 w 607639"/>
              <a:gd name="connsiteY94" fmla="*/ 108250 h 513787"/>
              <a:gd name="connsiteX95" fmla="*/ 283838 w 607639"/>
              <a:gd name="connsiteY95" fmla="*/ 88342 h 513787"/>
              <a:gd name="connsiteX96" fmla="*/ 283838 w 607639"/>
              <a:gd name="connsiteY96" fmla="*/ 75633 h 513787"/>
              <a:gd name="connsiteX97" fmla="*/ 224026 w 607639"/>
              <a:gd name="connsiteY97" fmla="*/ 75633 h 513787"/>
              <a:gd name="connsiteX98" fmla="*/ 224026 w 607639"/>
              <a:gd name="connsiteY98" fmla="*/ 88342 h 513787"/>
              <a:gd name="connsiteX99" fmla="*/ 204089 w 607639"/>
              <a:gd name="connsiteY99" fmla="*/ 108250 h 513787"/>
              <a:gd name="connsiteX100" fmla="*/ 184152 w 607639"/>
              <a:gd name="connsiteY100" fmla="*/ 88342 h 513787"/>
              <a:gd name="connsiteX101" fmla="*/ 184152 w 607639"/>
              <a:gd name="connsiteY101" fmla="*/ 75633 h 513787"/>
              <a:gd name="connsiteX102" fmla="*/ 124340 w 607639"/>
              <a:gd name="connsiteY102" fmla="*/ 75633 h 513787"/>
              <a:gd name="connsiteX103" fmla="*/ 124340 w 607639"/>
              <a:gd name="connsiteY103" fmla="*/ 88342 h 513787"/>
              <a:gd name="connsiteX104" fmla="*/ 104403 w 607639"/>
              <a:gd name="connsiteY104" fmla="*/ 108250 h 513787"/>
              <a:gd name="connsiteX105" fmla="*/ 84466 w 607639"/>
              <a:gd name="connsiteY105" fmla="*/ 88342 h 513787"/>
              <a:gd name="connsiteX106" fmla="*/ 84466 w 607639"/>
              <a:gd name="connsiteY106" fmla="*/ 75633 h 513787"/>
              <a:gd name="connsiteX107" fmla="*/ 104403 w 607639"/>
              <a:gd name="connsiteY107" fmla="*/ 0 h 513787"/>
              <a:gd name="connsiteX108" fmla="*/ 124340 w 607639"/>
              <a:gd name="connsiteY108" fmla="*/ 19908 h 513787"/>
              <a:gd name="connsiteX109" fmla="*/ 124340 w 607639"/>
              <a:gd name="connsiteY109" fmla="*/ 35817 h 513787"/>
              <a:gd name="connsiteX110" fmla="*/ 184152 w 607639"/>
              <a:gd name="connsiteY110" fmla="*/ 35817 h 513787"/>
              <a:gd name="connsiteX111" fmla="*/ 184152 w 607639"/>
              <a:gd name="connsiteY111" fmla="*/ 19908 h 513787"/>
              <a:gd name="connsiteX112" fmla="*/ 204089 w 607639"/>
              <a:gd name="connsiteY112" fmla="*/ 0 h 513787"/>
              <a:gd name="connsiteX113" fmla="*/ 224026 w 607639"/>
              <a:gd name="connsiteY113" fmla="*/ 19908 h 513787"/>
              <a:gd name="connsiteX114" fmla="*/ 224026 w 607639"/>
              <a:gd name="connsiteY114" fmla="*/ 35817 h 513787"/>
              <a:gd name="connsiteX115" fmla="*/ 283838 w 607639"/>
              <a:gd name="connsiteY115" fmla="*/ 35817 h 513787"/>
              <a:gd name="connsiteX116" fmla="*/ 283838 w 607639"/>
              <a:gd name="connsiteY116" fmla="*/ 19908 h 513787"/>
              <a:gd name="connsiteX117" fmla="*/ 303775 w 607639"/>
              <a:gd name="connsiteY117" fmla="*/ 0 h 513787"/>
              <a:gd name="connsiteX118" fmla="*/ 323712 w 607639"/>
              <a:gd name="connsiteY118" fmla="*/ 19908 h 513787"/>
              <a:gd name="connsiteX119" fmla="*/ 323712 w 607639"/>
              <a:gd name="connsiteY119" fmla="*/ 35817 h 513787"/>
              <a:gd name="connsiteX120" fmla="*/ 383613 w 607639"/>
              <a:gd name="connsiteY120" fmla="*/ 35817 h 513787"/>
              <a:gd name="connsiteX121" fmla="*/ 383613 w 607639"/>
              <a:gd name="connsiteY121" fmla="*/ 19908 h 513787"/>
              <a:gd name="connsiteX122" fmla="*/ 403550 w 607639"/>
              <a:gd name="connsiteY122" fmla="*/ 0 h 513787"/>
              <a:gd name="connsiteX123" fmla="*/ 423487 w 607639"/>
              <a:gd name="connsiteY123" fmla="*/ 19908 h 513787"/>
              <a:gd name="connsiteX124" fmla="*/ 423487 w 607639"/>
              <a:gd name="connsiteY124" fmla="*/ 35817 h 513787"/>
              <a:gd name="connsiteX125" fmla="*/ 483299 w 607639"/>
              <a:gd name="connsiteY125" fmla="*/ 35817 h 513787"/>
              <a:gd name="connsiteX126" fmla="*/ 483299 w 607639"/>
              <a:gd name="connsiteY126" fmla="*/ 19908 h 513787"/>
              <a:gd name="connsiteX127" fmla="*/ 503236 w 607639"/>
              <a:gd name="connsiteY127" fmla="*/ 0 h 513787"/>
              <a:gd name="connsiteX128" fmla="*/ 523173 w 607639"/>
              <a:gd name="connsiteY128" fmla="*/ 19908 h 513787"/>
              <a:gd name="connsiteX129" fmla="*/ 523173 w 607639"/>
              <a:gd name="connsiteY129" fmla="*/ 35817 h 513787"/>
              <a:gd name="connsiteX130" fmla="*/ 587702 w 607639"/>
              <a:gd name="connsiteY130" fmla="*/ 35817 h 513787"/>
              <a:gd name="connsiteX131" fmla="*/ 607639 w 607639"/>
              <a:gd name="connsiteY131" fmla="*/ 55725 h 513787"/>
              <a:gd name="connsiteX132" fmla="*/ 607639 w 607639"/>
              <a:gd name="connsiteY132" fmla="*/ 493879 h 513787"/>
              <a:gd name="connsiteX133" fmla="*/ 587702 w 607639"/>
              <a:gd name="connsiteY133" fmla="*/ 513787 h 513787"/>
              <a:gd name="connsiteX134" fmla="*/ 19937 w 607639"/>
              <a:gd name="connsiteY134" fmla="*/ 513787 h 513787"/>
              <a:gd name="connsiteX135" fmla="*/ 0 w 607639"/>
              <a:gd name="connsiteY135" fmla="*/ 493879 h 513787"/>
              <a:gd name="connsiteX136" fmla="*/ 0 w 607639"/>
              <a:gd name="connsiteY136" fmla="*/ 55725 h 513787"/>
              <a:gd name="connsiteX137" fmla="*/ 19937 w 607639"/>
              <a:gd name="connsiteY137" fmla="*/ 35817 h 513787"/>
              <a:gd name="connsiteX138" fmla="*/ 84466 w 607639"/>
              <a:gd name="connsiteY138" fmla="*/ 35817 h 513787"/>
              <a:gd name="connsiteX139" fmla="*/ 84466 w 607639"/>
              <a:gd name="connsiteY139" fmla="*/ 19908 h 513787"/>
              <a:gd name="connsiteX140" fmla="*/ 104403 w 607639"/>
              <a:gd name="connsiteY14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513787">
                <a:moveTo>
                  <a:pt x="439054" y="375632"/>
                </a:moveTo>
                <a:lnTo>
                  <a:pt x="439054" y="400870"/>
                </a:lnTo>
                <a:lnTo>
                  <a:pt x="464325" y="400870"/>
                </a:lnTo>
                <a:lnTo>
                  <a:pt x="464325" y="375632"/>
                </a:lnTo>
                <a:close/>
                <a:moveTo>
                  <a:pt x="291149" y="375632"/>
                </a:moveTo>
                <a:lnTo>
                  <a:pt x="291149" y="400870"/>
                </a:lnTo>
                <a:lnTo>
                  <a:pt x="316420" y="400870"/>
                </a:lnTo>
                <a:lnTo>
                  <a:pt x="316420" y="375632"/>
                </a:lnTo>
                <a:close/>
                <a:moveTo>
                  <a:pt x="143282" y="375632"/>
                </a:moveTo>
                <a:lnTo>
                  <a:pt x="143282" y="400870"/>
                </a:lnTo>
                <a:lnTo>
                  <a:pt x="168477" y="400870"/>
                </a:lnTo>
                <a:lnTo>
                  <a:pt x="168477" y="375632"/>
                </a:lnTo>
                <a:close/>
                <a:moveTo>
                  <a:pt x="419121" y="335821"/>
                </a:moveTo>
                <a:lnTo>
                  <a:pt x="484258" y="335821"/>
                </a:lnTo>
                <a:cubicBezTo>
                  <a:pt x="495292" y="335821"/>
                  <a:pt x="504190" y="344707"/>
                  <a:pt x="504190" y="355727"/>
                </a:cubicBezTo>
                <a:lnTo>
                  <a:pt x="504190" y="420775"/>
                </a:lnTo>
                <a:cubicBezTo>
                  <a:pt x="504190" y="431795"/>
                  <a:pt x="495292" y="440681"/>
                  <a:pt x="484258" y="440681"/>
                </a:cubicBezTo>
                <a:lnTo>
                  <a:pt x="419121" y="440681"/>
                </a:lnTo>
                <a:cubicBezTo>
                  <a:pt x="408087" y="440681"/>
                  <a:pt x="399189" y="431795"/>
                  <a:pt x="399189" y="420775"/>
                </a:cubicBezTo>
                <a:lnTo>
                  <a:pt x="399189" y="355727"/>
                </a:lnTo>
                <a:cubicBezTo>
                  <a:pt x="399189" y="344707"/>
                  <a:pt x="408087" y="335821"/>
                  <a:pt x="419121" y="335821"/>
                </a:cubicBezTo>
                <a:close/>
                <a:moveTo>
                  <a:pt x="271216" y="335821"/>
                </a:moveTo>
                <a:lnTo>
                  <a:pt x="336353" y="335821"/>
                </a:lnTo>
                <a:cubicBezTo>
                  <a:pt x="347387" y="335821"/>
                  <a:pt x="356285" y="344707"/>
                  <a:pt x="356285" y="355727"/>
                </a:cubicBezTo>
                <a:lnTo>
                  <a:pt x="356285" y="420775"/>
                </a:lnTo>
                <a:cubicBezTo>
                  <a:pt x="356285" y="431795"/>
                  <a:pt x="347387" y="440681"/>
                  <a:pt x="336353" y="440681"/>
                </a:cubicBezTo>
                <a:lnTo>
                  <a:pt x="271216" y="440681"/>
                </a:lnTo>
                <a:cubicBezTo>
                  <a:pt x="260271" y="440681"/>
                  <a:pt x="251284" y="431795"/>
                  <a:pt x="251284" y="420775"/>
                </a:cubicBezTo>
                <a:lnTo>
                  <a:pt x="251284" y="355727"/>
                </a:lnTo>
                <a:cubicBezTo>
                  <a:pt x="251284" y="344707"/>
                  <a:pt x="260271" y="335821"/>
                  <a:pt x="271216" y="335821"/>
                </a:cubicBezTo>
                <a:close/>
                <a:moveTo>
                  <a:pt x="123339" y="335821"/>
                </a:moveTo>
                <a:lnTo>
                  <a:pt x="188420" y="335821"/>
                </a:lnTo>
                <a:cubicBezTo>
                  <a:pt x="199459" y="335821"/>
                  <a:pt x="208451" y="344707"/>
                  <a:pt x="208451" y="355727"/>
                </a:cubicBezTo>
                <a:lnTo>
                  <a:pt x="208451" y="420775"/>
                </a:lnTo>
                <a:cubicBezTo>
                  <a:pt x="208451" y="431795"/>
                  <a:pt x="199459" y="440681"/>
                  <a:pt x="188420" y="440681"/>
                </a:cubicBezTo>
                <a:lnTo>
                  <a:pt x="123339" y="440681"/>
                </a:lnTo>
                <a:cubicBezTo>
                  <a:pt x="112300" y="440681"/>
                  <a:pt x="103308" y="431795"/>
                  <a:pt x="103308" y="420775"/>
                </a:cubicBezTo>
                <a:lnTo>
                  <a:pt x="103308" y="355727"/>
                </a:lnTo>
                <a:cubicBezTo>
                  <a:pt x="103308" y="344707"/>
                  <a:pt x="112300" y="335821"/>
                  <a:pt x="123339" y="335821"/>
                </a:cubicBezTo>
                <a:close/>
                <a:moveTo>
                  <a:pt x="439054" y="220406"/>
                </a:moveTo>
                <a:lnTo>
                  <a:pt x="439054" y="245555"/>
                </a:lnTo>
                <a:lnTo>
                  <a:pt x="464325" y="245555"/>
                </a:lnTo>
                <a:lnTo>
                  <a:pt x="464325" y="220406"/>
                </a:lnTo>
                <a:close/>
                <a:moveTo>
                  <a:pt x="291149" y="220406"/>
                </a:moveTo>
                <a:lnTo>
                  <a:pt x="291149" y="245555"/>
                </a:lnTo>
                <a:lnTo>
                  <a:pt x="316420" y="245555"/>
                </a:lnTo>
                <a:lnTo>
                  <a:pt x="316420" y="220406"/>
                </a:lnTo>
                <a:close/>
                <a:moveTo>
                  <a:pt x="143282" y="220406"/>
                </a:moveTo>
                <a:lnTo>
                  <a:pt x="143282" y="245555"/>
                </a:lnTo>
                <a:lnTo>
                  <a:pt x="168477" y="245555"/>
                </a:lnTo>
                <a:lnTo>
                  <a:pt x="168477" y="220406"/>
                </a:lnTo>
                <a:close/>
                <a:moveTo>
                  <a:pt x="419121" y="180506"/>
                </a:moveTo>
                <a:lnTo>
                  <a:pt x="484258" y="180506"/>
                </a:lnTo>
                <a:cubicBezTo>
                  <a:pt x="495292" y="180506"/>
                  <a:pt x="504190" y="189481"/>
                  <a:pt x="504190" y="200412"/>
                </a:cubicBezTo>
                <a:lnTo>
                  <a:pt x="504190" y="265460"/>
                </a:lnTo>
                <a:cubicBezTo>
                  <a:pt x="504190" y="276480"/>
                  <a:pt x="495292" y="285366"/>
                  <a:pt x="484258" y="285366"/>
                </a:cubicBezTo>
                <a:lnTo>
                  <a:pt x="419121" y="285366"/>
                </a:lnTo>
                <a:cubicBezTo>
                  <a:pt x="408087" y="285366"/>
                  <a:pt x="399189" y="276480"/>
                  <a:pt x="399189" y="265460"/>
                </a:cubicBezTo>
                <a:lnTo>
                  <a:pt x="399189" y="200412"/>
                </a:lnTo>
                <a:cubicBezTo>
                  <a:pt x="399189" y="189481"/>
                  <a:pt x="408087" y="180506"/>
                  <a:pt x="419121" y="180506"/>
                </a:cubicBezTo>
                <a:close/>
                <a:moveTo>
                  <a:pt x="271216" y="180506"/>
                </a:moveTo>
                <a:lnTo>
                  <a:pt x="336353" y="180506"/>
                </a:lnTo>
                <a:cubicBezTo>
                  <a:pt x="347387" y="180506"/>
                  <a:pt x="356285" y="189481"/>
                  <a:pt x="356285" y="200412"/>
                </a:cubicBezTo>
                <a:lnTo>
                  <a:pt x="356285" y="265460"/>
                </a:lnTo>
                <a:cubicBezTo>
                  <a:pt x="356285" y="276480"/>
                  <a:pt x="347387" y="285366"/>
                  <a:pt x="336353" y="285366"/>
                </a:cubicBezTo>
                <a:lnTo>
                  <a:pt x="271216" y="285366"/>
                </a:lnTo>
                <a:cubicBezTo>
                  <a:pt x="260271" y="285366"/>
                  <a:pt x="251284" y="276480"/>
                  <a:pt x="251284" y="265460"/>
                </a:cubicBezTo>
                <a:lnTo>
                  <a:pt x="251284" y="200412"/>
                </a:lnTo>
                <a:cubicBezTo>
                  <a:pt x="251284" y="189481"/>
                  <a:pt x="260271" y="180506"/>
                  <a:pt x="271216" y="180506"/>
                </a:cubicBezTo>
                <a:close/>
                <a:moveTo>
                  <a:pt x="123339" y="180506"/>
                </a:moveTo>
                <a:lnTo>
                  <a:pt x="188420" y="180506"/>
                </a:lnTo>
                <a:cubicBezTo>
                  <a:pt x="199459" y="180506"/>
                  <a:pt x="208451" y="189481"/>
                  <a:pt x="208451" y="200412"/>
                </a:cubicBezTo>
                <a:lnTo>
                  <a:pt x="208451" y="265460"/>
                </a:lnTo>
                <a:cubicBezTo>
                  <a:pt x="208451" y="276480"/>
                  <a:pt x="199459" y="285366"/>
                  <a:pt x="188420" y="285366"/>
                </a:cubicBezTo>
                <a:lnTo>
                  <a:pt x="123339" y="285366"/>
                </a:lnTo>
                <a:cubicBezTo>
                  <a:pt x="112300" y="285366"/>
                  <a:pt x="103308" y="276480"/>
                  <a:pt x="103308" y="265460"/>
                </a:cubicBezTo>
                <a:lnTo>
                  <a:pt x="103308" y="200412"/>
                </a:lnTo>
                <a:cubicBezTo>
                  <a:pt x="103308" y="189481"/>
                  <a:pt x="112300" y="180506"/>
                  <a:pt x="123339" y="180506"/>
                </a:cubicBezTo>
                <a:close/>
                <a:moveTo>
                  <a:pt x="39874" y="75633"/>
                </a:moveTo>
                <a:lnTo>
                  <a:pt x="39874" y="473971"/>
                </a:lnTo>
                <a:lnTo>
                  <a:pt x="567765" y="473971"/>
                </a:lnTo>
                <a:lnTo>
                  <a:pt x="567765" y="75633"/>
                </a:lnTo>
                <a:lnTo>
                  <a:pt x="523173" y="75633"/>
                </a:lnTo>
                <a:lnTo>
                  <a:pt x="523173" y="88342"/>
                </a:lnTo>
                <a:cubicBezTo>
                  <a:pt x="523173" y="99273"/>
                  <a:pt x="514272" y="108250"/>
                  <a:pt x="503236" y="108250"/>
                </a:cubicBezTo>
                <a:cubicBezTo>
                  <a:pt x="492199" y="108250"/>
                  <a:pt x="483299" y="99273"/>
                  <a:pt x="483299" y="88342"/>
                </a:cubicBezTo>
                <a:lnTo>
                  <a:pt x="483299" y="75633"/>
                </a:lnTo>
                <a:lnTo>
                  <a:pt x="423487" y="75633"/>
                </a:lnTo>
                <a:lnTo>
                  <a:pt x="423487" y="88342"/>
                </a:lnTo>
                <a:cubicBezTo>
                  <a:pt x="423487" y="99273"/>
                  <a:pt x="414498" y="108250"/>
                  <a:pt x="403550" y="108250"/>
                </a:cubicBezTo>
                <a:cubicBezTo>
                  <a:pt x="392513" y="108250"/>
                  <a:pt x="383613" y="99273"/>
                  <a:pt x="383613" y="88342"/>
                </a:cubicBezTo>
                <a:lnTo>
                  <a:pt x="383613" y="75633"/>
                </a:lnTo>
                <a:lnTo>
                  <a:pt x="323712" y="75633"/>
                </a:lnTo>
                <a:lnTo>
                  <a:pt x="323712" y="88342"/>
                </a:lnTo>
                <a:cubicBezTo>
                  <a:pt x="323712" y="99273"/>
                  <a:pt x="314812" y="108250"/>
                  <a:pt x="303775" y="108250"/>
                </a:cubicBezTo>
                <a:cubicBezTo>
                  <a:pt x="292827" y="108250"/>
                  <a:pt x="283838" y="99273"/>
                  <a:pt x="283838" y="88342"/>
                </a:cubicBezTo>
                <a:lnTo>
                  <a:pt x="283838" y="75633"/>
                </a:lnTo>
                <a:lnTo>
                  <a:pt x="224026" y="75633"/>
                </a:lnTo>
                <a:lnTo>
                  <a:pt x="224026" y="88342"/>
                </a:lnTo>
                <a:cubicBezTo>
                  <a:pt x="224026" y="99273"/>
                  <a:pt x="215126" y="108250"/>
                  <a:pt x="204089" y="108250"/>
                </a:cubicBezTo>
                <a:cubicBezTo>
                  <a:pt x="193052" y="108250"/>
                  <a:pt x="184152" y="99273"/>
                  <a:pt x="184152" y="88342"/>
                </a:cubicBezTo>
                <a:lnTo>
                  <a:pt x="184152" y="75633"/>
                </a:lnTo>
                <a:lnTo>
                  <a:pt x="124340" y="75633"/>
                </a:lnTo>
                <a:lnTo>
                  <a:pt x="124340" y="88342"/>
                </a:lnTo>
                <a:cubicBezTo>
                  <a:pt x="124340" y="99273"/>
                  <a:pt x="115351" y="108250"/>
                  <a:pt x="104403" y="108250"/>
                </a:cubicBezTo>
                <a:cubicBezTo>
                  <a:pt x="93367" y="108250"/>
                  <a:pt x="84466" y="99273"/>
                  <a:pt x="84466" y="88342"/>
                </a:cubicBezTo>
                <a:lnTo>
                  <a:pt x="84466" y="75633"/>
                </a:lnTo>
                <a:close/>
                <a:moveTo>
                  <a:pt x="104403" y="0"/>
                </a:moveTo>
                <a:cubicBezTo>
                  <a:pt x="115351" y="0"/>
                  <a:pt x="124340" y="8888"/>
                  <a:pt x="124340" y="19908"/>
                </a:cubicBezTo>
                <a:lnTo>
                  <a:pt x="124340" y="35817"/>
                </a:lnTo>
                <a:lnTo>
                  <a:pt x="184152" y="35817"/>
                </a:lnTo>
                <a:lnTo>
                  <a:pt x="184152" y="19908"/>
                </a:lnTo>
                <a:cubicBezTo>
                  <a:pt x="184152" y="8888"/>
                  <a:pt x="193052" y="0"/>
                  <a:pt x="204089" y="0"/>
                </a:cubicBezTo>
                <a:cubicBezTo>
                  <a:pt x="215126" y="0"/>
                  <a:pt x="224026" y="8888"/>
                  <a:pt x="224026" y="19908"/>
                </a:cubicBezTo>
                <a:lnTo>
                  <a:pt x="224026" y="35817"/>
                </a:lnTo>
                <a:lnTo>
                  <a:pt x="283838" y="35817"/>
                </a:lnTo>
                <a:lnTo>
                  <a:pt x="283838" y="19908"/>
                </a:lnTo>
                <a:cubicBezTo>
                  <a:pt x="283838" y="8888"/>
                  <a:pt x="292827" y="0"/>
                  <a:pt x="303775" y="0"/>
                </a:cubicBezTo>
                <a:cubicBezTo>
                  <a:pt x="314812" y="0"/>
                  <a:pt x="323712" y="8888"/>
                  <a:pt x="323712" y="19908"/>
                </a:cubicBezTo>
                <a:lnTo>
                  <a:pt x="323712" y="35817"/>
                </a:lnTo>
                <a:lnTo>
                  <a:pt x="383613" y="35817"/>
                </a:lnTo>
                <a:lnTo>
                  <a:pt x="383613" y="19908"/>
                </a:lnTo>
                <a:cubicBezTo>
                  <a:pt x="383613" y="8888"/>
                  <a:pt x="392513" y="0"/>
                  <a:pt x="403550" y="0"/>
                </a:cubicBezTo>
                <a:cubicBezTo>
                  <a:pt x="414498" y="0"/>
                  <a:pt x="423487" y="8888"/>
                  <a:pt x="423487" y="19908"/>
                </a:cubicBezTo>
                <a:lnTo>
                  <a:pt x="423487" y="35817"/>
                </a:lnTo>
                <a:lnTo>
                  <a:pt x="483299" y="35817"/>
                </a:lnTo>
                <a:lnTo>
                  <a:pt x="483299" y="19908"/>
                </a:lnTo>
                <a:cubicBezTo>
                  <a:pt x="483299" y="8888"/>
                  <a:pt x="492199" y="0"/>
                  <a:pt x="503236" y="0"/>
                </a:cubicBezTo>
                <a:cubicBezTo>
                  <a:pt x="514272" y="0"/>
                  <a:pt x="523173" y="8888"/>
                  <a:pt x="523173" y="19908"/>
                </a:cubicBezTo>
                <a:lnTo>
                  <a:pt x="523173" y="35817"/>
                </a:lnTo>
                <a:lnTo>
                  <a:pt x="587702" y="35817"/>
                </a:lnTo>
                <a:cubicBezTo>
                  <a:pt x="598649" y="35817"/>
                  <a:pt x="607639" y="44704"/>
                  <a:pt x="607639" y="55725"/>
                </a:cubicBezTo>
                <a:lnTo>
                  <a:pt x="607639" y="493879"/>
                </a:lnTo>
                <a:cubicBezTo>
                  <a:pt x="607639" y="504900"/>
                  <a:pt x="598649" y="513787"/>
                  <a:pt x="587702" y="513787"/>
                </a:cubicBezTo>
                <a:lnTo>
                  <a:pt x="19937" y="513787"/>
                </a:lnTo>
                <a:cubicBezTo>
                  <a:pt x="8901" y="513787"/>
                  <a:pt x="0" y="504900"/>
                  <a:pt x="0" y="493879"/>
                </a:cubicBezTo>
                <a:lnTo>
                  <a:pt x="0" y="55725"/>
                </a:lnTo>
                <a:cubicBezTo>
                  <a:pt x="0" y="44704"/>
                  <a:pt x="8901" y="35817"/>
                  <a:pt x="19937" y="35817"/>
                </a:cubicBezTo>
                <a:lnTo>
                  <a:pt x="84466" y="35817"/>
                </a:lnTo>
                <a:lnTo>
                  <a:pt x="84466" y="19908"/>
                </a:lnTo>
                <a:cubicBezTo>
                  <a:pt x="84466" y="8888"/>
                  <a:pt x="93367" y="0"/>
                  <a:pt x="10440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9" name="矩形 78">
            <a:extLst>
              <a:ext uri="{FF2B5EF4-FFF2-40B4-BE49-F238E27FC236}">
                <a16:creationId xmlns:a16="http://schemas.microsoft.com/office/drawing/2014/main" id="{701323C1-AB8C-4CB9-8D7B-71E64C224579}"/>
              </a:ext>
            </a:extLst>
          </p:cNvPr>
          <p:cNvSpPr/>
          <p:nvPr/>
        </p:nvSpPr>
        <p:spPr>
          <a:xfrm>
            <a:off x="4990192" y="2082509"/>
            <a:ext cx="3621882" cy="139063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cs typeface="+mn-ea"/>
                <a:sym typeface="+mn-lt"/>
              </a:rPr>
              <a:t>社交娱乐类移动应用空缺，学生讨论交流功能入口深使用率低。</a:t>
            </a:r>
          </a:p>
        </p:txBody>
      </p:sp>
    </p:spTree>
    <p:extLst>
      <p:ext uri="{BB962C8B-B14F-4D97-AF65-F5344CB8AC3E}">
        <p14:creationId xmlns:p14="http://schemas.microsoft.com/office/powerpoint/2010/main" val="206004138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p:cTn id="22" dur="500" fill="hold"/>
                                        <p:tgtEl>
                                          <p:spTgt spid="76"/>
                                        </p:tgtEl>
                                        <p:attrNameLst>
                                          <p:attrName>ppt_w</p:attrName>
                                        </p:attrNameLst>
                                      </p:cBhvr>
                                      <p:tavLst>
                                        <p:tav tm="0">
                                          <p:val>
                                            <p:fltVal val="0"/>
                                          </p:val>
                                        </p:tav>
                                        <p:tav tm="100000">
                                          <p:val>
                                            <p:strVal val="#ppt_w"/>
                                          </p:val>
                                        </p:tav>
                                      </p:tavLst>
                                    </p:anim>
                                    <p:anim calcmode="lin" valueType="num">
                                      <p:cBhvr>
                                        <p:cTn id="23" dur="500" fill="hold"/>
                                        <p:tgtEl>
                                          <p:spTgt spid="76"/>
                                        </p:tgtEl>
                                        <p:attrNameLst>
                                          <p:attrName>ppt_h</p:attrName>
                                        </p:attrNameLst>
                                      </p:cBhvr>
                                      <p:tavLst>
                                        <p:tav tm="0">
                                          <p:val>
                                            <p:fltVal val="0"/>
                                          </p:val>
                                        </p:tav>
                                        <p:tav tm="100000">
                                          <p:val>
                                            <p:strVal val="#ppt_h"/>
                                          </p:val>
                                        </p:tav>
                                      </p:tavLst>
                                    </p:anim>
                                    <p:animEffect transition="in" filter="fade">
                                      <p:cBhvr>
                                        <p:cTn id="24" dur="500"/>
                                        <p:tgtEl>
                                          <p:spTgt spid="76"/>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500" fill="hold"/>
                                        <p:tgtEl>
                                          <p:spTgt spid="74"/>
                                        </p:tgtEl>
                                        <p:attrNameLst>
                                          <p:attrName>ppt_x</p:attrName>
                                        </p:attrNameLst>
                                      </p:cBhvr>
                                      <p:tavLst>
                                        <p:tav tm="0">
                                          <p:val>
                                            <p:strVal val="#ppt_x"/>
                                          </p:val>
                                        </p:tav>
                                        <p:tav tm="100000">
                                          <p:val>
                                            <p:strVal val="#ppt_x"/>
                                          </p:val>
                                        </p:tav>
                                      </p:tavLst>
                                    </p:anim>
                                    <p:anim calcmode="lin" valueType="num">
                                      <p:cBhvr additive="base">
                                        <p:cTn id="28" dur="500" fill="hold"/>
                                        <p:tgtEl>
                                          <p:spTgt spid="7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ppt_x"/>
                                          </p:val>
                                        </p:tav>
                                        <p:tav tm="100000">
                                          <p:val>
                                            <p:strVal val="#ppt_x"/>
                                          </p:val>
                                        </p:tav>
                                      </p:tavLst>
                                    </p:anim>
                                    <p:anim calcmode="lin" valueType="num">
                                      <p:cBhvr additive="base">
                                        <p:cTn id="3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4" grpId="0"/>
      <p:bldP spid="75" grpId="0" animBg="1"/>
      <p:bldP spid="76" grpId="0" animBg="1"/>
      <p:bldP spid="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95286" y="229309"/>
            <a:ext cx="1997162" cy="533544"/>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产品设计</a:t>
            </a:r>
          </a:p>
        </p:txBody>
      </p:sp>
      <p:grpSp>
        <p:nvGrpSpPr>
          <p:cNvPr id="34" name="组合 33"/>
          <p:cNvGrpSpPr/>
          <p:nvPr/>
        </p:nvGrpSpPr>
        <p:grpSpPr>
          <a:xfrm>
            <a:off x="2754572" y="1411775"/>
            <a:ext cx="2762411" cy="2821781"/>
            <a:chOff x="4254392" y="1908176"/>
            <a:chExt cx="3683215" cy="3762374"/>
          </a:xfrm>
        </p:grpSpPr>
        <p:grpSp>
          <p:nvGrpSpPr>
            <p:cNvPr id="35" name="组合 34"/>
            <p:cNvGrpSpPr/>
            <p:nvPr/>
          </p:nvGrpSpPr>
          <p:grpSpPr>
            <a:xfrm>
              <a:off x="4475880" y="1908176"/>
              <a:ext cx="3461727" cy="3762374"/>
              <a:chOff x="4213224" y="1176338"/>
              <a:chExt cx="3838576" cy="4171950"/>
            </a:xfrm>
          </p:grpSpPr>
          <p:sp>
            <p:nvSpPr>
              <p:cNvPr id="49" name="îŝḷîḓé-任意多边形: 形状 51"/>
              <p:cNvSpPr/>
              <p:nvPr/>
            </p:nvSpPr>
            <p:spPr>
              <a:xfrm>
                <a:off x="4213224" y="1509712"/>
                <a:ext cx="3838576" cy="3838576"/>
              </a:xfrm>
              <a:custGeom>
                <a:avLst/>
                <a:gdLst>
                  <a:gd name="connsiteX0" fmla="*/ 1919288 w 3838576"/>
                  <a:gd name="connsiteY0" fmla="*/ 0 h 3838576"/>
                  <a:gd name="connsiteX1" fmla="*/ 3838576 w 3838576"/>
                  <a:gd name="connsiteY1" fmla="*/ 1919288 h 3838576"/>
                  <a:gd name="connsiteX2" fmla="*/ 1919288 w 3838576"/>
                  <a:gd name="connsiteY2" fmla="*/ 3838576 h 3838576"/>
                  <a:gd name="connsiteX3" fmla="*/ 0 w 3838576"/>
                  <a:gd name="connsiteY3" fmla="*/ 1919288 h 3838576"/>
                  <a:gd name="connsiteX4" fmla="*/ 959644 w 3838576"/>
                  <a:gd name="connsiteY4" fmla="*/ 1919288 h 3838576"/>
                  <a:gd name="connsiteX5" fmla="*/ 1919288 w 3838576"/>
                  <a:gd name="connsiteY5" fmla="*/ 2878932 h 3838576"/>
                  <a:gd name="connsiteX6" fmla="*/ 2878932 w 3838576"/>
                  <a:gd name="connsiteY6" fmla="*/ 1919288 h 3838576"/>
                  <a:gd name="connsiteX7" fmla="*/ 1919288 w 3838576"/>
                  <a:gd name="connsiteY7" fmla="*/ 959644 h 3838576"/>
                  <a:gd name="connsiteX8" fmla="*/ 1919288 w 3838576"/>
                  <a:gd name="connsiteY8" fmla="*/ 0 h 38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576" h="3838576">
                    <a:moveTo>
                      <a:pt x="1919288" y="0"/>
                    </a:moveTo>
                    <a:cubicBezTo>
                      <a:pt x="2979281" y="0"/>
                      <a:pt x="3838576" y="859295"/>
                      <a:pt x="3838576" y="1919288"/>
                    </a:cubicBezTo>
                    <a:cubicBezTo>
                      <a:pt x="3838576" y="2979281"/>
                      <a:pt x="2979281" y="3838576"/>
                      <a:pt x="1919288" y="3838576"/>
                    </a:cubicBezTo>
                    <a:cubicBezTo>
                      <a:pt x="859295" y="3838576"/>
                      <a:pt x="0" y="2979281"/>
                      <a:pt x="0" y="1919288"/>
                    </a:cubicBezTo>
                    <a:lnTo>
                      <a:pt x="959644" y="1919288"/>
                    </a:lnTo>
                    <a:cubicBezTo>
                      <a:pt x="959644" y="2449285"/>
                      <a:pt x="1389291" y="2878932"/>
                      <a:pt x="1919288" y="2878932"/>
                    </a:cubicBezTo>
                    <a:cubicBezTo>
                      <a:pt x="2449285" y="2878932"/>
                      <a:pt x="2878932" y="2449285"/>
                      <a:pt x="2878932" y="1919288"/>
                    </a:cubicBezTo>
                    <a:cubicBezTo>
                      <a:pt x="2878932" y="1389291"/>
                      <a:pt x="2449285" y="959644"/>
                      <a:pt x="1919288" y="959644"/>
                    </a:cubicBezTo>
                    <a:lnTo>
                      <a:pt x="1919288" y="0"/>
                    </a:lnTo>
                    <a:close/>
                  </a:path>
                </a:pathLst>
              </a:cu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îŝḷîḓé-Isosceles Triangle 29"/>
              <p:cNvSpPr/>
              <p:nvPr/>
            </p:nvSpPr>
            <p:spPr>
              <a:xfrm rot="16200000">
                <a:off x="5028161" y="1691234"/>
                <a:ext cx="1619250" cy="589457"/>
              </a:xfrm>
              <a:prstGeom prst="triangl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6" name="îŝḷîḓé-矩形: 圆角 49"/>
            <p:cNvSpPr/>
            <p:nvPr/>
          </p:nvSpPr>
          <p:spPr>
            <a:xfrm>
              <a:off x="4254392" y="2652475"/>
              <a:ext cx="1287210" cy="1287211"/>
            </a:xfrm>
            <a:prstGeom prst="roundRect">
              <a:avLst/>
            </a:prstGeom>
            <a:solidFill>
              <a:schemeClr val="bg1">
                <a:lumMod val="85000"/>
              </a:schemeClr>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îŝḷîḓé-矩形: 圆角 50"/>
            <p:cNvSpPr/>
            <p:nvPr/>
          </p:nvSpPr>
          <p:spPr>
            <a:xfrm>
              <a:off x="4334565" y="2732647"/>
              <a:ext cx="1126865" cy="1126866"/>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îŝḷîḓé-Oval 16"/>
            <p:cNvSpPr/>
            <p:nvPr/>
          </p:nvSpPr>
          <p:spPr>
            <a:xfrm>
              <a:off x="6620206" y="2509852"/>
              <a:ext cx="635811" cy="635811"/>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îŝḷîḓé-Oval 17"/>
            <p:cNvSpPr/>
            <p:nvPr/>
          </p:nvSpPr>
          <p:spPr>
            <a:xfrm>
              <a:off x="7187552" y="3621780"/>
              <a:ext cx="635811" cy="635811"/>
            </a:xfrm>
            <a:prstGeom prst="ellipse">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îŝḷîḓé-Oval 18"/>
            <p:cNvSpPr/>
            <p:nvPr/>
          </p:nvSpPr>
          <p:spPr>
            <a:xfrm>
              <a:off x="4664699" y="4039661"/>
              <a:ext cx="635811" cy="635811"/>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îŝḷîḓé-Oval 19"/>
            <p:cNvSpPr/>
            <p:nvPr/>
          </p:nvSpPr>
          <p:spPr>
            <a:xfrm>
              <a:off x="5461429" y="4835088"/>
              <a:ext cx="635811" cy="635811"/>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îṥļîḑé-Oval 20"/>
            <p:cNvSpPr/>
            <p:nvPr/>
          </p:nvSpPr>
          <p:spPr>
            <a:xfrm>
              <a:off x="6699518" y="4646165"/>
              <a:ext cx="635811" cy="635811"/>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îṥļîḑé-任意多边形: 形状 53"/>
            <p:cNvSpPr>
              <a:spLocks/>
            </p:cNvSpPr>
            <p:nvPr/>
          </p:nvSpPr>
          <p:spPr bwMode="auto">
            <a:xfrm>
              <a:off x="4530311" y="2985359"/>
              <a:ext cx="735372" cy="621442"/>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lumMod val="65000"/>
              </a:schemeClr>
            </a:solidFill>
            <a:ln w="9525">
              <a:noFill/>
              <a:round/>
              <a:headEnd/>
              <a:tailEnd/>
            </a:ln>
          </p:spPr>
          <p:txBody>
            <a:bodyPr anchor="ctr"/>
            <a:lstStyle/>
            <a:p>
              <a:pPr algn="ctr"/>
              <a:endParaRPr>
                <a:cs typeface="+mn-ea"/>
                <a:sym typeface="+mn-lt"/>
              </a:endParaRPr>
            </a:p>
          </p:txBody>
        </p:sp>
        <p:sp>
          <p:nvSpPr>
            <p:cNvPr id="44" name="îŝḷîḓé-Oval 16"/>
            <p:cNvSpPr/>
            <p:nvPr/>
          </p:nvSpPr>
          <p:spPr>
            <a:xfrm>
              <a:off x="6822280" y="2713565"/>
              <a:ext cx="231664" cy="228386"/>
            </a:xfrm>
            <a:custGeom>
              <a:avLst/>
              <a:gdLst>
                <a:gd name="connsiteX0" fmla="*/ 481576 w 607554"/>
                <a:gd name="connsiteY0" fmla="*/ 446886 h 598959"/>
                <a:gd name="connsiteX1" fmla="*/ 481576 w 607554"/>
                <a:gd name="connsiteY1" fmla="*/ 503769 h 598959"/>
                <a:gd name="connsiteX2" fmla="*/ 519134 w 607554"/>
                <a:gd name="connsiteY2" fmla="*/ 503769 h 598959"/>
                <a:gd name="connsiteX3" fmla="*/ 519134 w 607554"/>
                <a:gd name="connsiteY3" fmla="*/ 446886 h 598959"/>
                <a:gd name="connsiteX4" fmla="*/ 481576 w 607554"/>
                <a:gd name="connsiteY4" fmla="*/ 270994 h 598959"/>
                <a:gd name="connsiteX5" fmla="*/ 481576 w 607554"/>
                <a:gd name="connsiteY5" fmla="*/ 327877 h 598959"/>
                <a:gd name="connsiteX6" fmla="*/ 519134 w 607554"/>
                <a:gd name="connsiteY6" fmla="*/ 327877 h 598959"/>
                <a:gd name="connsiteX7" fmla="*/ 519134 w 607554"/>
                <a:gd name="connsiteY7" fmla="*/ 270994 h 598959"/>
                <a:gd name="connsiteX8" fmla="*/ 195909 w 607554"/>
                <a:gd name="connsiteY8" fmla="*/ 265961 h 598959"/>
                <a:gd name="connsiteX9" fmla="*/ 358877 w 607554"/>
                <a:gd name="connsiteY9" fmla="*/ 265961 h 598959"/>
                <a:gd name="connsiteX10" fmla="*/ 378725 w 607554"/>
                <a:gd name="connsiteY10" fmla="*/ 285870 h 598959"/>
                <a:gd name="connsiteX11" fmla="*/ 358877 w 607554"/>
                <a:gd name="connsiteY11" fmla="*/ 305689 h 598959"/>
                <a:gd name="connsiteX12" fmla="*/ 195909 w 607554"/>
                <a:gd name="connsiteY12" fmla="*/ 305689 h 598959"/>
                <a:gd name="connsiteX13" fmla="*/ 176061 w 607554"/>
                <a:gd name="connsiteY13" fmla="*/ 285870 h 598959"/>
                <a:gd name="connsiteX14" fmla="*/ 195909 w 607554"/>
                <a:gd name="connsiteY14" fmla="*/ 265961 h 598959"/>
                <a:gd name="connsiteX15" fmla="*/ 195909 w 607554"/>
                <a:gd name="connsiteY15" fmla="*/ 169145 h 598959"/>
                <a:gd name="connsiteX16" fmla="*/ 358877 w 607554"/>
                <a:gd name="connsiteY16" fmla="*/ 169145 h 598959"/>
                <a:gd name="connsiteX17" fmla="*/ 378725 w 607554"/>
                <a:gd name="connsiteY17" fmla="*/ 189053 h 598959"/>
                <a:gd name="connsiteX18" fmla="*/ 358877 w 607554"/>
                <a:gd name="connsiteY18" fmla="*/ 208873 h 598959"/>
                <a:gd name="connsiteX19" fmla="*/ 195909 w 607554"/>
                <a:gd name="connsiteY19" fmla="*/ 208873 h 598959"/>
                <a:gd name="connsiteX20" fmla="*/ 176061 w 607554"/>
                <a:gd name="connsiteY20" fmla="*/ 189053 h 598959"/>
                <a:gd name="connsiteX21" fmla="*/ 195909 w 607554"/>
                <a:gd name="connsiteY21" fmla="*/ 169145 h 598959"/>
                <a:gd name="connsiteX22" fmla="*/ 481576 w 607554"/>
                <a:gd name="connsiteY22" fmla="*/ 95190 h 598959"/>
                <a:gd name="connsiteX23" fmla="*/ 481576 w 607554"/>
                <a:gd name="connsiteY23" fmla="*/ 152073 h 598959"/>
                <a:gd name="connsiteX24" fmla="*/ 552954 w 607554"/>
                <a:gd name="connsiteY24" fmla="*/ 152073 h 598959"/>
                <a:gd name="connsiteX25" fmla="*/ 565858 w 607554"/>
                <a:gd name="connsiteY25" fmla="*/ 123631 h 598959"/>
                <a:gd name="connsiteX26" fmla="*/ 552954 w 607554"/>
                <a:gd name="connsiteY26" fmla="*/ 95190 h 598959"/>
                <a:gd name="connsiteX27" fmla="*/ 118547 w 607554"/>
                <a:gd name="connsiteY27" fmla="*/ 39640 h 598959"/>
                <a:gd name="connsiteX28" fmla="*/ 118547 w 607554"/>
                <a:gd name="connsiteY28" fmla="*/ 559230 h 598959"/>
                <a:gd name="connsiteX29" fmla="*/ 441793 w 607554"/>
                <a:gd name="connsiteY29" fmla="*/ 559230 h 598959"/>
                <a:gd name="connsiteX30" fmla="*/ 441793 w 607554"/>
                <a:gd name="connsiteY30" fmla="*/ 39640 h 598959"/>
                <a:gd name="connsiteX31" fmla="*/ 39783 w 607554"/>
                <a:gd name="connsiteY31" fmla="*/ 39640 h 598959"/>
                <a:gd name="connsiteX32" fmla="*/ 39783 w 607554"/>
                <a:gd name="connsiteY32" fmla="*/ 559230 h 598959"/>
                <a:gd name="connsiteX33" fmla="*/ 78764 w 607554"/>
                <a:gd name="connsiteY33" fmla="*/ 559230 h 598959"/>
                <a:gd name="connsiteX34" fmla="*/ 78764 w 607554"/>
                <a:gd name="connsiteY34" fmla="*/ 39640 h 598959"/>
                <a:gd name="connsiteX35" fmla="*/ 19847 w 607554"/>
                <a:gd name="connsiteY35" fmla="*/ 0 h 598959"/>
                <a:gd name="connsiteX36" fmla="*/ 461729 w 607554"/>
                <a:gd name="connsiteY36" fmla="*/ 0 h 598959"/>
                <a:gd name="connsiteX37" fmla="*/ 481576 w 607554"/>
                <a:gd name="connsiteY37" fmla="*/ 19820 h 598959"/>
                <a:gd name="connsiteX38" fmla="*/ 481576 w 607554"/>
                <a:gd name="connsiteY38" fmla="*/ 55461 h 598959"/>
                <a:gd name="connsiteX39" fmla="*/ 565769 w 607554"/>
                <a:gd name="connsiteY39" fmla="*/ 55461 h 598959"/>
                <a:gd name="connsiteX40" fmla="*/ 583836 w 607554"/>
                <a:gd name="connsiteY40" fmla="*/ 67104 h 598959"/>
                <a:gd name="connsiteX41" fmla="*/ 605819 w 607554"/>
                <a:gd name="connsiteY41" fmla="*/ 115454 h 598959"/>
                <a:gd name="connsiteX42" fmla="*/ 605819 w 607554"/>
                <a:gd name="connsiteY42" fmla="*/ 131808 h 598959"/>
                <a:gd name="connsiteX43" fmla="*/ 583836 w 607554"/>
                <a:gd name="connsiteY43" fmla="*/ 180159 h 598959"/>
                <a:gd name="connsiteX44" fmla="*/ 565769 w 607554"/>
                <a:gd name="connsiteY44" fmla="*/ 191802 h 598959"/>
                <a:gd name="connsiteX45" fmla="*/ 481576 w 607554"/>
                <a:gd name="connsiteY45" fmla="*/ 191802 h 598959"/>
                <a:gd name="connsiteX46" fmla="*/ 481576 w 607554"/>
                <a:gd name="connsiteY46" fmla="*/ 231264 h 598959"/>
                <a:gd name="connsiteX47" fmla="*/ 539070 w 607554"/>
                <a:gd name="connsiteY47" fmla="*/ 231264 h 598959"/>
                <a:gd name="connsiteX48" fmla="*/ 558916 w 607554"/>
                <a:gd name="connsiteY48" fmla="*/ 251173 h 598959"/>
                <a:gd name="connsiteX49" fmla="*/ 558916 w 607554"/>
                <a:gd name="connsiteY49" fmla="*/ 347786 h 598959"/>
                <a:gd name="connsiteX50" fmla="*/ 539070 w 607554"/>
                <a:gd name="connsiteY50" fmla="*/ 367606 h 598959"/>
                <a:gd name="connsiteX51" fmla="*/ 481576 w 607554"/>
                <a:gd name="connsiteY51" fmla="*/ 367606 h 598959"/>
                <a:gd name="connsiteX52" fmla="*/ 481576 w 607554"/>
                <a:gd name="connsiteY52" fmla="*/ 407157 h 598959"/>
                <a:gd name="connsiteX53" fmla="*/ 539070 w 607554"/>
                <a:gd name="connsiteY53" fmla="*/ 407157 h 598959"/>
                <a:gd name="connsiteX54" fmla="*/ 558916 w 607554"/>
                <a:gd name="connsiteY54" fmla="*/ 426977 h 598959"/>
                <a:gd name="connsiteX55" fmla="*/ 558916 w 607554"/>
                <a:gd name="connsiteY55" fmla="*/ 523589 h 598959"/>
                <a:gd name="connsiteX56" fmla="*/ 539070 w 607554"/>
                <a:gd name="connsiteY56" fmla="*/ 543498 h 598959"/>
                <a:gd name="connsiteX57" fmla="*/ 481576 w 607554"/>
                <a:gd name="connsiteY57" fmla="*/ 543498 h 598959"/>
                <a:gd name="connsiteX58" fmla="*/ 481576 w 607554"/>
                <a:gd name="connsiteY58" fmla="*/ 579139 h 598959"/>
                <a:gd name="connsiteX59" fmla="*/ 461729 w 607554"/>
                <a:gd name="connsiteY59" fmla="*/ 598959 h 598959"/>
                <a:gd name="connsiteX60" fmla="*/ 19847 w 607554"/>
                <a:gd name="connsiteY60" fmla="*/ 598959 h 598959"/>
                <a:gd name="connsiteX61" fmla="*/ 0 w 607554"/>
                <a:gd name="connsiteY61" fmla="*/ 579139 h 598959"/>
                <a:gd name="connsiteX62" fmla="*/ 0 w 607554"/>
                <a:gd name="connsiteY62" fmla="*/ 19820 h 598959"/>
                <a:gd name="connsiteX63" fmla="*/ 19847 w 607554"/>
                <a:gd name="connsiteY63" fmla="*/ 0 h 59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554" h="598959">
                  <a:moveTo>
                    <a:pt x="481576" y="446886"/>
                  </a:moveTo>
                  <a:lnTo>
                    <a:pt x="481576" y="503769"/>
                  </a:lnTo>
                  <a:lnTo>
                    <a:pt x="519134" y="503769"/>
                  </a:lnTo>
                  <a:lnTo>
                    <a:pt x="519134" y="446886"/>
                  </a:lnTo>
                  <a:close/>
                  <a:moveTo>
                    <a:pt x="481576" y="270994"/>
                  </a:moveTo>
                  <a:lnTo>
                    <a:pt x="481576" y="327877"/>
                  </a:lnTo>
                  <a:lnTo>
                    <a:pt x="519134" y="327877"/>
                  </a:lnTo>
                  <a:lnTo>
                    <a:pt x="519134" y="270994"/>
                  </a:lnTo>
                  <a:close/>
                  <a:moveTo>
                    <a:pt x="195909" y="265961"/>
                  </a:moveTo>
                  <a:lnTo>
                    <a:pt x="358877" y="265961"/>
                  </a:lnTo>
                  <a:cubicBezTo>
                    <a:pt x="369825" y="265961"/>
                    <a:pt x="378725" y="274849"/>
                    <a:pt x="378725" y="285870"/>
                  </a:cubicBezTo>
                  <a:cubicBezTo>
                    <a:pt x="378725" y="296801"/>
                    <a:pt x="369825" y="305689"/>
                    <a:pt x="358877" y="305689"/>
                  </a:cubicBezTo>
                  <a:lnTo>
                    <a:pt x="195909" y="305689"/>
                  </a:lnTo>
                  <a:cubicBezTo>
                    <a:pt x="184962" y="305689"/>
                    <a:pt x="176061" y="296801"/>
                    <a:pt x="176061" y="285870"/>
                  </a:cubicBezTo>
                  <a:cubicBezTo>
                    <a:pt x="176061" y="274849"/>
                    <a:pt x="184962" y="265961"/>
                    <a:pt x="195909" y="265961"/>
                  </a:cubicBezTo>
                  <a:close/>
                  <a:moveTo>
                    <a:pt x="195909" y="169145"/>
                  </a:moveTo>
                  <a:lnTo>
                    <a:pt x="358877" y="169145"/>
                  </a:lnTo>
                  <a:cubicBezTo>
                    <a:pt x="369825" y="169145"/>
                    <a:pt x="378725" y="178033"/>
                    <a:pt x="378725" y="189053"/>
                  </a:cubicBezTo>
                  <a:cubicBezTo>
                    <a:pt x="378725" y="199985"/>
                    <a:pt x="369825" y="208873"/>
                    <a:pt x="358877" y="208873"/>
                  </a:cubicBezTo>
                  <a:lnTo>
                    <a:pt x="195909" y="208873"/>
                  </a:lnTo>
                  <a:cubicBezTo>
                    <a:pt x="184962" y="208873"/>
                    <a:pt x="176061" y="199985"/>
                    <a:pt x="176061" y="189053"/>
                  </a:cubicBezTo>
                  <a:cubicBezTo>
                    <a:pt x="176061" y="178033"/>
                    <a:pt x="184962" y="169145"/>
                    <a:pt x="195909" y="169145"/>
                  </a:cubicBezTo>
                  <a:close/>
                  <a:moveTo>
                    <a:pt x="481576" y="95190"/>
                  </a:moveTo>
                  <a:lnTo>
                    <a:pt x="481576" y="152073"/>
                  </a:lnTo>
                  <a:lnTo>
                    <a:pt x="552954" y="152073"/>
                  </a:lnTo>
                  <a:lnTo>
                    <a:pt x="565858" y="123631"/>
                  </a:lnTo>
                  <a:lnTo>
                    <a:pt x="552954" y="95190"/>
                  </a:lnTo>
                  <a:close/>
                  <a:moveTo>
                    <a:pt x="118547" y="39640"/>
                  </a:moveTo>
                  <a:lnTo>
                    <a:pt x="118547" y="559230"/>
                  </a:lnTo>
                  <a:lnTo>
                    <a:pt x="441793" y="559230"/>
                  </a:lnTo>
                  <a:lnTo>
                    <a:pt x="441793" y="39640"/>
                  </a:lnTo>
                  <a:close/>
                  <a:moveTo>
                    <a:pt x="39783" y="39640"/>
                  </a:moveTo>
                  <a:lnTo>
                    <a:pt x="39783" y="559230"/>
                  </a:lnTo>
                  <a:lnTo>
                    <a:pt x="78764" y="559230"/>
                  </a:lnTo>
                  <a:lnTo>
                    <a:pt x="78764" y="39640"/>
                  </a:lnTo>
                  <a:close/>
                  <a:moveTo>
                    <a:pt x="19847" y="0"/>
                  </a:moveTo>
                  <a:lnTo>
                    <a:pt x="461729" y="0"/>
                  </a:lnTo>
                  <a:cubicBezTo>
                    <a:pt x="472676" y="0"/>
                    <a:pt x="481576" y="8888"/>
                    <a:pt x="481576" y="19820"/>
                  </a:cubicBezTo>
                  <a:lnTo>
                    <a:pt x="481576" y="55461"/>
                  </a:lnTo>
                  <a:lnTo>
                    <a:pt x="565769" y="55461"/>
                  </a:lnTo>
                  <a:cubicBezTo>
                    <a:pt x="573512" y="55461"/>
                    <a:pt x="580632" y="59994"/>
                    <a:pt x="583836" y="67104"/>
                  </a:cubicBezTo>
                  <a:lnTo>
                    <a:pt x="605819" y="115454"/>
                  </a:lnTo>
                  <a:cubicBezTo>
                    <a:pt x="608133" y="120609"/>
                    <a:pt x="608133" y="126653"/>
                    <a:pt x="605819" y="131808"/>
                  </a:cubicBezTo>
                  <a:lnTo>
                    <a:pt x="583836" y="180159"/>
                  </a:lnTo>
                  <a:cubicBezTo>
                    <a:pt x="580632" y="187269"/>
                    <a:pt x="573512" y="191802"/>
                    <a:pt x="565769" y="191802"/>
                  </a:cubicBezTo>
                  <a:lnTo>
                    <a:pt x="481576" y="191802"/>
                  </a:lnTo>
                  <a:lnTo>
                    <a:pt x="481576" y="231264"/>
                  </a:lnTo>
                  <a:lnTo>
                    <a:pt x="539070" y="231264"/>
                  </a:lnTo>
                  <a:cubicBezTo>
                    <a:pt x="550017" y="231264"/>
                    <a:pt x="558916" y="240152"/>
                    <a:pt x="558916" y="251173"/>
                  </a:cubicBezTo>
                  <a:lnTo>
                    <a:pt x="558916" y="347786"/>
                  </a:lnTo>
                  <a:cubicBezTo>
                    <a:pt x="558916" y="358718"/>
                    <a:pt x="550017" y="367606"/>
                    <a:pt x="539070" y="367606"/>
                  </a:cubicBezTo>
                  <a:lnTo>
                    <a:pt x="481576" y="367606"/>
                  </a:lnTo>
                  <a:lnTo>
                    <a:pt x="481576" y="407157"/>
                  </a:lnTo>
                  <a:lnTo>
                    <a:pt x="539070" y="407157"/>
                  </a:lnTo>
                  <a:cubicBezTo>
                    <a:pt x="550017" y="407157"/>
                    <a:pt x="558916" y="416045"/>
                    <a:pt x="558916" y="426977"/>
                  </a:cubicBezTo>
                  <a:lnTo>
                    <a:pt x="558916" y="523589"/>
                  </a:lnTo>
                  <a:cubicBezTo>
                    <a:pt x="558916" y="534610"/>
                    <a:pt x="550017" y="543498"/>
                    <a:pt x="539070" y="543498"/>
                  </a:cubicBezTo>
                  <a:lnTo>
                    <a:pt x="481576" y="543498"/>
                  </a:lnTo>
                  <a:lnTo>
                    <a:pt x="481576" y="579139"/>
                  </a:lnTo>
                  <a:cubicBezTo>
                    <a:pt x="481576" y="590071"/>
                    <a:pt x="472676" y="598959"/>
                    <a:pt x="461729" y="598959"/>
                  </a:cubicBezTo>
                  <a:lnTo>
                    <a:pt x="19847" y="598959"/>
                  </a:lnTo>
                  <a:cubicBezTo>
                    <a:pt x="8900" y="598959"/>
                    <a:pt x="0" y="590071"/>
                    <a:pt x="0" y="579139"/>
                  </a:cubicBezTo>
                  <a:lnTo>
                    <a:pt x="0" y="19820"/>
                  </a:lnTo>
                  <a:cubicBezTo>
                    <a:pt x="0" y="8888"/>
                    <a:pt x="8900" y="0"/>
                    <a:pt x="1984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5" name="îŝḷîḓé-Oval 17"/>
            <p:cNvSpPr/>
            <p:nvPr/>
          </p:nvSpPr>
          <p:spPr>
            <a:xfrm>
              <a:off x="7392146" y="3823854"/>
              <a:ext cx="226624" cy="23166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6" name="îŝḷîḓé-Oval 18"/>
            <p:cNvSpPr/>
            <p:nvPr/>
          </p:nvSpPr>
          <p:spPr>
            <a:xfrm>
              <a:off x="4869985" y="4241735"/>
              <a:ext cx="225240" cy="231664"/>
            </a:xfrm>
            <a:custGeom>
              <a:avLst/>
              <a:gdLst>
                <a:gd name="T0" fmla="*/ 6023 w 6383"/>
                <a:gd name="T1" fmla="*/ 2985 h 6575"/>
                <a:gd name="T2" fmla="*/ 5921 w 6383"/>
                <a:gd name="T3" fmla="*/ 1957 h 6575"/>
                <a:gd name="T4" fmla="*/ 5304 w 6383"/>
                <a:gd name="T5" fmla="*/ 1379 h 6575"/>
                <a:gd name="T6" fmla="*/ 4619 w 6383"/>
                <a:gd name="T7" fmla="*/ 608 h 6575"/>
                <a:gd name="T8" fmla="*/ 3777 w 6383"/>
                <a:gd name="T9" fmla="*/ 501 h 6575"/>
                <a:gd name="T10" fmla="*/ 2768 w 6383"/>
                <a:gd name="T11" fmla="*/ 280 h 6575"/>
                <a:gd name="T12" fmla="*/ 2028 w 6383"/>
                <a:gd name="T13" fmla="*/ 688 h 6575"/>
                <a:gd name="T14" fmla="*/ 1083 w 6383"/>
                <a:gd name="T15" fmla="*/ 1103 h 6575"/>
                <a:gd name="T16" fmla="*/ 723 w 6383"/>
                <a:gd name="T17" fmla="*/ 1868 h 6575"/>
                <a:gd name="T18" fmla="*/ 201 w 6383"/>
                <a:gd name="T19" fmla="*/ 2759 h 6575"/>
                <a:gd name="T20" fmla="*/ 360 w 6383"/>
                <a:gd name="T21" fmla="*/ 3591 h 6575"/>
                <a:gd name="T22" fmla="*/ 461 w 6383"/>
                <a:gd name="T23" fmla="*/ 4619 h 6575"/>
                <a:gd name="T24" fmla="*/ 1079 w 6383"/>
                <a:gd name="T25" fmla="*/ 5197 h 6575"/>
                <a:gd name="T26" fmla="*/ 1764 w 6383"/>
                <a:gd name="T27" fmla="*/ 5968 h 6575"/>
                <a:gd name="T28" fmla="*/ 2604 w 6383"/>
                <a:gd name="T29" fmla="*/ 6073 h 6575"/>
                <a:gd name="T30" fmla="*/ 3613 w 6383"/>
                <a:gd name="T31" fmla="*/ 6295 h 6575"/>
                <a:gd name="T32" fmla="*/ 4353 w 6383"/>
                <a:gd name="T33" fmla="*/ 5888 h 6575"/>
                <a:gd name="T34" fmla="*/ 5299 w 6383"/>
                <a:gd name="T35" fmla="*/ 5473 h 6575"/>
                <a:gd name="T36" fmla="*/ 5659 w 6383"/>
                <a:gd name="T37" fmla="*/ 4708 h 6575"/>
                <a:gd name="T38" fmla="*/ 6180 w 6383"/>
                <a:gd name="T39" fmla="*/ 3817 h 6575"/>
                <a:gd name="T40" fmla="*/ 3877 w 6383"/>
                <a:gd name="T41" fmla="*/ 4231 h 6575"/>
                <a:gd name="T42" fmla="*/ 3381 w 6383"/>
                <a:gd name="T43" fmla="*/ 4613 h 6575"/>
                <a:gd name="T44" fmla="*/ 3287 w 6383"/>
                <a:gd name="T45" fmla="*/ 4924 h 6575"/>
                <a:gd name="T46" fmla="*/ 2960 w 6383"/>
                <a:gd name="T47" fmla="*/ 4820 h 6575"/>
                <a:gd name="T48" fmla="*/ 2844 w 6383"/>
                <a:gd name="T49" fmla="*/ 4529 h 6575"/>
                <a:gd name="T50" fmla="*/ 2356 w 6383"/>
                <a:gd name="T51" fmla="*/ 4233 h 6575"/>
                <a:gd name="T52" fmla="*/ 2560 w 6383"/>
                <a:gd name="T53" fmla="*/ 3940 h 6575"/>
                <a:gd name="T54" fmla="*/ 3307 w 6383"/>
                <a:gd name="T55" fmla="*/ 4036 h 6575"/>
                <a:gd name="T56" fmla="*/ 3193 w 6383"/>
                <a:gd name="T57" fmla="*/ 3535 h 6575"/>
                <a:gd name="T58" fmla="*/ 2365 w 6383"/>
                <a:gd name="T59" fmla="*/ 2705 h 6575"/>
                <a:gd name="T60" fmla="*/ 2991 w 6383"/>
                <a:gd name="T61" fmla="*/ 1897 h 6575"/>
                <a:gd name="T62" fmla="*/ 3105 w 6383"/>
                <a:gd name="T63" fmla="*/ 1651 h 6575"/>
                <a:gd name="T64" fmla="*/ 3401 w 6383"/>
                <a:gd name="T65" fmla="*/ 1856 h 6575"/>
                <a:gd name="T66" fmla="*/ 3865 w 6383"/>
                <a:gd name="T67" fmla="*/ 2119 h 6575"/>
                <a:gd name="T68" fmla="*/ 3847 w 6383"/>
                <a:gd name="T69" fmla="*/ 2508 h 6575"/>
                <a:gd name="T70" fmla="*/ 3208 w 6383"/>
                <a:gd name="T71" fmla="*/ 2464 h 6575"/>
                <a:gd name="T72" fmla="*/ 3025 w 6383"/>
                <a:gd name="T73" fmla="*/ 2832 h 6575"/>
                <a:gd name="T74" fmla="*/ 3647 w 6383"/>
                <a:gd name="T75" fmla="*/ 3137 h 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83" h="6575">
                  <a:moveTo>
                    <a:pt x="6023" y="3591"/>
                  </a:moveTo>
                  <a:cubicBezTo>
                    <a:pt x="5895" y="3409"/>
                    <a:pt x="5895" y="3167"/>
                    <a:pt x="6023" y="2985"/>
                  </a:cubicBezTo>
                  <a:lnTo>
                    <a:pt x="6181" y="2759"/>
                  </a:lnTo>
                  <a:cubicBezTo>
                    <a:pt x="6383" y="2472"/>
                    <a:pt x="6253" y="2072"/>
                    <a:pt x="5921" y="1957"/>
                  </a:cubicBezTo>
                  <a:lnTo>
                    <a:pt x="5660" y="1868"/>
                  </a:lnTo>
                  <a:cubicBezTo>
                    <a:pt x="5451" y="1796"/>
                    <a:pt x="5308" y="1600"/>
                    <a:pt x="5304" y="1379"/>
                  </a:cubicBezTo>
                  <a:lnTo>
                    <a:pt x="5300" y="1103"/>
                  </a:lnTo>
                  <a:cubicBezTo>
                    <a:pt x="5295" y="752"/>
                    <a:pt x="4953" y="505"/>
                    <a:pt x="4619" y="608"/>
                  </a:cubicBezTo>
                  <a:lnTo>
                    <a:pt x="4353" y="688"/>
                  </a:lnTo>
                  <a:cubicBezTo>
                    <a:pt x="4141" y="753"/>
                    <a:pt x="3911" y="679"/>
                    <a:pt x="3777" y="501"/>
                  </a:cubicBezTo>
                  <a:lnTo>
                    <a:pt x="3611" y="280"/>
                  </a:lnTo>
                  <a:cubicBezTo>
                    <a:pt x="3400" y="0"/>
                    <a:pt x="2979" y="0"/>
                    <a:pt x="2768" y="280"/>
                  </a:cubicBezTo>
                  <a:lnTo>
                    <a:pt x="2604" y="501"/>
                  </a:lnTo>
                  <a:cubicBezTo>
                    <a:pt x="2471" y="679"/>
                    <a:pt x="2240" y="753"/>
                    <a:pt x="2028" y="688"/>
                  </a:cubicBezTo>
                  <a:lnTo>
                    <a:pt x="1764" y="608"/>
                  </a:lnTo>
                  <a:cubicBezTo>
                    <a:pt x="1429" y="505"/>
                    <a:pt x="1088" y="752"/>
                    <a:pt x="1083" y="1103"/>
                  </a:cubicBezTo>
                  <a:lnTo>
                    <a:pt x="1079" y="1379"/>
                  </a:lnTo>
                  <a:cubicBezTo>
                    <a:pt x="1075" y="1600"/>
                    <a:pt x="933" y="1796"/>
                    <a:pt x="723" y="1868"/>
                  </a:cubicBezTo>
                  <a:lnTo>
                    <a:pt x="461" y="1957"/>
                  </a:lnTo>
                  <a:cubicBezTo>
                    <a:pt x="129" y="2071"/>
                    <a:pt x="0" y="2471"/>
                    <a:pt x="201" y="2759"/>
                  </a:cubicBezTo>
                  <a:lnTo>
                    <a:pt x="360" y="2985"/>
                  </a:lnTo>
                  <a:cubicBezTo>
                    <a:pt x="488" y="3167"/>
                    <a:pt x="488" y="3409"/>
                    <a:pt x="360" y="3591"/>
                  </a:cubicBezTo>
                  <a:lnTo>
                    <a:pt x="201" y="3817"/>
                  </a:lnTo>
                  <a:cubicBezTo>
                    <a:pt x="0" y="4104"/>
                    <a:pt x="129" y="4504"/>
                    <a:pt x="461" y="4619"/>
                  </a:cubicBezTo>
                  <a:lnTo>
                    <a:pt x="723" y="4708"/>
                  </a:lnTo>
                  <a:cubicBezTo>
                    <a:pt x="932" y="4780"/>
                    <a:pt x="1075" y="4976"/>
                    <a:pt x="1079" y="5197"/>
                  </a:cubicBezTo>
                  <a:lnTo>
                    <a:pt x="1083" y="5473"/>
                  </a:lnTo>
                  <a:cubicBezTo>
                    <a:pt x="1088" y="5824"/>
                    <a:pt x="1429" y="6071"/>
                    <a:pt x="1764" y="5968"/>
                  </a:cubicBezTo>
                  <a:lnTo>
                    <a:pt x="2028" y="5887"/>
                  </a:lnTo>
                  <a:cubicBezTo>
                    <a:pt x="2240" y="5821"/>
                    <a:pt x="2471" y="5896"/>
                    <a:pt x="2604" y="6073"/>
                  </a:cubicBezTo>
                  <a:lnTo>
                    <a:pt x="2771" y="6295"/>
                  </a:lnTo>
                  <a:cubicBezTo>
                    <a:pt x="2981" y="6575"/>
                    <a:pt x="3403" y="6575"/>
                    <a:pt x="3613" y="6295"/>
                  </a:cubicBezTo>
                  <a:lnTo>
                    <a:pt x="3777" y="6075"/>
                  </a:lnTo>
                  <a:cubicBezTo>
                    <a:pt x="3911" y="5897"/>
                    <a:pt x="4141" y="5823"/>
                    <a:pt x="4353" y="5888"/>
                  </a:cubicBezTo>
                  <a:lnTo>
                    <a:pt x="4617" y="5968"/>
                  </a:lnTo>
                  <a:cubicBezTo>
                    <a:pt x="4952" y="6071"/>
                    <a:pt x="5293" y="5824"/>
                    <a:pt x="5299" y="5473"/>
                  </a:cubicBezTo>
                  <a:lnTo>
                    <a:pt x="5303" y="5197"/>
                  </a:lnTo>
                  <a:cubicBezTo>
                    <a:pt x="5307" y="4976"/>
                    <a:pt x="5448" y="4780"/>
                    <a:pt x="5659" y="4708"/>
                  </a:cubicBezTo>
                  <a:lnTo>
                    <a:pt x="5920" y="4619"/>
                  </a:lnTo>
                  <a:cubicBezTo>
                    <a:pt x="6252" y="4505"/>
                    <a:pt x="6381" y="4105"/>
                    <a:pt x="6180" y="3817"/>
                  </a:cubicBezTo>
                  <a:lnTo>
                    <a:pt x="6023" y="3591"/>
                  </a:lnTo>
                  <a:close/>
                  <a:moveTo>
                    <a:pt x="3877" y="4231"/>
                  </a:moveTo>
                  <a:cubicBezTo>
                    <a:pt x="3773" y="4357"/>
                    <a:pt x="3637" y="4443"/>
                    <a:pt x="3479" y="4487"/>
                  </a:cubicBezTo>
                  <a:cubicBezTo>
                    <a:pt x="3409" y="4505"/>
                    <a:pt x="3379" y="4541"/>
                    <a:pt x="3381" y="4613"/>
                  </a:cubicBezTo>
                  <a:cubicBezTo>
                    <a:pt x="3384" y="4684"/>
                    <a:pt x="3381" y="4755"/>
                    <a:pt x="3381" y="4825"/>
                  </a:cubicBezTo>
                  <a:cubicBezTo>
                    <a:pt x="3381" y="4888"/>
                    <a:pt x="3349" y="4923"/>
                    <a:pt x="3287" y="4924"/>
                  </a:cubicBezTo>
                  <a:cubicBezTo>
                    <a:pt x="3211" y="4925"/>
                    <a:pt x="3135" y="4925"/>
                    <a:pt x="3059" y="4924"/>
                  </a:cubicBezTo>
                  <a:cubicBezTo>
                    <a:pt x="2992" y="4923"/>
                    <a:pt x="2961" y="4885"/>
                    <a:pt x="2960" y="4820"/>
                  </a:cubicBezTo>
                  <a:cubicBezTo>
                    <a:pt x="2960" y="4768"/>
                    <a:pt x="2959" y="4717"/>
                    <a:pt x="2959" y="4665"/>
                  </a:cubicBezTo>
                  <a:cubicBezTo>
                    <a:pt x="2957" y="4552"/>
                    <a:pt x="2953" y="4547"/>
                    <a:pt x="2844" y="4529"/>
                  </a:cubicBezTo>
                  <a:cubicBezTo>
                    <a:pt x="2704" y="4507"/>
                    <a:pt x="2567" y="4475"/>
                    <a:pt x="2439" y="4413"/>
                  </a:cubicBezTo>
                  <a:cubicBezTo>
                    <a:pt x="2337" y="4364"/>
                    <a:pt x="2328" y="4339"/>
                    <a:pt x="2356" y="4233"/>
                  </a:cubicBezTo>
                  <a:cubicBezTo>
                    <a:pt x="2377" y="4155"/>
                    <a:pt x="2399" y="4076"/>
                    <a:pt x="2424" y="3999"/>
                  </a:cubicBezTo>
                  <a:cubicBezTo>
                    <a:pt x="2452" y="3908"/>
                    <a:pt x="2477" y="3897"/>
                    <a:pt x="2560" y="3940"/>
                  </a:cubicBezTo>
                  <a:cubicBezTo>
                    <a:pt x="2701" y="4013"/>
                    <a:pt x="2852" y="4055"/>
                    <a:pt x="3011" y="4075"/>
                  </a:cubicBezTo>
                  <a:cubicBezTo>
                    <a:pt x="3112" y="4088"/>
                    <a:pt x="3212" y="4077"/>
                    <a:pt x="3307" y="4036"/>
                  </a:cubicBezTo>
                  <a:cubicBezTo>
                    <a:pt x="3483" y="3959"/>
                    <a:pt x="3511" y="3755"/>
                    <a:pt x="3361" y="3633"/>
                  </a:cubicBezTo>
                  <a:cubicBezTo>
                    <a:pt x="3311" y="3592"/>
                    <a:pt x="3253" y="3561"/>
                    <a:pt x="3193" y="3535"/>
                  </a:cubicBezTo>
                  <a:cubicBezTo>
                    <a:pt x="3039" y="3467"/>
                    <a:pt x="2879" y="3415"/>
                    <a:pt x="2733" y="3328"/>
                  </a:cubicBezTo>
                  <a:cubicBezTo>
                    <a:pt x="2497" y="3187"/>
                    <a:pt x="2347" y="2992"/>
                    <a:pt x="2365" y="2705"/>
                  </a:cubicBezTo>
                  <a:cubicBezTo>
                    <a:pt x="2385" y="2380"/>
                    <a:pt x="2569" y="2177"/>
                    <a:pt x="2867" y="2069"/>
                  </a:cubicBezTo>
                  <a:cubicBezTo>
                    <a:pt x="2989" y="2024"/>
                    <a:pt x="2991" y="2027"/>
                    <a:pt x="2991" y="1897"/>
                  </a:cubicBezTo>
                  <a:lnTo>
                    <a:pt x="2991" y="1767"/>
                  </a:lnTo>
                  <a:cubicBezTo>
                    <a:pt x="2993" y="1669"/>
                    <a:pt x="3009" y="1653"/>
                    <a:pt x="3105" y="1651"/>
                  </a:cubicBezTo>
                  <a:cubicBezTo>
                    <a:pt x="3135" y="1649"/>
                    <a:pt x="3165" y="1651"/>
                    <a:pt x="3195" y="1651"/>
                  </a:cubicBezTo>
                  <a:cubicBezTo>
                    <a:pt x="3400" y="1651"/>
                    <a:pt x="3400" y="1651"/>
                    <a:pt x="3401" y="1856"/>
                  </a:cubicBezTo>
                  <a:cubicBezTo>
                    <a:pt x="3401" y="2001"/>
                    <a:pt x="3401" y="2001"/>
                    <a:pt x="3547" y="2024"/>
                  </a:cubicBezTo>
                  <a:cubicBezTo>
                    <a:pt x="3657" y="2041"/>
                    <a:pt x="3764" y="2075"/>
                    <a:pt x="3865" y="2119"/>
                  </a:cubicBezTo>
                  <a:cubicBezTo>
                    <a:pt x="3921" y="2144"/>
                    <a:pt x="3943" y="2183"/>
                    <a:pt x="3925" y="2243"/>
                  </a:cubicBezTo>
                  <a:cubicBezTo>
                    <a:pt x="3900" y="2332"/>
                    <a:pt x="3876" y="2420"/>
                    <a:pt x="3847" y="2508"/>
                  </a:cubicBezTo>
                  <a:cubicBezTo>
                    <a:pt x="3820" y="2591"/>
                    <a:pt x="3793" y="2603"/>
                    <a:pt x="3713" y="2564"/>
                  </a:cubicBezTo>
                  <a:cubicBezTo>
                    <a:pt x="3553" y="2487"/>
                    <a:pt x="3385" y="2455"/>
                    <a:pt x="3208" y="2464"/>
                  </a:cubicBezTo>
                  <a:cubicBezTo>
                    <a:pt x="3161" y="2467"/>
                    <a:pt x="3116" y="2473"/>
                    <a:pt x="3073" y="2492"/>
                  </a:cubicBezTo>
                  <a:cubicBezTo>
                    <a:pt x="2920" y="2559"/>
                    <a:pt x="2896" y="2728"/>
                    <a:pt x="3025" y="2832"/>
                  </a:cubicBezTo>
                  <a:cubicBezTo>
                    <a:pt x="3091" y="2885"/>
                    <a:pt x="3167" y="2923"/>
                    <a:pt x="3245" y="2956"/>
                  </a:cubicBezTo>
                  <a:cubicBezTo>
                    <a:pt x="3381" y="3012"/>
                    <a:pt x="3517" y="3065"/>
                    <a:pt x="3647" y="3137"/>
                  </a:cubicBezTo>
                  <a:cubicBezTo>
                    <a:pt x="4056" y="3365"/>
                    <a:pt x="4167" y="3880"/>
                    <a:pt x="3877" y="423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7" name="îŝḷîḓé-Oval 19"/>
            <p:cNvSpPr/>
            <p:nvPr/>
          </p:nvSpPr>
          <p:spPr>
            <a:xfrm>
              <a:off x="5663503" y="5046161"/>
              <a:ext cx="231664" cy="213665"/>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8" name="îṥļîḑé-Oval 20"/>
            <p:cNvSpPr/>
            <p:nvPr/>
          </p:nvSpPr>
          <p:spPr>
            <a:xfrm>
              <a:off x="6901592" y="4848392"/>
              <a:ext cx="231664" cy="231359"/>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grpSp>
        <p:nvGrpSpPr>
          <p:cNvPr id="51" name="组合 50"/>
          <p:cNvGrpSpPr/>
          <p:nvPr/>
        </p:nvGrpSpPr>
        <p:grpSpPr>
          <a:xfrm>
            <a:off x="289436" y="1637259"/>
            <a:ext cx="2333982" cy="1364348"/>
            <a:chOff x="5043519" y="1797287"/>
            <a:chExt cx="2895858" cy="1819134"/>
          </a:xfrm>
        </p:grpSpPr>
        <p:sp>
          <p:nvSpPr>
            <p:cNvPr id="52" name="矩形 51"/>
            <p:cNvSpPr/>
            <p:nvPr/>
          </p:nvSpPr>
          <p:spPr>
            <a:xfrm>
              <a:off x="5043519" y="2332307"/>
              <a:ext cx="2895858" cy="128411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75000"/>
                      <a:lumOff val="25000"/>
                    </a:schemeClr>
                  </a:solidFill>
                  <a:cs typeface="+mn-ea"/>
                  <a:sym typeface="+mn-lt"/>
                </a:rPr>
                <a:t>        产品名称：掌上中大</a:t>
              </a:r>
            </a:p>
            <a:p>
              <a:pPr algn="just">
                <a:lnSpc>
                  <a:spcPct val="120000"/>
                </a:lnSpc>
              </a:pPr>
              <a:r>
                <a:rPr lang="en-US" altLang="zh-CN" sz="1200" dirty="0">
                  <a:solidFill>
                    <a:schemeClr val="tx1">
                      <a:lumMod val="75000"/>
                      <a:lumOff val="25000"/>
                    </a:schemeClr>
                  </a:solidFill>
                  <a:cs typeface="+mn-ea"/>
                  <a:sym typeface="+mn-lt"/>
                </a:rPr>
                <a:t>1.</a:t>
              </a:r>
              <a:r>
                <a:rPr lang="zh-CN" altLang="en-US" sz="1200" dirty="0">
                  <a:solidFill>
                    <a:schemeClr val="tx1">
                      <a:lumMod val="75000"/>
                      <a:lumOff val="25000"/>
                    </a:schemeClr>
                  </a:solidFill>
                  <a:cs typeface="+mn-ea"/>
                  <a:sym typeface="+mn-lt"/>
                </a:rPr>
                <a:t>一站式解决学生校园生活类日常需求；</a:t>
              </a:r>
              <a:endParaRPr lang="en-US" altLang="zh-CN" sz="1200" dirty="0">
                <a:solidFill>
                  <a:schemeClr val="tx1">
                    <a:lumMod val="75000"/>
                    <a:lumOff val="25000"/>
                  </a:schemeClr>
                </a:solidFill>
                <a:cs typeface="+mn-ea"/>
                <a:sym typeface="+mn-lt"/>
              </a:endParaRPr>
            </a:p>
            <a:p>
              <a:pPr algn="just">
                <a:lnSpc>
                  <a:spcPct val="120000"/>
                </a:lnSpc>
              </a:pPr>
              <a:r>
                <a:rPr lang="en-US" altLang="zh-CN" sz="1200" dirty="0">
                  <a:solidFill>
                    <a:schemeClr val="tx1">
                      <a:lumMod val="75000"/>
                      <a:lumOff val="25000"/>
                    </a:schemeClr>
                  </a:solidFill>
                  <a:cs typeface="+mn-ea"/>
                  <a:sym typeface="+mn-lt"/>
                </a:rPr>
                <a:t>2.</a:t>
              </a:r>
              <a:r>
                <a:rPr lang="zh-CN" altLang="en-US" sz="1200" dirty="0">
                  <a:solidFill>
                    <a:schemeClr val="tx1">
                      <a:lumMod val="75000"/>
                      <a:lumOff val="25000"/>
                    </a:schemeClr>
                  </a:solidFill>
                  <a:cs typeface="+mn-ea"/>
                  <a:sym typeface="+mn-lt"/>
                </a:rPr>
                <a:t>给学生用户一个自由讨论空间</a:t>
              </a:r>
              <a:r>
                <a:rPr lang="zh-CN" altLang="en-US" sz="1050" dirty="0">
                  <a:solidFill>
                    <a:schemeClr val="tx1">
                      <a:lumMod val="75000"/>
                      <a:lumOff val="25000"/>
                    </a:schemeClr>
                  </a:solidFill>
                  <a:cs typeface="+mn-ea"/>
                  <a:sym typeface="+mn-lt"/>
                </a:rPr>
                <a:t>。</a:t>
              </a:r>
            </a:p>
          </p:txBody>
        </p:sp>
        <p:sp>
          <p:nvSpPr>
            <p:cNvPr id="53" name="矩形 52"/>
            <p:cNvSpPr/>
            <p:nvPr/>
          </p:nvSpPr>
          <p:spPr>
            <a:xfrm>
              <a:off x="5738934" y="1797287"/>
              <a:ext cx="2084387" cy="535019"/>
            </a:xfrm>
            <a:prstGeom prst="rect">
              <a:avLst/>
            </a:prstGeom>
          </p:spPr>
          <p:txBody>
            <a:bodyPr wrap="square">
              <a:spAutoFit/>
              <a:scene3d>
                <a:camera prst="orthographicFront"/>
                <a:lightRig rig="threePt" dir="t"/>
              </a:scene3d>
              <a:sp3d contourW="12700"/>
            </a:bodyPr>
            <a:lstStyle/>
            <a:p>
              <a:pPr>
                <a:lnSpc>
                  <a:spcPct val="120000"/>
                </a:lnSpc>
              </a:pPr>
              <a:r>
                <a:rPr lang="zh-CN" altLang="en-US" sz="1800" b="1" dirty="0">
                  <a:solidFill>
                    <a:schemeClr val="tx1">
                      <a:lumMod val="75000"/>
                      <a:lumOff val="25000"/>
                    </a:schemeClr>
                  </a:solidFill>
                  <a:cs typeface="+mn-ea"/>
                  <a:sym typeface="+mn-lt"/>
                </a:rPr>
                <a:t>产品定位</a:t>
              </a:r>
            </a:p>
          </p:txBody>
        </p:sp>
      </p:grpSp>
      <p:grpSp>
        <p:nvGrpSpPr>
          <p:cNvPr id="54" name="组合 53"/>
          <p:cNvGrpSpPr/>
          <p:nvPr/>
        </p:nvGrpSpPr>
        <p:grpSpPr>
          <a:xfrm>
            <a:off x="5584745" y="1502397"/>
            <a:ext cx="3434502" cy="2009180"/>
            <a:chOff x="5024674" y="1823910"/>
            <a:chExt cx="4579337" cy="2678910"/>
          </a:xfrm>
        </p:grpSpPr>
        <p:sp>
          <p:nvSpPr>
            <p:cNvPr id="55" name="矩形 54"/>
            <p:cNvSpPr/>
            <p:nvPr/>
          </p:nvSpPr>
          <p:spPr>
            <a:xfrm>
              <a:off x="5024674" y="2332308"/>
              <a:ext cx="4579337" cy="217051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75000"/>
                      <a:lumOff val="25000"/>
                    </a:schemeClr>
                  </a:solidFill>
                  <a:cs typeface="+mn-ea"/>
                  <a:sym typeface="+mn-lt"/>
                </a:rPr>
                <a:t>         掌上中大是一款将目前中山大学校园生活类功能集成导航的产品，使用掌上中大这一款产品，即可一站式使用所有的校园生活类功能。</a:t>
              </a:r>
              <a:endParaRPr lang="en-US" altLang="zh-CN" sz="1200" dirty="0">
                <a:solidFill>
                  <a:schemeClr val="tx1">
                    <a:lumMod val="75000"/>
                    <a:lumOff val="25000"/>
                  </a:schemeClr>
                </a:solidFill>
                <a:cs typeface="+mn-ea"/>
                <a:sym typeface="+mn-lt"/>
              </a:endParaRPr>
            </a:p>
            <a:p>
              <a:pPr algn="just">
                <a:lnSpc>
                  <a:spcPct val="120000"/>
                </a:lnSpc>
              </a:pPr>
              <a:r>
                <a:rPr lang="zh-CN" altLang="en-US" sz="1200" dirty="0">
                  <a:solidFill>
                    <a:schemeClr val="tx1">
                      <a:lumMod val="75000"/>
                      <a:lumOff val="25000"/>
                    </a:schemeClr>
                  </a:solidFill>
                  <a:cs typeface="+mn-ea"/>
                  <a:sym typeface="+mn-lt"/>
                </a:rPr>
                <a:t>         该产品由工具性的学生校园生活所需的日常功能产生黏性，在充分满足用户实用性需求的基础上，聚集用户并利用社交功能来带动学生群体的活跃度。</a:t>
              </a:r>
            </a:p>
          </p:txBody>
        </p:sp>
        <p:sp>
          <p:nvSpPr>
            <p:cNvPr id="56" name="矩形 55"/>
            <p:cNvSpPr/>
            <p:nvPr/>
          </p:nvSpPr>
          <p:spPr>
            <a:xfrm>
              <a:off x="5875310" y="1823910"/>
              <a:ext cx="2084387" cy="53501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800" b="1" dirty="0">
                  <a:solidFill>
                    <a:schemeClr val="tx1">
                      <a:lumMod val="75000"/>
                      <a:lumOff val="25000"/>
                    </a:schemeClr>
                  </a:solidFill>
                  <a:cs typeface="+mn-ea"/>
                  <a:sym typeface="+mn-lt"/>
                </a:rPr>
                <a:t>产品价值</a:t>
              </a:r>
            </a:p>
          </p:txBody>
        </p:sp>
      </p:grpSp>
    </p:spTree>
    <p:extLst>
      <p:ext uri="{BB962C8B-B14F-4D97-AF65-F5344CB8AC3E}">
        <p14:creationId xmlns:p14="http://schemas.microsoft.com/office/powerpoint/2010/main" val="26217384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fill="hold"/>
                                        <p:tgtEl>
                                          <p:spTgt spid="51"/>
                                        </p:tgtEl>
                                        <p:attrNameLst>
                                          <p:attrName>ppt_x</p:attrName>
                                        </p:attrNameLst>
                                      </p:cBhvr>
                                      <p:tavLst>
                                        <p:tav tm="0">
                                          <p:val>
                                            <p:strVal val="0-#ppt_w/2"/>
                                          </p:val>
                                        </p:tav>
                                        <p:tav tm="100000">
                                          <p:val>
                                            <p:strVal val="#ppt_x"/>
                                          </p:val>
                                        </p:tav>
                                      </p:tavLst>
                                    </p:anim>
                                    <p:anim calcmode="lin" valueType="num">
                                      <p:cBhvr additive="base">
                                        <p:cTn id="15" dur="500" fill="hold"/>
                                        <p:tgtEl>
                                          <p:spTgt spid="5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0-#ppt_w/2"/>
                                          </p:val>
                                        </p:tav>
                                        <p:tav tm="100000">
                                          <p:val>
                                            <p:strVal val="#ppt_x"/>
                                          </p:val>
                                        </p:tav>
                                      </p:tavLst>
                                    </p:anim>
                                    <p:anim calcmode="lin" valueType="num">
                                      <p:cBhvr additive="base">
                                        <p:cTn id="1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95286" y="229309"/>
            <a:ext cx="3496426"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核心功能架构</a:t>
            </a:r>
          </a:p>
        </p:txBody>
      </p:sp>
      <p:pic>
        <p:nvPicPr>
          <p:cNvPr id="3" name="图片 2">
            <a:extLst>
              <a:ext uri="{FF2B5EF4-FFF2-40B4-BE49-F238E27FC236}">
                <a16:creationId xmlns:a16="http://schemas.microsoft.com/office/drawing/2014/main" id="{5693B522-4B72-400E-B471-1E33A3AEE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83" y="0"/>
            <a:ext cx="5816305" cy="5143500"/>
          </a:xfrm>
          <a:prstGeom prst="rect">
            <a:avLst/>
          </a:prstGeom>
        </p:spPr>
      </p:pic>
    </p:spTree>
    <p:extLst>
      <p:ext uri="{BB962C8B-B14F-4D97-AF65-F5344CB8AC3E}">
        <p14:creationId xmlns:p14="http://schemas.microsoft.com/office/powerpoint/2010/main" val="98964304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894465"/>
            <a:ext cx="2676525" cy="1376334"/>
            <a:chOff x="4546600" y="2197116"/>
            <a:chExt cx="3568700" cy="1835112"/>
          </a:xfrm>
        </p:grpSpPr>
        <p:sp>
          <p:nvSpPr>
            <p:cNvPr id="3" name="矩形 2"/>
            <p:cNvSpPr/>
            <p:nvPr/>
          </p:nvSpPr>
          <p:spPr>
            <a:xfrm>
              <a:off x="4839552" y="2197116"/>
              <a:ext cx="3275748" cy="742169"/>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cs typeface="+mn-ea"/>
                  <a:sym typeface="+mn-lt"/>
                </a:rPr>
                <a:t>PART 04</a:t>
              </a:r>
              <a:endParaRPr lang="zh-CN" altLang="en-US" sz="2700" dirty="0">
                <a:solidFill>
                  <a:schemeClr val="tx2">
                    <a:lumMod val="75000"/>
                    <a:lumOff val="25000"/>
                  </a:schemeClr>
                </a:solidFill>
                <a:cs typeface="+mn-ea"/>
                <a:sym typeface="+mn-lt"/>
              </a:endParaRPr>
            </a:p>
          </p:txBody>
        </p:sp>
        <p:sp>
          <p:nvSpPr>
            <p:cNvPr id="4" name="矩形 3"/>
            <p:cNvSpPr/>
            <p:nvPr/>
          </p:nvSpPr>
          <p:spPr>
            <a:xfrm>
              <a:off x="4826852" y="2744355"/>
              <a:ext cx="3086433" cy="878275"/>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cs typeface="+mn-ea"/>
                  <a:sym typeface="+mn-lt"/>
                </a:rPr>
                <a:t>场景描述</a:t>
              </a:r>
            </a:p>
          </p:txBody>
        </p:sp>
        <p:sp>
          <p:nvSpPr>
            <p:cNvPr id="5" name="文本框 4"/>
            <p:cNvSpPr txBox="1"/>
            <p:nvPr/>
          </p:nvSpPr>
          <p:spPr>
            <a:xfrm>
              <a:off x="4839552" y="3579027"/>
              <a:ext cx="2964731" cy="45320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cs typeface="+mn-ea"/>
                  <a:sym typeface="+mn-lt"/>
                </a:rPr>
                <a:t>SCENE DESCRIPTION</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0858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296314" y="99232"/>
            <a:ext cx="8551372" cy="48115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400" b="1" dirty="0">
                <a:solidFill>
                  <a:schemeClr val="tx2">
                    <a:lumMod val="90000"/>
                    <a:lumOff val="10000"/>
                  </a:schemeClr>
                </a:solidFill>
                <a:cs typeface="+mn-ea"/>
                <a:sym typeface="+mn-lt"/>
              </a:rPr>
              <a:t>场景一：</a:t>
            </a:r>
            <a:r>
              <a:rPr lang="en-US" altLang="zh-CN" sz="2400" b="1" dirty="0">
                <a:solidFill>
                  <a:schemeClr val="tx2">
                    <a:lumMod val="90000"/>
                    <a:lumOff val="10000"/>
                  </a:schemeClr>
                </a:solidFill>
                <a:cs typeface="+mn-ea"/>
                <a:sym typeface="+mn-lt"/>
              </a:rPr>
              <a:t>“</a:t>
            </a:r>
            <a:r>
              <a:rPr lang="zh-CN" altLang="en-US" sz="2400" b="1" dirty="0">
                <a:solidFill>
                  <a:schemeClr val="tx2">
                    <a:lumMod val="90000"/>
                    <a:lumOff val="10000"/>
                  </a:schemeClr>
                </a:solidFill>
                <a:cs typeface="+mn-ea"/>
                <a:sym typeface="+mn-lt"/>
              </a:rPr>
              <a:t>中大人</a:t>
            </a:r>
            <a:r>
              <a:rPr lang="en-US" altLang="zh-CN" sz="2400" b="1" dirty="0">
                <a:solidFill>
                  <a:schemeClr val="tx2">
                    <a:lumMod val="90000"/>
                    <a:lumOff val="10000"/>
                  </a:schemeClr>
                </a:solidFill>
                <a:cs typeface="+mn-ea"/>
                <a:sym typeface="+mn-lt"/>
              </a:rPr>
              <a:t>IT</a:t>
            </a:r>
            <a:r>
              <a:rPr lang="zh-CN" altLang="en-US" sz="2400" b="1" dirty="0">
                <a:solidFill>
                  <a:schemeClr val="tx2">
                    <a:lumMod val="90000"/>
                    <a:lumOff val="10000"/>
                  </a:schemeClr>
                </a:solidFill>
                <a:cs typeface="+mn-ea"/>
                <a:sym typeface="+mn-lt"/>
              </a:rPr>
              <a:t>生活攻略”</a:t>
            </a:r>
            <a:r>
              <a:rPr lang="en-US" altLang="zh-CN" sz="2400" b="1" dirty="0">
                <a:solidFill>
                  <a:schemeClr val="tx2">
                    <a:lumMod val="90000"/>
                    <a:lumOff val="10000"/>
                  </a:schemeClr>
                </a:solidFill>
                <a:cs typeface="+mn-ea"/>
                <a:sym typeface="+mn-lt"/>
              </a:rPr>
              <a:t>—</a:t>
            </a:r>
            <a:r>
              <a:rPr lang="zh-CN" altLang="en-US" sz="2400" b="1" dirty="0">
                <a:solidFill>
                  <a:schemeClr val="tx2">
                    <a:lumMod val="90000"/>
                    <a:lumOff val="10000"/>
                  </a:schemeClr>
                </a:solidFill>
                <a:cs typeface="+mn-ea"/>
                <a:sym typeface="+mn-lt"/>
              </a:rPr>
              <a:t>目前应用情况场景</a:t>
            </a:r>
          </a:p>
        </p:txBody>
      </p:sp>
      <p:sp>
        <p:nvSpPr>
          <p:cNvPr id="2" name="矩形 1">
            <a:extLst>
              <a:ext uri="{FF2B5EF4-FFF2-40B4-BE49-F238E27FC236}">
                <a16:creationId xmlns:a16="http://schemas.microsoft.com/office/drawing/2014/main" id="{33FDA1D0-A7C5-43B3-A511-9F4717CB648F}"/>
              </a:ext>
            </a:extLst>
          </p:cNvPr>
          <p:cNvSpPr/>
          <p:nvPr/>
        </p:nvSpPr>
        <p:spPr>
          <a:xfrm>
            <a:off x="422031" y="650630"/>
            <a:ext cx="8299938" cy="4278094"/>
          </a:xfrm>
          <a:prstGeom prst="rect">
            <a:avLst/>
          </a:prstGeom>
        </p:spPr>
        <p:txBody>
          <a:bodyPr wrap="square">
            <a:spAutoFit/>
          </a:bodyPr>
          <a:lstStyle/>
          <a:p>
            <a:r>
              <a:rPr lang="en-US" altLang="zh-CN" sz="1600" kern="0" dirty="0">
                <a:solidFill>
                  <a:srgbClr val="000000"/>
                </a:solidFill>
                <a:ea typeface="FangSong" panose="02010609060101010101" pitchFamily="49" charset="-122"/>
                <a:cs typeface="MS Mincho" panose="02020609040205080304" pitchFamily="49" charset="-128"/>
              </a:rPr>
              <a:t>	</a:t>
            </a:r>
            <a:r>
              <a:rPr lang="zh-CN" altLang="zh-CN" sz="1600" kern="0" dirty="0">
                <a:solidFill>
                  <a:srgbClr val="000000"/>
                </a:solidFill>
                <a:ea typeface="FangSong" panose="02010609060101010101" pitchFamily="49" charset="-122"/>
                <a:cs typeface="MS Mincho" panose="02020609040205080304" pitchFamily="49" charset="-128"/>
              </a:rPr>
              <a:t>刚刚入校的小张是数据院的大一新生。报道这天，学长在班级群里发送了提醒选课的通知，小张打算来选课，她首先打开电脑，却发现没法连接校园网，于是她问学长要了网费缴付的微信公众号，点开中山大学信息技术服务台里个人支付的链接付了网费后，她接着打开中山大学本科教务系统的网页，输入自己的</a:t>
            </a:r>
            <a:r>
              <a:rPr lang="en-US" altLang="zh-CN" sz="1600" kern="0" dirty="0">
                <a:solidFill>
                  <a:srgbClr val="000000"/>
                </a:solidFill>
                <a:ea typeface="FangSong" panose="02010609060101010101" pitchFamily="49" charset="-122"/>
                <a:cs typeface="MS Mincho" panose="02020609040205080304" pitchFamily="49" charset="-128"/>
              </a:rPr>
              <a:t>NetID</a:t>
            </a:r>
            <a:r>
              <a:rPr lang="zh-CN" altLang="zh-CN" sz="1600" kern="0" dirty="0">
                <a:solidFill>
                  <a:srgbClr val="000000"/>
                </a:solidFill>
                <a:ea typeface="FangSong" panose="02010609060101010101" pitchFamily="49" charset="-122"/>
                <a:cs typeface="MS Mincho" panose="02020609040205080304" pitchFamily="49" charset="-128"/>
              </a:rPr>
              <a:t>和密码，登录成功后选择选课功能进行选课。选课完后小张觉得有点口渴，走到饮水机前发现已经没有水了，于是拿起手机，打开微信，搜索小程序叮宝校园，用微信账号登录后选择自己的宿舍，点击订水。订水完后小张想约同学一起去打羽毛球，她又在学生手册上找到体育场馆预约的网页，输入学号和密码登录，进行预约。</a:t>
            </a:r>
            <a:endParaRPr lang="en-US" altLang="zh-CN" sz="1600" kern="0" dirty="0">
              <a:solidFill>
                <a:srgbClr val="000000"/>
              </a:solidFill>
              <a:ea typeface="FangSong" panose="02010609060101010101" pitchFamily="49" charset="-122"/>
              <a:cs typeface="MS Mincho" panose="02020609040205080304" pitchFamily="49" charset="-128"/>
            </a:endParaRPr>
          </a:p>
          <a:p>
            <a:r>
              <a:rPr lang="en-US" altLang="zh-CN" sz="1600" kern="0" dirty="0">
                <a:solidFill>
                  <a:srgbClr val="000000"/>
                </a:solidFill>
                <a:ea typeface="FangSong" panose="02010609060101010101" pitchFamily="49" charset="-122"/>
                <a:cs typeface="MS Mincho" panose="02020609040205080304" pitchFamily="49" charset="-128"/>
              </a:rPr>
              <a:t>	</a:t>
            </a:r>
            <a:r>
              <a:rPr lang="zh-CN" altLang="zh-CN" sz="1600" kern="0" dirty="0">
                <a:solidFill>
                  <a:srgbClr val="000000"/>
                </a:solidFill>
                <a:ea typeface="FangSong" panose="02010609060101010101" pitchFamily="49" charset="-122"/>
                <a:cs typeface="MS Mincho" panose="02020609040205080304" pitchFamily="49" charset="-128"/>
              </a:rPr>
              <a:t>预约完成后，小张独自前往第三饭堂吃饭，吃到一半却发现饭菜里有一只小虫子，她想要提醒学校里的其他同学这个窗口可能不是很卫生，却不知道在哪里可以发表自己的想法，和校园里的同学分享这些信息。吃完饭后，小张在食堂稍作休息，下载中山大学</a:t>
            </a:r>
            <a:r>
              <a:rPr lang="en-US" altLang="zh-CN" sz="1600" kern="0" dirty="0">
                <a:solidFill>
                  <a:srgbClr val="000000"/>
                </a:solidFill>
                <a:ea typeface="FangSong" panose="02010609060101010101" pitchFamily="49" charset="-122"/>
                <a:cs typeface="MS Mincho" panose="02020609040205080304" pitchFamily="49" charset="-128"/>
              </a:rPr>
              <a:t>app</a:t>
            </a:r>
            <a:r>
              <a:rPr lang="zh-CN" altLang="zh-CN" sz="1600" kern="0" dirty="0">
                <a:solidFill>
                  <a:srgbClr val="000000"/>
                </a:solidFill>
                <a:ea typeface="FangSong" panose="02010609060101010101" pitchFamily="49" charset="-122"/>
                <a:cs typeface="MS Mincho" panose="02020609040205080304" pitchFamily="49" charset="-128"/>
              </a:rPr>
              <a:t>，查看课程表，确定之后上课的时间和教室，小张发现她有课在实验楼上，但是她却不知道实验楼的位置。回宿舍的路上，她经过新活听到楼上传来的琴声，于是小张决定在周末去新活的琴房练琴，但是她不知道怎么预约新活的功能房，于是她到新活办公室问来了新活房间申请的网址，回到宿舍她打开电脑输入网址，创建账号后进行申请。小张的大学生活刚刚开始，很多事情都还是未知的，她想要看看有没有师兄师姐分享的学习生活“经验帖”，可是也不知道去哪里能找到，没什么事干的她打起了游戏。</a:t>
            </a:r>
            <a:endParaRPr lang="zh-CN" altLang="en-US" sz="1600" dirty="0"/>
          </a:p>
        </p:txBody>
      </p:sp>
    </p:spTree>
    <p:extLst>
      <p:ext uri="{BB962C8B-B14F-4D97-AF65-F5344CB8AC3E}">
        <p14:creationId xmlns:p14="http://schemas.microsoft.com/office/powerpoint/2010/main" val="371069833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296314" y="92143"/>
            <a:ext cx="8551372" cy="48115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400" b="1" dirty="0">
                <a:solidFill>
                  <a:schemeClr val="tx2">
                    <a:lumMod val="90000"/>
                    <a:lumOff val="10000"/>
                  </a:schemeClr>
                </a:solidFill>
                <a:cs typeface="+mn-ea"/>
                <a:sym typeface="+mn-lt"/>
              </a:rPr>
              <a:t>场景二：</a:t>
            </a:r>
            <a:r>
              <a:rPr lang="en-US" altLang="zh-CN" sz="2400" b="1" dirty="0">
                <a:solidFill>
                  <a:schemeClr val="tx2">
                    <a:lumMod val="90000"/>
                    <a:lumOff val="10000"/>
                  </a:schemeClr>
                </a:solidFill>
                <a:cs typeface="+mn-ea"/>
                <a:sym typeface="+mn-lt"/>
              </a:rPr>
              <a:t>“</a:t>
            </a:r>
            <a:r>
              <a:rPr lang="zh-CN" altLang="en-US" sz="2400" b="1" dirty="0">
                <a:solidFill>
                  <a:schemeClr val="tx2">
                    <a:lumMod val="90000"/>
                    <a:lumOff val="10000"/>
                  </a:schemeClr>
                </a:solidFill>
                <a:cs typeface="+mn-ea"/>
                <a:sym typeface="+mn-lt"/>
              </a:rPr>
              <a:t>中大人的移动生活攻略”</a:t>
            </a:r>
            <a:r>
              <a:rPr lang="en-US" altLang="zh-CN" sz="2400" b="1" dirty="0">
                <a:solidFill>
                  <a:schemeClr val="tx2">
                    <a:lumMod val="90000"/>
                    <a:lumOff val="10000"/>
                  </a:schemeClr>
                </a:solidFill>
                <a:cs typeface="+mn-ea"/>
                <a:sym typeface="+mn-lt"/>
              </a:rPr>
              <a:t>—</a:t>
            </a:r>
            <a:r>
              <a:rPr lang="zh-CN" altLang="en-US" sz="2400" b="1" dirty="0">
                <a:solidFill>
                  <a:schemeClr val="tx2">
                    <a:lumMod val="90000"/>
                    <a:lumOff val="10000"/>
                  </a:schemeClr>
                </a:solidFill>
                <a:cs typeface="+mn-ea"/>
                <a:sym typeface="+mn-lt"/>
              </a:rPr>
              <a:t>产品实现后的场景</a:t>
            </a:r>
          </a:p>
        </p:txBody>
      </p:sp>
      <p:sp>
        <p:nvSpPr>
          <p:cNvPr id="2" name="矩形 1">
            <a:extLst>
              <a:ext uri="{FF2B5EF4-FFF2-40B4-BE49-F238E27FC236}">
                <a16:creationId xmlns:a16="http://schemas.microsoft.com/office/drawing/2014/main" id="{33FDA1D0-A7C5-43B3-A511-9F4717CB648F}"/>
              </a:ext>
            </a:extLst>
          </p:cNvPr>
          <p:cNvSpPr/>
          <p:nvPr/>
        </p:nvSpPr>
        <p:spPr>
          <a:xfrm>
            <a:off x="474784" y="677007"/>
            <a:ext cx="8194431" cy="4031873"/>
          </a:xfrm>
          <a:prstGeom prst="rect">
            <a:avLst/>
          </a:prstGeom>
        </p:spPr>
        <p:txBody>
          <a:bodyPr wrap="square">
            <a:spAutoFit/>
          </a:bodyPr>
          <a:lstStyle/>
          <a:p>
            <a:r>
              <a:rPr lang="en-US" altLang="zh-CN" sz="1600" kern="0" dirty="0">
                <a:solidFill>
                  <a:srgbClr val="000000"/>
                </a:solidFill>
                <a:ea typeface="FangSong" panose="02010609060101010101" pitchFamily="49" charset="-122"/>
                <a:cs typeface="MS Mincho" panose="02020609040205080304" pitchFamily="49" charset="-128"/>
              </a:rPr>
              <a:t>	</a:t>
            </a:r>
            <a:r>
              <a:rPr lang="zh-CN" altLang="en-US" sz="1600" kern="0" dirty="0">
                <a:solidFill>
                  <a:srgbClr val="000000"/>
                </a:solidFill>
                <a:ea typeface="FangSong" panose="02010609060101010101" pitchFamily="49" charset="-122"/>
                <a:cs typeface="MS Mincho" panose="02020609040205080304" pitchFamily="49" charset="-128"/>
              </a:rPr>
              <a:t>刚刚入校的小张是数据院的大一新生。报道这天，学长在班级群里发送了提醒选课的通知，并且在群里给大家分享了小程序掌上中大，这款小程序可以解决学生校园生活中的各种需求。小张打算来选课，她先打开将自己的</a:t>
            </a:r>
            <a:r>
              <a:rPr lang="en-US" altLang="zh-CN" sz="1600" kern="0" dirty="0">
                <a:solidFill>
                  <a:srgbClr val="000000"/>
                </a:solidFill>
                <a:ea typeface="FangSong" panose="02010609060101010101" pitchFamily="49" charset="-122"/>
                <a:cs typeface="MS Mincho" panose="02020609040205080304" pitchFamily="49" charset="-128"/>
              </a:rPr>
              <a:t>NetID</a:t>
            </a:r>
            <a:r>
              <a:rPr lang="zh-CN" altLang="en-US" sz="1600" kern="0" dirty="0">
                <a:solidFill>
                  <a:srgbClr val="000000"/>
                </a:solidFill>
                <a:ea typeface="FangSong" panose="02010609060101010101" pitchFamily="49" charset="-122"/>
                <a:cs typeface="MS Mincho" panose="02020609040205080304" pitchFamily="49" charset="-128"/>
              </a:rPr>
              <a:t>和密码绑定到掌上中大，在首页的网费缴纳界面付了一年的网费，然后她通过小程序的选课功能跳转到中山大学本科教务系统网站进行选课操作。选课完后小张觉得有点口渴，走到饮水机前发现已经没有水了，于是她又拿起手机返回掌上中大首页，选择订水即可。订水完后小张想约同学一起去打羽毛球，她打开掌上中大，选择场地预约功能进行预约。</a:t>
            </a:r>
            <a:endParaRPr lang="en-US" altLang="zh-CN" sz="1600" kern="0" dirty="0">
              <a:solidFill>
                <a:srgbClr val="000000"/>
              </a:solidFill>
              <a:ea typeface="FangSong" panose="02010609060101010101" pitchFamily="49" charset="-122"/>
              <a:cs typeface="MS Mincho" panose="02020609040205080304" pitchFamily="49" charset="-128"/>
            </a:endParaRPr>
          </a:p>
          <a:p>
            <a:r>
              <a:rPr lang="en-US" altLang="zh-CN" sz="1600" kern="0" dirty="0">
                <a:solidFill>
                  <a:srgbClr val="000000"/>
                </a:solidFill>
                <a:ea typeface="FangSong" panose="02010609060101010101" pitchFamily="49" charset="-122"/>
                <a:cs typeface="MS Mincho" panose="02020609040205080304" pitchFamily="49" charset="-128"/>
              </a:rPr>
              <a:t>	</a:t>
            </a:r>
            <a:r>
              <a:rPr lang="zh-CN" altLang="en-US" sz="1600" kern="0" dirty="0">
                <a:solidFill>
                  <a:srgbClr val="000000"/>
                </a:solidFill>
                <a:ea typeface="FangSong" panose="02010609060101010101" pitchFamily="49" charset="-122"/>
                <a:cs typeface="MS Mincho" panose="02020609040205080304" pitchFamily="49" charset="-128"/>
              </a:rPr>
              <a:t>预约完成后，小张独自前往第三饭堂吃饭，吃到一半却发现饭菜里有一只小虫子她想要提醒学校里的其他同学这个窗口可能不是很卫生，于是她拍了照片打开掌上中大，在校内论坛上发布了照片和评论，学生会的同学看到后及时处理了该窗口的卫生问题。吃完饭后，小张在食堂稍作休息，重新打开掌上中大，选择课程信息，确定之后上课的时间和教室，小张发现她有课在实验楼上，于是她选择首页上的导航功能，提前熟悉到实验楼的路线。回宿舍的路上，她经过新活听到楼上传来的琴声，于是小张决定在周末去新活的琴房练琴，用掌上中大选择新活申请后跳转到新活申请的网站进行琴房申请，回到宿舍她刷起了校园论坛的新生必读板块，浏览师兄师姐分享的学习生活“经验帖”，收藏转发她觉得有价值的内容。</a:t>
            </a:r>
            <a:endParaRPr lang="zh-CN" altLang="en-US" sz="1600" dirty="0"/>
          </a:p>
        </p:txBody>
      </p:sp>
    </p:spTree>
    <p:extLst>
      <p:ext uri="{BB962C8B-B14F-4D97-AF65-F5344CB8AC3E}">
        <p14:creationId xmlns:p14="http://schemas.microsoft.com/office/powerpoint/2010/main" val="263272512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296314" y="229309"/>
            <a:ext cx="1997162"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场景对比</a:t>
            </a:r>
          </a:p>
        </p:txBody>
      </p:sp>
      <p:grpSp>
        <p:nvGrpSpPr>
          <p:cNvPr id="96" name="Group 39"/>
          <p:cNvGrpSpPr/>
          <p:nvPr/>
        </p:nvGrpSpPr>
        <p:grpSpPr>
          <a:xfrm>
            <a:off x="472174" y="1317738"/>
            <a:ext cx="2958963" cy="3058172"/>
            <a:chOff x="849666" y="1269514"/>
            <a:chExt cx="4597624" cy="4751774"/>
          </a:xfrm>
        </p:grpSpPr>
        <p:sp>
          <p:nvSpPr>
            <p:cNvPr id="97" name="Arc 5"/>
            <p:cNvSpPr/>
            <p:nvPr/>
          </p:nvSpPr>
          <p:spPr>
            <a:xfrm>
              <a:off x="849666" y="1433424"/>
              <a:ext cx="4587864" cy="4587864"/>
            </a:xfrm>
            <a:prstGeom prst="arc">
              <a:avLst>
                <a:gd name="adj1" fmla="val 20230496"/>
                <a:gd name="adj2" fmla="val 21370915"/>
              </a:avLst>
            </a:prstGeom>
            <a:noFill/>
            <a:ln w="285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8" name="Arc 6"/>
            <p:cNvSpPr/>
            <p:nvPr/>
          </p:nvSpPr>
          <p:spPr>
            <a:xfrm>
              <a:off x="859426" y="1433424"/>
              <a:ext cx="4587864" cy="4587864"/>
            </a:xfrm>
            <a:prstGeom prst="arc">
              <a:avLst>
                <a:gd name="adj1" fmla="val 43325"/>
                <a:gd name="adj2" fmla="val 3696807"/>
              </a:avLst>
            </a:prstGeom>
            <a:noFill/>
            <a:ln w="285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9" name="Oval 7"/>
            <p:cNvSpPr/>
            <p:nvPr/>
          </p:nvSpPr>
          <p:spPr>
            <a:xfrm>
              <a:off x="1155689" y="1729688"/>
              <a:ext cx="3995334" cy="399533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0" name="Oval 8"/>
            <p:cNvSpPr/>
            <p:nvPr/>
          </p:nvSpPr>
          <p:spPr>
            <a:xfrm>
              <a:off x="1511761" y="2085760"/>
              <a:ext cx="3283189" cy="328318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1" name="Oval 9"/>
            <p:cNvSpPr/>
            <p:nvPr/>
          </p:nvSpPr>
          <p:spPr>
            <a:xfrm>
              <a:off x="1871473" y="2445471"/>
              <a:ext cx="2563766" cy="2563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2" name="Oval 10"/>
            <p:cNvSpPr/>
            <p:nvPr/>
          </p:nvSpPr>
          <p:spPr>
            <a:xfrm>
              <a:off x="2172453" y="2759926"/>
              <a:ext cx="1934857" cy="193485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3" name="Oval 11"/>
            <p:cNvSpPr/>
            <p:nvPr/>
          </p:nvSpPr>
          <p:spPr>
            <a:xfrm>
              <a:off x="2437092" y="3024566"/>
              <a:ext cx="1405578" cy="1405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4" name="Oval 12"/>
            <p:cNvSpPr/>
            <p:nvPr/>
          </p:nvSpPr>
          <p:spPr>
            <a:xfrm>
              <a:off x="2665468" y="3252941"/>
              <a:ext cx="948827" cy="948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5" name="Oval 13"/>
            <p:cNvSpPr/>
            <p:nvPr/>
          </p:nvSpPr>
          <p:spPr>
            <a:xfrm>
              <a:off x="2899637" y="3487111"/>
              <a:ext cx="480488" cy="4804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06" name="Group 14"/>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108" name="Freeform: Shape 15"/>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9" name="Freeform: Shape 16"/>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0" name="Parallelogram 17"/>
              <p:cNvSpPr/>
              <p:nvPr/>
            </p:nvSpPr>
            <p:spPr>
              <a:xfrm rot="16200000" flipV="1">
                <a:off x="1159899" y="1993153"/>
                <a:ext cx="461872" cy="275207"/>
              </a:xfrm>
              <a:prstGeom prst="parallelogram">
                <a:avLst>
                  <a:gd name="adj" fmla="val 5775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1" name="Parallelogram 18"/>
              <p:cNvSpPr/>
              <p:nvPr/>
            </p:nvSpPr>
            <p:spPr>
              <a:xfrm rot="5400000" flipH="1" flipV="1">
                <a:off x="834385" y="2009429"/>
                <a:ext cx="461872" cy="242655"/>
              </a:xfrm>
              <a:prstGeom prst="parallelogram">
                <a:avLst>
                  <a:gd name="adj" fmla="val 6507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107" name="Arc 19"/>
            <p:cNvSpPr/>
            <p:nvPr/>
          </p:nvSpPr>
          <p:spPr>
            <a:xfrm>
              <a:off x="849666" y="1433424"/>
              <a:ext cx="4587864" cy="4587864"/>
            </a:xfrm>
            <a:prstGeom prst="arc">
              <a:avLst>
                <a:gd name="adj1" fmla="val 19067119"/>
                <a:gd name="adj2" fmla="val 19881577"/>
              </a:avLst>
            </a:prstGeom>
            <a:noFill/>
            <a:ln w="28575"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 name="矩形 1">
            <a:extLst>
              <a:ext uri="{FF2B5EF4-FFF2-40B4-BE49-F238E27FC236}">
                <a16:creationId xmlns:a16="http://schemas.microsoft.com/office/drawing/2014/main" id="{3321DC8A-38A1-40F1-B750-51836BF556B0}"/>
              </a:ext>
            </a:extLst>
          </p:cNvPr>
          <p:cNvSpPr/>
          <p:nvPr/>
        </p:nvSpPr>
        <p:spPr>
          <a:xfrm>
            <a:off x="3677736" y="1088630"/>
            <a:ext cx="5259000" cy="3392852"/>
          </a:xfrm>
          <a:prstGeom prst="rect">
            <a:avLst/>
          </a:prstGeom>
        </p:spPr>
        <p:txBody>
          <a:bodyPr wrap="square">
            <a:spAutoFit/>
          </a:bodyPr>
          <a:lstStyle/>
          <a:p>
            <a:pPr>
              <a:lnSpc>
                <a:spcPct val="120000"/>
              </a:lnSpc>
              <a:spcAft>
                <a:spcPts val="1055"/>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b="1" dirty="0">
                <a:solidFill>
                  <a:schemeClr val="tx2">
                    <a:lumMod val="90000"/>
                    <a:lumOff val="10000"/>
                  </a:schemeClr>
                </a:solidFill>
                <a:cs typeface="+mn-ea"/>
              </a:rPr>
              <a:t>        </a:t>
            </a:r>
            <a:r>
              <a:rPr lang="zh-CN" altLang="zh-CN" sz="1800" b="1" dirty="0">
                <a:solidFill>
                  <a:schemeClr val="tx2">
                    <a:lumMod val="90000"/>
                    <a:lumOff val="10000"/>
                  </a:schemeClr>
                </a:solidFill>
                <a:cs typeface="+mn-ea"/>
              </a:rPr>
              <a:t>对比上述</a:t>
            </a:r>
            <a:r>
              <a:rPr lang="en-US" altLang="zh-CN" sz="1800" b="1" dirty="0">
                <a:solidFill>
                  <a:schemeClr val="tx2">
                    <a:lumMod val="90000"/>
                    <a:lumOff val="10000"/>
                  </a:schemeClr>
                </a:solidFill>
                <a:cs typeface="+mn-ea"/>
              </a:rPr>
              <a:t>“</a:t>
            </a:r>
            <a:r>
              <a:rPr lang="zh-CN" altLang="zh-CN" sz="1800" b="1" dirty="0">
                <a:solidFill>
                  <a:schemeClr val="tx2">
                    <a:lumMod val="90000"/>
                    <a:lumOff val="10000"/>
                  </a:schemeClr>
                </a:solidFill>
                <a:cs typeface="+mn-ea"/>
              </a:rPr>
              <a:t>中大人</a:t>
            </a:r>
            <a:r>
              <a:rPr lang="en-US" altLang="zh-CN" sz="1800" b="1" dirty="0">
                <a:solidFill>
                  <a:schemeClr val="tx2">
                    <a:lumMod val="90000"/>
                    <a:lumOff val="10000"/>
                  </a:schemeClr>
                </a:solidFill>
                <a:cs typeface="+mn-ea"/>
              </a:rPr>
              <a:t>IT</a:t>
            </a:r>
            <a:r>
              <a:rPr lang="zh-CN" altLang="zh-CN" sz="1800" b="1" dirty="0">
                <a:solidFill>
                  <a:schemeClr val="tx2">
                    <a:lumMod val="90000"/>
                    <a:lumOff val="10000"/>
                  </a:schemeClr>
                </a:solidFill>
                <a:cs typeface="+mn-ea"/>
              </a:rPr>
              <a:t>生活攻略</a:t>
            </a:r>
            <a:r>
              <a:rPr lang="en-US" altLang="zh-CN" sz="1800" b="1" dirty="0">
                <a:solidFill>
                  <a:schemeClr val="tx2">
                    <a:lumMod val="90000"/>
                    <a:lumOff val="10000"/>
                  </a:schemeClr>
                </a:solidFill>
                <a:cs typeface="+mn-ea"/>
              </a:rPr>
              <a:t>”</a:t>
            </a:r>
            <a:r>
              <a:rPr lang="zh-CN" altLang="zh-CN" sz="1800" b="1" dirty="0">
                <a:solidFill>
                  <a:schemeClr val="tx2">
                    <a:lumMod val="90000"/>
                    <a:lumOff val="10000"/>
                  </a:schemeClr>
                </a:solidFill>
                <a:cs typeface="+mn-ea"/>
              </a:rPr>
              <a:t>和</a:t>
            </a:r>
            <a:r>
              <a:rPr lang="en-US" altLang="zh-CN" sz="1800" b="1" dirty="0">
                <a:solidFill>
                  <a:schemeClr val="tx2">
                    <a:lumMod val="90000"/>
                    <a:lumOff val="10000"/>
                  </a:schemeClr>
                </a:solidFill>
                <a:cs typeface="+mn-ea"/>
              </a:rPr>
              <a:t>“</a:t>
            </a:r>
            <a:r>
              <a:rPr lang="zh-CN" altLang="zh-CN" sz="1800" b="1" dirty="0">
                <a:solidFill>
                  <a:schemeClr val="tx2">
                    <a:lumMod val="90000"/>
                    <a:lumOff val="10000"/>
                  </a:schemeClr>
                </a:solidFill>
                <a:cs typeface="+mn-ea"/>
              </a:rPr>
              <a:t>中大人的移动生活攻略</a:t>
            </a:r>
            <a:r>
              <a:rPr lang="en-US" altLang="zh-CN" sz="1800" b="1" dirty="0">
                <a:solidFill>
                  <a:schemeClr val="tx2">
                    <a:lumMod val="90000"/>
                    <a:lumOff val="10000"/>
                  </a:schemeClr>
                </a:solidFill>
                <a:cs typeface="+mn-ea"/>
              </a:rPr>
              <a:t>”</a:t>
            </a:r>
            <a:r>
              <a:rPr lang="zh-CN" altLang="zh-CN" sz="1800" b="1" dirty="0">
                <a:solidFill>
                  <a:schemeClr val="tx2">
                    <a:lumMod val="90000"/>
                    <a:lumOff val="10000"/>
                  </a:schemeClr>
                </a:solidFill>
                <a:cs typeface="+mn-ea"/>
              </a:rPr>
              <a:t>两个生活场景，可以看出改进后的场景二较之前各个相互独立的信息技术服务产品为学生提供了更加方便快捷的一站式服务，大大提高了学生寻找所需服务的效率，降低时间成本。中大人在掌上中大上绑定自己的</a:t>
            </a:r>
            <a:r>
              <a:rPr lang="en-US" altLang="zh-CN" sz="1800" b="1" dirty="0">
                <a:solidFill>
                  <a:schemeClr val="tx2">
                    <a:lumMod val="90000"/>
                    <a:lumOff val="10000"/>
                  </a:schemeClr>
                </a:solidFill>
                <a:cs typeface="+mn-ea"/>
              </a:rPr>
              <a:t>NetID</a:t>
            </a:r>
            <a:r>
              <a:rPr lang="zh-CN" altLang="zh-CN" sz="1800" b="1" dirty="0">
                <a:solidFill>
                  <a:schemeClr val="tx2">
                    <a:lumMod val="90000"/>
                    <a:lumOff val="10000"/>
                  </a:schemeClr>
                </a:solidFill>
                <a:cs typeface="+mn-ea"/>
              </a:rPr>
              <a:t>后即可找到各项校园生活类服务的访问接口，想要分享自己的想法时也能直接在掌上中大的论坛上进行发表，同时统一的界面设计也吸引了中大人对掌上中大的使用，掌上中大为中大人带来了更加良好的用户体验。</a:t>
            </a:r>
          </a:p>
        </p:txBody>
      </p:sp>
    </p:spTree>
    <p:extLst>
      <p:ext uri="{BB962C8B-B14F-4D97-AF65-F5344CB8AC3E}">
        <p14:creationId xmlns:p14="http://schemas.microsoft.com/office/powerpoint/2010/main" val="145088842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743004" y="1084295"/>
            <a:ext cx="3386883" cy="285187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矩形 14"/>
          <p:cNvSpPr/>
          <p:nvPr/>
        </p:nvSpPr>
        <p:spPr>
          <a:xfrm>
            <a:off x="4524834" y="1474398"/>
            <a:ext cx="4365036" cy="1583510"/>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4100" b="1" dirty="0">
                <a:solidFill>
                  <a:schemeClr val="tx1">
                    <a:lumMod val="75000"/>
                    <a:lumOff val="25000"/>
                  </a:schemeClr>
                </a:solidFill>
                <a:cs typeface="+mn-ea"/>
                <a:sym typeface="+mn-lt"/>
              </a:rPr>
              <a:t>演示完毕</a:t>
            </a:r>
            <a:endParaRPr lang="en-US" altLang="zh-CN" sz="4100" b="1" dirty="0">
              <a:solidFill>
                <a:schemeClr val="tx1">
                  <a:lumMod val="75000"/>
                  <a:lumOff val="25000"/>
                </a:schemeClr>
              </a:solidFill>
              <a:cs typeface="+mn-ea"/>
              <a:sym typeface="+mn-lt"/>
            </a:endParaRPr>
          </a:p>
          <a:p>
            <a:pPr algn="ctr">
              <a:lnSpc>
                <a:spcPct val="120000"/>
              </a:lnSpc>
            </a:pPr>
            <a:r>
              <a:rPr lang="zh-CN" altLang="en-US" sz="4100" b="1" dirty="0">
                <a:solidFill>
                  <a:schemeClr val="tx1">
                    <a:lumMod val="75000"/>
                    <a:lumOff val="25000"/>
                  </a:schemeClr>
                </a:solidFill>
                <a:cs typeface="+mn-ea"/>
                <a:sym typeface="+mn-lt"/>
              </a:rPr>
              <a:t>感谢您的观看</a:t>
            </a:r>
          </a:p>
        </p:txBody>
      </p:sp>
      <p:sp>
        <p:nvSpPr>
          <p:cNvPr id="20" name="文本框 15"/>
          <p:cNvSpPr txBox="1"/>
          <p:nvPr/>
        </p:nvSpPr>
        <p:spPr>
          <a:xfrm>
            <a:off x="4583453" y="3563199"/>
            <a:ext cx="4247798" cy="267317"/>
          </a:xfrm>
          <a:prstGeom prst="rect">
            <a:avLst/>
          </a:prstGeom>
          <a:noFill/>
        </p:spPr>
        <p:txBody>
          <a:bodyPr wrap="square" lIns="68580" tIns="34290" rIns="68580" bIns="34290" rtlCol="0">
            <a:spAutoFit/>
            <a:scene3d>
              <a:camera prst="orthographicFront"/>
              <a:lightRig rig="threePt" dir="t"/>
            </a:scene3d>
            <a:sp3d contourW="12700"/>
          </a:bodyPr>
          <a:lstStyle/>
          <a:p>
            <a:pPr algn="ctr">
              <a:lnSpc>
                <a:spcPct val="114000"/>
              </a:lnSpc>
            </a:pPr>
            <a:r>
              <a:rPr lang="zh-CN" altLang="en-US" sz="1200" dirty="0">
                <a:solidFill>
                  <a:schemeClr val="accent5"/>
                </a:solidFill>
                <a:cs typeface="+mn-ea"/>
                <a:sym typeface="+mn-lt"/>
              </a:rPr>
              <a:t>汇报小组：并夕夕互助队    时间：</a:t>
            </a:r>
            <a:r>
              <a:rPr lang="en-US" altLang="zh-CN" sz="1200" dirty="0">
                <a:solidFill>
                  <a:schemeClr val="accent5"/>
                </a:solidFill>
                <a:cs typeface="+mn-ea"/>
                <a:sym typeface="+mn-lt"/>
              </a:rPr>
              <a:t>2020.05.06</a:t>
            </a:r>
          </a:p>
        </p:txBody>
      </p:sp>
    </p:spTree>
    <p:extLst>
      <p:ext uri="{BB962C8B-B14F-4D97-AF65-F5344CB8AC3E}">
        <p14:creationId xmlns:p14="http://schemas.microsoft.com/office/powerpoint/2010/main" val="194211429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randombar(horizontal)">
                                      <p:cBhvr>
                                        <p:cTn id="14" dur="500"/>
                                        <p:tgtEl>
                                          <p:spTgt spid="1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913515"/>
            <a:ext cx="2676525" cy="1376334"/>
            <a:chOff x="4546600" y="2197116"/>
            <a:chExt cx="3568700" cy="1835112"/>
          </a:xfrm>
        </p:grpSpPr>
        <p:sp>
          <p:nvSpPr>
            <p:cNvPr id="3" name="矩形 2"/>
            <p:cNvSpPr/>
            <p:nvPr/>
          </p:nvSpPr>
          <p:spPr>
            <a:xfrm>
              <a:off x="4839552" y="2197116"/>
              <a:ext cx="3275748" cy="742169"/>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cs typeface="+mn-ea"/>
                  <a:sym typeface="+mn-lt"/>
                </a:rPr>
                <a:t>PART 01</a:t>
              </a:r>
              <a:endParaRPr lang="zh-CN" altLang="en-US" sz="2700" dirty="0">
                <a:solidFill>
                  <a:schemeClr val="tx2">
                    <a:lumMod val="75000"/>
                    <a:lumOff val="25000"/>
                  </a:schemeClr>
                </a:solidFill>
                <a:cs typeface="+mn-ea"/>
                <a:sym typeface="+mn-lt"/>
              </a:endParaRPr>
            </a:p>
          </p:txBody>
        </p:sp>
        <p:sp>
          <p:nvSpPr>
            <p:cNvPr id="4" name="矩形 3"/>
            <p:cNvSpPr/>
            <p:nvPr/>
          </p:nvSpPr>
          <p:spPr>
            <a:xfrm>
              <a:off x="4826852" y="2744355"/>
              <a:ext cx="3086433" cy="878275"/>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cs typeface="+mn-ea"/>
                  <a:sym typeface="+mn-lt"/>
                </a:rPr>
                <a:t>背景综述</a:t>
              </a:r>
            </a:p>
          </p:txBody>
        </p:sp>
        <p:sp>
          <p:nvSpPr>
            <p:cNvPr id="5" name="文本框 4"/>
            <p:cNvSpPr txBox="1"/>
            <p:nvPr/>
          </p:nvSpPr>
          <p:spPr>
            <a:xfrm>
              <a:off x="4839552" y="3579027"/>
              <a:ext cx="2964731" cy="45320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cs typeface="+mn-ea"/>
                  <a:sym typeface="+mn-lt"/>
                </a:rPr>
                <a:t>BACKGROUND</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5728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35809" y="1114118"/>
            <a:ext cx="368490" cy="368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6" name="文本框 15"/>
          <p:cNvSpPr txBox="1"/>
          <p:nvPr/>
        </p:nvSpPr>
        <p:spPr>
          <a:xfrm>
            <a:off x="3404299" y="1065350"/>
            <a:ext cx="5569013" cy="294272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dirty="0">
                <a:solidFill>
                  <a:prstClr val="white">
                    <a:lumMod val="50000"/>
                  </a:prstClr>
                </a:solidFill>
                <a:cs typeface="+mn-ea"/>
                <a:sym typeface="+mn-lt"/>
              </a:rPr>
              <a:t>随着信息技术的蓬勃发展，高校的信息化建设也有了重大的进展，中山大学在信息化建设的过程中为学生提供了许多软件产品和在线服务，良好的网络环境使得这些信息技术服务产品和用户都达到了相当的规模，初步实现了网上学习、网上生活、网上资讯等网上服务，为学生的日常学习生活带来了极大的便利。但是，由于信息化建设尚未成熟，中山大学为学生提供的信息技术服务产品也存在着不少的问题。</a:t>
            </a:r>
          </a:p>
        </p:txBody>
      </p:sp>
      <p:sp>
        <p:nvSpPr>
          <p:cNvPr id="13" name="矩形 12"/>
          <p:cNvSpPr/>
          <p:nvPr/>
        </p:nvSpPr>
        <p:spPr>
          <a:xfrm>
            <a:off x="256670" y="191209"/>
            <a:ext cx="1997162"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背景综述</a:t>
            </a:r>
          </a:p>
        </p:txBody>
      </p:sp>
      <p:sp>
        <p:nvSpPr>
          <p:cNvPr id="17" name="矩形 16"/>
          <p:cNvSpPr/>
          <p:nvPr/>
        </p:nvSpPr>
        <p:spPr>
          <a:xfrm>
            <a:off x="256670" y="635990"/>
            <a:ext cx="1997162" cy="27558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cs typeface="+mn-ea"/>
                <a:sym typeface="+mn-lt"/>
              </a:rPr>
              <a:t>BACKGROUND</a:t>
            </a:r>
            <a:endParaRPr lang="zh-CN" altLang="en-US" sz="1200" dirty="0">
              <a:solidFill>
                <a:schemeClr val="tx2">
                  <a:lumMod val="90000"/>
                  <a:lumOff val="10000"/>
                </a:schemeClr>
              </a:solidFill>
              <a:cs typeface="+mn-ea"/>
              <a:sym typeface="+mn-lt"/>
            </a:endParaRPr>
          </a:p>
        </p:txBody>
      </p:sp>
      <p:pic>
        <p:nvPicPr>
          <p:cNvPr id="18" name="图片占位符 69">
            <a:extLst>
              <a:ext uri="{FF2B5EF4-FFF2-40B4-BE49-F238E27FC236}">
                <a16:creationId xmlns:a16="http://schemas.microsoft.com/office/drawing/2014/main" id="{6D8CF953-D43C-448C-9781-1DBD7973E89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6635"/>
          <a:stretch/>
        </p:blipFill>
        <p:spPr>
          <a:xfrm rot="5400000">
            <a:off x="-291322" y="1213423"/>
            <a:ext cx="3628976" cy="3025285"/>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spTree>
    <p:extLst>
      <p:ext uri="{BB962C8B-B14F-4D97-AF65-F5344CB8AC3E}">
        <p14:creationId xmlns:p14="http://schemas.microsoft.com/office/powerpoint/2010/main" val="256289679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35809" y="1114118"/>
            <a:ext cx="368490" cy="368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6" name="文本框 15"/>
          <p:cNvSpPr txBox="1"/>
          <p:nvPr/>
        </p:nvSpPr>
        <p:spPr>
          <a:xfrm>
            <a:off x="3574987" y="1114118"/>
            <a:ext cx="5569013" cy="333322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30000"/>
              </a:lnSpc>
              <a:buFont typeface="Arial" charset="0"/>
              <a:buChar char="•"/>
            </a:pPr>
            <a:r>
              <a:rPr lang="zh-CN" altLang="en-US" dirty="0">
                <a:solidFill>
                  <a:prstClr val="white">
                    <a:lumMod val="50000"/>
                  </a:prstClr>
                </a:solidFill>
                <a:cs typeface="+mn-ea"/>
                <a:sym typeface="+mn-lt"/>
              </a:rPr>
              <a:t>产品间缺乏有效组织和管理</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zh-CN" altLang="en-US" dirty="0">
                <a:solidFill>
                  <a:prstClr val="white">
                    <a:lumMod val="50000"/>
                  </a:prstClr>
                </a:solidFill>
                <a:cs typeface="+mn-ea"/>
                <a:sym typeface="+mn-lt"/>
              </a:rPr>
              <a:t>信息化建设缺乏全局统一的系统规划</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zh-CN" altLang="en-US" dirty="0">
                <a:solidFill>
                  <a:prstClr val="white">
                    <a:lumMod val="50000"/>
                  </a:prstClr>
                </a:solidFill>
                <a:cs typeface="+mn-ea"/>
                <a:sym typeface="+mn-lt"/>
              </a:rPr>
              <a:t>各个软件产品相对独立</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zh-CN" altLang="en-US" dirty="0">
                <a:solidFill>
                  <a:prstClr val="white">
                    <a:lumMod val="50000"/>
                  </a:prstClr>
                </a:solidFill>
                <a:cs typeface="+mn-ea"/>
                <a:sym typeface="+mn-lt"/>
              </a:rPr>
              <a:t>仅能够解决学生的一小部分需求</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zh-CN" altLang="en-US" dirty="0">
                <a:solidFill>
                  <a:prstClr val="white">
                    <a:lumMod val="50000"/>
                  </a:prstClr>
                </a:solidFill>
                <a:cs typeface="+mn-ea"/>
                <a:sym typeface="+mn-lt"/>
              </a:rPr>
              <a:t>信息难以交换</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zh-CN" altLang="en-US" dirty="0">
                <a:solidFill>
                  <a:prstClr val="white">
                    <a:lumMod val="50000"/>
                  </a:prstClr>
                </a:solidFill>
                <a:cs typeface="+mn-ea"/>
                <a:sym typeface="+mn-lt"/>
              </a:rPr>
              <a:t>各个软件产品可能采用不同软件平台开发，缺乏统一规划下的界面和访问接口</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zh-CN" altLang="en-US" dirty="0">
                <a:solidFill>
                  <a:prstClr val="white">
                    <a:lumMod val="50000"/>
                  </a:prstClr>
                </a:solidFill>
                <a:cs typeface="+mn-ea"/>
                <a:sym typeface="+mn-lt"/>
              </a:rPr>
              <a:t>无法直接访问相互间的数据和功能</a:t>
            </a:r>
            <a:endParaRPr lang="en-US" altLang="zh-CN" dirty="0">
              <a:solidFill>
                <a:prstClr val="white">
                  <a:lumMod val="50000"/>
                </a:prstClr>
              </a:solidFill>
              <a:cs typeface="+mn-ea"/>
              <a:sym typeface="+mn-lt"/>
            </a:endParaRPr>
          </a:p>
          <a:p>
            <a:pPr marL="285750" lvl="0" indent="-285750">
              <a:lnSpc>
                <a:spcPct val="130000"/>
              </a:lnSpc>
              <a:buFont typeface="Arial" charset="0"/>
              <a:buChar char="•"/>
            </a:pPr>
            <a:r>
              <a:rPr lang="mr-IN" altLang="zh-CN" dirty="0">
                <a:solidFill>
                  <a:prstClr val="white">
                    <a:lumMod val="50000"/>
                  </a:prstClr>
                </a:solidFill>
                <a:cs typeface="+mn-ea"/>
                <a:sym typeface="+mn-lt"/>
              </a:rPr>
              <a:t>……</a:t>
            </a:r>
            <a:endParaRPr lang="zh-CN" altLang="en-US" dirty="0">
              <a:solidFill>
                <a:prstClr val="white">
                  <a:lumMod val="50000"/>
                </a:prstClr>
              </a:solidFill>
              <a:cs typeface="+mn-ea"/>
              <a:sym typeface="+mn-lt"/>
            </a:endParaRPr>
          </a:p>
        </p:txBody>
      </p:sp>
      <p:sp>
        <p:nvSpPr>
          <p:cNvPr id="13" name="矩形 12"/>
          <p:cNvSpPr/>
          <p:nvPr/>
        </p:nvSpPr>
        <p:spPr>
          <a:xfrm>
            <a:off x="256670" y="191209"/>
            <a:ext cx="1997162"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背景综述</a:t>
            </a:r>
          </a:p>
        </p:txBody>
      </p:sp>
      <p:sp>
        <p:nvSpPr>
          <p:cNvPr id="17" name="矩形 16"/>
          <p:cNvSpPr/>
          <p:nvPr/>
        </p:nvSpPr>
        <p:spPr>
          <a:xfrm>
            <a:off x="256670" y="635990"/>
            <a:ext cx="1997162" cy="27558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cs typeface="+mn-ea"/>
                <a:sym typeface="+mn-lt"/>
              </a:rPr>
              <a:t>BACKGROUND</a:t>
            </a:r>
            <a:endParaRPr lang="zh-CN" altLang="en-US" sz="1200" dirty="0">
              <a:solidFill>
                <a:schemeClr val="tx2">
                  <a:lumMod val="90000"/>
                  <a:lumOff val="10000"/>
                </a:schemeClr>
              </a:solidFill>
              <a:cs typeface="+mn-ea"/>
              <a:sym typeface="+mn-lt"/>
            </a:endParaRPr>
          </a:p>
        </p:txBody>
      </p:sp>
      <p:pic>
        <p:nvPicPr>
          <p:cNvPr id="18" name="图片占位符 69">
            <a:extLst>
              <a:ext uri="{FF2B5EF4-FFF2-40B4-BE49-F238E27FC236}">
                <a16:creationId xmlns:a16="http://schemas.microsoft.com/office/drawing/2014/main" id="{6D8CF953-D43C-448C-9781-1DBD7973E89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6635"/>
          <a:stretch/>
        </p:blipFill>
        <p:spPr>
          <a:xfrm rot="5400000">
            <a:off x="-291322" y="1213423"/>
            <a:ext cx="3628976" cy="3025285"/>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spTree>
    <p:extLst>
      <p:ext uri="{BB962C8B-B14F-4D97-AF65-F5344CB8AC3E}">
        <p14:creationId xmlns:p14="http://schemas.microsoft.com/office/powerpoint/2010/main" val="83254712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35809" y="1114118"/>
            <a:ext cx="368490" cy="368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6" name="文本框 15"/>
          <p:cNvSpPr txBox="1"/>
          <p:nvPr/>
        </p:nvSpPr>
        <p:spPr>
          <a:xfrm>
            <a:off x="3404299" y="1065350"/>
            <a:ext cx="5569013" cy="186243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dirty="0">
                <a:solidFill>
                  <a:prstClr val="white">
                    <a:lumMod val="50000"/>
                  </a:prstClr>
                </a:solidFill>
                <a:cs typeface="+mn-ea"/>
                <a:sym typeface="+mn-lt"/>
              </a:rPr>
              <a:t>针对以上问题，我们小组设计了一个项目来改进中山大学</a:t>
            </a:r>
            <a:r>
              <a:rPr lang="en-US" altLang="zh-CN" dirty="0">
                <a:solidFill>
                  <a:prstClr val="white">
                    <a:lumMod val="50000"/>
                  </a:prstClr>
                </a:solidFill>
                <a:cs typeface="+mn-ea"/>
                <a:sym typeface="+mn-lt"/>
              </a:rPr>
              <a:t>APP</a:t>
            </a:r>
            <a:r>
              <a:rPr lang="zh-CN" altLang="en-US" dirty="0">
                <a:solidFill>
                  <a:prstClr val="white">
                    <a:lumMod val="50000"/>
                  </a:prstClr>
                </a:solidFill>
                <a:cs typeface="+mn-ea"/>
                <a:sym typeface="+mn-lt"/>
              </a:rPr>
              <a:t>的校园服务，充分了解学生的各项需求，根据需求来做全面的规划，建设更加全面的、集成的、个性化、开放的、安全的中山大学校园服务体系，进一步推动信息化建设的有序发展。</a:t>
            </a:r>
          </a:p>
        </p:txBody>
      </p:sp>
      <p:sp>
        <p:nvSpPr>
          <p:cNvPr id="13" name="矩形 12"/>
          <p:cNvSpPr/>
          <p:nvPr/>
        </p:nvSpPr>
        <p:spPr>
          <a:xfrm>
            <a:off x="256670" y="191209"/>
            <a:ext cx="1997162"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背景综述</a:t>
            </a:r>
          </a:p>
        </p:txBody>
      </p:sp>
      <p:sp>
        <p:nvSpPr>
          <p:cNvPr id="17" name="矩形 16"/>
          <p:cNvSpPr/>
          <p:nvPr/>
        </p:nvSpPr>
        <p:spPr>
          <a:xfrm>
            <a:off x="256670" y="635990"/>
            <a:ext cx="1997162" cy="27558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cs typeface="+mn-ea"/>
                <a:sym typeface="+mn-lt"/>
              </a:rPr>
              <a:t>BACKGROUND</a:t>
            </a:r>
            <a:endParaRPr lang="zh-CN" altLang="en-US" sz="1200" dirty="0">
              <a:solidFill>
                <a:schemeClr val="tx2">
                  <a:lumMod val="90000"/>
                  <a:lumOff val="10000"/>
                </a:schemeClr>
              </a:solidFill>
              <a:cs typeface="+mn-ea"/>
              <a:sym typeface="+mn-lt"/>
            </a:endParaRPr>
          </a:p>
        </p:txBody>
      </p:sp>
      <p:pic>
        <p:nvPicPr>
          <p:cNvPr id="18" name="图片占位符 69">
            <a:extLst>
              <a:ext uri="{FF2B5EF4-FFF2-40B4-BE49-F238E27FC236}">
                <a16:creationId xmlns:a16="http://schemas.microsoft.com/office/drawing/2014/main" id="{6D8CF953-D43C-448C-9781-1DBD7973E89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6635"/>
          <a:stretch/>
        </p:blipFill>
        <p:spPr>
          <a:xfrm rot="5400000">
            <a:off x="-291322" y="1213423"/>
            <a:ext cx="3628976" cy="3025285"/>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spTree>
    <p:extLst>
      <p:ext uri="{BB962C8B-B14F-4D97-AF65-F5344CB8AC3E}">
        <p14:creationId xmlns:p14="http://schemas.microsoft.com/office/powerpoint/2010/main" val="247298618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884940"/>
            <a:ext cx="2676525" cy="1376334"/>
            <a:chOff x="4546600" y="2197116"/>
            <a:chExt cx="3568700" cy="1835112"/>
          </a:xfrm>
        </p:grpSpPr>
        <p:sp>
          <p:nvSpPr>
            <p:cNvPr id="3" name="矩形 2"/>
            <p:cNvSpPr/>
            <p:nvPr/>
          </p:nvSpPr>
          <p:spPr>
            <a:xfrm>
              <a:off x="4839552" y="2197116"/>
              <a:ext cx="3275748" cy="742169"/>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cs typeface="+mn-ea"/>
                  <a:sym typeface="+mn-lt"/>
                </a:rPr>
                <a:t>PART 02</a:t>
              </a:r>
              <a:endParaRPr lang="zh-CN" altLang="en-US" sz="2700" dirty="0">
                <a:solidFill>
                  <a:schemeClr val="tx2">
                    <a:lumMod val="75000"/>
                    <a:lumOff val="25000"/>
                  </a:schemeClr>
                </a:solidFill>
                <a:cs typeface="+mn-ea"/>
                <a:sym typeface="+mn-lt"/>
              </a:endParaRPr>
            </a:p>
          </p:txBody>
        </p:sp>
        <p:sp>
          <p:nvSpPr>
            <p:cNvPr id="4" name="矩形 3"/>
            <p:cNvSpPr/>
            <p:nvPr/>
          </p:nvSpPr>
          <p:spPr>
            <a:xfrm>
              <a:off x="4826852" y="2744355"/>
              <a:ext cx="3086433" cy="878275"/>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cs typeface="+mn-ea"/>
                  <a:sym typeface="+mn-lt"/>
                </a:rPr>
                <a:t>市场调研</a:t>
              </a:r>
            </a:p>
          </p:txBody>
        </p:sp>
        <p:sp>
          <p:nvSpPr>
            <p:cNvPr id="5" name="文本框 4"/>
            <p:cNvSpPr txBox="1"/>
            <p:nvPr/>
          </p:nvSpPr>
          <p:spPr>
            <a:xfrm>
              <a:off x="4839551" y="3579027"/>
              <a:ext cx="2964731" cy="45320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cs typeface="+mn-ea"/>
                  <a:sym typeface="+mn-lt"/>
                </a:rPr>
                <a:t>MARKET SURVEY</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91899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84500" y="36564"/>
            <a:ext cx="4419740" cy="532646"/>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cs typeface="+mn-ea"/>
                <a:sym typeface="+mn-lt"/>
              </a:rPr>
              <a:t>系统化梳理</a:t>
            </a:r>
          </a:p>
        </p:txBody>
      </p:sp>
      <p:pic>
        <p:nvPicPr>
          <p:cNvPr id="5" name="图片 4">
            <a:extLst>
              <a:ext uri="{FF2B5EF4-FFF2-40B4-BE49-F238E27FC236}">
                <a16:creationId xmlns:a16="http://schemas.microsoft.com/office/drawing/2014/main" id="{1C3FAD06-A782-4CE9-8533-CA65E98DF9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46" y="569210"/>
            <a:ext cx="7667148" cy="4550422"/>
          </a:xfrm>
          <a:prstGeom prst="rect">
            <a:avLst/>
          </a:prstGeom>
        </p:spPr>
      </p:pic>
    </p:spTree>
    <p:extLst>
      <p:ext uri="{BB962C8B-B14F-4D97-AF65-F5344CB8AC3E}">
        <p14:creationId xmlns:p14="http://schemas.microsoft.com/office/powerpoint/2010/main" val="144721184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C1E37E6-E033-40EB-BBA4-65AC5466B3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009" y="0"/>
            <a:ext cx="7073982" cy="5143500"/>
          </a:xfrm>
          <a:prstGeom prst="rect">
            <a:avLst/>
          </a:prstGeom>
        </p:spPr>
      </p:pic>
    </p:spTree>
    <p:extLst>
      <p:ext uri="{BB962C8B-B14F-4D97-AF65-F5344CB8AC3E}">
        <p14:creationId xmlns:p14="http://schemas.microsoft.com/office/powerpoint/2010/main" val="17563584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扁平化品牌推广产品介绍商业计划书PPT"/>
</p:tagLst>
</file>

<file path=ppt/theme/theme1.xml><?xml version="1.0" encoding="utf-8"?>
<a:theme xmlns:a="http://schemas.openxmlformats.org/drawingml/2006/main" name="包图主题2">
  <a:themeElements>
    <a:clrScheme name="自定义 37">
      <a:dk1>
        <a:sysClr val="windowText" lastClr="000000"/>
      </a:dk1>
      <a:lt1>
        <a:sysClr val="window" lastClr="FFFFFF"/>
      </a:lt1>
      <a:dk2>
        <a:srgbClr val="44546A"/>
      </a:dk2>
      <a:lt2>
        <a:srgbClr val="E7E6E6"/>
      </a:lt2>
      <a:accent1>
        <a:srgbClr val="394754"/>
      </a:accent1>
      <a:accent2>
        <a:srgbClr val="00939F"/>
      </a:accent2>
      <a:accent3>
        <a:srgbClr val="F6AA26"/>
      </a:accent3>
      <a:accent4>
        <a:srgbClr val="EA552B"/>
      </a:accent4>
      <a:accent5>
        <a:srgbClr val="956134"/>
      </a:accent5>
      <a:accent6>
        <a:srgbClr val="394754"/>
      </a:accent6>
      <a:hlink>
        <a:srgbClr val="00939F"/>
      </a:hlink>
      <a:folHlink>
        <a:srgbClr val="F6AA26"/>
      </a:folHlink>
    </a:clrScheme>
    <a:fontScheme name="irazj4gj">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包图主题2</Template>
  <TotalTime>768</TotalTime>
  <Words>1973</Words>
  <Application>Microsoft Office PowerPoint</Application>
  <PresentationFormat>全屏显示(16:9)</PresentationFormat>
  <Paragraphs>174</Paragraphs>
  <Slides>27</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字魂59号-创粗黑</vt:lpstr>
      <vt:lpstr>Arial</vt:lpstr>
      <vt:lpstr>Calibri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扁平化品牌推广产品介绍商业计划书PPT</dc:title>
  <dc:creator>EiTin</dc:creator>
  <cp:lastModifiedBy>张 泽琳</cp:lastModifiedBy>
  <cp:revision>120</cp:revision>
  <dcterms:created xsi:type="dcterms:W3CDTF">2017-09-14T02:23:06Z</dcterms:created>
  <dcterms:modified xsi:type="dcterms:W3CDTF">2020-05-06T01:27:57Z</dcterms:modified>
</cp:coreProperties>
</file>