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8" d="100"/>
          <a:sy n="118" d="100"/>
        </p:scale>
        <p:origin x="-143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42886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2647950"/>
            <a:ext cx="3571874" cy="421004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-2379" y="-925"/>
            <a:ext cx="9146379" cy="6858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01524" y="0"/>
                </a:lnTo>
                <a:lnTo>
                  <a:pt x="120000" y="16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 rot="-2460000">
            <a:off x="817111" y="1730402"/>
            <a:ext cx="5648622" cy="12043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3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 rot="-2460000">
            <a:off x="1212276" y="2470924"/>
            <a:ext cx="6511131" cy="3292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8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ctr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ctr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ctr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ctr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ctr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ctr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ctr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ctr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sldNum" idx="12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65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2793505" y="-869917"/>
            <a:ext cx="3579848" cy="7520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8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173736" marR="0" lvl="1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402336" marR="0" lvl="2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630936" marR="0" lvl="3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859536" marR="0" lvl="4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1097280" marR="0" lvl="5" indent="-93980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1353312" marR="0" lvl="6" indent="-833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1581912" marR="0" lvl="7" indent="-833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1792224" marR="0" lvl="8" indent="-77723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sldNum" idx="12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65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 rot="5400000">
            <a:off x="5318919" y="1585119"/>
            <a:ext cx="4678361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 rot="5400000">
            <a:off x="1127919" y="-396079"/>
            <a:ext cx="4678361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8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173736" marR="0" lvl="1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402336" marR="0" lvl="2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630936" marR="0" lvl="3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859536" marR="0" lvl="4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1097280" marR="0" lvl="5" indent="-93980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1353312" marR="0" lvl="6" indent="-833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1581912" marR="0" lvl="7" indent="-833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1792224" marR="0" lvl="8" indent="-77723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sldNum" idx="12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65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22959" y="1100628"/>
            <a:ext cx="7520939" cy="35798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8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173736" marR="0" lvl="1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402336" marR="0" lvl="2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630936" marR="0" lvl="3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859536" marR="0" lvl="4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1097280" marR="0" lvl="5" indent="-93980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1353312" marR="0" lvl="6" indent="-833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1581912" marR="0" lvl="7" indent="-833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1792224" marR="0" lvl="8" indent="-77723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6" name="Shape 26"/>
          <p:cNvSpPr>
            <a:spLocks noGrp="1"/>
          </p:cNvSpPr>
          <p:nvPr>
            <p:ph type="sldNum" idx="12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65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-2379" y="-925"/>
            <a:ext cx="9146379" cy="6858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01524" y="0"/>
                </a:lnTo>
                <a:lnTo>
                  <a:pt x="120000" y="16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0" y="2647950"/>
            <a:ext cx="3571874" cy="4210049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 rot="-2460000">
            <a:off x="819398" y="1726736"/>
            <a:ext cx="5650992" cy="12075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3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 rot="-2460000">
            <a:off x="1216152" y="2468304"/>
            <a:ext cx="6510528" cy="3291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8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sldNum" idx="12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65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822959" y="1097279"/>
            <a:ext cx="3200399" cy="371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800"/>
              </a:spcBef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173736" marR="0" lvl="1" indent="-213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402336" marR="0" lvl="2" indent="-467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630936" marR="0" lvl="3" indent="-594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859536" marR="0" lvl="4" indent="-594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1097280" marR="0" lvl="5" indent="-68580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1353312" marR="0" lvl="6" indent="-579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1581912" marR="0" lvl="7" indent="-579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1792224" marR="0" lvl="8" indent="-52323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700016" y="1097279"/>
            <a:ext cx="3200399" cy="371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800"/>
              </a:spcBef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173736" marR="0" lvl="1" indent="-213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402336" marR="0" lvl="2" indent="-467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630936" marR="0" lvl="3" indent="-594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859536" marR="0" lvl="4" indent="-594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1097280" marR="0" lvl="5" indent="-68580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1353312" marR="0" lvl="6" indent="-579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1581912" marR="0" lvl="7" indent="-579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1792224" marR="0" lvl="8" indent="-52323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sldNum" idx="12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65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822959" y="1097279"/>
            <a:ext cx="320039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8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819150" y="1701848"/>
            <a:ext cx="3200399" cy="3108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8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173736" marR="0" lvl="1" indent="-467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402336" marR="0" lvl="2" indent="-594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630936" marR="0" lvl="3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859536" marR="0" lvl="4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1097280" marR="0" lvl="5" indent="-81280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1353312" marR="0" lvl="6" indent="-706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1581912" marR="0" lvl="7" indent="-706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1792224" marR="0" lvl="8" indent="-65023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4700016" y="1097279"/>
            <a:ext cx="320039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8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4700016" y="1701848"/>
            <a:ext cx="3200399" cy="3108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8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173736" marR="0" lvl="1" indent="-467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402336" marR="0" lvl="2" indent="-594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630936" marR="0" lvl="3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859536" marR="0" lvl="4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1097280" marR="0" lvl="5" indent="-81280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1353312" marR="0" lvl="6" indent="-706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1581912" marR="0" lvl="7" indent="-706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1792224" marR="0" lvl="8" indent="-65023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idx="12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65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sldNum" idx="12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65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sldNum" idx="12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65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2647950"/>
            <a:ext cx="3571874" cy="421004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" name="Shape 62"/>
          <p:cNvSpPr/>
          <p:nvPr/>
        </p:nvSpPr>
        <p:spPr>
          <a:xfrm rot="5400000">
            <a:off x="433389" y="-433386"/>
            <a:ext cx="6858000" cy="7724777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 rot="-2460000">
            <a:off x="784930" y="1576103"/>
            <a:ext cx="5212080" cy="10894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 sz="2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749551" y="2618911"/>
            <a:ext cx="3807779" cy="3324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80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173736" marR="0" lvl="1" indent="4063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402336" marR="0" lvl="2" indent="-213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630936" marR="0" lvl="3" indent="-467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859536" marR="0" lvl="4" indent="-467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1097280" marR="0" lvl="5" indent="-55880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1353312" marR="0" lvl="6" indent="-452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1581912" marR="0" lvl="7" indent="-452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1792224" marR="0" lvl="8" indent="-39623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 rot="-2460000">
            <a:off x="1297953" y="2253384"/>
            <a:ext cx="5794759" cy="6233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800"/>
              </a:spcBef>
              <a:buClr>
                <a:srgbClr val="FFFFFF"/>
              </a:buClr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sldNum" idx="12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65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2028825" y="0"/>
            <a:ext cx="7115175" cy="6858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342900" algn="r" rtl="0">
              <a:spcBef>
                <a:spcPts val="8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173736" marR="0" lvl="1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402336" marR="0" lvl="2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630936" marR="0" lvl="3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859536" marR="0" lvl="4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1097280" marR="0" lvl="5" indent="-93980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1353312" marR="0" lvl="6" indent="-833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1581912" marR="0" lvl="7" indent="-833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1792224" marR="0" lvl="8" indent="-77723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1" name="Shape 71"/>
          <p:cNvSpPr/>
          <p:nvPr/>
        </p:nvSpPr>
        <p:spPr>
          <a:xfrm>
            <a:off x="0" y="2647950"/>
            <a:ext cx="3571874" cy="421004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0" y="5048250"/>
            <a:ext cx="3571874" cy="1809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6848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 rot="-2460000">
            <a:off x="671197" y="1717500"/>
            <a:ext cx="5486400" cy="8674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-2460000">
            <a:off x="1143479" y="2180528"/>
            <a:ext cx="6096545" cy="740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800"/>
              </a:spcBef>
              <a:buClr>
                <a:schemeClr val="dk2"/>
              </a:buClr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sldNum" idx="12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65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-2381" y="5050632"/>
            <a:ext cx="3574257" cy="18073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" y="119999"/>
                </a:moveTo>
                <a:lnTo>
                  <a:pt x="0" y="0"/>
                </a:lnTo>
                <a:lnTo>
                  <a:pt x="68674" y="0"/>
                </a:lnTo>
                <a:lnTo>
                  <a:pt x="119999" y="119999"/>
                </a:lnTo>
                <a:lnTo>
                  <a:pt x="79" y="119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Shape 7"/>
          <p:cNvSpPr/>
          <p:nvPr/>
        </p:nvSpPr>
        <p:spPr>
          <a:xfrm>
            <a:off x="-2379" y="5051292"/>
            <a:ext cx="9146379" cy="180670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26779" y="0"/>
                </a:lnTo>
                <a:lnTo>
                  <a:pt x="120000" y="61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822959" y="1100628"/>
            <a:ext cx="7520939" cy="35798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8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173736" marR="0" lvl="1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402336" marR="0" lvl="2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630936" marR="0" lvl="3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859536" marR="0" lvl="4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1097280" marR="0" lvl="5" indent="-93980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1353312" marR="0" lvl="6" indent="-833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1581912" marR="0" lvl="7" indent="-833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1792224" marR="0" lvl="8" indent="-77723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sldNum" idx="12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65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s.chrislkeller.com/demos/tabletop_to_datatable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cottpham/tabletop-to-datatable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c.edu/schools/law/library/facultyservices/newacquisitions.html" TargetMode="External"/><Relationship Id="rId7" Type="http://schemas.openxmlformats.org/officeDocument/2006/relationships/hyperlink" Target="https://drive.google.com/a/bc.edu/folderview?id=0B_2Y-aJrZRRHbW5MSUdRSFJtWDA&amp;usp=shar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c.edu/schools/law/test-students/faq" TargetMode="External"/><Relationship Id="rId5" Type="http://schemas.openxmlformats.org/officeDocument/2006/relationships/hyperlink" Target="http://www.bc.edu/schools/law/test-students/faculty" TargetMode="External"/><Relationship Id="rId4" Type="http://schemas.openxmlformats.org/officeDocument/2006/relationships/hyperlink" Target="http://www.bc.edu/schools/law/library/usingthelibrary/preparingforexam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 rot="-2460000">
            <a:off x="817111" y="1730402"/>
            <a:ext cx="5648622" cy="12043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lang="en-US" sz="288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TURN YOUR DATA INTO INTERACTIVE TABLES USING TABLETOP.JS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xfrm rot="-2460000">
            <a:off x="1212276" y="2470924"/>
            <a:ext cx="6511131" cy="329259"/>
          </a:xfrm>
          <a:prstGeom prst="rect">
            <a:avLst/>
          </a:prstGeom>
          <a:noFill/>
          <a:ln>
            <a:noFill/>
          </a:ln>
        </p:spPr>
        <p:txBody>
          <a:bodyPr lIns="91425" tIns="9125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65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NICK SZYDLOWSKI</a:t>
            </a:r>
          </a:p>
          <a:p>
            <a:pPr marL="0" marR="0" lvl="0" indent="0" algn="l" rtl="0">
              <a:lnSpc>
                <a:spcPct val="8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665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2/16/16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CAN A SPREADSHEET BE YOUR DATABASE?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822960" y="1100628"/>
            <a:ext cx="3745948" cy="35798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</a:t>
            </a: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Easy to update data</a:t>
            </a: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Quick to get up and running</a:t>
            </a: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600" b="1" i="0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" name="Shape 101"/>
          <p:cNvSpPr txBox="1">
            <a:spLocks/>
          </p:cNvSpPr>
          <p:nvPr/>
        </p:nvSpPr>
        <p:spPr>
          <a:xfrm>
            <a:off x="4721308" y="1100628"/>
            <a:ext cx="3745948" cy="35798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173736" marR="0" lvl="1" indent="-7213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402336" marR="0" lvl="2" indent="-7213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630936" marR="0" lvl="3" indent="-7213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859536" marR="0" lvl="4" indent="-7213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1097280" marR="0" lvl="5" indent="-9398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1353312" marR="0" lvl="6" indent="-8331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1581912" marR="0" lvl="7" indent="-8331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1792224" marR="0" lvl="8" indent="-7772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SzPct val="25000"/>
            </a:pPr>
            <a:r>
              <a:rPr lang="en-US" dirty="0" smtClean="0"/>
              <a:t>Con</a:t>
            </a:r>
          </a:p>
          <a:p>
            <a:pPr>
              <a:buSzPct val="25000"/>
            </a:pPr>
            <a:r>
              <a:rPr lang="en-US" dirty="0" smtClean="0"/>
              <a:t>Load time can be an issue</a:t>
            </a:r>
          </a:p>
          <a:p>
            <a:pPr>
              <a:buSzPct val="25000"/>
            </a:pPr>
            <a:r>
              <a:rPr lang="en-US" dirty="0" smtClean="0"/>
              <a:t>All data is public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BASIC MODEL TO START FROM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822959" y="1100628"/>
            <a:ext cx="7520939" cy="35798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jQuery</a:t>
            </a: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DataTables – jQuery plugin for tables</a:t>
            </a: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Tabletop.js – get data from a Google Spreadsheet for display in DataTables or other framework</a:t>
            </a: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sng" strike="noStrike" cap="none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http://projects.chrislkeller.com/demos/tabletop_to_datatables/</a:t>
            </a: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sng" strike="noStrike" cap="none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https://github.com/scottpham/tabletop-to-datatables</a:t>
            </a:r>
          </a:p>
          <a:p>
            <a:pPr marL="342900" marR="0" lvl="0" indent="-342900" algn="l" rtl="0"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 EASY STEPS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822959" y="1100628"/>
            <a:ext cx="7520939" cy="35798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run the demo with your data:</a:t>
            </a: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Publish spreadsheet data</a:t>
            </a: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page-specific JavaScript</a:t>
            </a:r>
          </a:p>
          <a:p>
            <a:pPr marL="342900" marR="0" lvl="0" indent="-342900" algn="l" rtl="0"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HTML file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1 – PUBLISH SPREADSHEET DATA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822959" y="1100628"/>
            <a:ext cx="7520939" cy="35798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Google Sheets:</a:t>
            </a:r>
          </a:p>
          <a:p>
            <a:pPr marL="173736" marR="0" lvl="1" indent="-173736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File -&gt;Publish to the web</a:t>
            </a:r>
          </a:p>
          <a:p>
            <a:pPr marL="173736" marR="0" lvl="1" indent="-1737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Get spreadsheet URL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2 – EDIT PAGE-SPECIFIC JS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22959" y="1100628"/>
            <a:ext cx="7520939" cy="35798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Open graphic.js</a:t>
            </a: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spreadsheet URL</a:t>
            </a:r>
          </a:p>
          <a:p>
            <a:pPr marL="342900" marR="0" lvl="0" indent="-342900" algn="l" rtl="0"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column names and data sources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3 – EDIT HTML FILE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822959" y="1100628"/>
            <a:ext cx="7520939" cy="35798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Open index.html in your text editor</a:t>
            </a: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local testing only – change path for remote files to use “http://” instead of “//” </a:t>
            </a:r>
          </a:p>
          <a:p>
            <a:pPr marL="342900" marR="0" lvl="0" indent="-342900" algn="l" rtl="0"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the body text of the page to whatever makes sense with your data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CUSTOMIZE!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822959" y="1100628"/>
            <a:ext cx="7520939" cy="35798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your spreadsheet:</a:t>
            </a:r>
          </a:p>
          <a:p>
            <a:pPr marL="173736" marR="0" lvl="1" indent="-173736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formulas to create HTML from data</a:t>
            </a: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Choose DataTables options</a:t>
            </a:r>
          </a:p>
          <a:p>
            <a:pPr marL="173736" marR="0" lvl="1" indent="-173736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Select display features</a:t>
            </a:r>
          </a:p>
          <a:p>
            <a:pPr marL="173736" marR="0" lvl="1" indent="-173736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a spreadsheet column to sort or search but don’t display it</a:t>
            </a: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CSS to change the look and feel</a:t>
            </a:r>
          </a:p>
          <a:p>
            <a:pPr marL="342900" marR="0" lvl="0" indent="-342900" algn="l" rtl="0"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jQuery to add features that DataTables doesn’t offer out of the box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822959" y="1100628"/>
            <a:ext cx="7520939" cy="35798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</a:t>
            </a:r>
            <a:r>
              <a:rPr lang="en-US" sz="1600" b="1" i="0" u="none" strike="noStrike" cap="none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production</a:t>
            </a:r>
            <a:r>
              <a:rPr lang="en-US" sz="1600" b="1" i="0" u="none" strike="noStrike" cap="none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lang="en-US" sz="1600" b="1" i="0" u="sng" strike="noStrike" cap="none" dirty="0" smtClean="0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</a:t>
            </a:r>
            <a:r>
              <a:rPr lang="en-US" sz="1600" b="1" i="0" u="sng" strike="noStrike" cap="none" dirty="0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://www.bc.edu/schools/law/library/facultyservices/newacquisitions.html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n-US" sz="1600" b="1" i="0" u="none" strike="noStrike" cap="none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sz="1600" b="1" i="0" u="sng" strike="noStrike" cap="none" dirty="0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http://www.bc.edu/schools/law/library/usingthelibrary/preparingforexams.html</a:t>
            </a: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development for new Law School </a:t>
            </a:r>
            <a:r>
              <a:rPr lang="en-US" sz="1600" b="1" i="0" u="none" strike="noStrike" cap="none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site:</a:t>
            </a:r>
            <a:r>
              <a:rPr lang="en-US" dirty="0"/>
              <a:t> </a:t>
            </a:r>
            <a:r>
              <a:rPr lang="en-US" sz="1600" b="1" i="0" u="sng" strike="noStrike" cap="none" dirty="0" smtClean="0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http</a:t>
            </a:r>
            <a:r>
              <a:rPr lang="en-US" sz="1600" b="1" i="0" u="sng" strike="noStrike" cap="none" dirty="0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://www.bc.edu/schools/law/test-students/faculty</a:t>
            </a:r>
            <a:r>
              <a:rPr lang="en-US" sz="1600" b="1" i="0" u="sng" strike="noStrike" cap="none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n-US" sz="1600" b="1" i="0" u="sng" strike="noStrike" cap="none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sz="1600" b="1" i="0" u="sng" strike="noStrike" cap="none" dirty="0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6"/>
              </a:rPr>
              <a:t>http://www.bc.edu/schools/law/test-students/faq</a:t>
            </a: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Demo files shared with library staff </a:t>
            </a:r>
            <a:r>
              <a:rPr lang="en-US" sz="1600" b="1" i="0" u="none" strike="noStrike" cap="none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at:</a:t>
            </a:r>
            <a:r>
              <a:rPr lang="en-US" dirty="0"/>
              <a:t> </a:t>
            </a:r>
            <a:r>
              <a:rPr lang="en-US" sz="1600" b="1" i="0" u="sng" strike="noStrike" cap="none" dirty="0" smtClean="0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7"/>
              </a:rPr>
              <a:t>https</a:t>
            </a:r>
            <a:r>
              <a:rPr lang="en-US" sz="1600" b="1" i="0" u="sng" strike="noStrike" cap="none" dirty="0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7"/>
              </a:rPr>
              <a:t>://drive.google.com/a/bc.edu/folderview?id=0B_2Y-aJrZRRHbW5MSUdRSFJtWDA&amp;usp=sharing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marL="342900" marR="0" lvl="0" indent="-342900" algn="l" rtl="0"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600" b="1" i="0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gles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234</Words>
  <Application>Microsoft Office PowerPoint</Application>
  <PresentationFormat>On-screen Show (4:3)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Noto Sans Symbols</vt:lpstr>
      <vt:lpstr>Source Sans Pro</vt:lpstr>
      <vt:lpstr>Angles</vt:lpstr>
      <vt:lpstr>TURN YOUR DATA INTO INTERACTIVE TABLES USING TABLETOP.JS</vt:lpstr>
      <vt:lpstr>CAN A SPREADSHEET BE YOUR DATABASE?</vt:lpstr>
      <vt:lpstr>A BASIC MODEL TO START FROM</vt:lpstr>
      <vt:lpstr>3 EASY STEPS</vt:lpstr>
      <vt:lpstr>STEP 1 – PUBLISH SPREADSHEET DATA</vt:lpstr>
      <vt:lpstr>STEP 2 – EDIT PAGE-SPECIFIC JS</vt:lpstr>
      <vt:lpstr>STEP 3 – EDIT HTML FILE</vt:lpstr>
      <vt:lpstr>CUSTOMIZE!</vt:lpstr>
      <vt:lpstr>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TURN YOUR DATA INTO INTERACTIVE TABLES USING TABLETOP.JS</dc:title>
  <cp:lastModifiedBy>Nick Szydlowski</cp:lastModifiedBy>
  <cp:revision>3</cp:revision>
  <dcterms:modified xsi:type="dcterms:W3CDTF">2016-02-16T21:57:58Z</dcterms:modified>
</cp:coreProperties>
</file>