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Lst>
  <p:sldSz cy="5143500" cx="9144000"/>
  <p:notesSz cx="6858000" cy="9144000"/>
  <p:embeddedFontLst>
    <p:embeddedFont>
      <p:font typeface="Proxima Nova"/>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ProximaNova-bold.fntdata"/><Relationship Id="rId25" Type="http://schemas.openxmlformats.org/officeDocument/2006/relationships/font" Target="fonts/ProximaNova-regular.fntdata"/><Relationship Id="rId28" Type="http://schemas.openxmlformats.org/officeDocument/2006/relationships/font" Target="fonts/ProximaNova-boldItalic.fntdata"/><Relationship Id="rId27" Type="http://schemas.openxmlformats.org/officeDocument/2006/relationships/font" Target="fonts/ProximaNova-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Shape 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7" name="Shape 5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Shape 1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9" name="Shape 10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Shape 1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5" name="Shape 11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Shape 1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1" name="Shape 12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Shape 1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7" name="Shape 12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Shape 13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5" name="Shape 13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Shape 1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0" name="Shape 14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Shape 1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0" name="Shape 15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Shape 15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5" name="Shape 15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The point of this slide is about creating connections, relationships between items.</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Shape 16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1" name="Shape 16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Shape 1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7" name="Shape 16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Demonstrate how to create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Shape 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3" name="Shape 6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Shape 1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3" name="Shape 17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Shape 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9" name="Shape 6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Shape 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4" name="Shape 7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Shape 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0" name="Shape 8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Shape 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6" name="Shape 8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Shape 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1" name="Shape 9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Not the content of items, but the material nature, its reliability, its social context, provenance. As humanities research and teaching moves away from the printed book and into the digital world, you need something that performs a similar function for digital objects. What are you looking at? Social or historical significance or non-significance? So you know what you’re using in two or three different levels.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Shape 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7" name="Shape 9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Shape 1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3" name="Shape 10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Shape 10"/>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Shape 11"/>
          <p:cNvSpPr txBox="1"/>
          <p:nvPr>
            <p:ph type="ctrTitle"/>
          </p:nvPr>
        </p:nvSpPr>
        <p:spPr>
          <a:xfrm>
            <a:off x="510450" y="1257300"/>
            <a:ext cx="8123100" cy="1588500"/>
          </a:xfrm>
          <a:prstGeom prst="rect">
            <a:avLst/>
          </a:prstGeom>
        </p:spPr>
        <p:txBody>
          <a:bodyPr anchorCtr="0" anchor="b" bIns="91425" lIns="91425" spcFirstLastPara="1" rIns="91425" wrap="square" tIns="91425"/>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Shape 12"/>
          <p:cNvSpPr txBox="1"/>
          <p:nvPr>
            <p:ph idx="1" type="subTitle"/>
          </p:nvPr>
        </p:nvSpPr>
        <p:spPr>
          <a:xfrm>
            <a:off x="510450" y="3182313"/>
            <a:ext cx="8123100" cy="6300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Shape 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8" name="Shape 48"/>
        <p:cNvGrpSpPr/>
        <p:nvPr/>
      </p:nvGrpSpPr>
      <p:grpSpPr>
        <a:xfrm>
          <a:off x="0" y="0"/>
          <a:ext cx="0" cy="0"/>
          <a:chOff x="0" y="0"/>
          <a:chExt cx="0" cy="0"/>
        </a:xfrm>
      </p:grpSpPr>
      <p:sp>
        <p:nvSpPr>
          <p:cNvPr id="49" name="Shape 49"/>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0" name="Shape 50"/>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Shape 51"/>
          <p:cNvSpPr txBox="1"/>
          <p:nvPr>
            <p:ph idx="1" type="body"/>
          </p:nvPr>
        </p:nvSpPr>
        <p:spPr>
          <a:xfrm>
            <a:off x="311700" y="3071300"/>
            <a:ext cx="8520600" cy="901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Shape 5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Shape 5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Shape 15"/>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Shape 16"/>
          <p:cNvSpPr txBox="1"/>
          <p:nvPr>
            <p:ph type="title"/>
          </p:nvPr>
        </p:nvSpPr>
        <p:spPr>
          <a:xfrm>
            <a:off x="510450" y="2057400"/>
            <a:ext cx="8123100" cy="778800"/>
          </a:xfrm>
          <a:prstGeom prst="rect">
            <a:avLst/>
          </a:prstGeom>
        </p:spPr>
        <p:txBody>
          <a:bodyPr anchorCtr="0" anchor="b"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Shape 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Shape 19"/>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 name="Shape 20"/>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Shape 21"/>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2" name="Shape 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3" name="Shape 23"/>
        <p:cNvGrpSpPr/>
        <p:nvPr/>
      </p:nvGrpSpPr>
      <p:grpSpPr>
        <a:xfrm>
          <a:off x="0" y="0"/>
          <a:ext cx="0" cy="0"/>
          <a:chOff x="0" y="0"/>
          <a:chExt cx="0" cy="0"/>
        </a:xfrm>
      </p:grpSpPr>
      <p:sp>
        <p:nvSpPr>
          <p:cNvPr id="24" name="Shape 2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Shape 2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Shape 26"/>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8" name="Shape 28"/>
        <p:cNvGrpSpPr/>
        <p:nvPr/>
      </p:nvGrpSpPr>
      <p:grpSpPr>
        <a:xfrm>
          <a:off x="0" y="0"/>
          <a:ext cx="0" cy="0"/>
          <a:chOff x="0" y="0"/>
          <a:chExt cx="0" cy="0"/>
        </a:xfrm>
      </p:grpSpPr>
      <p:sp>
        <p:nvSpPr>
          <p:cNvPr id="29" name="Shape 29"/>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Shape 3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1" name="Shape 31"/>
        <p:cNvGrpSpPr/>
        <p:nvPr/>
      </p:nvGrpSpPr>
      <p:grpSpPr>
        <a:xfrm>
          <a:off x="0" y="0"/>
          <a:ext cx="0" cy="0"/>
          <a:chOff x="0" y="0"/>
          <a:chExt cx="0" cy="0"/>
        </a:xfrm>
      </p:grpSpPr>
      <p:sp>
        <p:nvSpPr>
          <p:cNvPr id="32" name="Shape 32"/>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Shape 33"/>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Shape 36"/>
          <p:cNvSpPr txBox="1"/>
          <p:nvPr>
            <p:ph type="title"/>
          </p:nvPr>
        </p:nvSpPr>
        <p:spPr>
          <a:xfrm>
            <a:off x="490250" y="526350"/>
            <a:ext cx="57975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Shape 3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8" name="Shape 38"/>
        <p:cNvGrpSpPr/>
        <p:nvPr/>
      </p:nvGrpSpPr>
      <p:grpSpPr>
        <a:xfrm>
          <a:off x="0" y="0"/>
          <a:ext cx="0" cy="0"/>
          <a:chOff x="0" y="0"/>
          <a:chExt cx="0" cy="0"/>
        </a:xfrm>
      </p:grpSpPr>
      <p:sp>
        <p:nvSpPr>
          <p:cNvPr id="39" name="Shape 3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40" name="Shape 40"/>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Shape 41"/>
          <p:cNvSpPr txBox="1"/>
          <p:nvPr>
            <p:ph type="title"/>
          </p:nvPr>
        </p:nvSpPr>
        <p:spPr>
          <a:xfrm>
            <a:off x="265500" y="1205825"/>
            <a:ext cx="4045200" cy="15096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Shape 42"/>
          <p:cNvSpPr txBox="1"/>
          <p:nvPr>
            <p:ph idx="1" type="subTitle"/>
          </p:nvPr>
        </p:nvSpPr>
        <p:spPr>
          <a:xfrm>
            <a:off x="265500" y="2769001"/>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Shape 43"/>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4" name="Shape 4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5" name="Shape 45"/>
        <p:cNvGrpSpPr/>
        <p:nvPr/>
      </p:nvGrpSpPr>
      <p:grpSpPr>
        <a:xfrm>
          <a:off x="0" y="0"/>
          <a:ext cx="0" cy="0"/>
          <a:chOff x="0" y="0"/>
          <a:chExt cx="0" cy="0"/>
        </a:xfrm>
      </p:grpSpPr>
      <p:sp>
        <p:nvSpPr>
          <p:cNvPr id="46" name="Shape 46"/>
          <p:cNvSpPr txBox="1"/>
          <p:nvPr>
            <p:ph idx="1" type="body"/>
          </p:nvPr>
        </p:nvSpPr>
        <p:spPr>
          <a:xfrm>
            <a:off x="311700" y="423682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2100"/>
              <a:buNone/>
              <a:defRPr sz="2100"/>
            </a:lvl1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pearmint">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github.com/BCDigSchol/coffee-code"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dublincore.org/documents/dces/"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jpg"/><Relationship Id="rId4" Type="http://schemas.openxmlformats.org/officeDocument/2006/relationships/image" Target="../media/image1.jpg"/><Relationship Id="rId5" Type="http://schemas.openxmlformats.org/officeDocument/2006/relationships/hyperlink" Target="https://www.moma.org/collection/works/81033" TargetMode="External"/><Relationship Id="rId6" Type="http://schemas.openxmlformats.org/officeDocument/2006/relationships/hyperlink" Target="http://www.kettlesyard.co.uk/collection-item/oiseau-dans-lespace-bird-in-space/"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docs.google.com/document/d/1LBISrwtna7Ow2pNbA6AbXsXW1TGN8w0Fv1d-yDFkGYI/edit?usp=sharing" TargetMode="External"/><Relationship Id="rId4" Type="http://schemas.openxmlformats.org/officeDocument/2006/relationships/hyperlink" Target="https://drive.google.com/file/d/0B0nIZN_L6xPMLUVIVEl6OVI2eXdoSFFVZ0g2NDNIZ1piQ1Z3/view?usp=sharing" TargetMode="External"/><Relationship Id="rId5" Type="http://schemas.openxmlformats.org/officeDocument/2006/relationships/hyperlink" Target="https://drive.google.com/file/d/0B0nIZN_L6xPMbDh0WnlDY1lsSkhKMnFlel9WVEppVldvV3RF/view?usp=sharing" TargetMode="External"/><Relationship Id="rId6" Type="http://schemas.openxmlformats.org/officeDocument/2006/relationships/image" Target="../media/image2.jpg"/><Relationship Id="rId7" Type="http://schemas.openxmlformats.org/officeDocument/2006/relationships/image" Target="../media/image4.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9.xml"/><Relationship Id="rId3" Type="http://schemas.openxmlformats.org/officeDocument/2006/relationships/hyperlink" Target="http://www.omeka.net"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www.mfa.org/collections/object/paul-revere-32401" TargetMode="External"/><Relationship Id="rId4" Type="http://schemas.openxmlformats.org/officeDocument/2006/relationships/hyperlink" Target="http://www.mfa.org/collections/object/sons-of-liberty-bowl-39072"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bosdesca.omeka.net"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omeka.org/classic/docs/GettingStarted/Site_Planning_Tips/"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www2.archivists.org/glossary/terms/a/analytical-bibliography"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Shape 59"/>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sz="3900"/>
              <a:t>Coffee &amp; Code:</a:t>
            </a:r>
            <a:endParaRPr sz="3900"/>
          </a:p>
          <a:p>
            <a:pPr indent="0" lvl="0" marL="0">
              <a:spcBef>
                <a:spcPts val="0"/>
              </a:spcBef>
              <a:spcAft>
                <a:spcPts val="0"/>
              </a:spcAft>
              <a:buNone/>
            </a:pPr>
            <a:r>
              <a:rPr lang="en" sz="3900"/>
              <a:t>Creating digital exhibits with Omeka</a:t>
            </a:r>
            <a:endParaRPr sz="3900"/>
          </a:p>
        </p:txBody>
      </p:sp>
      <p:sp>
        <p:nvSpPr>
          <p:cNvPr id="60" name="Shape 60"/>
          <p:cNvSpPr txBox="1"/>
          <p:nvPr>
            <p:ph idx="1" type="subTitle"/>
          </p:nvPr>
        </p:nvSpPr>
        <p:spPr>
          <a:xfrm>
            <a:off x="510450" y="3182325"/>
            <a:ext cx="8477100" cy="630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Chelcie Rowell &amp; Stephen Sturgeon • 28 April 2018</a:t>
            </a:r>
            <a:endParaRPr/>
          </a:p>
          <a:p>
            <a:pPr indent="0" lvl="0" marL="0">
              <a:spcBef>
                <a:spcPts val="0"/>
              </a:spcBef>
              <a:spcAft>
                <a:spcPts val="0"/>
              </a:spcAft>
              <a:buNone/>
            </a:pPr>
            <a:r>
              <a:rPr lang="en">
                <a:solidFill>
                  <a:schemeClr val="hlink"/>
                </a:solidFill>
                <a:uFill>
                  <a:noFill/>
                </a:uFill>
                <a:hlinkClick r:id="rId3"/>
              </a:rPr>
              <a:t>GitHub.com/BCDigSchol/coffee-code</a:t>
            </a:r>
            <a:r>
              <a:rPr lang="en"/>
              <a:t>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Shape 11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To describe an item, ask yourself?</a:t>
            </a:r>
            <a:endParaRPr/>
          </a:p>
        </p:txBody>
      </p:sp>
      <p:sp>
        <p:nvSpPr>
          <p:cNvPr id="112" name="Shape 11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What is is the item </a:t>
            </a:r>
            <a:r>
              <a:rPr b="1" lang="en"/>
              <a:t>of</a:t>
            </a:r>
            <a:r>
              <a:rPr lang="en"/>
              <a:t> ?</a:t>
            </a:r>
            <a:endParaRPr/>
          </a:p>
          <a:p>
            <a:pPr indent="0" lvl="0" marL="0">
              <a:spcBef>
                <a:spcPts val="1600"/>
              </a:spcBef>
              <a:spcAft>
                <a:spcPts val="1600"/>
              </a:spcAft>
              <a:buNone/>
            </a:pPr>
            <a:r>
              <a:rPr lang="en"/>
              <a:t>What is the item </a:t>
            </a:r>
            <a:r>
              <a:rPr b="1" lang="en"/>
              <a:t>about</a:t>
            </a:r>
            <a:r>
              <a:rPr lang="en"/>
              <a:t>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Shape 1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2 kinds of descriptive metadata</a:t>
            </a:r>
            <a:endParaRPr/>
          </a:p>
        </p:txBody>
      </p:sp>
      <p:sp>
        <p:nvSpPr>
          <p:cNvPr id="118" name="Shape 1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b="1" lang="en"/>
              <a:t>Fields</a:t>
            </a:r>
            <a:r>
              <a:rPr lang="en"/>
              <a:t> — the buckets into which you place your description, e.g. ‘Title’ or ‘Subject’</a:t>
            </a:r>
            <a:endParaRPr/>
          </a:p>
          <a:p>
            <a:pPr indent="-342900" lvl="0" marL="457200">
              <a:spcBef>
                <a:spcPts val="1600"/>
              </a:spcBef>
              <a:spcAft>
                <a:spcPts val="0"/>
              </a:spcAft>
              <a:buSzPts val="1800"/>
              <a:buChar char="●"/>
            </a:pPr>
            <a:r>
              <a:rPr lang="en"/>
              <a:t>Which are required? Which recommended?</a:t>
            </a:r>
            <a:endParaRPr/>
          </a:p>
          <a:p>
            <a:pPr indent="0" lvl="0" marL="0">
              <a:spcBef>
                <a:spcPts val="1600"/>
              </a:spcBef>
              <a:spcAft>
                <a:spcPts val="0"/>
              </a:spcAft>
              <a:buNone/>
            </a:pPr>
            <a:r>
              <a:rPr b="1" lang="en"/>
              <a:t>Values</a:t>
            </a:r>
            <a:r>
              <a:rPr lang="en"/>
              <a:t> — the items you place in the bucket</a:t>
            </a:r>
            <a:endParaRPr/>
          </a:p>
          <a:p>
            <a:pPr indent="-342900" lvl="0" marL="457200">
              <a:spcBef>
                <a:spcPts val="1600"/>
              </a:spcBef>
              <a:spcAft>
                <a:spcPts val="0"/>
              </a:spcAft>
              <a:buSzPts val="1800"/>
              <a:buChar char="●"/>
            </a:pPr>
            <a:r>
              <a:rPr lang="en"/>
              <a:t>Will you use title case or sentence case in titles? Supplied information in brackets?</a:t>
            </a:r>
            <a:endParaRPr/>
          </a:p>
          <a:p>
            <a:pPr indent="-342900" lvl="0" marL="457200">
              <a:spcBef>
                <a:spcPts val="0"/>
              </a:spcBef>
              <a:spcAft>
                <a:spcPts val="0"/>
              </a:spcAft>
              <a:buSzPts val="1800"/>
              <a:buChar char="●"/>
            </a:pPr>
            <a:r>
              <a:rPr lang="en"/>
              <a:t>Are you going to draw your subjects from a limited list of terms so that you don’t use two different words to describe the same thing?</a:t>
            </a:r>
            <a:endParaRPr/>
          </a:p>
          <a:p>
            <a:pPr indent="0" lvl="0" marL="0">
              <a:spcBef>
                <a:spcPts val="1600"/>
              </a:spcBef>
              <a:spcAft>
                <a:spcPts val="1600"/>
              </a:spcAft>
              <a:buNone/>
            </a:pPr>
            <a:r>
              <a:rPr b="1" lang="en"/>
              <a:t>The upshot?</a:t>
            </a:r>
            <a:r>
              <a:rPr lang="en"/>
              <a:t> Be consistent across records!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Shape 1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Today we’ll focus on item description</a:t>
            </a:r>
            <a:endParaRPr/>
          </a:p>
        </p:txBody>
      </p:sp>
      <p:sp>
        <p:nvSpPr>
          <p:cNvPr id="124" name="Shape 124"/>
          <p:cNvSpPr txBox="1"/>
          <p:nvPr>
            <p:ph idx="1" type="body"/>
          </p:nvPr>
        </p:nvSpPr>
        <p:spPr>
          <a:xfrm>
            <a:off x="311700" y="1152475"/>
            <a:ext cx="8520600" cy="3726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Which of the </a:t>
            </a:r>
            <a:r>
              <a:rPr lang="en" u="sng">
                <a:solidFill>
                  <a:schemeClr val="hlink"/>
                </a:solidFill>
                <a:hlinkClick r:id="rId3"/>
              </a:rPr>
              <a:t>Dublin Core Metadata Initiative’s Element Set</a:t>
            </a:r>
            <a:r>
              <a:rPr lang="en"/>
              <a:t> apply to your item? Remember that you don’t have to use all of them.</a:t>
            </a:r>
            <a:endParaRPr/>
          </a:p>
          <a:p>
            <a:pPr indent="0" lvl="0" marL="0">
              <a:spcBef>
                <a:spcPts val="1600"/>
              </a:spcBef>
              <a:spcAft>
                <a:spcPts val="0"/>
              </a:spcAft>
              <a:buNone/>
            </a:pPr>
            <a:r>
              <a:rPr lang="en"/>
              <a:t>Some</a:t>
            </a:r>
            <a:r>
              <a:rPr lang="en"/>
              <a:t> elements require decisions about the extent of explanation and context your metadata will provide, as in the ‘Description’ and ‘Relation’ fields.</a:t>
            </a:r>
            <a:endParaRPr/>
          </a:p>
          <a:p>
            <a:pPr indent="0" lvl="0" marL="0">
              <a:spcBef>
                <a:spcPts val="1600"/>
              </a:spcBef>
              <a:spcAft>
                <a:spcPts val="0"/>
              </a:spcAft>
              <a:buNone/>
            </a:pPr>
            <a:r>
              <a:rPr lang="en"/>
              <a:t>Other elements, such as ‘Date’, call for straightforward, factual information—but there are exceptions here!</a:t>
            </a:r>
            <a:endParaRPr/>
          </a:p>
          <a:p>
            <a:pPr indent="0" lvl="0" marL="0">
              <a:spcBef>
                <a:spcPts val="1600"/>
              </a:spcBef>
              <a:spcAft>
                <a:spcPts val="0"/>
              </a:spcAft>
              <a:buNone/>
            </a:pPr>
            <a:r>
              <a:t/>
            </a:r>
            <a:endParaRPr/>
          </a:p>
          <a:p>
            <a:pPr indent="0" lvl="0" marL="0">
              <a:spcBef>
                <a:spcPts val="160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Shape 1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Birds in Space, briefly</a:t>
            </a:r>
            <a:endParaRPr/>
          </a:p>
        </p:txBody>
      </p:sp>
      <p:pic>
        <p:nvPicPr>
          <p:cNvPr id="130" name="Shape 130"/>
          <p:cNvPicPr preferRelativeResize="0"/>
          <p:nvPr/>
        </p:nvPicPr>
        <p:blipFill>
          <a:blip r:embed="rId3">
            <a:alphaModFix/>
          </a:blip>
          <a:stretch>
            <a:fillRect/>
          </a:stretch>
        </p:blipFill>
        <p:spPr>
          <a:xfrm>
            <a:off x="152400" y="1170125"/>
            <a:ext cx="2162816" cy="3820975"/>
          </a:xfrm>
          <a:prstGeom prst="rect">
            <a:avLst/>
          </a:prstGeom>
          <a:noFill/>
          <a:ln>
            <a:noFill/>
          </a:ln>
        </p:spPr>
      </p:pic>
      <p:pic>
        <p:nvPicPr>
          <p:cNvPr id="131" name="Shape 131"/>
          <p:cNvPicPr preferRelativeResize="0"/>
          <p:nvPr/>
        </p:nvPicPr>
        <p:blipFill>
          <a:blip r:embed="rId4">
            <a:alphaModFix/>
          </a:blip>
          <a:stretch>
            <a:fillRect/>
          </a:stretch>
        </p:blipFill>
        <p:spPr>
          <a:xfrm>
            <a:off x="2467616" y="1170125"/>
            <a:ext cx="2861751" cy="3820975"/>
          </a:xfrm>
          <a:prstGeom prst="rect">
            <a:avLst/>
          </a:prstGeom>
          <a:noFill/>
          <a:ln>
            <a:noFill/>
          </a:ln>
        </p:spPr>
      </p:pic>
      <p:sp>
        <p:nvSpPr>
          <p:cNvPr id="132" name="Shape 132"/>
          <p:cNvSpPr txBox="1"/>
          <p:nvPr/>
        </p:nvSpPr>
        <p:spPr>
          <a:xfrm>
            <a:off x="5393325" y="1170125"/>
            <a:ext cx="3438900" cy="38211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1800">
                <a:latin typeface="Proxima Nova"/>
                <a:ea typeface="Proxima Nova"/>
                <a:cs typeface="Proxima Nova"/>
                <a:sym typeface="Proxima Nova"/>
              </a:rPr>
              <a:t>What separate demands do Constantin Brâncuși’s </a:t>
            </a:r>
            <a:r>
              <a:rPr lang="en" sz="1800" u="sng">
                <a:solidFill>
                  <a:schemeClr val="hlink"/>
                </a:solidFill>
                <a:latin typeface="Proxima Nova"/>
                <a:ea typeface="Proxima Nova"/>
                <a:cs typeface="Proxima Nova"/>
                <a:sym typeface="Proxima Nova"/>
                <a:hlinkClick r:id="rId5"/>
              </a:rPr>
              <a:t>sculpture</a:t>
            </a:r>
            <a:r>
              <a:rPr lang="en" sz="1800">
                <a:latin typeface="Proxima Nova"/>
                <a:ea typeface="Proxima Nova"/>
                <a:cs typeface="Proxima Nova"/>
                <a:sym typeface="Proxima Nova"/>
              </a:rPr>
              <a:t> </a:t>
            </a:r>
            <a:r>
              <a:rPr i="1" lang="en" sz="1800">
                <a:latin typeface="Proxima Nova"/>
                <a:ea typeface="Proxima Nova"/>
                <a:cs typeface="Proxima Nova"/>
                <a:sym typeface="Proxima Nova"/>
              </a:rPr>
              <a:t>Bird in Space</a:t>
            </a:r>
            <a:r>
              <a:rPr lang="en" sz="1800">
                <a:latin typeface="Proxima Nova"/>
                <a:ea typeface="Proxima Nova"/>
                <a:cs typeface="Proxima Nova"/>
                <a:sym typeface="Proxima Nova"/>
              </a:rPr>
              <a:t> and a </a:t>
            </a:r>
            <a:r>
              <a:rPr lang="en" sz="1800" u="sng">
                <a:solidFill>
                  <a:schemeClr val="hlink"/>
                </a:solidFill>
                <a:latin typeface="Proxima Nova"/>
                <a:ea typeface="Proxima Nova"/>
                <a:cs typeface="Proxima Nova"/>
                <a:sym typeface="Proxima Nova"/>
                <a:hlinkClick r:id="rId6"/>
              </a:rPr>
              <a:t>photograph</a:t>
            </a:r>
            <a:r>
              <a:rPr lang="en" sz="1800">
                <a:latin typeface="Proxima Nova"/>
                <a:ea typeface="Proxima Nova"/>
                <a:cs typeface="Proxima Nova"/>
                <a:sym typeface="Proxima Nova"/>
              </a:rPr>
              <a:t> of that sculpture make of metadata?</a:t>
            </a:r>
            <a:endParaRPr sz="1800">
              <a:latin typeface="Proxima Nova"/>
              <a:ea typeface="Proxima Nova"/>
              <a:cs typeface="Proxima Nova"/>
              <a:sym typeface="Proxima Nova"/>
            </a:endParaRPr>
          </a:p>
          <a:p>
            <a:pPr indent="0" lvl="0" marL="0">
              <a:spcBef>
                <a:spcPts val="0"/>
              </a:spcBef>
              <a:spcAft>
                <a:spcPts val="0"/>
              </a:spcAft>
              <a:buNone/>
            </a:pPr>
            <a:r>
              <a:t/>
            </a:r>
            <a:endParaRPr sz="1800">
              <a:latin typeface="Proxima Nova"/>
              <a:ea typeface="Proxima Nova"/>
              <a:cs typeface="Proxima Nova"/>
              <a:sym typeface="Proxima Nova"/>
            </a:endParaRPr>
          </a:p>
          <a:p>
            <a:pPr indent="0" lvl="0" marL="0">
              <a:spcBef>
                <a:spcPts val="0"/>
              </a:spcBef>
              <a:spcAft>
                <a:spcPts val="0"/>
              </a:spcAft>
              <a:buNone/>
            </a:pPr>
            <a:r>
              <a:t/>
            </a:r>
            <a:endParaRPr sz="1800">
              <a:latin typeface="Proxima Nova"/>
              <a:ea typeface="Proxima Nova"/>
              <a:cs typeface="Proxima Nova"/>
              <a:sym typeface="Proxima Nova"/>
            </a:endParaRPr>
          </a:p>
          <a:p>
            <a:pPr indent="0" lvl="0" marL="0">
              <a:spcBef>
                <a:spcPts val="0"/>
              </a:spcBef>
              <a:spcAft>
                <a:spcPts val="0"/>
              </a:spcAft>
              <a:buNone/>
            </a:pPr>
            <a:r>
              <a:t/>
            </a:r>
            <a:endParaRPr sz="1800">
              <a:latin typeface="Proxima Nova"/>
              <a:ea typeface="Proxima Nova"/>
              <a:cs typeface="Proxima Nova"/>
              <a:sym typeface="Proxima Nova"/>
            </a:endParaRPr>
          </a:p>
          <a:p>
            <a:pPr indent="0" lvl="0" marL="0">
              <a:spcBef>
                <a:spcPts val="0"/>
              </a:spcBef>
              <a:spcAft>
                <a:spcPts val="0"/>
              </a:spcAft>
              <a:buNone/>
            </a:pPr>
            <a:r>
              <a:t/>
            </a:r>
            <a:endParaRPr sz="1800">
              <a:latin typeface="Proxima Nova"/>
              <a:ea typeface="Proxima Nova"/>
              <a:cs typeface="Proxima Nova"/>
              <a:sym typeface="Proxima Nova"/>
            </a:endParaRPr>
          </a:p>
          <a:p>
            <a:pPr indent="0" lvl="0" marL="0">
              <a:spcBef>
                <a:spcPts val="0"/>
              </a:spcBef>
              <a:spcAft>
                <a:spcPts val="0"/>
              </a:spcAft>
              <a:buNone/>
            </a:pPr>
            <a:r>
              <a:t/>
            </a:r>
            <a:endParaRPr sz="1800">
              <a:latin typeface="Proxima Nova"/>
              <a:ea typeface="Proxima Nova"/>
              <a:cs typeface="Proxima Nova"/>
              <a:sym typeface="Proxima Nova"/>
            </a:endParaRPr>
          </a:p>
          <a:p>
            <a:pPr indent="0" lvl="0" marL="0">
              <a:spcBef>
                <a:spcPts val="0"/>
              </a:spcBef>
              <a:spcAft>
                <a:spcPts val="0"/>
              </a:spcAft>
              <a:buNone/>
            </a:pPr>
            <a:r>
              <a:t/>
            </a:r>
            <a:endParaRPr sz="1800">
              <a:latin typeface="Proxima Nova"/>
              <a:ea typeface="Proxima Nova"/>
              <a:cs typeface="Proxima Nova"/>
              <a:sym typeface="Proxima Nova"/>
            </a:endParaRPr>
          </a:p>
          <a:p>
            <a:pPr indent="0" lvl="0" marL="0">
              <a:spcBef>
                <a:spcPts val="0"/>
              </a:spcBef>
              <a:spcAft>
                <a:spcPts val="0"/>
              </a:spcAft>
              <a:buNone/>
            </a:pPr>
            <a:r>
              <a:rPr lang="en">
                <a:latin typeface="Proxima Nova"/>
                <a:ea typeface="Proxima Nova"/>
                <a:cs typeface="Proxima Nova"/>
                <a:sym typeface="Proxima Nova"/>
              </a:rPr>
              <a:t>images from the Museum of Modern Art and Kettle’s Yard, University of Cambridge</a:t>
            </a:r>
            <a:endParaRPr>
              <a:latin typeface="Proxima Nova"/>
              <a:ea typeface="Proxima Nova"/>
              <a:cs typeface="Proxima Nova"/>
              <a:sym typeface="Proxima Nov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Shape 137"/>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Exercise 1. </a:t>
            </a:r>
            <a:endParaRPr/>
          </a:p>
          <a:p>
            <a:pPr indent="0" lvl="0" marL="0">
              <a:spcBef>
                <a:spcPts val="0"/>
              </a:spcBef>
              <a:spcAft>
                <a:spcPts val="0"/>
              </a:spcAft>
              <a:buNone/>
            </a:pPr>
            <a:r>
              <a:rPr lang="en"/>
              <a:t>Describe an item</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Shape 14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Exercise 1: Describe an item</a:t>
            </a:r>
            <a:endParaRPr/>
          </a:p>
        </p:txBody>
      </p:sp>
      <p:sp>
        <p:nvSpPr>
          <p:cNvPr id="143" name="Shape 143"/>
          <p:cNvSpPr txBox="1"/>
          <p:nvPr>
            <p:ph idx="1" type="body"/>
          </p:nvPr>
        </p:nvSpPr>
        <p:spPr>
          <a:xfrm>
            <a:off x="311700" y="1152475"/>
            <a:ext cx="8520600" cy="11106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en"/>
              <a:t>Drawing upon the </a:t>
            </a:r>
            <a:r>
              <a:rPr lang="en" u="sng">
                <a:solidFill>
                  <a:schemeClr val="hlink"/>
                </a:solidFill>
                <a:hlinkClick r:id="rId3"/>
              </a:rPr>
              <a:t>descriptive text</a:t>
            </a:r>
            <a:r>
              <a:rPr lang="en"/>
              <a:t> provided, describe one or both items below adhering to the structure of the </a:t>
            </a:r>
            <a:r>
              <a:rPr lang="en" u="sng">
                <a:solidFill>
                  <a:schemeClr val="hlink"/>
                </a:solidFill>
                <a:hlinkClick r:id="rId4"/>
              </a:rPr>
              <a:t>Dublin Core metadata elements</a:t>
            </a:r>
            <a:r>
              <a:rPr lang="en"/>
              <a:t>. Create your description(s) using the provided </a:t>
            </a:r>
            <a:r>
              <a:rPr lang="en" u="sng">
                <a:solidFill>
                  <a:schemeClr val="hlink"/>
                </a:solidFill>
                <a:hlinkClick r:id="rId5"/>
              </a:rPr>
              <a:t>worksheet</a:t>
            </a:r>
            <a:r>
              <a:rPr lang="en"/>
              <a:t>.</a:t>
            </a:r>
            <a:endParaRPr sz="1200"/>
          </a:p>
        </p:txBody>
      </p:sp>
      <p:pic>
        <p:nvPicPr>
          <p:cNvPr descr="A man cradles a silver teapot in his left hand and holds his right hand to his chin. He looks the viewer in the eye." id="144" name="Shape 144" title="Portrait of a man"/>
          <p:cNvPicPr preferRelativeResize="0"/>
          <p:nvPr/>
        </p:nvPicPr>
        <p:blipFill rotWithShape="1">
          <a:blip r:embed="rId6">
            <a:alphaModFix/>
          </a:blip>
          <a:srcRect b="0" l="2262" r="2272" t="2912"/>
          <a:stretch/>
        </p:blipFill>
        <p:spPr>
          <a:xfrm>
            <a:off x="744000" y="2339275"/>
            <a:ext cx="1658400" cy="1808400"/>
          </a:xfrm>
          <a:prstGeom prst="roundRect">
            <a:avLst>
              <a:gd fmla="val 16667" name="adj"/>
            </a:avLst>
          </a:prstGeom>
          <a:noFill/>
          <a:ln>
            <a:noFill/>
          </a:ln>
        </p:spPr>
      </p:pic>
      <p:sp>
        <p:nvSpPr>
          <p:cNvPr id="145" name="Shape 145"/>
          <p:cNvSpPr txBox="1"/>
          <p:nvPr/>
        </p:nvSpPr>
        <p:spPr>
          <a:xfrm>
            <a:off x="311700" y="4179500"/>
            <a:ext cx="2523000" cy="3897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1800">
                <a:solidFill>
                  <a:schemeClr val="accent3"/>
                </a:solidFill>
                <a:latin typeface="Proxima Nova"/>
                <a:ea typeface="Proxima Nova"/>
                <a:cs typeface="Proxima Nova"/>
                <a:sym typeface="Proxima Nova"/>
              </a:rPr>
              <a:t>Portrait of Paul Revere </a:t>
            </a:r>
            <a:r>
              <a:rPr lang="en" sz="1800">
                <a:solidFill>
                  <a:schemeClr val="accent3"/>
                </a:solidFill>
                <a:latin typeface="Proxima Nova"/>
                <a:ea typeface="Proxima Nova"/>
                <a:cs typeface="Proxima Nova"/>
                <a:sym typeface="Proxima Nova"/>
              </a:rPr>
              <a:t>John Singleton Copley</a:t>
            </a:r>
            <a:endParaRPr/>
          </a:p>
        </p:txBody>
      </p:sp>
      <p:pic>
        <p:nvPicPr>
          <p:cNvPr id="146" name="Shape 146" title="Silver punch bowl engraved with an elegant script"/>
          <p:cNvPicPr preferRelativeResize="0"/>
          <p:nvPr/>
        </p:nvPicPr>
        <p:blipFill>
          <a:blip r:embed="rId7">
            <a:alphaModFix/>
          </a:blip>
          <a:stretch>
            <a:fillRect/>
          </a:stretch>
        </p:blipFill>
        <p:spPr>
          <a:xfrm>
            <a:off x="3471388" y="2339275"/>
            <a:ext cx="2716200" cy="1808400"/>
          </a:xfrm>
          <a:prstGeom prst="roundRect">
            <a:avLst>
              <a:gd fmla="val 16667" name="adj"/>
            </a:avLst>
          </a:prstGeom>
          <a:noFill/>
          <a:ln>
            <a:noFill/>
          </a:ln>
        </p:spPr>
      </p:pic>
      <p:sp>
        <p:nvSpPr>
          <p:cNvPr id="147" name="Shape 147"/>
          <p:cNvSpPr txBox="1"/>
          <p:nvPr/>
        </p:nvSpPr>
        <p:spPr>
          <a:xfrm>
            <a:off x="3356800" y="4179500"/>
            <a:ext cx="2945400" cy="3897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1800">
                <a:solidFill>
                  <a:schemeClr val="accent3"/>
                </a:solidFill>
                <a:latin typeface="Proxima Nova"/>
                <a:ea typeface="Proxima Nova"/>
                <a:cs typeface="Proxima Nova"/>
                <a:sym typeface="Proxima Nova"/>
              </a:rPr>
              <a:t>Sons of Liberty punch bowl Paul Revere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Shape 152"/>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Exercise 2. </a:t>
            </a:r>
            <a:endParaRPr/>
          </a:p>
          <a:p>
            <a:pPr indent="0" lvl="0" marL="0" rtl="0">
              <a:spcBef>
                <a:spcPts val="0"/>
              </a:spcBef>
              <a:spcAft>
                <a:spcPts val="0"/>
              </a:spcAft>
              <a:buNone/>
            </a:pPr>
            <a:r>
              <a:rPr lang="en"/>
              <a:t>Create an item record in Omeka</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Shape 15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The </a:t>
            </a:r>
            <a:r>
              <a:rPr b="1" lang="en"/>
              <a:t>most useful organizing properties</a:t>
            </a:r>
            <a:r>
              <a:rPr lang="en"/>
              <a:t> for information resources are those based on their content and meaning, and these are not directly apparent when you look at a book or document . . .</a:t>
            </a:r>
            <a:endParaRPr/>
          </a:p>
          <a:p>
            <a:pPr indent="0" lvl="0" marL="0">
              <a:spcBef>
                <a:spcPts val="1600"/>
              </a:spcBef>
              <a:spcAft>
                <a:spcPts val="0"/>
              </a:spcAft>
              <a:buNone/>
            </a:pPr>
            <a:r>
              <a:rPr lang="en"/>
              <a:t>The </a:t>
            </a:r>
            <a:r>
              <a:rPr b="1" lang="en"/>
              <a:t>most effective organizing systems</a:t>
            </a:r>
            <a:r>
              <a:rPr lang="en"/>
              <a:t> for information resources often are based on properties that emerge from analyzing the collection as a whole.</a:t>
            </a:r>
            <a:endParaRPr/>
          </a:p>
          <a:p>
            <a:pPr indent="0" lvl="0" marL="0">
              <a:spcBef>
                <a:spcPts val="1600"/>
              </a:spcBef>
              <a:spcAft>
                <a:spcPts val="1600"/>
              </a:spcAft>
              <a:buClr>
                <a:schemeClr val="dk1"/>
              </a:buClr>
              <a:buSzPts val="1100"/>
              <a:buFont typeface="Arial"/>
              <a:buNone/>
            </a:pPr>
            <a:r>
              <a:rPr i="1" lang="en"/>
              <a:t>The Discipline of Organizing</a:t>
            </a:r>
            <a:r>
              <a:rPr lang="en"/>
              <a:t>, ed. Robert J.</a:t>
            </a:r>
            <a:r>
              <a:rPr i="1" lang="en"/>
              <a:t> </a:t>
            </a:r>
            <a:r>
              <a:rPr lang="en"/>
              <a:t>Glushko, p. 15</a:t>
            </a:r>
            <a:endParaRPr/>
          </a:p>
        </p:txBody>
      </p:sp>
      <p:sp>
        <p:nvSpPr>
          <p:cNvPr id="158" name="Shape 15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From items to collections: in theory</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Shape 16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From items to collections: in practice</a:t>
            </a:r>
            <a:endParaRPr/>
          </a:p>
        </p:txBody>
      </p:sp>
      <p:sp>
        <p:nvSpPr>
          <p:cNvPr id="164" name="Shape 16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What connections among items do you want to create?</a:t>
            </a:r>
            <a:endParaRPr/>
          </a:p>
          <a:p>
            <a:pPr indent="0" lvl="0" marL="0">
              <a:spcBef>
                <a:spcPts val="1600"/>
              </a:spcBef>
              <a:spcAft>
                <a:spcPts val="1600"/>
              </a:spcAft>
              <a:buNone/>
            </a:pPr>
            <a:r>
              <a:rPr lang="en"/>
              <a:t>How would you create these connections through metadata?</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Shape 169"/>
          <p:cNvSpPr txBox="1"/>
          <p:nvPr>
            <p:ph type="title"/>
          </p:nvPr>
        </p:nvSpPr>
        <p:spPr>
          <a:xfrm>
            <a:off x="311700" y="991475"/>
            <a:ext cx="8520600" cy="19179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Demo</a:t>
            </a:r>
            <a:endParaRPr/>
          </a:p>
        </p:txBody>
      </p:sp>
      <p:sp>
        <p:nvSpPr>
          <p:cNvPr id="170" name="Shape 170"/>
          <p:cNvSpPr txBox="1"/>
          <p:nvPr>
            <p:ph idx="1" type="body"/>
          </p:nvPr>
        </p:nvSpPr>
        <p:spPr>
          <a:xfrm>
            <a:off x="311700" y="3071300"/>
            <a:ext cx="8520600" cy="9018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
              <a:t>Creating an item record in </a:t>
            </a:r>
            <a:r>
              <a:rPr lang="en" u="sng">
                <a:solidFill>
                  <a:schemeClr val="hlink"/>
                </a:solidFill>
                <a:hlinkClick r:id="rId3"/>
              </a:rPr>
              <a:t>Omeka.net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Shape 6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Today’s session</a:t>
            </a:r>
            <a:endParaRPr/>
          </a:p>
          <a:p>
            <a:pPr indent="0" lvl="0" marL="0">
              <a:spcBef>
                <a:spcPts val="0"/>
              </a:spcBef>
              <a:spcAft>
                <a:spcPts val="0"/>
              </a:spcAft>
              <a:buNone/>
            </a:pPr>
            <a:r>
              <a:t/>
            </a:r>
            <a:endParaRPr/>
          </a:p>
          <a:p>
            <a:pPr indent="0" lvl="0" marL="0">
              <a:spcBef>
                <a:spcPts val="0"/>
              </a:spcBef>
              <a:spcAft>
                <a:spcPts val="0"/>
              </a:spcAft>
              <a:buNone/>
            </a:pPr>
            <a:r>
              <a:t/>
            </a:r>
            <a:endParaRPr/>
          </a:p>
        </p:txBody>
      </p:sp>
      <p:sp>
        <p:nvSpPr>
          <p:cNvPr id="66" name="Shape 6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a:spcBef>
                <a:spcPts val="0"/>
              </a:spcBef>
              <a:spcAft>
                <a:spcPts val="0"/>
              </a:spcAft>
              <a:buSzPts val="1800"/>
              <a:buChar char="●"/>
            </a:pPr>
            <a:r>
              <a:rPr lang="en"/>
              <a:t>Overview of Omeka</a:t>
            </a:r>
            <a:endParaRPr/>
          </a:p>
          <a:p>
            <a:pPr indent="-342900" lvl="0" marL="457200">
              <a:spcBef>
                <a:spcPts val="0"/>
              </a:spcBef>
              <a:spcAft>
                <a:spcPts val="0"/>
              </a:spcAft>
              <a:buSzPts val="1800"/>
              <a:buChar char="●"/>
            </a:pPr>
            <a:r>
              <a:rPr lang="en"/>
              <a:t>Metadata! Or, describing items for digital collections</a:t>
            </a:r>
            <a:endParaRPr/>
          </a:p>
          <a:p>
            <a:pPr indent="-342900" lvl="0" marL="457200">
              <a:spcBef>
                <a:spcPts val="0"/>
              </a:spcBef>
              <a:spcAft>
                <a:spcPts val="0"/>
              </a:spcAft>
              <a:buSzPts val="1800"/>
              <a:buChar char="●"/>
            </a:pPr>
            <a:r>
              <a:rPr lang="en"/>
              <a:t>Exercise 1.  Describe an item</a:t>
            </a:r>
            <a:endParaRPr/>
          </a:p>
          <a:p>
            <a:pPr indent="-342900" lvl="0" marL="457200">
              <a:spcBef>
                <a:spcPts val="0"/>
              </a:spcBef>
              <a:spcAft>
                <a:spcPts val="0"/>
              </a:spcAft>
              <a:buSzPts val="1800"/>
              <a:buChar char="●"/>
            </a:pPr>
            <a:r>
              <a:rPr lang="en"/>
              <a:t>Exercise 2. Create an item record in Omeka</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Shape 17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Exercise 2: Create an item record in Omeka</a:t>
            </a:r>
            <a:endParaRPr/>
          </a:p>
        </p:txBody>
      </p:sp>
      <p:sp>
        <p:nvSpPr>
          <p:cNvPr id="176" name="Shape 17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C</a:t>
            </a:r>
            <a:r>
              <a:rPr lang="en"/>
              <a:t>reate an item record based on the first exercise, but making any revisions after our discussion.</a:t>
            </a:r>
            <a:endParaRPr/>
          </a:p>
          <a:p>
            <a:pPr indent="0" lvl="0" marL="0" rtl="0">
              <a:spcBef>
                <a:spcPts val="1600"/>
              </a:spcBef>
              <a:spcAft>
                <a:spcPts val="0"/>
              </a:spcAft>
              <a:buNone/>
            </a:pPr>
            <a:r>
              <a:rPr lang="en"/>
              <a:t>You may also draw upon the metadata records for these items created by the Museum of Fine Arts:</a:t>
            </a:r>
            <a:endParaRPr/>
          </a:p>
          <a:p>
            <a:pPr indent="-342900" lvl="0" marL="457200" rtl="0">
              <a:spcBef>
                <a:spcPts val="1600"/>
              </a:spcBef>
              <a:spcAft>
                <a:spcPts val="0"/>
              </a:spcAft>
              <a:buSzPts val="1800"/>
              <a:buChar char="●"/>
            </a:pPr>
            <a:r>
              <a:rPr lang="en" u="sng">
                <a:solidFill>
                  <a:schemeClr val="hlink"/>
                </a:solidFill>
                <a:hlinkClick r:id="rId3"/>
              </a:rPr>
              <a:t>Paul Revere</a:t>
            </a:r>
            <a:r>
              <a:rPr lang="en"/>
              <a:t> by John Singleton Copley </a:t>
            </a:r>
            <a:endParaRPr/>
          </a:p>
          <a:p>
            <a:pPr indent="-342900" lvl="0" marL="457200" rtl="0">
              <a:spcBef>
                <a:spcPts val="0"/>
              </a:spcBef>
              <a:spcAft>
                <a:spcPts val="0"/>
              </a:spcAft>
              <a:buSzPts val="1800"/>
              <a:buChar char="●"/>
            </a:pPr>
            <a:r>
              <a:rPr lang="en" u="sng">
                <a:solidFill>
                  <a:schemeClr val="hlink"/>
                </a:solidFill>
                <a:hlinkClick r:id="rId4"/>
              </a:rPr>
              <a:t>Sons of Liberty punch bowl</a:t>
            </a:r>
            <a:r>
              <a:rPr lang="en"/>
              <a:t> by Paul Revere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Shape 71"/>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Overview of Omeka</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Shape 7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What kinds of resources can you create in Omeka?</a:t>
            </a:r>
            <a:endParaRPr/>
          </a:p>
        </p:txBody>
      </p:sp>
      <p:sp>
        <p:nvSpPr>
          <p:cNvPr id="77" name="Shape 7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b="1" lang="en"/>
              <a:t>Items: </a:t>
            </a:r>
            <a:r>
              <a:rPr lang="en"/>
              <a:t>individual descriptive metadata records, or building blocks</a:t>
            </a:r>
            <a:endParaRPr/>
          </a:p>
          <a:p>
            <a:pPr indent="0" lvl="0" marL="0">
              <a:spcBef>
                <a:spcPts val="1600"/>
              </a:spcBef>
              <a:spcAft>
                <a:spcPts val="0"/>
              </a:spcAft>
              <a:buNone/>
            </a:pPr>
            <a:r>
              <a:rPr b="1" lang="en"/>
              <a:t>Collections: </a:t>
            </a:r>
            <a:r>
              <a:rPr lang="en"/>
              <a:t>groups of items</a:t>
            </a:r>
            <a:endParaRPr/>
          </a:p>
          <a:p>
            <a:pPr indent="0" lvl="0" marL="0">
              <a:spcBef>
                <a:spcPts val="1600"/>
              </a:spcBef>
              <a:spcAft>
                <a:spcPts val="0"/>
              </a:spcAft>
              <a:buNone/>
            </a:pPr>
            <a:r>
              <a:rPr b="1" lang="en"/>
              <a:t>Exhibits: </a:t>
            </a:r>
            <a:r>
              <a:rPr lang="en"/>
              <a:t>curated items with deep contextualization, essays</a:t>
            </a:r>
            <a:r>
              <a:rPr lang="en"/>
              <a:t>, or </a:t>
            </a:r>
            <a:r>
              <a:rPr lang="en"/>
              <a:t>teaching materials</a:t>
            </a:r>
            <a:endParaRPr/>
          </a:p>
          <a:p>
            <a:pPr indent="0" lvl="0" marL="0">
              <a:spcBef>
                <a:spcPts val="1600"/>
              </a:spcBef>
              <a:spcAft>
                <a:spcPts val="0"/>
              </a:spcAft>
              <a:buNone/>
            </a:pPr>
            <a:r>
              <a:rPr b="1" lang="en"/>
              <a:t>Pages: </a:t>
            </a:r>
            <a:r>
              <a:rPr lang="en"/>
              <a:t>additional web pages, e.g. ‘About’ or ‘Credits’</a:t>
            </a:r>
            <a:endParaRPr/>
          </a:p>
          <a:p>
            <a:pPr indent="0" lvl="0" marL="0">
              <a:spcBef>
                <a:spcPts val="1600"/>
              </a:spcBef>
              <a:spcAft>
                <a:spcPts val="1600"/>
              </a:spcAft>
              <a:buNone/>
            </a:pPr>
            <a:r>
              <a:rPr lang="en"/>
              <a:t>For examples of each, see </a:t>
            </a:r>
            <a:r>
              <a:rPr lang="en" u="sng">
                <a:solidFill>
                  <a:schemeClr val="hlink"/>
                </a:solidFill>
                <a:hlinkClick r:id="rId3"/>
              </a:rPr>
              <a:t>Stark &amp; Subtle Divisions: A Collaborative History of Segregation in Boston</a:t>
            </a:r>
            <a:r>
              <a:rPr lang="en"/>
              <a: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Shape 8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Questions to ask yourself while planning</a:t>
            </a:r>
            <a:endParaRPr/>
          </a:p>
        </p:txBody>
      </p:sp>
      <p:sp>
        <p:nvSpPr>
          <p:cNvPr id="83" name="Shape 8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b="1" lang="en"/>
              <a:t>What are the primary goals of the website?</a:t>
            </a:r>
            <a:endParaRPr/>
          </a:p>
          <a:p>
            <a:pPr indent="0" lvl="0" marL="0">
              <a:spcBef>
                <a:spcPts val="1600"/>
              </a:spcBef>
              <a:spcAft>
                <a:spcPts val="0"/>
              </a:spcAft>
              <a:buNone/>
            </a:pPr>
            <a:r>
              <a:rPr b="1" lang="en"/>
              <a:t>Who is the primary audience of this website?</a:t>
            </a:r>
            <a:endParaRPr b="1"/>
          </a:p>
          <a:p>
            <a:pPr indent="0" lvl="0" marL="0">
              <a:spcBef>
                <a:spcPts val="1600"/>
              </a:spcBef>
              <a:spcAft>
                <a:spcPts val="0"/>
              </a:spcAft>
              <a:buNone/>
            </a:pPr>
            <a:r>
              <a:rPr b="1" lang="en"/>
              <a:t>What sections will this website include?</a:t>
            </a:r>
            <a:endParaRPr b="1"/>
          </a:p>
          <a:p>
            <a:pPr indent="0" lvl="0" marL="0">
              <a:spcBef>
                <a:spcPts val="1600"/>
              </a:spcBef>
              <a:spcAft>
                <a:spcPts val="0"/>
              </a:spcAft>
              <a:buNone/>
            </a:pPr>
            <a:r>
              <a:rPr b="1" lang="en"/>
              <a:t>What will I do with items in this website?</a:t>
            </a:r>
            <a:endParaRPr b="1"/>
          </a:p>
          <a:p>
            <a:pPr indent="0" lvl="0" marL="0">
              <a:spcBef>
                <a:spcPts val="1600"/>
              </a:spcBef>
              <a:spcAft>
                <a:spcPts val="0"/>
              </a:spcAft>
              <a:buNone/>
            </a:pPr>
            <a:r>
              <a:rPr lang="en"/>
              <a:t>See the </a:t>
            </a:r>
            <a:r>
              <a:rPr lang="en" u="sng">
                <a:solidFill>
                  <a:schemeClr val="hlink"/>
                </a:solidFill>
                <a:hlinkClick r:id="rId3"/>
              </a:rPr>
              <a:t>Omeka Classic User Manual</a:t>
            </a:r>
            <a:r>
              <a:rPr lang="en"/>
              <a:t> for these and other questions to ask yourself while conceptualizing your digital exhibit. </a:t>
            </a:r>
            <a:endParaRPr/>
          </a:p>
          <a:p>
            <a:pPr indent="0" lvl="0" marL="0">
              <a:spcBef>
                <a:spcPts val="1600"/>
              </a:spcBef>
              <a:spcAft>
                <a:spcPts val="0"/>
              </a:spcAft>
              <a:buNone/>
            </a:pPr>
            <a:r>
              <a:t/>
            </a:r>
            <a:endParaRPr/>
          </a:p>
          <a:p>
            <a:pPr indent="0" lvl="0" marL="0">
              <a:spcBef>
                <a:spcPts val="16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Shape 88"/>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Metadata! Or, describing items for digital collections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Shape 9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Metadata and its nature</a:t>
            </a:r>
            <a:endParaRPr/>
          </a:p>
        </p:txBody>
      </p:sp>
      <p:sp>
        <p:nvSpPr>
          <p:cNvPr id="94" name="Shape 9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u="sng">
                <a:solidFill>
                  <a:schemeClr val="hlink"/>
                </a:solidFill>
                <a:hlinkClick r:id="rId3"/>
              </a:rPr>
              <a:t>Analytical Bibliography</a:t>
            </a:r>
            <a:r>
              <a:rPr lang="en"/>
              <a:t> — </a:t>
            </a:r>
            <a:r>
              <a:rPr lang="en"/>
              <a:t>A listing of works that indicates in precise details the name of the author, the exact title of the work, and publication details, and that emphasizes the material nature of the work, including the format, the pagination, typographical particulars, illustrations, and other characteristics, such as the kind of paper and binding.</a:t>
            </a:r>
            <a:endParaRPr/>
          </a:p>
          <a:p>
            <a:pPr indent="0" lvl="0" marL="0">
              <a:spcBef>
                <a:spcPts val="1600"/>
              </a:spcBef>
              <a:spcAft>
                <a:spcPts val="1600"/>
              </a:spcAft>
              <a:buNone/>
            </a:pPr>
            <a:r>
              <a:rPr lang="en"/>
              <a:t>Society of American Archivists glossary</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Shape 9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Metadata and its uses</a:t>
            </a:r>
            <a:endParaRPr/>
          </a:p>
        </p:txBody>
      </p:sp>
      <p:sp>
        <p:nvSpPr>
          <p:cNvPr id="100" name="Shape 10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AutoNum type="arabicPeriod"/>
            </a:pPr>
            <a:r>
              <a:rPr b="1" lang="en"/>
              <a:t>Short and sweet</a:t>
            </a:r>
            <a:r>
              <a:rPr lang="en"/>
              <a:t> (mostly — what about ‘Description’?)</a:t>
            </a:r>
            <a:endParaRPr/>
          </a:p>
          <a:p>
            <a:pPr indent="-342900" lvl="0" marL="457200" rtl="0">
              <a:spcBef>
                <a:spcPts val="0"/>
              </a:spcBef>
              <a:spcAft>
                <a:spcPts val="0"/>
              </a:spcAft>
              <a:buSzPts val="1800"/>
              <a:buAutoNum type="arabicPeriod"/>
            </a:pPr>
            <a:r>
              <a:rPr b="1" lang="en"/>
              <a:t>Uniform</a:t>
            </a:r>
            <a:r>
              <a:rPr lang="en"/>
              <a:t> (mostly — what about author name ambiguities? ‘Condition’?)</a:t>
            </a:r>
            <a:endParaRPr/>
          </a:p>
          <a:p>
            <a:pPr indent="-342900" lvl="0" marL="457200" rtl="0">
              <a:spcBef>
                <a:spcPts val="0"/>
              </a:spcBef>
              <a:spcAft>
                <a:spcPts val="0"/>
              </a:spcAft>
              <a:buSzPts val="1800"/>
              <a:buAutoNum type="arabicPeriod"/>
            </a:pPr>
            <a:r>
              <a:rPr b="1" lang="en"/>
              <a:t>Linkable</a:t>
            </a:r>
            <a:r>
              <a:rPr lang="en"/>
              <a:t> (mostly — not all metadata is usefully linked)</a:t>
            </a:r>
            <a:endParaRPr/>
          </a:p>
          <a:p>
            <a:pPr indent="-342900" lvl="0" marL="457200" rtl="0">
              <a:spcBef>
                <a:spcPts val="0"/>
              </a:spcBef>
              <a:spcAft>
                <a:spcPts val="0"/>
              </a:spcAft>
              <a:buSzPts val="1800"/>
              <a:buAutoNum type="arabicPeriod"/>
            </a:pPr>
            <a:r>
              <a:rPr b="1" lang="en"/>
              <a:t>Useful</a:t>
            </a:r>
            <a:r>
              <a:rPr lang="en"/>
              <a:t> (mostly — different metadata fields have different audiences)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Shape 10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What are you describing?</a:t>
            </a:r>
            <a:endParaRPr/>
          </a:p>
        </p:txBody>
      </p:sp>
      <p:sp>
        <p:nvSpPr>
          <p:cNvPr id="106" name="Shape 10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b="1" lang="en"/>
              <a:t>Boston landmark?</a:t>
            </a:r>
            <a:endParaRPr b="1"/>
          </a:p>
          <a:p>
            <a:pPr indent="0" lvl="0" marL="0">
              <a:spcBef>
                <a:spcPts val="1600"/>
              </a:spcBef>
              <a:spcAft>
                <a:spcPts val="0"/>
              </a:spcAft>
              <a:buNone/>
            </a:pPr>
            <a:r>
              <a:rPr b="1" lang="en"/>
              <a:t>Photo </a:t>
            </a:r>
            <a:r>
              <a:rPr lang="en"/>
              <a:t>of the Boston landmark?</a:t>
            </a:r>
            <a:endParaRPr/>
          </a:p>
          <a:p>
            <a:pPr indent="0" lvl="0" marL="0">
              <a:spcBef>
                <a:spcPts val="1600"/>
              </a:spcBef>
              <a:spcAft>
                <a:spcPts val="1600"/>
              </a:spcAft>
              <a:buNone/>
            </a:pPr>
            <a:r>
              <a:rPr b="1" lang="en"/>
              <a:t>Digital file</a:t>
            </a:r>
            <a:r>
              <a:rPr lang="en"/>
              <a:t> of the photo of the Boston landmark?</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