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Dosis Light"/>
      <p:regular r:id="rId22"/>
      <p:bold r:id="rId23"/>
    </p:embeddedFont>
    <p:embeddedFont>
      <p:font typeface="Dosis"/>
      <p:regular r:id="rId24"/>
      <p:bold r:id="rId25"/>
    </p:embeddedFont>
    <p:embeddedFont>
      <p:font typeface="Titillium Web"/>
      <p:regular r:id="rId26"/>
      <p:bold r:id="rId27"/>
      <p:italic r:id="rId28"/>
      <p:boldItalic r:id="rId29"/>
    </p:embeddedFont>
    <p:embeddedFont>
      <p:font typeface="Helvetica Neue"/>
      <p:regular r:id="rId30"/>
      <p:bold r:id="rId31"/>
      <p:italic r:id="rId32"/>
      <p:boldItalic r:id="rId33"/>
    </p:embeddedFont>
    <p:embeddedFont>
      <p:font typeface="Oswald"/>
      <p:regular r:id="rId34"/>
      <p:bold r:id="rId35"/>
    </p:embeddedFont>
    <p:embeddedFont>
      <p:font typeface="Titillium Web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DC93474-497D-42C6-BF8B-A97BECF179AD}">
  <a:tblStyle styleId="{9DC93474-497D-42C6-BF8B-A97BECF179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DosisLight-regular.fntdata"/><Relationship Id="rId21" Type="http://schemas.openxmlformats.org/officeDocument/2006/relationships/slide" Target="slides/slide16.xml"/><Relationship Id="rId24" Type="http://schemas.openxmlformats.org/officeDocument/2006/relationships/font" Target="fonts/Dosis-regular.fntdata"/><Relationship Id="rId23" Type="http://schemas.openxmlformats.org/officeDocument/2006/relationships/font" Target="fonts/Dosis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itilliumWeb-regular.fntdata"/><Relationship Id="rId25" Type="http://schemas.openxmlformats.org/officeDocument/2006/relationships/font" Target="fonts/Dosis-bold.fntdata"/><Relationship Id="rId28" Type="http://schemas.openxmlformats.org/officeDocument/2006/relationships/font" Target="fonts/TitilliumWeb-italic.fntdata"/><Relationship Id="rId27" Type="http://schemas.openxmlformats.org/officeDocument/2006/relationships/font" Target="fonts/TitilliumWe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itilliumWeb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6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35" Type="http://schemas.openxmlformats.org/officeDocument/2006/relationships/font" Target="fonts/Oswald-bold.fntdata"/><Relationship Id="rId12" Type="http://schemas.openxmlformats.org/officeDocument/2006/relationships/slide" Target="slides/slide7.xml"/><Relationship Id="rId34" Type="http://schemas.openxmlformats.org/officeDocument/2006/relationships/font" Target="fonts/Oswald-regular.fntdata"/><Relationship Id="rId15" Type="http://schemas.openxmlformats.org/officeDocument/2006/relationships/slide" Target="slides/slide10.xml"/><Relationship Id="rId37" Type="http://schemas.openxmlformats.org/officeDocument/2006/relationships/font" Target="fonts/TitilliumWebLight-bold.fntdata"/><Relationship Id="rId14" Type="http://schemas.openxmlformats.org/officeDocument/2006/relationships/slide" Target="slides/slide9.xml"/><Relationship Id="rId36" Type="http://schemas.openxmlformats.org/officeDocument/2006/relationships/font" Target="fonts/TitilliumWebLight-regular.fntdata"/><Relationship Id="rId17" Type="http://schemas.openxmlformats.org/officeDocument/2006/relationships/slide" Target="slides/slide12.xml"/><Relationship Id="rId39" Type="http://schemas.openxmlformats.org/officeDocument/2006/relationships/font" Target="fonts/TitilliumWeb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TitilliumWeb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7" name="Shape 3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g32fe60d2ac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9" name="Google Shape;3899;g32fe60d2a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625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rgbClr val="080E14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6" name="Shape 3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7" name="Google Shape;3907;g320364b21c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8" name="Google Shape;3908;g320364b21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625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3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g309768ffc5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5" name="Google Shape;3915;g309768ffc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625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0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30965a038e_2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30965a038e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7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g30965a038e_2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9" name="Google Shape;3929;g30965a038e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4" name="Shape 3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5" name="Google Shape;393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6" name="Google Shape;393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E14"/>
                </a:solidFill>
              </a:rPr>
              <a:t>Now that you have good understanding of Tableau, it’s time to become a part of Tableau communities. This will help you a lot to enhance your learning, get answers to questions and simplified description for complex topics by bloggers.</a:t>
            </a:r>
            <a:endParaRPr sz="1150">
              <a:solidFill>
                <a:srgbClr val="080E14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80E14"/>
              </a:solidFill>
            </a:endParaRPr>
          </a:p>
          <a:p>
            <a:pPr indent="0" lvl="0" marL="0" rtl="0" algn="l">
              <a:lnSpc>
                <a:spcPct val="15625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80E14"/>
                </a:solidFill>
              </a:rPr>
              <a:t> </a:t>
            </a:r>
            <a:endParaRPr sz="1200">
              <a:solidFill>
                <a:srgbClr val="080E1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0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8" name="Shape 3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9" name="Google Shape;3839;g306eaea6d4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0" name="Google Shape;3840;g306eaea6d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5" name="Shape 3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6" name="Google Shape;3846;g32cd059f31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7" name="Google Shape;3847;g32cd059f3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625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2" name="Shape 3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g306eaea6d4_0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4" name="Google Shape;3854;g306eaea6d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E1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0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0" name="Shape 3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1" name="Google Shape;3871;g3f631f1a27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2" name="Google Shape;3872;g3f631f1a2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6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g320364b21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8" name="Google Shape;3878;g320364b2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</a:rPr>
              <a:t>There are a variety of file types when using Tableau, (</a:t>
            </a:r>
            <a:r>
              <a:rPr lang="en">
                <a:solidFill>
                  <a:srgbClr val="545454"/>
                </a:solidFill>
                <a:highlight>
                  <a:srgbClr val="FFFFFF"/>
                </a:highlight>
              </a:rPr>
              <a:t>workbooks, bookmarks, packaged data </a:t>
            </a:r>
            <a:r>
              <a:rPr b="1" lang="en">
                <a:solidFill>
                  <a:srgbClr val="6A6A6A"/>
                </a:solidFill>
                <a:highlight>
                  <a:srgbClr val="FFFFFF"/>
                </a:highlight>
              </a:rPr>
              <a:t>files</a:t>
            </a:r>
            <a:r>
              <a:rPr lang="en">
                <a:solidFill>
                  <a:srgbClr val="545454"/>
                </a:solidFill>
                <a:highlight>
                  <a:srgbClr val="FFFFFF"/>
                </a:highlight>
              </a:rPr>
              <a:t>, data extracts, and data connection </a:t>
            </a:r>
            <a:r>
              <a:rPr b="1" lang="en">
                <a:solidFill>
                  <a:srgbClr val="6A6A6A"/>
                </a:solidFill>
                <a:highlight>
                  <a:srgbClr val="FFFFFF"/>
                </a:highlight>
              </a:rPr>
              <a:t>files) 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</a:rPr>
              <a:t>I am not going to confuse you by telling you all of the file types, but I think it is better to know the most common file types. </a:t>
            </a:r>
            <a:endParaRPr sz="11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3" name="Shape 3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4" name="Google Shape;3884;g33705079d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5" name="Google Shape;3885;g33705079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0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Google Shape;3891;g306eaea6d4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2" name="Google Shape;3892;g306eaea6d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625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rgbClr val="003B5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bg>
      <p:bgPr>
        <a:solidFill>
          <a:srgbClr val="1D1D1B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0B87A1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Google Shape;1047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Google Shape;1048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Google Shape;1129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Google Shape;1249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8" name="Google Shape;1458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Google Shape;1459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2" name="Google Shape;1562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9" name="Google Shape;2119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9" name="Google Shape;2399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6" name="Google Shape;2676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3" name="Google Shape;2953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9" name="Google Shape;3229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ommunity.tableau.com/welcome" TargetMode="External"/><Relationship Id="rId4" Type="http://schemas.openxmlformats.org/officeDocument/2006/relationships/hyperlink" Target="https://public.tableau.com/en-us/s/gallery" TargetMode="External"/><Relationship Id="rId5" Type="http://schemas.openxmlformats.org/officeDocument/2006/relationships/hyperlink" Target="https://www.tableau.com/learn/training" TargetMode="External"/><Relationship Id="rId6" Type="http://schemas.openxmlformats.org/officeDocument/2006/relationships/hyperlink" Target="https://www.lynda.com/" TargetMode="External"/><Relationship Id="rId7" Type="http://schemas.openxmlformats.org/officeDocument/2006/relationships/hyperlink" Target="https://www.lynda.com/Tableau-tutorials/Creating-Interactive-Dashboards-Tableau-10/518172-2.html?srchtrk=index%3a14%0alinktypeid%3a2%0aq%3atableau%0apage%3a1%0as%3arelevance%0asa%3atrue%0aproducttypeid%3a2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tableau.com/academic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tableau.com/produc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ublic.tableau.com/en-us/s/gallery/visual-vocabulary" TargetMode="External"/><Relationship Id="rId4" Type="http://schemas.openxmlformats.org/officeDocument/2006/relationships/hyperlink" Target="https://www.tableau.com/solutions/gallery/race-alaska" TargetMode="External"/><Relationship Id="rId5" Type="http://schemas.openxmlformats.org/officeDocument/2006/relationships/hyperlink" Target="https://public.tableau.com/profile/a.gould#!/" TargetMode="External"/><Relationship Id="rId6" Type="http://schemas.openxmlformats.org/officeDocument/2006/relationships/hyperlink" Target="https://public.tableau.com/profile/a.gould#!/" TargetMode="External"/><Relationship Id="rId7" Type="http://schemas.openxmlformats.org/officeDocument/2006/relationships/hyperlink" Target="https://public.tableau.com/profile/a.gould#!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BCDigSchol/coffee-co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/>
          <p:nvPr>
            <p:ph type="ctrTitle"/>
          </p:nvPr>
        </p:nvSpPr>
        <p:spPr>
          <a:xfrm>
            <a:off x="390825" y="577100"/>
            <a:ext cx="7350900" cy="10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Introduction to Tableau</a:t>
            </a:r>
            <a:endParaRPr sz="4800"/>
          </a:p>
        </p:txBody>
      </p:sp>
      <p:sp>
        <p:nvSpPr>
          <p:cNvPr id="3837" name="Google Shape;3837;p13"/>
          <p:cNvSpPr txBox="1"/>
          <p:nvPr/>
        </p:nvSpPr>
        <p:spPr>
          <a:xfrm>
            <a:off x="608800" y="3314100"/>
            <a:ext cx="37392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Allison Xu 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Data and Visualization Librarian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allison.xu@bc.edu</a:t>
            </a: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0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Google Shape;3901;p22"/>
          <p:cNvSpPr txBox="1"/>
          <p:nvPr>
            <p:ph type="title"/>
          </p:nvPr>
        </p:nvSpPr>
        <p:spPr>
          <a:xfrm>
            <a:off x="552825" y="2567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Step 3: Connecting With Data</a:t>
            </a:r>
            <a:endParaRPr/>
          </a:p>
        </p:txBody>
      </p:sp>
      <p:sp>
        <p:nvSpPr>
          <p:cNvPr id="3902" name="Google Shape;3902;p22"/>
          <p:cNvSpPr txBox="1"/>
          <p:nvPr>
            <p:ph idx="1" type="body"/>
          </p:nvPr>
        </p:nvSpPr>
        <p:spPr>
          <a:xfrm>
            <a:off x="3302050" y="1114125"/>
            <a:ext cx="4338900" cy="92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505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connect to an excel file, click “Excel” on the left hand side. Navigate to the file on your computer and double click to open it.</a:t>
            </a:r>
            <a:endParaRPr sz="1400"/>
          </a:p>
        </p:txBody>
      </p:sp>
      <p:sp>
        <p:nvSpPr>
          <p:cNvPr id="3903" name="Google Shape;3903;p2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04" name="Google Shape;39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675" y="1168851"/>
            <a:ext cx="1799825" cy="348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5" name="Google Shape;390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7675" y="2034525"/>
            <a:ext cx="4978102" cy="2528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9" name="Shape 3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0" name="Google Shape;3910;p23"/>
          <p:cNvSpPr txBox="1"/>
          <p:nvPr>
            <p:ph type="title"/>
          </p:nvPr>
        </p:nvSpPr>
        <p:spPr>
          <a:xfrm>
            <a:off x="552825" y="2567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Step 4: Tableau Workbook Interface </a:t>
            </a:r>
            <a:endParaRPr/>
          </a:p>
        </p:txBody>
      </p:sp>
      <p:sp>
        <p:nvSpPr>
          <p:cNvPr id="3911" name="Google Shape;3911;p2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12" name="Google Shape;3912;p23"/>
          <p:cNvPicPr preferRelativeResize="0"/>
          <p:nvPr/>
        </p:nvPicPr>
        <p:blipFill rotWithShape="1">
          <a:blip r:embed="rId3">
            <a:alphaModFix/>
          </a:blip>
          <a:srcRect b="0" l="0" r="0" t="3418"/>
          <a:stretch/>
        </p:blipFill>
        <p:spPr>
          <a:xfrm>
            <a:off x="689225" y="1122900"/>
            <a:ext cx="6834851" cy="38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6" name="Shape 3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p24"/>
          <p:cNvSpPr txBox="1"/>
          <p:nvPr>
            <p:ph type="title"/>
          </p:nvPr>
        </p:nvSpPr>
        <p:spPr>
          <a:xfrm>
            <a:off x="552825" y="2567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Step 5: Creating Views and Analysis</a:t>
            </a:r>
            <a:endParaRPr/>
          </a:p>
        </p:txBody>
      </p:sp>
      <p:sp>
        <p:nvSpPr>
          <p:cNvPr id="3918" name="Google Shape;3918;p2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19" name="Google Shape;39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631" y="1266525"/>
            <a:ext cx="7044543" cy="3724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3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4" name="Google Shape;3924;p25"/>
          <p:cNvSpPr txBox="1"/>
          <p:nvPr>
            <p:ph type="title"/>
          </p:nvPr>
        </p:nvSpPr>
        <p:spPr>
          <a:xfrm>
            <a:off x="530375" y="186100"/>
            <a:ext cx="8065500" cy="99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Step 6:</a:t>
            </a:r>
            <a:r>
              <a:rPr lang="en" sz="3400"/>
              <a:t> </a:t>
            </a:r>
            <a:r>
              <a:rPr lang="en" sz="3400">
                <a:latin typeface="Dosis"/>
                <a:ea typeface="Dosis"/>
                <a:cs typeface="Dosis"/>
                <a:sym typeface="Dosis"/>
              </a:rPr>
              <a:t>Create </a:t>
            </a:r>
            <a:r>
              <a:rPr lang="en" sz="3400">
                <a:solidFill>
                  <a:srgbClr val="0B87A1"/>
                </a:solidFill>
                <a:latin typeface="Dosis"/>
                <a:ea typeface="Dosis"/>
                <a:cs typeface="Dosis"/>
                <a:sym typeface="Dosis"/>
              </a:rPr>
              <a:t>an interactive dashboard</a:t>
            </a:r>
            <a:endParaRPr sz="3400">
              <a:solidFill>
                <a:srgbClr val="0B87A1"/>
              </a:solidFill>
            </a:endParaRPr>
          </a:p>
        </p:txBody>
      </p:sp>
      <p:sp>
        <p:nvSpPr>
          <p:cNvPr id="3925" name="Google Shape;3925;p2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26" name="Google Shape;39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624" y="1351250"/>
            <a:ext cx="5888524" cy="363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0" name="Shape 3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1" name="Google Shape;3931;p26"/>
          <p:cNvSpPr txBox="1"/>
          <p:nvPr>
            <p:ph type="title"/>
          </p:nvPr>
        </p:nvSpPr>
        <p:spPr>
          <a:xfrm>
            <a:off x="705200" y="37255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7:Save and Publish</a:t>
            </a:r>
            <a:endParaRPr/>
          </a:p>
        </p:txBody>
      </p:sp>
      <p:sp>
        <p:nvSpPr>
          <p:cNvPr id="3932" name="Google Shape;3932;p2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33" name="Google Shape;39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625" y="1438600"/>
            <a:ext cx="6464925" cy="3552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7" name="Shape 3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8" name="Google Shape;3938;p27"/>
          <p:cNvSpPr txBox="1"/>
          <p:nvPr>
            <p:ph idx="4294967295" type="body"/>
          </p:nvPr>
        </p:nvSpPr>
        <p:spPr>
          <a:xfrm>
            <a:off x="693075" y="3276325"/>
            <a:ext cx="6727200" cy="22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1597F"/>
                </a:solidFill>
                <a:latin typeface="Dosis"/>
                <a:ea typeface="Dosis"/>
                <a:cs typeface="Dosis"/>
                <a:sym typeface="Dosis"/>
              </a:rPr>
              <a:t>Additional Resources</a:t>
            </a:r>
            <a:endParaRPr b="1" sz="1800">
              <a:solidFill>
                <a:srgbClr val="01597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B87A1"/>
              </a:buClr>
              <a:buSzPts val="1800"/>
              <a:buFont typeface="Dosis Light"/>
              <a:buChar char="▪"/>
            </a:pPr>
            <a:r>
              <a:rPr lang="en" sz="1800" u="sng">
                <a:solidFill>
                  <a:schemeClr val="hlink"/>
                </a:solidFill>
                <a:latin typeface="Dosis Light"/>
                <a:ea typeface="Dosis Light"/>
                <a:cs typeface="Dosis Light"/>
                <a:sym typeface="Dosis Light"/>
                <a:hlinkClick r:id="rId3"/>
              </a:rPr>
              <a:t>Tableau Community</a:t>
            </a:r>
            <a:endParaRPr sz="18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Join the Tableau Community Forums to find solutions for what you need to accomplish. Ask questions to receive help and feedback. 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B87A1"/>
              </a:buClr>
              <a:buSzPts val="1800"/>
              <a:buFont typeface="Dosis Light"/>
              <a:buChar char="▪"/>
            </a:pPr>
            <a:r>
              <a:rPr lang="en" sz="1800" u="sng">
                <a:solidFill>
                  <a:schemeClr val="hlink"/>
                </a:solidFill>
                <a:latin typeface="Dosis Light"/>
                <a:ea typeface="Dosis Light"/>
                <a:cs typeface="Dosis Light"/>
                <a:sym typeface="Dosis Light"/>
                <a:hlinkClick r:id="rId4"/>
              </a:rPr>
              <a:t>Tableau Visual Gallery</a:t>
            </a:r>
            <a:r>
              <a:rPr lang="en" sz="1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 </a:t>
            </a:r>
            <a:endParaRPr sz="18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Get inspired by the many interactive visualizations in the Visual Gallery. Download the workbooks to play with on Tableau Desktop</a:t>
            </a:r>
            <a:endParaRPr sz="18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B87A1"/>
              </a:buClr>
              <a:buSzPts val="1800"/>
              <a:buFont typeface="Dosis Light"/>
              <a:buChar char="▪"/>
            </a:pPr>
            <a:r>
              <a:rPr lang="en" sz="1800" u="sng">
                <a:solidFill>
                  <a:schemeClr val="hlink"/>
                </a:solidFill>
                <a:latin typeface="Dosis Light"/>
                <a:ea typeface="Dosis Light"/>
                <a:cs typeface="Dosis Light"/>
                <a:sym typeface="Dosis Light"/>
                <a:hlinkClick r:id="rId5"/>
              </a:rPr>
              <a:t>How-to Videos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800"/>
              <a:buFont typeface="Dosis Light"/>
              <a:buChar char="▪"/>
            </a:pPr>
            <a:r>
              <a:rPr lang="en" sz="1800" u="sng">
                <a:solidFill>
                  <a:schemeClr val="hlink"/>
                </a:solidFill>
                <a:latin typeface="Dosis Light"/>
                <a:ea typeface="Dosis Light"/>
                <a:cs typeface="Dosis Light"/>
                <a:sym typeface="Dosis Light"/>
                <a:hlinkClick r:id="rId6"/>
              </a:rPr>
              <a:t>Lynda.com</a:t>
            </a:r>
            <a:endParaRPr sz="18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       </a:t>
            </a:r>
            <a:endParaRPr>
              <a:uFill>
                <a:noFill/>
              </a:uFill>
              <a:hlinkClick r:id="rId7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39" name="Google Shape;3939;p2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3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8"/>
          <p:cNvSpPr txBox="1"/>
          <p:nvPr>
            <p:ph idx="4294967295" type="ctrTitle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3945" name="Google Shape;3945;p28"/>
          <p:cNvSpPr txBox="1"/>
          <p:nvPr>
            <p:ph idx="4294967295" type="subTitle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3946" name="Google Shape;3946;p28"/>
          <p:cNvSpPr txBox="1"/>
          <p:nvPr>
            <p:ph idx="4294967295" type="body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3E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3E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47" name="Google Shape;3947;p2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1" name="Shape 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2" name="Google Shape;3842;p14"/>
          <p:cNvSpPr txBox="1"/>
          <p:nvPr>
            <p:ph type="title"/>
          </p:nvPr>
        </p:nvSpPr>
        <p:spPr>
          <a:xfrm>
            <a:off x="718300" y="91275"/>
            <a:ext cx="6761100" cy="79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</a:t>
            </a:r>
            <a:endParaRPr/>
          </a:p>
        </p:txBody>
      </p:sp>
      <p:sp>
        <p:nvSpPr>
          <p:cNvPr id="3843" name="Google Shape;3843;p14"/>
          <p:cNvSpPr txBox="1"/>
          <p:nvPr>
            <p:ph idx="1" type="body"/>
          </p:nvPr>
        </p:nvSpPr>
        <p:spPr>
          <a:xfrm>
            <a:off x="718300" y="826425"/>
            <a:ext cx="6990000" cy="3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Download &amp; Install Tableau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CDDBF"/>
              </a:buClr>
              <a:buSzPts val="18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Introduction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CDDBF"/>
              </a:buClr>
              <a:buSzPts val="18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Prepare data to transform to a visual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CDDBF"/>
              </a:buClr>
              <a:buSzPts val="18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Work with Tableau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1800"/>
              <a:buFont typeface="Arial"/>
              <a:buChar char="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Intro to Tableau Interface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1800"/>
              <a:buFont typeface="Arial"/>
              <a:buChar char="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Connecting to data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CDDBF"/>
              </a:buClr>
              <a:buSzPts val="18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Create the visual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1800"/>
              <a:buFont typeface="Arial"/>
              <a:buChar char="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Overview of a worksheet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1800"/>
              <a:buFont typeface="Arial"/>
              <a:buChar char="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Create worksheets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CDDBF"/>
              </a:buClr>
              <a:buSzPts val="18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Create an interactive dashboard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CDDBF"/>
              </a:buClr>
              <a:buSzPts val="18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Save/Publish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CDDBF"/>
              </a:buClr>
              <a:buSzPts val="18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Additional Resources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4" name="Google Shape;3844;p1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8" name="Shape 3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9" name="Google Shape;3849;p15"/>
          <p:cNvSpPr txBox="1"/>
          <p:nvPr>
            <p:ph type="title"/>
          </p:nvPr>
        </p:nvSpPr>
        <p:spPr>
          <a:xfrm>
            <a:off x="552825" y="2567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Step 1: Download &amp; Install Tableau</a:t>
            </a:r>
            <a:endParaRPr/>
          </a:p>
        </p:txBody>
      </p:sp>
      <p:sp>
        <p:nvSpPr>
          <p:cNvPr id="3850" name="Google Shape;3850;p15"/>
          <p:cNvSpPr txBox="1"/>
          <p:nvPr>
            <p:ph idx="1" type="body"/>
          </p:nvPr>
        </p:nvSpPr>
        <p:spPr>
          <a:xfrm>
            <a:off x="552825" y="1263200"/>
            <a:ext cx="7100400" cy="315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Everyone can download Tableau Public for free from </a:t>
            </a:r>
            <a:r>
              <a:rPr b="1" lang="en" u="sng">
                <a:solidFill>
                  <a:srgbClr val="002A7C"/>
                </a:solidFill>
                <a:latin typeface="Titillium Web"/>
                <a:ea typeface="Titillium Web"/>
                <a:cs typeface="Titillium Web"/>
                <a:sym typeface="Titillium Web"/>
              </a:rPr>
              <a:t>https://public.tableau.com/en-us/s/download</a:t>
            </a: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b="1" u="sng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266700" rtl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1597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266700" rtl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Once it’s installed, go to </a:t>
            </a:r>
            <a:r>
              <a:rPr b="1" lang="en" u="sng">
                <a:solidFill>
                  <a:srgbClr val="002A7C"/>
                </a:solidFill>
                <a:latin typeface="Titillium Web"/>
                <a:ea typeface="Titillium Web"/>
                <a:cs typeface="Titillium Web"/>
                <a:sym typeface="Titillium Web"/>
              </a:rPr>
              <a:t>https://public.tableau.com/s/</a:t>
            </a:r>
            <a:r>
              <a:rPr b="1" lang="en">
                <a:solidFill>
                  <a:srgbClr val="002A7C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to sign up for an account/profile. </a:t>
            </a:r>
            <a:endParaRPr>
              <a:solidFill>
                <a:srgbClr val="01597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266700" rtl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1597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266700" rtl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Tableau Academic Program:</a:t>
            </a:r>
            <a:r>
              <a:rPr b="1" lang="en" sz="1700" u="sng">
                <a:solidFill>
                  <a:srgbClr val="002A7C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https://www.tableau.com/academic</a:t>
            </a:r>
            <a:r>
              <a:rPr b="1" lang="en" sz="1700">
                <a:solidFill>
                  <a:srgbClr val="002A7C"/>
                </a:solidFill>
                <a:latin typeface="Titillium Web"/>
                <a:ea typeface="Titillium Web"/>
                <a:cs typeface="Titillium Web"/>
                <a:sym typeface="Titillium Web"/>
              </a:rPr>
              <a:t>  </a:t>
            </a:r>
            <a:endParaRPr b="1" sz="1700">
              <a:solidFill>
                <a:srgbClr val="002A7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student/Instructor license expires after one year; you can request a new license each year as a full-time student.</a:t>
            </a:r>
            <a:endParaRPr sz="1600">
              <a:solidFill>
                <a:srgbClr val="66666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1597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851" name="Google Shape;3851;p1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5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p16"/>
          <p:cNvSpPr txBox="1"/>
          <p:nvPr>
            <p:ph type="title"/>
          </p:nvPr>
        </p:nvSpPr>
        <p:spPr>
          <a:xfrm>
            <a:off x="640225" y="452450"/>
            <a:ext cx="6839100" cy="6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Tableau? </a:t>
            </a:r>
            <a:endParaRPr/>
          </a:p>
        </p:txBody>
      </p:sp>
      <p:sp>
        <p:nvSpPr>
          <p:cNvPr id="3857" name="Google Shape;3857;p16"/>
          <p:cNvSpPr txBox="1"/>
          <p:nvPr>
            <p:ph idx="1" type="body"/>
          </p:nvPr>
        </p:nvSpPr>
        <p:spPr>
          <a:xfrm>
            <a:off x="603850" y="1020650"/>
            <a:ext cx="69900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 interactive data visualization software that allows you to tell a story about your data. </a:t>
            </a:r>
            <a:endParaRPr/>
          </a:p>
        </p:txBody>
      </p:sp>
      <p:sp>
        <p:nvSpPr>
          <p:cNvPr id="3858" name="Google Shape;3858;p1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59" name="Google Shape;38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000" y="1979425"/>
            <a:ext cx="4871200" cy="30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3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/>
          <p:nvPr>
            <p:ph type="title"/>
          </p:nvPr>
        </p:nvSpPr>
        <p:spPr>
          <a:xfrm>
            <a:off x="433775" y="149200"/>
            <a:ext cx="6761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Tableau Family</a:t>
            </a:r>
            <a:endParaRPr/>
          </a:p>
        </p:txBody>
      </p:sp>
      <p:sp>
        <p:nvSpPr>
          <p:cNvPr id="3865" name="Google Shape;3865;p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6" name="Google Shape;3866;p17"/>
          <p:cNvSpPr txBox="1"/>
          <p:nvPr/>
        </p:nvSpPr>
        <p:spPr>
          <a:xfrm>
            <a:off x="433775" y="822100"/>
            <a:ext cx="6966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625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666666"/>
                </a:solidFill>
                <a:latin typeface="Titillium Web"/>
                <a:ea typeface="Titillium Web"/>
                <a:cs typeface="Titillium Web"/>
                <a:sym typeface="Titillium Web"/>
              </a:rPr>
              <a:t>Tableau offers five main products which are:</a:t>
            </a:r>
            <a:endParaRPr sz="2400">
              <a:solidFill>
                <a:srgbClr val="666666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aphicFrame>
        <p:nvGraphicFramePr>
          <p:cNvPr id="3867" name="Google Shape;3867;p17"/>
          <p:cNvGraphicFramePr/>
          <p:nvPr/>
        </p:nvGraphicFramePr>
        <p:xfrm>
          <a:off x="504050" y="178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{9DC93474-497D-42C6-BF8B-A97BECF179AD}</a:tableStyleId>
              </a:tblPr>
              <a:tblGrid>
                <a:gridCol w="2707675"/>
              </a:tblGrid>
              <a:tr h="688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01597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Developer Tools</a:t>
                      </a:r>
                      <a:endParaRPr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</a:tr>
              <a:tr h="612825"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BFB7"/>
                        </a:buClr>
                        <a:buSzPts val="1400"/>
                        <a:buFont typeface="Arial"/>
                        <a:buChar char="❖"/>
                      </a:pPr>
                      <a:r>
                        <a:rPr b="1" lang="en">
                          <a:solidFill>
                            <a:srgbClr val="01597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Tableau Desktop</a:t>
                      </a:r>
                      <a:endParaRPr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</a:tr>
              <a:tr h="760850"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BFB7"/>
                        </a:buClr>
                        <a:buSzPts val="1400"/>
                        <a:buFont typeface="Arial"/>
                        <a:buChar char="❖"/>
                      </a:pPr>
                      <a:r>
                        <a:rPr b="1" lang="en">
                          <a:solidFill>
                            <a:srgbClr val="CC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Tableau Public</a:t>
                      </a:r>
                      <a:endParaRPr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868" name="Google Shape;3868;p17"/>
          <p:cNvGraphicFramePr/>
          <p:nvPr/>
        </p:nvGraphicFramePr>
        <p:xfrm>
          <a:off x="3309175" y="1714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{9DC93474-497D-42C6-BF8B-A97BECF179AD}</a:tableStyleId>
              </a:tblPr>
              <a:tblGrid>
                <a:gridCol w="4601850"/>
              </a:tblGrid>
              <a:tr h="411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01597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Sharing Tools</a:t>
                      </a:r>
                      <a:endParaRPr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</a:tr>
              <a:tr h="439400"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BFB7"/>
                        </a:buClr>
                        <a:buSzPts val="1400"/>
                        <a:buFont typeface="Arial"/>
                        <a:buChar char="❖"/>
                      </a:pPr>
                      <a:r>
                        <a:rPr b="1" lang="en">
                          <a:solidFill>
                            <a:srgbClr val="01597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Tableau Server:</a:t>
                      </a:r>
                      <a:r>
                        <a:rPr lang="en">
                          <a:solidFill>
                            <a:srgbClr val="080E14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Collaboration in organizations</a:t>
                      </a:r>
                      <a:endParaRPr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</a:tr>
              <a:tr h="625375"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BFB7"/>
                        </a:buClr>
                        <a:buSzPts val="1400"/>
                        <a:buFont typeface="Arial"/>
                        <a:buChar char="❖"/>
                      </a:pPr>
                      <a:r>
                        <a:rPr b="1" lang="en">
                          <a:solidFill>
                            <a:srgbClr val="CC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Tableau Reader:</a:t>
                      </a:r>
                      <a:r>
                        <a:rPr lang="en">
                          <a:solidFill>
                            <a:srgbClr val="CC0000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r>
                        <a:rPr lang="en">
                          <a:solidFill>
                            <a:srgbClr val="080E14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Let you read files saved in Tableau Desktop</a:t>
                      </a:r>
                      <a:endParaRPr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</a:tr>
              <a:tr h="377750"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BFB7"/>
                        </a:buClr>
                        <a:buSzPts val="1400"/>
                        <a:buFont typeface="Arial"/>
                        <a:buChar char="❖"/>
                      </a:pPr>
                      <a:r>
                        <a:rPr b="1" lang="en">
                          <a:solidFill>
                            <a:srgbClr val="01597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Tableau Online:</a:t>
                      </a:r>
                      <a:r>
                        <a:rPr lang="en">
                          <a:solidFill>
                            <a:srgbClr val="080E14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Similar to Tableau Server (On Cloud)</a:t>
                      </a:r>
                      <a:endParaRPr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69" name="Google Shape;3869;p17"/>
          <p:cNvSpPr txBox="1"/>
          <p:nvPr/>
        </p:nvSpPr>
        <p:spPr>
          <a:xfrm>
            <a:off x="640225" y="1353800"/>
            <a:ext cx="57726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https://www.tableau.com/products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3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p1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75" name="Google Shape;38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631" y="152400"/>
            <a:ext cx="597831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9" name="Shape 3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" name="Google Shape;3880;p19"/>
          <p:cNvSpPr txBox="1"/>
          <p:nvPr>
            <p:ph type="title"/>
          </p:nvPr>
        </p:nvSpPr>
        <p:spPr>
          <a:xfrm>
            <a:off x="396775" y="395900"/>
            <a:ext cx="6761100" cy="88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5625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B87A1"/>
                </a:solidFill>
                <a:latin typeface="Dosis"/>
                <a:ea typeface="Dosis"/>
                <a:cs typeface="Dosis"/>
                <a:sym typeface="Dosis"/>
              </a:rPr>
              <a:t>Tableau file types:</a:t>
            </a:r>
            <a:endParaRPr sz="3000">
              <a:solidFill>
                <a:srgbClr val="0B87A1"/>
              </a:solidFill>
            </a:endParaRPr>
          </a:p>
        </p:txBody>
      </p:sp>
      <p:sp>
        <p:nvSpPr>
          <p:cNvPr id="3881" name="Google Shape;3881;p1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2" name="Google Shape;3882;p19"/>
          <p:cNvSpPr txBox="1"/>
          <p:nvPr/>
        </p:nvSpPr>
        <p:spPr>
          <a:xfrm>
            <a:off x="396775" y="944925"/>
            <a:ext cx="7394100" cy="4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1597F"/>
              </a:buClr>
              <a:buSzPts val="1800"/>
              <a:buFont typeface="Titillium Web"/>
              <a:buChar char="❖"/>
            </a:pPr>
            <a:r>
              <a:rPr b="1" lang="en" sz="1800">
                <a:solidFill>
                  <a:srgbClr val="01597F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Tableau Workbook (.twb) </a:t>
            </a:r>
            <a:endParaRPr b="1" sz="1800">
              <a:solidFill>
                <a:srgbClr val="01597F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lnSpc>
                <a:spcPct val="15625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33333"/>
                </a:solidFill>
                <a:highlight>
                  <a:schemeClr val="lt1"/>
                </a:highlight>
                <a:latin typeface="Titillium Web"/>
                <a:ea typeface="Titillium Web"/>
                <a:cs typeface="Titillium Web"/>
                <a:sym typeface="Titillium Web"/>
              </a:rPr>
              <a:t>It relies on a live data source connection and doesn't contain the actual data within the workbook file.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just">
              <a:lnSpc>
                <a:spcPct val="156250"/>
              </a:lnSpc>
              <a:spcBef>
                <a:spcPts val="1600"/>
              </a:spcBef>
              <a:spcAft>
                <a:spcPts val="0"/>
              </a:spcAft>
              <a:buClr>
                <a:srgbClr val="01597F"/>
              </a:buClr>
              <a:buSzPts val="1800"/>
              <a:buFont typeface="Titillium Web"/>
              <a:buChar char="❖"/>
            </a:pPr>
            <a:r>
              <a:rPr b="1" lang="en" sz="1800">
                <a:solidFill>
                  <a:srgbClr val="01597F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Tableau Packaged Workbook (.twbx)</a:t>
            </a:r>
            <a:endParaRPr b="1" sz="1800">
              <a:solidFill>
                <a:srgbClr val="01597F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33333"/>
                </a:solidFill>
                <a:highlight>
                  <a:schemeClr val="lt1"/>
                </a:highlight>
                <a:latin typeface="Titillium Web"/>
                <a:ea typeface="Titillium Web"/>
                <a:cs typeface="Titillium Web"/>
                <a:sym typeface="Titillium Web"/>
              </a:rPr>
              <a:t>It contains both the Tableau workbooks and the data!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lnSpc>
                <a:spcPct val="15625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6" name="Shape 3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7" name="Google Shape;3887;p20"/>
          <p:cNvSpPr txBox="1"/>
          <p:nvPr>
            <p:ph type="title"/>
          </p:nvPr>
        </p:nvSpPr>
        <p:spPr>
          <a:xfrm>
            <a:off x="718300" y="3570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Workbooks are made up of: </a:t>
            </a:r>
            <a:endParaRPr/>
          </a:p>
        </p:txBody>
      </p:sp>
      <p:sp>
        <p:nvSpPr>
          <p:cNvPr id="3888" name="Google Shape;3888;p20"/>
          <p:cNvSpPr txBox="1"/>
          <p:nvPr>
            <p:ph idx="1" type="body"/>
          </p:nvPr>
        </p:nvSpPr>
        <p:spPr>
          <a:xfrm>
            <a:off x="375300" y="1478925"/>
            <a:ext cx="76299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15782"/>
              </a:buClr>
              <a:buSzPts val="1800"/>
              <a:buFont typeface="Titillium Web"/>
              <a:buChar char="❖"/>
            </a:pPr>
            <a:r>
              <a:rPr b="1" lang="en">
                <a:solidFill>
                  <a:srgbClr val="015782"/>
                </a:solidFill>
                <a:latin typeface="Titillium Web"/>
                <a:ea typeface="Titillium Web"/>
                <a:cs typeface="Titillium Web"/>
                <a:sym typeface="Titillium Web"/>
              </a:rPr>
              <a:t>Worksheet(s):</a:t>
            </a:r>
            <a:endParaRPr b="1">
              <a:solidFill>
                <a:srgbClr val="01578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  Worksheets are where you create your visualization.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15782"/>
              </a:buClr>
              <a:buSzPts val="1800"/>
              <a:buFont typeface="Titillium Web"/>
              <a:buChar char="❖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Dashboard(s):</a:t>
            </a:r>
            <a:endParaRPr b="1">
              <a:solidFill>
                <a:srgbClr val="01578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  It is a canvas that displays one or more worksheets.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r>
              <a:rPr lang="en"/>
              <a:t>Example: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Visual Vocabulary</a:t>
            </a:r>
            <a:r>
              <a:rPr lang="en"/>
              <a:t> by Andy Kriebel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15782"/>
              </a:buClr>
              <a:buSzPts val="1800"/>
              <a:buFont typeface="Titillium Web"/>
              <a:buChar char="❖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Story(s): </a:t>
            </a:r>
            <a:endParaRPr b="1">
              <a:solidFill>
                <a:srgbClr val="01578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 Enables you to snapshot visualizations and step a user through a story.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  Example: </a:t>
            </a:r>
            <a:r>
              <a:rPr lang="en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Race to Alaska</a:t>
            </a: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 by </a:t>
            </a:r>
            <a:r>
              <a:rPr lang="en" sz="1050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>
                <a:solidFill>
                  <a:srgbClr val="003B55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5"/>
              </a:rPr>
              <a:t>Anthony Gould</a:t>
            </a:r>
            <a:endParaRPr>
              <a:solidFill>
                <a:srgbClr val="003B55"/>
              </a:solidFill>
              <a:uFill>
                <a:noFill/>
              </a:uFill>
              <a:latin typeface="Titillium Web"/>
              <a:ea typeface="Titillium Web"/>
              <a:cs typeface="Titillium Web"/>
              <a:sym typeface="Titillium Web"/>
              <a:hlinkClick r:id="rId6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 u="sng">
              <a:solidFill>
                <a:srgbClr val="323232"/>
              </a:solidFill>
              <a:latin typeface="Helvetica Neue"/>
              <a:ea typeface="Helvetica Neue"/>
              <a:cs typeface="Helvetica Neue"/>
              <a:sym typeface="Helvetica Neue"/>
              <a:hlinkClick r:id="rId7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3889" name="Google Shape;3889;p2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3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p21"/>
          <p:cNvSpPr txBox="1"/>
          <p:nvPr>
            <p:ph type="title"/>
          </p:nvPr>
        </p:nvSpPr>
        <p:spPr>
          <a:xfrm>
            <a:off x="552825" y="2567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Step 2: Getting Started with Tableau </a:t>
            </a:r>
            <a:endParaRPr/>
          </a:p>
        </p:txBody>
      </p:sp>
      <p:sp>
        <p:nvSpPr>
          <p:cNvPr id="3895" name="Google Shape;3895;p21"/>
          <p:cNvSpPr txBox="1"/>
          <p:nvPr>
            <p:ph idx="1" type="body"/>
          </p:nvPr>
        </p:nvSpPr>
        <p:spPr>
          <a:xfrm>
            <a:off x="91525" y="1299788"/>
            <a:ext cx="7958700" cy="300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Font typeface="Titillium Web"/>
              <a:buChar char="❖"/>
            </a:pPr>
            <a:r>
              <a:rPr lang="en" sz="240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dataset we will use in this workshop can be downloaded from </a:t>
            </a:r>
            <a:r>
              <a:rPr b="1" lang="en" sz="3000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https://github.com/BCDigSchol/coffee-code</a:t>
            </a:r>
            <a:endParaRPr b="1" sz="3000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     2017 Boston Marathon Runner Statistics</a:t>
            </a:r>
            <a:endParaRPr>
              <a:solidFill>
                <a:srgbClr val="33333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80E14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E1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80E1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 u="sng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 u="sng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 u="sng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 u="sng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6" name="Google Shape;3896;p2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