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841bd784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841bd784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8a477ad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8a477ad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8a477ad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8a477ad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8a477ad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a477ad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6e6424e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e6424e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66f75d2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6f75d2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https://en.wikipedia.org/wiki/Faneuil_Hall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841bd784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41bd784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2ff6e33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ff6e33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841bd784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841bd784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841bd784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41bd784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07f039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7f039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point of this slide is about creating connections, relationships between items.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841bd784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41bd784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6e6424ea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e6424e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f6b988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f6b988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0f6b988f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f6b988f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841bd784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41bd784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f6b988f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0f6b988f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841bd784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41bd784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give a little tour of some of the 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6e6424e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e6424e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841bd784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41bd784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0a0009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a0009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the content of items, but the material nature, its reliability, its social context, provenance. As humanities research and teaching moves away from the printed book and into the digital world, you need something that performs a similar function for digital objects. What are you looking at? Social or historical significance or non-significance? So you know what you’re using in two or three different levels.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2ff6e3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ff6e3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CDigSchol/coffee-co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ublincore.org/documents/dc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flickr.com/photos/tonythemisfit/3296056687" TargetMode="Externa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file/d/0B0nIZN_L6xPMLUVIVEl6OVI2eXdoSFFVZ0g2NDNIZ1piQ1Z3/view?usp=sharing" TargetMode="External"/><Relationship Id="rId4" Type="http://schemas.openxmlformats.org/officeDocument/2006/relationships/hyperlink" Target="https://drive.google.com/file/d/0B0nIZN_L6xPMbDh0WnlDY1lsSkhKMnFlel9WVEppVldvV3RF/view?usp=sharing" TargetMode="External"/><Relationship Id="rId5" Type="http://schemas.openxmlformats.org/officeDocument/2006/relationships/hyperlink" Target="https://github.com/BCDigSchol/coffee-co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www.omeka.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omeka.net/" TargetMode="External"/><Relationship Id="rId4" Type="http://schemas.openxmlformats.org/officeDocument/2006/relationships/hyperlink" Target="http://omeka.org/" TargetMode="External"/><Relationship Id="rId5" Type="http://schemas.openxmlformats.org/officeDocument/2006/relationships/hyperlink" Target="https://omeka.or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p.la/exhibitions/history-us-public-libraries" TargetMode="External"/><Relationship Id="rId4" Type="http://schemas.openxmlformats.org/officeDocument/2006/relationships/hyperlink" Target="https://info.omeka.net/showc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meka.org/classic/docs/GettingStarted/Site_Planning_Ti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2.archivists.org/glossary/terms/a/analytical-bibliograph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Coffee &amp; Code:</a:t>
            </a:r>
            <a:endParaRPr sz="3900"/>
          </a:p>
          <a:p>
            <a:pPr indent="0" lvl="0" marL="0" rtl="0" algn="l">
              <a:spcBef>
                <a:spcPts val="0"/>
              </a:spcBef>
              <a:spcAft>
                <a:spcPts val="0"/>
              </a:spcAft>
              <a:buNone/>
            </a:pPr>
            <a:r>
              <a:rPr lang="en" sz="3900"/>
              <a:t>Creating digital exhibits with Omeka</a:t>
            </a:r>
            <a:endParaRPr sz="3900"/>
          </a:p>
        </p:txBody>
      </p:sp>
      <p:sp>
        <p:nvSpPr>
          <p:cNvPr id="60" name="Google Shape;60;p13"/>
          <p:cNvSpPr txBox="1"/>
          <p:nvPr>
            <p:ph idx="1" type="subTitle"/>
          </p:nvPr>
        </p:nvSpPr>
        <p:spPr>
          <a:xfrm>
            <a:off x="510450" y="3182325"/>
            <a:ext cx="8477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DeLorme &amp; Anna Kijas • 11 April 2019</a:t>
            </a:r>
            <a:endParaRPr/>
          </a:p>
          <a:p>
            <a:pPr indent="0" lvl="0" marL="0" rtl="0" algn="l">
              <a:spcBef>
                <a:spcPts val="0"/>
              </a:spcBef>
              <a:spcAft>
                <a:spcPts val="0"/>
              </a:spcAft>
              <a:buNone/>
            </a:pPr>
            <a:r>
              <a:rPr lang="en">
                <a:solidFill>
                  <a:schemeClr val="hlink"/>
                </a:solidFill>
                <a:uFill>
                  <a:noFill/>
                </a:uFill>
                <a:hlinkClick r:id="rId3"/>
              </a:rPr>
              <a:t>GitHub.com/BCDigSchol/coffee-code</a:t>
            </a:r>
            <a:r>
              <a:rPr lang="en"/>
              <a:t> </a:t>
            </a:r>
            <a:endParaRPr/>
          </a:p>
        </p:txBody>
      </p:sp>
      <p:sp>
        <p:nvSpPr>
          <p:cNvPr id="61" name="Google Shape;61;p13"/>
          <p:cNvSpPr txBox="1"/>
          <p:nvPr/>
        </p:nvSpPr>
        <p:spPr>
          <a:xfrm>
            <a:off x="432725" y="5142525"/>
            <a:ext cx="1642500" cy="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2" name="Google Shape;62;p13"/>
          <p:cNvSpPr txBox="1"/>
          <p:nvPr/>
        </p:nvSpPr>
        <p:spPr>
          <a:xfrm>
            <a:off x="550750" y="4540475"/>
            <a:ext cx="8082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describe an item, ask yourself?</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is the item </a:t>
            </a:r>
            <a:r>
              <a:rPr b="1" lang="en"/>
              <a:t>of</a:t>
            </a:r>
            <a:r>
              <a:rPr lang="en"/>
              <a:t> ?</a:t>
            </a:r>
            <a:endParaRPr/>
          </a:p>
          <a:p>
            <a:pPr indent="0" lvl="0" marL="0" rtl="0" algn="l">
              <a:spcBef>
                <a:spcPts val="1600"/>
              </a:spcBef>
              <a:spcAft>
                <a:spcPts val="1600"/>
              </a:spcAft>
              <a:buNone/>
            </a:pPr>
            <a:r>
              <a:rPr lang="en"/>
              <a:t>What is the item </a:t>
            </a:r>
            <a:r>
              <a:rPr b="1" lang="en"/>
              <a:t>about</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you describing?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Boston landmark?</a:t>
            </a:r>
            <a:endParaRPr b="1"/>
          </a:p>
          <a:p>
            <a:pPr indent="0" lvl="0" marL="0" rtl="0" algn="l">
              <a:spcBef>
                <a:spcPts val="1600"/>
              </a:spcBef>
              <a:spcAft>
                <a:spcPts val="0"/>
              </a:spcAft>
              <a:buNone/>
            </a:pPr>
            <a:r>
              <a:rPr b="1" lang="en"/>
              <a:t>Photo </a:t>
            </a:r>
            <a:r>
              <a:rPr lang="en"/>
              <a:t>of the Boston landmark?</a:t>
            </a:r>
            <a:endParaRPr/>
          </a:p>
          <a:p>
            <a:pPr indent="0" lvl="0" marL="0" rtl="0" algn="l">
              <a:spcBef>
                <a:spcPts val="1600"/>
              </a:spcBef>
              <a:spcAft>
                <a:spcPts val="1600"/>
              </a:spcAft>
              <a:buNone/>
            </a:pPr>
            <a:r>
              <a:rPr b="1" lang="en"/>
              <a:t>Digital file</a:t>
            </a:r>
            <a:r>
              <a:rPr lang="en"/>
              <a:t> of the photo of the Boston landmark?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kinds of descriptive metadata</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Fields</a:t>
            </a:r>
            <a:r>
              <a:rPr lang="en"/>
              <a:t> — the buckets into which you place your description, e.g. ‘Title’ or ‘Subject’</a:t>
            </a:r>
            <a:endParaRPr/>
          </a:p>
          <a:p>
            <a:pPr indent="-342900" lvl="0" marL="457200" rtl="0" algn="l">
              <a:spcBef>
                <a:spcPts val="1600"/>
              </a:spcBef>
              <a:spcAft>
                <a:spcPts val="0"/>
              </a:spcAft>
              <a:buSzPts val="1800"/>
              <a:buChar char="●"/>
            </a:pPr>
            <a:r>
              <a:rPr lang="en"/>
              <a:t>Which are required? Which recommended?</a:t>
            </a:r>
            <a:endParaRPr/>
          </a:p>
          <a:p>
            <a:pPr indent="0" lvl="0" marL="0" rtl="0" algn="l">
              <a:spcBef>
                <a:spcPts val="1600"/>
              </a:spcBef>
              <a:spcAft>
                <a:spcPts val="0"/>
              </a:spcAft>
              <a:buNone/>
            </a:pPr>
            <a:r>
              <a:rPr b="1" lang="en"/>
              <a:t>Values</a:t>
            </a:r>
            <a:r>
              <a:rPr lang="en"/>
              <a:t> — the items you place in the bucket</a:t>
            </a:r>
            <a:endParaRPr/>
          </a:p>
          <a:p>
            <a:pPr indent="-342900" lvl="0" marL="457200" rtl="0" algn="l">
              <a:spcBef>
                <a:spcPts val="1600"/>
              </a:spcBef>
              <a:spcAft>
                <a:spcPts val="0"/>
              </a:spcAft>
              <a:buSzPts val="1800"/>
              <a:buChar char="●"/>
            </a:pPr>
            <a:r>
              <a:rPr lang="en"/>
              <a:t>Will you use title case or sentence case in titles? Supplied information in brackets?</a:t>
            </a:r>
            <a:endParaRPr/>
          </a:p>
          <a:p>
            <a:pPr indent="-342900" lvl="0" marL="457200" rtl="0" algn="l">
              <a:spcBef>
                <a:spcPts val="0"/>
              </a:spcBef>
              <a:spcAft>
                <a:spcPts val="0"/>
              </a:spcAft>
              <a:buSzPts val="1800"/>
              <a:buChar char="●"/>
            </a:pPr>
            <a:r>
              <a:rPr lang="en"/>
              <a:t>Are you going to draw your subjects from a limited list of terms so that you don’t use two different words to describe the same thing?</a:t>
            </a:r>
            <a:endParaRPr/>
          </a:p>
          <a:p>
            <a:pPr indent="0" lvl="0" marL="0" rtl="0" algn="l">
              <a:spcBef>
                <a:spcPts val="1600"/>
              </a:spcBef>
              <a:spcAft>
                <a:spcPts val="1600"/>
              </a:spcAft>
              <a:buNone/>
            </a:pPr>
            <a:r>
              <a:rPr b="1" lang="en"/>
              <a:t>The upshot?</a:t>
            </a:r>
            <a:r>
              <a:rPr lang="en"/>
              <a:t> Be consistent across records!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focus on item description</a:t>
            </a:r>
            <a:endParaRPr/>
          </a:p>
        </p:txBody>
      </p:sp>
      <p:sp>
        <p:nvSpPr>
          <p:cNvPr id="132" name="Google Shape;132;p25"/>
          <p:cNvSpPr txBox="1"/>
          <p:nvPr>
            <p:ph idx="1" type="body"/>
          </p:nvPr>
        </p:nvSpPr>
        <p:spPr>
          <a:xfrm>
            <a:off x="311700" y="1152475"/>
            <a:ext cx="8520600" cy="3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a:t>
            </a:r>
            <a:r>
              <a:rPr lang="en" u="sng">
                <a:solidFill>
                  <a:schemeClr val="hlink"/>
                </a:solidFill>
                <a:hlinkClick r:id="rId3"/>
              </a:rPr>
              <a:t>Dublin Core Metadata Initiative’s Element Set</a:t>
            </a:r>
            <a:r>
              <a:rPr lang="en"/>
              <a:t> apply to your item? Remember that you don’t have to use all of them.</a:t>
            </a:r>
            <a:endParaRPr/>
          </a:p>
          <a:p>
            <a:pPr indent="0" lvl="0" marL="0" rtl="0" algn="l">
              <a:spcBef>
                <a:spcPts val="1600"/>
              </a:spcBef>
              <a:spcAft>
                <a:spcPts val="0"/>
              </a:spcAft>
              <a:buNone/>
            </a:pPr>
            <a:r>
              <a:rPr lang="en"/>
              <a:t>Some</a:t>
            </a:r>
            <a:r>
              <a:rPr lang="en"/>
              <a:t> elements require decisions about the extent of explanation and context your metadata will provide, as in the ‘Description’ and ‘Relation’ fields.</a:t>
            </a:r>
            <a:endParaRPr/>
          </a:p>
          <a:p>
            <a:pPr indent="0" lvl="0" marL="0" rtl="0" algn="l">
              <a:spcBef>
                <a:spcPts val="1600"/>
              </a:spcBef>
              <a:spcAft>
                <a:spcPts val="0"/>
              </a:spcAft>
              <a:buNone/>
            </a:pPr>
            <a:r>
              <a:rPr lang="en"/>
              <a:t>Other elements, such as ‘Date’, call for straightforward, factual information—but there are exceptions 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Faneuil Hall, Boston, Massachusetts</a:t>
            </a:r>
            <a:endParaRPr/>
          </a:p>
        </p:txBody>
      </p:sp>
      <p:sp>
        <p:nvSpPr>
          <p:cNvPr id="138" name="Google Shape;138;p26"/>
          <p:cNvSpPr txBox="1"/>
          <p:nvPr/>
        </p:nvSpPr>
        <p:spPr>
          <a:xfrm>
            <a:off x="5393325" y="1170125"/>
            <a:ext cx="34389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I</a:t>
            </a:r>
            <a:r>
              <a:rPr lang="en" sz="1200">
                <a:latin typeface="Proxima Nova"/>
                <a:ea typeface="Proxima Nova"/>
                <a:cs typeface="Proxima Nova"/>
                <a:sym typeface="Proxima Nova"/>
              </a:rPr>
              <a:t>mage from Tony Fischer, “Faneuil Hall, Boston,” </a:t>
            </a:r>
            <a:r>
              <a:rPr lang="en" sz="1200" u="sng">
                <a:solidFill>
                  <a:schemeClr val="hlink"/>
                </a:solidFill>
                <a:latin typeface="Proxima Nova"/>
                <a:ea typeface="Proxima Nova"/>
                <a:cs typeface="Proxima Nova"/>
                <a:sym typeface="Proxima Nova"/>
                <a:hlinkClick r:id="rId3"/>
              </a:rPr>
              <a:t>https://www.flickr.com/photos/tonythemisfit/3296056687</a:t>
            </a:r>
            <a:r>
              <a:rPr lang="en" sz="1200">
                <a:latin typeface="Proxima Nova"/>
                <a:ea typeface="Proxima Nova"/>
                <a:cs typeface="Proxima Nova"/>
                <a:sym typeface="Proxima Nova"/>
              </a:rPr>
              <a:t>. CC-BY 2.0.</a:t>
            </a:r>
            <a:endParaRPr sz="1200">
              <a:latin typeface="Proxima Nova"/>
              <a:ea typeface="Proxima Nova"/>
              <a:cs typeface="Proxima Nova"/>
              <a:sym typeface="Proxima Nova"/>
            </a:endParaRPr>
          </a:p>
        </p:txBody>
      </p:sp>
      <p:pic>
        <p:nvPicPr>
          <p:cNvPr id="139" name="Google Shape;139;p26"/>
          <p:cNvPicPr preferRelativeResize="0"/>
          <p:nvPr/>
        </p:nvPicPr>
        <p:blipFill>
          <a:blip r:embed="rId4">
            <a:alphaModFix/>
          </a:blip>
          <a:stretch>
            <a:fillRect/>
          </a:stretch>
        </p:blipFill>
        <p:spPr>
          <a:xfrm>
            <a:off x="152400" y="1170125"/>
            <a:ext cx="4736899"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1. </a:t>
            </a:r>
            <a:endParaRPr/>
          </a:p>
          <a:p>
            <a:pPr indent="0" lvl="0" marL="0" rtl="0" algn="l">
              <a:spcBef>
                <a:spcPts val="0"/>
              </a:spcBef>
              <a:spcAft>
                <a:spcPts val="0"/>
              </a:spcAft>
              <a:buNone/>
            </a:pPr>
            <a:r>
              <a:rPr lang="en"/>
              <a:t>Describe an item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Describe an item</a:t>
            </a:r>
            <a:endParaRPr/>
          </a:p>
        </p:txBody>
      </p:sp>
      <p:sp>
        <p:nvSpPr>
          <p:cNvPr id="150" name="Google Shape;150;p28"/>
          <p:cNvSpPr txBox="1"/>
          <p:nvPr>
            <p:ph idx="1" type="body"/>
          </p:nvPr>
        </p:nvSpPr>
        <p:spPr>
          <a:xfrm>
            <a:off x="311700" y="1152475"/>
            <a:ext cx="85206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upon the image provided, describe one or both items below adhering to the structure of the </a:t>
            </a:r>
            <a:r>
              <a:rPr lang="en" u="sng">
                <a:solidFill>
                  <a:schemeClr val="hlink"/>
                </a:solidFill>
                <a:hlinkClick r:id="rId3"/>
              </a:rPr>
              <a:t>Dublin Core metadata elements</a:t>
            </a:r>
            <a:r>
              <a:rPr lang="en"/>
              <a:t>. Create your description(s) using the provided </a:t>
            </a:r>
            <a:r>
              <a:rPr lang="en" u="sng">
                <a:solidFill>
                  <a:schemeClr val="hlink"/>
                </a:solidFill>
                <a:hlinkClick r:id="rId4"/>
              </a:rPr>
              <a:t>worksheet</a:t>
            </a: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Image metadata can be found in image-metadata.csv file in </a:t>
            </a:r>
            <a:r>
              <a:rPr lang="en" u="sng">
                <a:solidFill>
                  <a:schemeClr val="hlink"/>
                </a:solidFill>
                <a:hlinkClick r:id="rId5"/>
              </a:rPr>
              <a:t>https://github.com/BCDigSchol/coffee-code</a:t>
            </a:r>
            <a:r>
              <a:rPr lang="en"/>
              <a:t> repository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2. </a:t>
            </a:r>
            <a:endParaRPr/>
          </a:p>
          <a:p>
            <a:pPr indent="0" lvl="0" marL="0" rtl="0" algn="l">
              <a:spcBef>
                <a:spcPts val="0"/>
              </a:spcBef>
              <a:spcAft>
                <a:spcPts val="0"/>
              </a:spcAft>
              <a:buNone/>
            </a:pPr>
            <a:r>
              <a:rPr lang="en"/>
              <a:t>Create an item record in Omeka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61" name="Google Shape;161;p30"/>
          <p:cNvSpPr txBox="1"/>
          <p:nvPr>
            <p:ph idx="1" type="body"/>
          </p:nvPr>
        </p:nvSpPr>
        <p:spPr>
          <a:xfrm>
            <a:off x="311700" y="31475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Creating an item record in </a:t>
            </a:r>
            <a:r>
              <a:rPr lang="en" u="sng">
                <a:solidFill>
                  <a:schemeClr val="hlink"/>
                </a:solidFill>
                <a:hlinkClick r:id="rId3"/>
              </a:rPr>
              <a:t>Omeka.net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most useful organizing properties</a:t>
            </a:r>
            <a:r>
              <a:rPr lang="en"/>
              <a:t> for information resources are those based on their content and meaning, and these are not directly apparent when you look at a book or document . . .</a:t>
            </a:r>
            <a:endParaRPr/>
          </a:p>
          <a:p>
            <a:pPr indent="0" lvl="0" marL="0" rtl="0" algn="l">
              <a:spcBef>
                <a:spcPts val="1600"/>
              </a:spcBef>
              <a:spcAft>
                <a:spcPts val="0"/>
              </a:spcAft>
              <a:buNone/>
            </a:pPr>
            <a:r>
              <a:rPr lang="en"/>
              <a:t>The </a:t>
            </a:r>
            <a:r>
              <a:rPr b="1" lang="en"/>
              <a:t>most effective organizing systems</a:t>
            </a:r>
            <a:r>
              <a:rPr lang="en"/>
              <a:t> for information resources often are based on properties that emerge from analyzing the collection as a whole.</a:t>
            </a:r>
            <a:endParaRPr/>
          </a:p>
          <a:p>
            <a:pPr indent="0" lvl="0" marL="0" rtl="0" algn="l">
              <a:spcBef>
                <a:spcPts val="1600"/>
              </a:spcBef>
              <a:spcAft>
                <a:spcPts val="1600"/>
              </a:spcAft>
              <a:buClr>
                <a:schemeClr val="dk1"/>
              </a:buClr>
              <a:buSzPts val="1100"/>
              <a:buFont typeface="Arial"/>
              <a:buNone/>
            </a:pPr>
            <a:r>
              <a:rPr i="1" lang="en"/>
              <a:t>The Discipline of Organizing</a:t>
            </a:r>
            <a:r>
              <a:rPr lang="en"/>
              <a:t>, ed. Robert J.</a:t>
            </a:r>
            <a:r>
              <a:rPr i="1" lang="en"/>
              <a:t> </a:t>
            </a:r>
            <a:r>
              <a:rPr lang="en"/>
              <a:t>Glushko, p. 15</a:t>
            </a:r>
            <a:endParaRPr/>
          </a:p>
        </p:txBody>
      </p:sp>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items to collections: in theory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session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 of Omeka</a:t>
            </a:r>
            <a:endParaRPr/>
          </a:p>
          <a:p>
            <a:pPr indent="-342900" lvl="0" marL="457200" rtl="0" algn="l">
              <a:spcBef>
                <a:spcPts val="0"/>
              </a:spcBef>
              <a:spcAft>
                <a:spcPts val="0"/>
              </a:spcAft>
              <a:buSzPts val="1800"/>
              <a:buChar char="●"/>
            </a:pPr>
            <a:r>
              <a:rPr lang="en"/>
              <a:t>Metadata! Or, describing items for digital collections</a:t>
            </a:r>
            <a:endParaRPr/>
          </a:p>
          <a:p>
            <a:pPr indent="-342900" lvl="0" marL="457200" rtl="0" algn="l">
              <a:spcBef>
                <a:spcPts val="0"/>
              </a:spcBef>
              <a:spcAft>
                <a:spcPts val="0"/>
              </a:spcAft>
              <a:buSzPts val="1800"/>
              <a:buChar char="●"/>
            </a:pPr>
            <a:r>
              <a:rPr lang="en"/>
              <a:t>Exercise 1.  Describe an item</a:t>
            </a:r>
            <a:endParaRPr/>
          </a:p>
          <a:p>
            <a:pPr indent="-317500" lvl="1" marL="914400" rtl="0" algn="l">
              <a:spcBef>
                <a:spcPts val="0"/>
              </a:spcBef>
              <a:spcAft>
                <a:spcPts val="0"/>
              </a:spcAft>
              <a:buSzPts val="1400"/>
              <a:buChar char="○"/>
            </a:pPr>
            <a:r>
              <a:rPr lang="en"/>
              <a:t>Share with group</a:t>
            </a:r>
            <a:endParaRPr/>
          </a:p>
          <a:p>
            <a:pPr indent="-342900" lvl="0" marL="457200" rtl="0" algn="l">
              <a:spcBef>
                <a:spcPts val="0"/>
              </a:spcBef>
              <a:spcAft>
                <a:spcPts val="0"/>
              </a:spcAft>
              <a:buSzPts val="1800"/>
              <a:buChar char="●"/>
            </a:pPr>
            <a:r>
              <a:rPr lang="en"/>
              <a:t>Exercise 2. Create an item record in Omeka</a:t>
            </a:r>
            <a:endParaRPr/>
          </a:p>
          <a:p>
            <a:pPr indent="-317500" lvl="1" marL="914400" rtl="0" algn="l">
              <a:spcBef>
                <a:spcPts val="0"/>
              </a:spcBef>
              <a:spcAft>
                <a:spcPts val="0"/>
              </a:spcAft>
              <a:buSzPts val="1400"/>
              <a:buChar char="○"/>
            </a:pPr>
            <a:r>
              <a:rPr lang="en"/>
              <a:t>Share with group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items to collections: in practice</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connections among items do you want to create?</a:t>
            </a:r>
            <a:endParaRPr/>
          </a:p>
          <a:p>
            <a:pPr indent="0" lvl="0" marL="0" rtl="0" algn="l">
              <a:spcBef>
                <a:spcPts val="1600"/>
              </a:spcBef>
              <a:spcAft>
                <a:spcPts val="1600"/>
              </a:spcAft>
              <a:buNone/>
            </a:pPr>
            <a:r>
              <a:rPr lang="en"/>
              <a:t>How would you create these connections through metadata?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applications for course-based work or a project?</a:t>
            </a:r>
            <a:endParaRPr/>
          </a:p>
          <a:p>
            <a:pPr indent="0" lvl="0" marL="0" rtl="0" algn="l">
              <a:spcBef>
                <a:spcPts val="1600"/>
              </a:spcBef>
              <a:spcAft>
                <a:spcPts val="0"/>
              </a:spcAft>
              <a:buNone/>
            </a:pPr>
            <a:r>
              <a:rPr lang="en"/>
              <a:t>Who are potential collaborators?</a:t>
            </a:r>
            <a:endParaRPr/>
          </a:p>
          <a:p>
            <a:pPr indent="0" lvl="0" marL="0" rtl="0" algn="l">
              <a:spcBef>
                <a:spcPts val="1600"/>
              </a:spcBef>
              <a:spcAft>
                <a:spcPts val="0"/>
              </a:spcAft>
              <a:buNone/>
            </a:pPr>
            <a:r>
              <a:rPr lang="en"/>
              <a:t>What projects might not be a good fit for Omeka?</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DeLorme - sarah.delorme at bc dot edu</a:t>
            </a:r>
            <a:endParaRPr/>
          </a:p>
          <a:p>
            <a:pPr indent="0" lvl="0" marL="0" rtl="0" algn="l">
              <a:spcBef>
                <a:spcPts val="1600"/>
              </a:spcBef>
              <a:spcAft>
                <a:spcPts val="0"/>
              </a:spcAft>
              <a:buNone/>
            </a:pPr>
            <a:r>
              <a:rPr lang="en"/>
              <a:t>Anna Kijas - anna.kijas at bc dot edu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Digital Scholarship at Boston College - ds.bc.edu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t>Credits: Modified slides based on </a:t>
            </a:r>
            <a:r>
              <a:rPr lang="en" sz="1400"/>
              <a:t>Chelcie Rowell and Stephen Sturgeon’s April 28, 2018 workshop - https://github.com/BCDigSchol/coffee-code/tree/master/Omeka/Omeka-2018</a:t>
            </a:r>
            <a:endParaRPr sz="1400"/>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of Omeka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Omeka Flavors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BCD4"/>
              </a:buClr>
              <a:buSzPts val="1400"/>
              <a:buFont typeface="Proxima Nova"/>
              <a:buChar char="▪"/>
            </a:pPr>
            <a:r>
              <a:rPr b="1" lang="en" sz="1400">
                <a:solidFill>
                  <a:srgbClr val="00BCD4"/>
                </a:solidFill>
                <a:uFill>
                  <a:noFill/>
                </a:uFill>
                <a:hlinkClick r:id="rId3"/>
              </a:rPr>
              <a:t>Omeka.net</a:t>
            </a:r>
            <a:endParaRPr b="1" sz="1400">
              <a:solidFill>
                <a:srgbClr val="00BCD4"/>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Hosted</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Limited plugins &amp; themes, based on plan</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File size limits</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Free trial</a:t>
            </a:r>
            <a:endParaRPr>
              <a:solidFill>
                <a:srgbClr val="666666"/>
              </a:solidFill>
            </a:endParaRPr>
          </a:p>
          <a:p>
            <a:pPr indent="-317500" lvl="0" marL="457200" rtl="0" algn="l">
              <a:spcBef>
                <a:spcPts val="0"/>
              </a:spcBef>
              <a:spcAft>
                <a:spcPts val="0"/>
              </a:spcAft>
              <a:buClr>
                <a:srgbClr val="00BCD4"/>
              </a:buClr>
              <a:buSzPts val="1400"/>
              <a:buFont typeface="Proxima Nova"/>
              <a:buChar char="▪"/>
            </a:pPr>
            <a:r>
              <a:rPr b="1" lang="en" sz="1400">
                <a:solidFill>
                  <a:srgbClr val="00BCD4"/>
                </a:solidFill>
                <a:uFill>
                  <a:noFill/>
                </a:uFill>
                <a:hlinkClick r:id="rId4"/>
              </a:rPr>
              <a:t>Omeka</a:t>
            </a:r>
            <a:r>
              <a:rPr b="1" lang="en" sz="1400">
                <a:solidFill>
                  <a:srgbClr val="00BCD4"/>
                </a:solidFill>
              </a:rPr>
              <a:t> Classic (or Omeka.org)</a:t>
            </a:r>
            <a:endParaRPr b="1" sz="1400">
              <a:solidFill>
                <a:srgbClr val="00BCD4"/>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Self-hosted (requires a server)</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Unlimited plugins &amp; themes</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Size limits depend on server</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Free...ish</a:t>
            </a:r>
            <a:endParaRPr>
              <a:solidFill>
                <a:srgbClr val="666666"/>
              </a:solidFill>
            </a:endParaRPr>
          </a:p>
          <a:p>
            <a:pPr indent="-317500" lvl="0" marL="457200" rtl="0" algn="l">
              <a:spcBef>
                <a:spcPts val="0"/>
              </a:spcBef>
              <a:spcAft>
                <a:spcPts val="0"/>
              </a:spcAft>
              <a:buClr>
                <a:srgbClr val="00BCD4"/>
              </a:buClr>
              <a:buSzPts val="1400"/>
              <a:buFont typeface="Proxima Nova"/>
              <a:buChar char="▪"/>
            </a:pPr>
            <a:r>
              <a:rPr b="1" lang="en" sz="1400">
                <a:solidFill>
                  <a:srgbClr val="00BCD4"/>
                </a:solidFill>
                <a:uFill>
                  <a:noFill/>
                </a:uFill>
                <a:hlinkClick r:id="rId5"/>
              </a:rPr>
              <a:t>Omeka S</a:t>
            </a:r>
            <a:endParaRPr b="1" sz="1400">
              <a:solidFill>
                <a:srgbClr val="00BCD4"/>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Newest</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Requires a server</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Multi-site capabilities</a:t>
            </a:r>
            <a:endParaRPr>
              <a:solidFill>
                <a:srgbClr val="666666"/>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kinds of resources can you create in Omeka?</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Items: </a:t>
            </a:r>
            <a:r>
              <a:rPr lang="en"/>
              <a:t>individual descriptive metadata records, or building blocks</a:t>
            </a:r>
            <a:endParaRPr/>
          </a:p>
          <a:p>
            <a:pPr indent="0" lvl="0" marL="0" rtl="0" algn="l">
              <a:spcBef>
                <a:spcPts val="1600"/>
              </a:spcBef>
              <a:spcAft>
                <a:spcPts val="0"/>
              </a:spcAft>
              <a:buNone/>
            </a:pPr>
            <a:r>
              <a:rPr b="1" lang="en"/>
              <a:t>Collections: </a:t>
            </a:r>
            <a:r>
              <a:rPr lang="en"/>
              <a:t>groups of items</a:t>
            </a:r>
            <a:endParaRPr/>
          </a:p>
          <a:p>
            <a:pPr indent="0" lvl="0" marL="0" rtl="0" algn="l">
              <a:spcBef>
                <a:spcPts val="1600"/>
              </a:spcBef>
              <a:spcAft>
                <a:spcPts val="0"/>
              </a:spcAft>
              <a:buNone/>
            </a:pPr>
            <a:r>
              <a:rPr b="1" lang="en"/>
              <a:t>Exhibits: </a:t>
            </a:r>
            <a:r>
              <a:rPr lang="en"/>
              <a:t>curated items with deep contextualization, essays</a:t>
            </a:r>
            <a:r>
              <a:rPr lang="en"/>
              <a:t>, or </a:t>
            </a:r>
            <a:r>
              <a:rPr lang="en"/>
              <a:t>teaching materials</a:t>
            </a:r>
            <a:endParaRPr/>
          </a:p>
          <a:p>
            <a:pPr indent="0" lvl="0" marL="0" rtl="0" algn="l">
              <a:spcBef>
                <a:spcPts val="1600"/>
              </a:spcBef>
              <a:spcAft>
                <a:spcPts val="0"/>
              </a:spcAft>
              <a:buNone/>
            </a:pPr>
            <a:r>
              <a:rPr b="1" lang="en"/>
              <a:t>Pages: </a:t>
            </a:r>
            <a:r>
              <a:rPr lang="en"/>
              <a:t>additional web pages, e.g. ‘About’ or ‘Credits’</a:t>
            </a:r>
            <a:endParaRPr/>
          </a:p>
          <a:p>
            <a:pPr indent="0" lvl="0" marL="0" rtl="0" algn="l">
              <a:spcBef>
                <a:spcPts val="1600"/>
              </a:spcBef>
              <a:spcAft>
                <a:spcPts val="0"/>
              </a:spcAft>
              <a:buNone/>
            </a:pPr>
            <a:r>
              <a:rPr lang="en"/>
              <a:t>Examples</a:t>
            </a:r>
            <a:endParaRPr/>
          </a:p>
          <a:p>
            <a:pPr indent="-330200" lvl="0" marL="457200" rtl="0" algn="l">
              <a:spcBef>
                <a:spcPts val="1600"/>
              </a:spcBef>
              <a:spcAft>
                <a:spcPts val="0"/>
              </a:spcAft>
              <a:buSzPts val="1600"/>
              <a:buChar char="●"/>
            </a:pPr>
            <a:r>
              <a:rPr lang="en" sz="1600"/>
              <a:t>A History of US Public Libraries, </a:t>
            </a:r>
            <a:r>
              <a:rPr lang="en" sz="1600" u="sng">
                <a:solidFill>
                  <a:schemeClr val="hlink"/>
                </a:solidFill>
                <a:hlinkClick r:id="rId3"/>
              </a:rPr>
              <a:t>https://dp.la/exhibitions/history-us-public-libraries</a:t>
            </a:r>
            <a:endParaRPr sz="1600"/>
          </a:p>
          <a:p>
            <a:pPr indent="-330200" lvl="0" marL="457200" rtl="0" algn="l">
              <a:spcBef>
                <a:spcPts val="0"/>
              </a:spcBef>
              <a:spcAft>
                <a:spcPts val="0"/>
              </a:spcAft>
              <a:buSzPts val="1600"/>
              <a:buChar char="●"/>
            </a:pPr>
            <a:r>
              <a:rPr lang="en" sz="1600"/>
              <a:t>Omeka.net Showcase, </a:t>
            </a:r>
            <a:r>
              <a:rPr lang="en" sz="1600" u="sng">
                <a:solidFill>
                  <a:schemeClr val="hlink"/>
                </a:solidFill>
                <a:hlinkClick r:id="rId4"/>
              </a:rPr>
              <a:t>https://info.omeka.net/showcase/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ask yourself while planning</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the primary goals of the website?</a:t>
            </a:r>
            <a:endParaRPr/>
          </a:p>
          <a:p>
            <a:pPr indent="0" lvl="0" marL="0" rtl="0" algn="l">
              <a:spcBef>
                <a:spcPts val="1600"/>
              </a:spcBef>
              <a:spcAft>
                <a:spcPts val="0"/>
              </a:spcAft>
              <a:buNone/>
            </a:pPr>
            <a:r>
              <a:rPr b="1" lang="en"/>
              <a:t>Who is the primary audience of this website?</a:t>
            </a:r>
            <a:endParaRPr b="1"/>
          </a:p>
          <a:p>
            <a:pPr indent="0" lvl="0" marL="0" rtl="0" algn="l">
              <a:spcBef>
                <a:spcPts val="1600"/>
              </a:spcBef>
              <a:spcAft>
                <a:spcPts val="0"/>
              </a:spcAft>
              <a:buNone/>
            </a:pPr>
            <a:r>
              <a:rPr b="1" lang="en"/>
              <a:t>What sections will this website include?</a:t>
            </a:r>
            <a:endParaRPr b="1"/>
          </a:p>
          <a:p>
            <a:pPr indent="0" lvl="0" marL="0" rtl="0" algn="l">
              <a:spcBef>
                <a:spcPts val="1600"/>
              </a:spcBef>
              <a:spcAft>
                <a:spcPts val="0"/>
              </a:spcAft>
              <a:buNone/>
            </a:pPr>
            <a:r>
              <a:rPr b="1" lang="en"/>
              <a:t>What will I do with items in this website?</a:t>
            </a:r>
            <a:endParaRPr b="1"/>
          </a:p>
          <a:p>
            <a:pPr indent="0" lvl="0" marL="0" rtl="0" algn="l">
              <a:spcBef>
                <a:spcPts val="1600"/>
              </a:spcBef>
              <a:spcAft>
                <a:spcPts val="0"/>
              </a:spcAft>
              <a:buNone/>
            </a:pPr>
            <a:r>
              <a:rPr lang="en"/>
              <a:t>See the </a:t>
            </a:r>
            <a:r>
              <a:rPr lang="en" u="sng">
                <a:solidFill>
                  <a:schemeClr val="hlink"/>
                </a:solidFill>
                <a:hlinkClick r:id="rId3"/>
              </a:rPr>
              <a:t>Omeka Classic User Manual</a:t>
            </a:r>
            <a:r>
              <a:rPr lang="en"/>
              <a:t> for these and other questions to ask yourself while conceptualizing your digital exhibit.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Metadata! Or, describing items for digital collections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and its nature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Analytical Bibliography</a:t>
            </a:r>
            <a:r>
              <a:rPr lang="en"/>
              <a:t> — </a:t>
            </a:r>
            <a:r>
              <a:rPr lang="en"/>
              <a:t>A listing of works that indicates in precise details the name of the author, the exact title of the work, and publication details, and that emphasizes the material nature of the work, including the format, the pagination, typographical particulars, illustrations, and other characteristics, such as the kind of paper and binding.</a:t>
            </a:r>
            <a:endParaRPr/>
          </a:p>
          <a:p>
            <a:pPr indent="-342900" lvl="0" marL="457200" rtl="0" algn="l">
              <a:spcBef>
                <a:spcPts val="1600"/>
              </a:spcBef>
              <a:spcAft>
                <a:spcPts val="0"/>
              </a:spcAft>
              <a:buSzPts val="1800"/>
              <a:buChar char="-"/>
            </a:pPr>
            <a:r>
              <a:rPr lang="en"/>
              <a:t>Society of American Archivists glossary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and its uses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Short and sweet</a:t>
            </a:r>
            <a:r>
              <a:rPr lang="en"/>
              <a:t> (mostly — what about ‘Description’?)</a:t>
            </a:r>
            <a:endParaRPr/>
          </a:p>
          <a:p>
            <a:pPr indent="-342900" lvl="0" marL="457200" rtl="0" algn="l">
              <a:spcBef>
                <a:spcPts val="0"/>
              </a:spcBef>
              <a:spcAft>
                <a:spcPts val="0"/>
              </a:spcAft>
              <a:buSzPts val="1800"/>
              <a:buAutoNum type="arabicPeriod"/>
            </a:pPr>
            <a:r>
              <a:rPr b="1" lang="en"/>
              <a:t>Uniform</a:t>
            </a:r>
            <a:r>
              <a:rPr lang="en"/>
              <a:t> (mostly — what about author name ambiguities? ‘Condition’?)</a:t>
            </a:r>
            <a:endParaRPr/>
          </a:p>
          <a:p>
            <a:pPr indent="-342900" lvl="0" marL="457200" rtl="0" algn="l">
              <a:spcBef>
                <a:spcPts val="0"/>
              </a:spcBef>
              <a:spcAft>
                <a:spcPts val="0"/>
              </a:spcAft>
              <a:buSzPts val="1800"/>
              <a:buAutoNum type="arabicPeriod"/>
            </a:pPr>
            <a:r>
              <a:rPr b="1" lang="en"/>
              <a:t>Linkable</a:t>
            </a:r>
            <a:r>
              <a:rPr lang="en"/>
              <a:t> (mostly — not all metadata is usefully linked)</a:t>
            </a:r>
            <a:endParaRPr/>
          </a:p>
          <a:p>
            <a:pPr indent="-342900" lvl="0" marL="457200" rtl="0" algn="l">
              <a:spcBef>
                <a:spcPts val="0"/>
              </a:spcBef>
              <a:spcAft>
                <a:spcPts val="0"/>
              </a:spcAft>
              <a:buSzPts val="1800"/>
              <a:buAutoNum type="arabicPeriod"/>
            </a:pPr>
            <a:r>
              <a:rPr b="1" lang="en"/>
              <a:t>Useful</a:t>
            </a:r>
            <a:r>
              <a:rPr lang="en"/>
              <a:t> (mostly — different metadata fields have different audiences)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