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CDigSchol/coffee-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2.archivists.org/glossary/terms/a/analytical-bibliograph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ublincore.org/documents/dcmi-ter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beyondwords2016.org/catalog?page=1&amp;total=249" TargetMode="External"/><Relationship Id="rId4" Type="http://schemas.openxmlformats.org/officeDocument/2006/relationships/hyperlink" Target="http://beyondwords2016.org/catalog?page=1&amp;total=249" TargetMode="External"/><Relationship Id="rId5" Type="http://schemas.openxmlformats.org/officeDocument/2006/relationships/hyperlink" Target="http://hcl.harvard.edu/libraries/houghton/collections/early_manuscripts/bibliographies/Eng.cfm" TargetMode="External"/><Relationship Id="rId6" Type="http://schemas.openxmlformats.org/officeDocument/2006/relationships/hyperlink" Target="http://bclsco.bc.edu/?f%5Bmods_relatedItem_type_host_collectionFacet_ms%5D%5B%5D=Japanese+prints+collection" TargetMode="External"/><Relationship Id="rId7" Type="http://schemas.openxmlformats.org/officeDocument/2006/relationships/hyperlink" Target="https://www.metmuseum.org/toah/hd/shak/hd_shak.htm" TargetMode="External"/><Relationship Id="rId8" Type="http://schemas.openxmlformats.org/officeDocument/2006/relationships/hyperlink" Target="http://contentdm6.hamilton.edu/cdm/search/collection/sha-pho/field/all/mode/all/conn/and/order/title/ad/asc&amp;hnode=135"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drive.google.com/file/d/1ILyfrxmQfN24vj2wWEto4cGa5yD3B484/view?usp=sharing" TargetMode="External"/><Relationship Id="rId10" Type="http://schemas.openxmlformats.org/officeDocument/2006/relationships/hyperlink" Target="https://drive.google.com/file/d/1KCmabW3xUcB0Xo8dVROlAM7EuqHPguzy/view?usp=sharing" TargetMode="External"/><Relationship Id="rId13" Type="http://schemas.openxmlformats.org/officeDocument/2006/relationships/hyperlink" Target="https://drive.google.com/file/d/1RNKanctVW0tuy2P5ZqPFivEPhWCB7chZ/view?usp=sharing" TargetMode="External"/><Relationship Id="rId12" Type="http://schemas.openxmlformats.org/officeDocument/2006/relationships/hyperlink" Target="https://drive.google.com/file/d/1ILyfrxmQfN24vj2wWEto4cGa5yD3B484/view?usp=sharing"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0B0nIZN_L6xPMLUVIVEl6OVI2eXdoSFFVZ0g2NDNIZ1piQ1Z3/view?usp=sharing" TargetMode="External"/><Relationship Id="rId4" Type="http://schemas.openxmlformats.org/officeDocument/2006/relationships/hyperlink" Target="https://drive.google.com/file/d/0B0nIZN_L6xPMbDh0WnlDY1lsSkhKMnFlel9WVEppVldvV3RF/view?usp=sharing" TargetMode="External"/><Relationship Id="rId9" Type="http://schemas.openxmlformats.org/officeDocument/2006/relationships/hyperlink" Target="https://drive.google.com/file/d/19vSBfjC2m8ZGGzID5s6euB9ZFCPudJCI/view?usp=sharing" TargetMode="External"/><Relationship Id="rId15" Type="http://schemas.openxmlformats.org/officeDocument/2006/relationships/hyperlink" Target="https://drive.google.com/file/d/1C7dlzvAVJOcyDIfUpo4FlKlwVBxLOSoF/view?usp=sharing" TargetMode="External"/><Relationship Id="rId14" Type="http://schemas.openxmlformats.org/officeDocument/2006/relationships/hyperlink" Target="https://drive.google.com/file/d/1C7dlzvAVJOcyDIfUpo4FlKlwVBxLOSoF/view?usp=sharing" TargetMode="External"/><Relationship Id="rId16" Type="http://schemas.openxmlformats.org/officeDocument/2006/relationships/hyperlink" Target="https://drive.google.com/file/d/1WpBU5P7Qy7oMqoqNqBqe8IVmypqJLvro/view?usp=sharing" TargetMode="External"/><Relationship Id="rId5" Type="http://schemas.openxmlformats.org/officeDocument/2006/relationships/hyperlink" Target="https://drive.google.com/file/d/1I9uhqehGiW8prEc9U7TEjEsHO756pl0e/view?usp=sharing" TargetMode="External"/><Relationship Id="rId6" Type="http://schemas.openxmlformats.org/officeDocument/2006/relationships/hyperlink" Target="https://drive.google.com/file/d/1I9uhqehGiW8prEc9U7TEjEsHO756pl0e/view?usp=sharing" TargetMode="External"/><Relationship Id="rId7" Type="http://schemas.openxmlformats.org/officeDocument/2006/relationships/hyperlink" Target="https://drive.google.com/file/d/1SNYgSVgoj-JINJ8RsQjQEEmQgUfgMLNh/view?usp=sharing" TargetMode="External"/><Relationship Id="rId8" Type="http://schemas.openxmlformats.org/officeDocument/2006/relationships/hyperlink" Target="https://drive.google.com/file/d/19vSBfjC2m8ZGGzID5s6euB9ZFCPudJCI/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Digital Curation and Exhibits. OMEKA</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Coffee &amp; Code</a:t>
            </a:r>
            <a:endParaRPr/>
          </a:p>
          <a:p>
            <a:pPr indent="0" lvl="0" marL="0">
              <a:spcBef>
                <a:spcPts val="0"/>
              </a:spcBef>
              <a:spcAft>
                <a:spcPts val="0"/>
              </a:spcAft>
              <a:buNone/>
            </a:pPr>
            <a:r>
              <a:rPr lang="en"/>
              <a:t>February 8, 2018</a:t>
            </a:r>
            <a:endParaRPr/>
          </a:p>
        </p:txBody>
      </p:sp>
      <p:sp>
        <p:nvSpPr>
          <p:cNvPr id="56" name="Shape 56"/>
          <p:cNvSpPr txBox="1"/>
          <p:nvPr/>
        </p:nvSpPr>
        <p:spPr>
          <a:xfrm>
            <a:off x="1991725" y="4038200"/>
            <a:ext cx="5373300" cy="919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600"/>
              <a:t>Stephen Sturgeon</a:t>
            </a:r>
            <a:endParaRPr sz="1600"/>
          </a:p>
          <a:p>
            <a:pPr indent="0" lvl="0" marL="0" algn="ctr">
              <a:spcBef>
                <a:spcPts val="0"/>
              </a:spcBef>
              <a:spcAft>
                <a:spcPts val="0"/>
              </a:spcAft>
              <a:buNone/>
            </a:pPr>
            <a:r>
              <a:rPr lang="en" sz="1600"/>
              <a:t>Anna Kijas</a:t>
            </a:r>
            <a:endParaRPr sz="1600"/>
          </a:p>
          <a:p>
            <a:pPr indent="0" lvl="0" marL="0">
              <a:spcBef>
                <a:spcPts val="0"/>
              </a:spcBef>
              <a:spcAft>
                <a:spcPts val="0"/>
              </a:spcAft>
              <a:buNone/>
            </a:pPr>
            <a:r>
              <a:rPr lang="en" sz="1600"/>
              <a:t>Materials: </a:t>
            </a:r>
            <a:r>
              <a:rPr lang="en" sz="1600" u="sng">
                <a:solidFill>
                  <a:schemeClr val="hlink"/>
                </a:solidFill>
                <a:hlinkClick r:id="rId3"/>
              </a:rPr>
              <a:t>https://github.com/BCDigSchol/coffee-code/</a:t>
            </a:r>
            <a:r>
              <a:rPr lang="en" sz="1600"/>
              <a:t>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Today’s Session</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Introductory remarks on metadata</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eriod"/>
            </a:pPr>
            <a:r>
              <a:rPr lang="en"/>
              <a:t>Examples of metadata for digital surrogate collections</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eriod"/>
            </a:pPr>
            <a:r>
              <a:rPr lang="en"/>
              <a:t>Exercise: a first pass at metadata creation</a:t>
            </a:r>
            <a:endParaRPr/>
          </a:p>
          <a:p>
            <a:pPr indent="0" lvl="0" marL="0" rtl="0">
              <a:spcBef>
                <a:spcPts val="1600"/>
              </a:spcBef>
              <a:spcAft>
                <a:spcPts val="0"/>
              </a:spcAft>
              <a:buNone/>
            </a:pPr>
            <a:r>
              <a:t/>
            </a:r>
            <a:endParaRPr/>
          </a:p>
          <a:p>
            <a:pPr indent="-342900" lvl="0" marL="457200">
              <a:spcBef>
                <a:spcPts val="1600"/>
              </a:spcBef>
              <a:spcAft>
                <a:spcPts val="0"/>
              </a:spcAft>
              <a:buSzPts val="1800"/>
              <a:buAutoNum type="arabicPeriod"/>
            </a:pPr>
            <a:r>
              <a:rPr lang="en"/>
              <a:t>Making item records in Omeka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Metadata and Its Nature</a:t>
            </a:r>
            <a:endParaRPr/>
          </a:p>
        </p:txBody>
      </p:sp>
      <p:sp>
        <p:nvSpPr>
          <p:cNvPr id="68" name="Shape 68"/>
          <p:cNvSpPr txBox="1"/>
          <p:nvPr>
            <p:ph idx="1" type="body"/>
          </p:nvPr>
        </p:nvSpPr>
        <p:spPr>
          <a:xfrm>
            <a:off x="182775" y="1152475"/>
            <a:ext cx="8903400" cy="3782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Analytical Bibliography</a:t>
            </a:r>
            <a:r>
              <a:rPr lang="en"/>
              <a:t>: A listing of works that indicates in precise details the name of the author, the exact title of the work, and publication details, and that emphasizes the material nature of the work, including the format, the pagination, typographical particulars, illustrations, and other characteristics, such as the kind of paper and binding.</a:t>
            </a:r>
            <a:endParaRPr/>
          </a:p>
          <a:p>
            <a:pPr indent="0" lvl="0" marL="0">
              <a:spcBef>
                <a:spcPts val="1600"/>
              </a:spcBef>
              <a:spcAft>
                <a:spcPts val="0"/>
              </a:spcAft>
              <a:buNone/>
            </a:pPr>
            <a:r>
              <a:rPr lang="en"/>
              <a:t>								Society of American Archivists</a:t>
            </a:r>
            <a:endParaRPr/>
          </a:p>
          <a:p>
            <a:pPr indent="0" lvl="0" marL="0">
              <a:spcBef>
                <a:spcPts val="1600"/>
              </a:spcBef>
              <a:spcAft>
                <a:spcPts val="0"/>
              </a:spcAft>
              <a:buNone/>
            </a:pPr>
            <a:r>
              <a:t/>
            </a:r>
            <a:endParaRPr/>
          </a:p>
          <a:p>
            <a:pPr indent="0" lvl="0" marL="0">
              <a:spcBef>
                <a:spcPts val="1600"/>
              </a:spcBef>
              <a:spcAft>
                <a:spcPts val="1600"/>
              </a:spcAft>
              <a:buNone/>
            </a:pPr>
            <a:r>
              <a:rPr lang="en"/>
              <a:t>How do we do this with items that are not physical, or are not accessed physically -- with digital objects?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Metadata and Its Uses</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Short and sweet (mostly: what about ‘Description’?)</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eriod"/>
            </a:pPr>
            <a:r>
              <a:rPr lang="en"/>
              <a:t>Uniform (mostly: what about author name ambiguities? ‘Condition’?)</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eriod"/>
            </a:pPr>
            <a:r>
              <a:rPr lang="en"/>
              <a:t>Linkable (mostly: not all metadata is usefully linked)</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eriod"/>
            </a:pPr>
            <a:r>
              <a:rPr lang="en"/>
              <a:t>Useful (mostly: different metadata fields have different audiences)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8" name="Shape 78"/>
        <p:cNvGrpSpPr/>
        <p:nvPr/>
      </p:nvGrpSpPr>
      <p:grpSpPr>
        <a:xfrm>
          <a:off x="0" y="0"/>
          <a:ext cx="0" cy="0"/>
          <a:chOff x="0" y="0"/>
          <a:chExt cx="0" cy="0"/>
        </a:xfrm>
      </p:grpSpPr>
      <p:sp>
        <p:nvSpPr>
          <p:cNvPr id="79" name="Shape 79"/>
          <p:cNvSpPr txBox="1"/>
          <p:nvPr>
            <p:ph idx="1" type="body"/>
          </p:nvPr>
        </p:nvSpPr>
        <p:spPr>
          <a:xfrm>
            <a:off x="311700" y="3500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most useful organizing properties for information resources are those based on their content and meaning, and these are not directly apparent when you look at a book or document. Significant intellectual effort or computation is necessary to reveal these properties when assigning subject terms or creating an index. The most effective organizing systems for information resources often are based on properties that emerge from analyzing the collection as a whole.</a:t>
            </a:r>
            <a:endParaRPr/>
          </a:p>
          <a:p>
            <a:pPr indent="0" lvl="0" marL="0">
              <a:spcBef>
                <a:spcPts val="1600"/>
              </a:spcBef>
              <a:spcAft>
                <a:spcPts val="0"/>
              </a:spcAft>
              <a:buClr>
                <a:schemeClr val="dk1"/>
              </a:buClr>
              <a:buSzPts val="1100"/>
              <a:buFont typeface="Arial"/>
              <a:buNone/>
            </a:pPr>
            <a:r>
              <a:rPr lang="en"/>
              <a:t>                                   </a:t>
            </a:r>
            <a:r>
              <a:rPr i="1" lang="en"/>
              <a:t>The Discipline of Organizing</a:t>
            </a:r>
            <a:r>
              <a:rPr lang="en"/>
              <a:t>, ed. Robert J.</a:t>
            </a:r>
            <a:r>
              <a:rPr i="1" lang="en"/>
              <a:t> </a:t>
            </a:r>
            <a:r>
              <a:rPr lang="en"/>
              <a:t>Glushko, p. 15</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Clr>
                <a:schemeClr val="dk1"/>
              </a:buClr>
              <a:buSzPts val="1100"/>
              <a:buFont typeface="Arial"/>
              <a:buNone/>
            </a:pPr>
            <a:r>
              <a:rPr lang="en"/>
              <a:t>Look through the Dublin Core Metadata Initiative’s </a:t>
            </a:r>
            <a:r>
              <a:rPr lang="en" u="sng">
                <a:solidFill>
                  <a:schemeClr val="hlink"/>
                </a:solidFill>
                <a:hlinkClick r:id="rId3"/>
              </a:rPr>
              <a:t>Metadata Terms</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Metadata samples</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Look through the item records in some of these collections. Are there potential metadata models here for your digital exhibits? Anything you would do differently in any of these metadata approaches?</a:t>
            </a:r>
            <a:endParaRPr/>
          </a:p>
          <a:p>
            <a:pPr indent="0" lvl="0" marL="0">
              <a:spcBef>
                <a:spcPts val="1600"/>
              </a:spcBef>
              <a:spcAft>
                <a:spcPts val="0"/>
              </a:spcAft>
              <a:buClr>
                <a:schemeClr val="dk1"/>
              </a:buClr>
              <a:buSzPts val="1100"/>
              <a:buFont typeface="Arial"/>
              <a:buNone/>
            </a:pPr>
            <a:r>
              <a:rPr lang="en" sz="1600" u="sng">
                <a:solidFill>
                  <a:schemeClr val="accent5"/>
                </a:solidFill>
                <a:hlinkClick r:id="rId3"/>
              </a:rPr>
              <a:t>Beyond Words: Illuminated Manuscripts in Boston Collections</a:t>
            </a:r>
            <a:endParaRPr sz="1600" u="sng">
              <a:solidFill>
                <a:schemeClr val="accent5"/>
              </a:solidFill>
              <a:hlinkClick r:id="rId4"/>
            </a:endParaRPr>
          </a:p>
          <a:p>
            <a:pPr indent="0" lvl="0" marL="0">
              <a:spcBef>
                <a:spcPts val="1600"/>
              </a:spcBef>
              <a:spcAft>
                <a:spcPts val="0"/>
              </a:spcAft>
              <a:buClr>
                <a:schemeClr val="dk1"/>
              </a:buClr>
              <a:buSzPts val="1100"/>
              <a:buFont typeface="Arial"/>
              <a:buNone/>
            </a:pPr>
            <a:r>
              <a:rPr lang="en" sz="1600" u="sng">
                <a:solidFill>
                  <a:schemeClr val="accent5"/>
                </a:solidFill>
                <a:hlinkClick r:id="rId5"/>
              </a:rPr>
              <a:t>Digital Medieval Manuscripts in English at Houghton Library</a:t>
            </a:r>
            <a:r>
              <a:rPr lang="en" sz="1600">
                <a:solidFill>
                  <a:schemeClr val="dk1"/>
                </a:solidFill>
              </a:rPr>
              <a:t> (focus on those with a ‘Digital        Facsimile’)</a:t>
            </a:r>
            <a:endParaRPr sz="1600">
              <a:solidFill>
                <a:schemeClr val="dk1"/>
              </a:solidFill>
            </a:endParaRPr>
          </a:p>
          <a:p>
            <a:pPr indent="0" lvl="0" marL="0">
              <a:spcBef>
                <a:spcPts val="1600"/>
              </a:spcBef>
              <a:spcAft>
                <a:spcPts val="0"/>
              </a:spcAft>
              <a:buNone/>
            </a:pPr>
            <a:r>
              <a:rPr lang="en" sz="1600" u="sng">
                <a:solidFill>
                  <a:schemeClr val="accent5"/>
                </a:solidFill>
                <a:hlinkClick r:id="rId6"/>
              </a:rPr>
              <a:t>Boston College Japanese Prints Collection</a:t>
            </a:r>
            <a:endParaRPr sz="1600">
              <a:solidFill>
                <a:schemeClr val="dk1"/>
              </a:solidFill>
            </a:endParaRPr>
          </a:p>
          <a:p>
            <a:pPr indent="0" lvl="0" marL="0">
              <a:spcBef>
                <a:spcPts val="1600"/>
              </a:spcBef>
              <a:spcAft>
                <a:spcPts val="0"/>
              </a:spcAft>
              <a:buClr>
                <a:schemeClr val="dk1"/>
              </a:buClr>
              <a:buSzPts val="1100"/>
              <a:buFont typeface="Arial"/>
              <a:buNone/>
            </a:pPr>
            <a:r>
              <a:rPr lang="en" sz="1600" u="sng">
                <a:solidFill>
                  <a:schemeClr val="accent5"/>
                </a:solidFill>
                <a:hlinkClick r:id="rId7"/>
              </a:rPr>
              <a:t>The Metropolitan Museum of Art’s Shaker Furniture Collection</a:t>
            </a:r>
            <a:endParaRPr sz="1600">
              <a:solidFill>
                <a:schemeClr val="dk1"/>
              </a:solidFill>
            </a:endParaRPr>
          </a:p>
          <a:p>
            <a:pPr indent="0" lvl="0" marL="0">
              <a:spcBef>
                <a:spcPts val="1600"/>
              </a:spcBef>
              <a:spcAft>
                <a:spcPts val="1600"/>
              </a:spcAft>
              <a:buClr>
                <a:schemeClr val="dk1"/>
              </a:buClr>
              <a:buSzPts val="1100"/>
              <a:buFont typeface="Arial"/>
              <a:buNone/>
            </a:pPr>
            <a:r>
              <a:rPr lang="en" sz="1600" u="sng">
                <a:solidFill>
                  <a:schemeClr val="accent5"/>
                </a:solidFill>
                <a:hlinkClick r:id="rId8"/>
              </a:rPr>
              <a:t>Hamilton College Library’s Shaker Photographs Collection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a first pass at metadata creation</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Using the </a:t>
            </a:r>
            <a:r>
              <a:rPr lang="en" u="sng">
                <a:solidFill>
                  <a:schemeClr val="hlink"/>
                </a:solidFill>
                <a:hlinkClick r:id="rId3"/>
              </a:rPr>
              <a:t>Dublin Core metadata elements</a:t>
            </a:r>
            <a:r>
              <a:rPr lang="en"/>
              <a:t>, enter terms on the provided </a:t>
            </a:r>
            <a:r>
              <a:rPr lang="en" u="sng">
                <a:solidFill>
                  <a:schemeClr val="hlink"/>
                </a:solidFill>
                <a:hlinkClick r:id="rId4"/>
              </a:rPr>
              <a:t>worksheets</a:t>
            </a:r>
            <a:r>
              <a:rPr lang="en"/>
              <a:t> that best describe the following items. Remember that not all items call for metadata terms in every element:</a:t>
            </a:r>
            <a:endParaRPr/>
          </a:p>
          <a:p>
            <a:pPr indent="-342900" lvl="0" marL="457200" rtl="0">
              <a:spcBef>
                <a:spcPts val="1600"/>
              </a:spcBef>
              <a:spcAft>
                <a:spcPts val="0"/>
              </a:spcAft>
              <a:buSzPts val="1800"/>
              <a:buAutoNum type="arabicPeriod"/>
            </a:pPr>
            <a:r>
              <a:rPr i="1" lang="en" u="sng">
                <a:solidFill>
                  <a:schemeClr val="hlink"/>
                </a:solidFill>
                <a:hlinkClick r:id="rId5"/>
              </a:rPr>
              <a:t>Nancy Cunard</a:t>
            </a:r>
            <a:r>
              <a:rPr lang="en" u="sng">
                <a:solidFill>
                  <a:schemeClr val="hlink"/>
                </a:solidFill>
                <a:hlinkClick r:id="rId6"/>
              </a:rPr>
              <a:t> (sculpture)</a:t>
            </a:r>
            <a:r>
              <a:rPr lang="en"/>
              <a:t> by Constantin Brâncuși, and </a:t>
            </a:r>
            <a:r>
              <a:rPr lang="en" u="sng">
                <a:solidFill>
                  <a:schemeClr val="hlink"/>
                </a:solidFill>
                <a:hlinkClick r:id="rId7"/>
              </a:rPr>
              <a:t>text</a:t>
            </a:r>
            <a:endParaRPr/>
          </a:p>
          <a:p>
            <a:pPr indent="-342900" lvl="0" marL="457200" rtl="0">
              <a:spcBef>
                <a:spcPts val="0"/>
              </a:spcBef>
              <a:spcAft>
                <a:spcPts val="0"/>
              </a:spcAft>
              <a:buSzPts val="1800"/>
              <a:buAutoNum type="arabicPeriod"/>
            </a:pPr>
            <a:r>
              <a:rPr i="1" lang="en" u="sng">
                <a:solidFill>
                  <a:schemeClr val="hlink"/>
                </a:solidFill>
                <a:hlinkClick r:id="rId8"/>
              </a:rPr>
              <a:t>Nancy Cunard</a:t>
            </a:r>
            <a:r>
              <a:rPr lang="en" u="sng">
                <a:solidFill>
                  <a:schemeClr val="hlink"/>
                </a:solidFill>
                <a:hlinkClick r:id="rId9"/>
              </a:rPr>
              <a:t> (photograph)</a:t>
            </a:r>
            <a:r>
              <a:rPr lang="en"/>
              <a:t> by Constantin Brâncuși, and </a:t>
            </a:r>
            <a:r>
              <a:rPr lang="en" u="sng">
                <a:solidFill>
                  <a:schemeClr val="hlink"/>
                </a:solidFill>
                <a:hlinkClick r:id="rId10"/>
              </a:rPr>
              <a:t>text</a:t>
            </a:r>
            <a:endParaRPr/>
          </a:p>
          <a:p>
            <a:pPr indent="-342900" lvl="0" marL="457200" rtl="0">
              <a:spcBef>
                <a:spcPts val="0"/>
              </a:spcBef>
              <a:spcAft>
                <a:spcPts val="0"/>
              </a:spcAft>
              <a:buSzPts val="1800"/>
              <a:buAutoNum type="arabicPeriod"/>
            </a:pPr>
            <a:r>
              <a:rPr i="1" lang="en" u="sng">
                <a:solidFill>
                  <a:schemeClr val="hlink"/>
                </a:solidFill>
                <a:hlinkClick r:id="rId11"/>
              </a:rPr>
              <a:t>Bird in Space</a:t>
            </a:r>
            <a:r>
              <a:rPr lang="en" u="sng">
                <a:solidFill>
                  <a:schemeClr val="hlink"/>
                </a:solidFill>
                <a:hlinkClick r:id="rId12"/>
              </a:rPr>
              <a:t> (sculpture)</a:t>
            </a:r>
            <a:r>
              <a:rPr lang="en"/>
              <a:t> by Constantin Brâncuși, and </a:t>
            </a:r>
            <a:r>
              <a:rPr lang="en" u="sng">
                <a:solidFill>
                  <a:schemeClr val="hlink"/>
                </a:solidFill>
                <a:hlinkClick r:id="rId13"/>
              </a:rPr>
              <a:t>text</a:t>
            </a:r>
            <a:endParaRPr/>
          </a:p>
          <a:p>
            <a:pPr indent="-342900" lvl="0" marL="457200" rtl="0">
              <a:spcBef>
                <a:spcPts val="0"/>
              </a:spcBef>
              <a:spcAft>
                <a:spcPts val="0"/>
              </a:spcAft>
              <a:buSzPts val="1800"/>
              <a:buAutoNum type="arabicPeriod"/>
            </a:pPr>
            <a:r>
              <a:rPr i="1" lang="en" u="sng">
                <a:solidFill>
                  <a:schemeClr val="hlink"/>
                </a:solidFill>
                <a:hlinkClick r:id="rId14"/>
              </a:rPr>
              <a:t>Bird in Space</a:t>
            </a:r>
            <a:r>
              <a:rPr lang="en" u="sng">
                <a:solidFill>
                  <a:schemeClr val="hlink"/>
                </a:solidFill>
                <a:hlinkClick r:id="rId15"/>
              </a:rPr>
              <a:t> (photograph)</a:t>
            </a:r>
            <a:r>
              <a:rPr lang="en"/>
              <a:t> by Constantin Brâncuși, and </a:t>
            </a:r>
            <a:r>
              <a:rPr lang="en" u="sng">
                <a:solidFill>
                  <a:schemeClr val="hlink"/>
                </a:solidFill>
                <a:hlinkClick r:id="rId16"/>
              </a:rPr>
              <a:t>text</a:t>
            </a:r>
            <a:endParaRPr/>
          </a:p>
          <a:p>
            <a:pPr indent="0" lvl="0" marL="0">
              <a:spcBef>
                <a:spcPts val="1600"/>
              </a:spcBef>
              <a:spcAft>
                <a:spcPts val="1600"/>
              </a:spcAft>
              <a:buNone/>
            </a:pPr>
            <a:r>
              <a:rPr lang="en" sz="1200"/>
              <a:t>[images taken from </a:t>
            </a:r>
            <a:r>
              <a:rPr i="1" lang="en" sz="1200"/>
              <a:t>Constantin Brancusi, 1876-1957</a:t>
            </a:r>
            <a:r>
              <a:rPr lang="en" sz="1200"/>
              <a:t> by Friedrich Teja Bach, et al. (Philadelphia Museum of Art, 1995); and </a:t>
            </a:r>
            <a:r>
              <a:rPr i="1" lang="en" sz="1200"/>
              <a:t>Brancusi: The White Work</a:t>
            </a:r>
            <a:r>
              <a:rPr lang="en" sz="1200"/>
              <a:t>, ed. Paola Mola (Skira, 2005)]</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Omeka Information Architecture</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Items</a:t>
            </a:r>
            <a:r>
              <a:rPr lang="en"/>
              <a:t>: individual descriptive metadata records or building blocks</a:t>
            </a:r>
            <a:endParaRPr/>
          </a:p>
          <a:p>
            <a:pPr indent="0" lvl="0" marL="0" rtl="0">
              <a:spcBef>
                <a:spcPts val="1600"/>
              </a:spcBef>
              <a:spcAft>
                <a:spcPts val="0"/>
              </a:spcAft>
              <a:buNone/>
            </a:pPr>
            <a:r>
              <a:rPr b="1" lang="en"/>
              <a:t>Collections</a:t>
            </a:r>
            <a:r>
              <a:rPr lang="en"/>
              <a:t>: group items according to topic, subject, or category</a:t>
            </a:r>
            <a:endParaRPr/>
          </a:p>
          <a:p>
            <a:pPr indent="0" lvl="0" marL="0" rtl="0">
              <a:spcBef>
                <a:spcPts val="1600"/>
              </a:spcBef>
              <a:spcAft>
                <a:spcPts val="0"/>
              </a:spcAft>
              <a:buNone/>
            </a:pPr>
            <a:r>
              <a:rPr b="1" lang="en"/>
              <a:t>Exhibits</a:t>
            </a:r>
            <a:r>
              <a:rPr lang="en"/>
              <a:t>: curate and contextualize items, create essays, or teaching materials</a:t>
            </a:r>
            <a:endParaRPr/>
          </a:p>
          <a:p>
            <a:pPr indent="0" lvl="0" marL="0" rtl="0">
              <a:spcBef>
                <a:spcPts val="1600"/>
              </a:spcBef>
              <a:spcAft>
                <a:spcPts val="1600"/>
              </a:spcAft>
              <a:buNone/>
            </a:pPr>
            <a:r>
              <a:rPr b="1" lang="en"/>
              <a:t>Simple pages</a:t>
            </a:r>
            <a:r>
              <a:rPr lang="en"/>
              <a:t>: blank HTML pages for additional text or external multimedia objects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