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3" r:id="rId4"/>
    <p:sldId id="265" r:id="rId5"/>
    <p:sldId id="257" r:id="rId6"/>
    <p:sldId id="258" r:id="rId7"/>
    <p:sldId id="270" r:id="rId8"/>
    <p:sldId id="267" r:id="rId9"/>
    <p:sldId id="276" r:id="rId10"/>
    <p:sldId id="277" r:id="rId11"/>
    <p:sldId id="259" r:id="rId12"/>
    <p:sldId id="274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52" autoAdjust="0"/>
  </p:normalViewPr>
  <p:slideViewPr>
    <p:cSldViewPr snapToGrid="0" snapToObjects="1">
      <p:cViewPr varScale="1">
        <p:scale>
          <a:sx n="95" d="100"/>
          <a:sy n="95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6CC9F-9817-9443-B0F7-236AE68ED08F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4CEF7-0C88-D44D-9462-6FBB5466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85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B53FB-093B-2044-BC86-3FBC46589068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25125-79C6-ED40-854B-ED51E76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25125-79C6-ED40-854B-ED51E764C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www.gutenberg.org</a:t>
            </a:r>
            <a:r>
              <a:rPr lang="en-US" dirty="0" smtClean="0"/>
              <a:t>/</a:t>
            </a:r>
            <a:r>
              <a:rPr lang="en-US" dirty="0" err="1" smtClean="0"/>
              <a:t>ebooks</a:t>
            </a:r>
            <a:r>
              <a:rPr lang="en-US" dirty="0" smtClean="0"/>
              <a:t>/search/?query=</a:t>
            </a:r>
            <a:r>
              <a:rPr lang="en-US" dirty="0" err="1" smtClean="0"/>
              <a:t>jane+austen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25125-79C6-ED40-854B-ED51E764C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9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When you’ve pre-processed and checked your text(s), upload the file(s) into the sample-data directory in MALLET and start training your topic models!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25125-79C6-ED40-854B-ED51E764C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 – Matthew </a:t>
            </a:r>
            <a:r>
              <a:rPr lang="en-US" dirty="0" err="1" smtClean="0"/>
              <a:t>Jockers</a:t>
            </a:r>
            <a:r>
              <a:rPr lang="en-US" dirty="0" smtClean="0"/>
              <a:t> (DH and literature</a:t>
            </a:r>
            <a:r>
              <a:rPr lang="en-US" baseline="0" dirty="0" smtClean="0"/>
              <a:t> professor </a:t>
            </a:r>
            <a:r>
              <a:rPr lang="en-US" dirty="0" smtClean="0"/>
              <a:t>at </a:t>
            </a:r>
            <a:r>
              <a:rPr lang="en-US" dirty="0" err="1" smtClean="0"/>
              <a:t>Unebraska</a:t>
            </a:r>
            <a:r>
              <a:rPr lang="en-US" dirty="0" smtClean="0"/>
              <a:t>) ran</a:t>
            </a:r>
            <a:r>
              <a:rPr lang="en-US" baseline="0" dirty="0" smtClean="0"/>
              <a:t> a topic model on Moby Dick. Here are word clouds with topics, but the difference is that he used un-processed text for the word cloud on the left and a processed text on the right. </a:t>
            </a:r>
          </a:p>
          <a:p>
            <a:r>
              <a:rPr lang="en-US" baseline="0" dirty="0" smtClean="0"/>
              <a:t>What is the difference? Why would you want to use processed text and what does that mean?</a:t>
            </a:r>
          </a:p>
          <a:p>
            <a:r>
              <a:rPr lang="en-US" baseline="0" dirty="0" smtClean="0"/>
              <a:t>Bags of words – topic models don’t care what the word order is</a:t>
            </a:r>
            <a:r>
              <a:rPr lang="en-US" baseline="0" smtClean="0"/>
              <a:t>, topic models </a:t>
            </a:r>
            <a:r>
              <a:rPr lang="en-US" baseline="0" dirty="0" smtClean="0"/>
              <a:t>look </a:t>
            </a:r>
            <a:r>
              <a:rPr lang="en-US" baseline="0" smtClean="0"/>
              <a:t>for themes.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25125-79C6-ED40-854B-ED51E764C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Diachronic</a:t>
            </a:r>
            <a:r>
              <a:rPr lang="en-US" baseline="0" dirty="0" smtClean="0"/>
              <a:t> model – temporal approach (change over time)</a:t>
            </a:r>
          </a:p>
          <a:p>
            <a:r>
              <a:rPr lang="en-US" baseline="0" dirty="0" smtClean="0"/>
              <a:t>Synchronic – topics during one instance (snapshot)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25125-79C6-ED40-854B-ED51E764C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Principal Component Analysis </a:t>
            </a:r>
          </a:p>
          <a:p>
            <a:r>
              <a:rPr lang="en-US" dirty="0" smtClean="0"/>
              <a:t>Compresses topic model</a:t>
            </a:r>
            <a:r>
              <a:rPr lang="en-US" baseline="0" dirty="0" smtClean="0"/>
              <a:t> into two dimensions (statistical procedure)</a:t>
            </a:r>
          </a:p>
          <a:p>
            <a:r>
              <a:rPr lang="en-US" baseline="0" dirty="0" smtClean="0"/>
              <a:t>Convert observations into a set of values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Principal_component_analysis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25125-79C6-ED40-854B-ED51E764CF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3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891-2775-DB48-8B8A-675CDB52FFEA}" type="datetimeFigureOut">
              <a:rPr lang="en-US" smtClean="0"/>
              <a:t>6/23/16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469FC-7D5B-2541-98C3-3F2C9D9CDD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891-2775-DB48-8B8A-675CDB52FFEA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69FC-7D5B-2541-98C3-3F2C9D9CD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891-2775-DB48-8B8A-675CDB52FFEA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69FC-7D5B-2541-98C3-3F2C9D9CD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891-2775-DB48-8B8A-675CDB52FFEA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69FC-7D5B-2541-98C3-3F2C9D9CD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891-2775-DB48-8B8A-675CDB52FFEA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69FC-7D5B-2541-98C3-3F2C9D9CDD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891-2775-DB48-8B8A-675CDB52FFEA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69FC-7D5B-2541-98C3-3F2C9D9CDD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891-2775-DB48-8B8A-675CDB52FFEA}" type="datetimeFigureOut">
              <a:rPr lang="en-US" smtClean="0"/>
              <a:t>6/23/16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69FC-7D5B-2541-98C3-3F2C9D9CDD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891-2775-DB48-8B8A-675CDB52FFEA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69FC-7D5B-2541-98C3-3F2C9D9CD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891-2775-DB48-8B8A-675CDB52FFEA}" type="datetimeFigureOut">
              <a:rPr lang="en-US" smtClean="0"/>
              <a:t>6/23/16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69FC-7D5B-2541-98C3-3F2C9D9CD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891-2775-DB48-8B8A-675CDB52FFEA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69FC-7D5B-2541-98C3-3F2C9D9CD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891-2775-DB48-8B8A-675CDB52FFEA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69FC-7D5B-2541-98C3-3F2C9D9CD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0BE6891-2775-DB48-8B8A-675CDB52FFEA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60469FC-7D5B-2541-98C3-3F2C9D9CDD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voyant-tools.org/" TargetMode="Externa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hyperlink" Target="http://nlp.stanford.edu/software/tagger.shtml" TargetMode="External"/><Relationship Id="rId12" Type="http://schemas.openxmlformats.org/officeDocument/2006/relationships/hyperlink" Target="http://www.laurenceanthony.net/software/antconc/" TargetMode="External"/><Relationship Id="rId13" Type="http://schemas.openxmlformats.org/officeDocument/2006/relationships/hyperlink" Target="http://mallet.cs.umass.edu/" TargetMode="External"/><Relationship Id="rId14" Type="http://schemas.openxmlformats.org/officeDocument/2006/relationships/hyperlink" Target="http://www.tapor.ca/" TargetMode="External"/><Relationship Id="rId15" Type="http://schemas.openxmlformats.org/officeDocument/2006/relationships/hyperlink" Target="http://voyant-tools.org/" TargetMode="External"/><Relationship Id="rId16" Type="http://schemas.openxmlformats.org/officeDocument/2006/relationships/hyperlink" Target="https://www.jasondavies.com/wordclou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rummy.com/software/BeautifulSoup/" TargetMode="External"/><Relationship Id="rId3" Type="http://schemas.openxmlformats.org/officeDocument/2006/relationships/hyperlink" Target="https://import.io/" TargetMode="External"/><Relationship Id="rId4" Type="http://schemas.openxmlformats.org/officeDocument/2006/relationships/hyperlink" Target="https://www.datascraping.co/doc/22/regular-expression" TargetMode="External"/><Relationship Id="rId5" Type="http://schemas.openxmlformats.org/officeDocument/2006/relationships/hyperlink" Target="https://www.r-project.org/" TargetMode="External"/><Relationship Id="rId6" Type="http://schemas.openxmlformats.org/officeDocument/2006/relationships/hyperlink" Target="http://tabula.technology/" TargetMode="External"/><Relationship Id="rId7" Type="http://schemas.openxmlformats.org/officeDocument/2006/relationships/hyperlink" Target="http://webscraper.io/documentation" TargetMode="External"/><Relationship Id="rId8" Type="http://schemas.openxmlformats.org/officeDocument/2006/relationships/hyperlink" Target="http://lexos.wheatoncollege.edu" TargetMode="External"/><Relationship Id="rId9" Type="http://schemas.openxmlformats.org/officeDocument/2006/relationships/hyperlink" Target="http://openrefine.org/" TargetMode="External"/><Relationship Id="rId10" Type="http://schemas.openxmlformats.org/officeDocument/2006/relationships/hyperlink" Target="http://nlp.stanford.edu/software/lex-parser.s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rtdirectory.org/" TargetMode="External"/><Relationship Id="rId4" Type="http://schemas.openxmlformats.org/officeDocument/2006/relationships/hyperlink" Target="http://www.tapor.ca/" TargetMode="External"/><Relationship Id="rId5" Type="http://schemas.openxmlformats.org/officeDocument/2006/relationships/hyperlink" Target="https://www.codecademy.com/" TargetMode="External"/><Relationship Id="rId6" Type="http://schemas.openxmlformats.org/officeDocument/2006/relationships/hyperlink" Target="https://www.datacamp.com/" TargetMode="External"/><Relationship Id="rId7" Type="http://schemas.openxmlformats.org/officeDocument/2006/relationships/hyperlink" Target="http://programminghistorian.org/lesso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hresourcesforprojectbuilding.pbwork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eshin.org/textmining/" TargetMode="External"/><Relationship Id="rId4" Type="http://schemas.openxmlformats.org/officeDocument/2006/relationships/hyperlink" Target="https://tedunderwood.com/2012/08/14/where-to-start-with-text-mining/" TargetMode="External"/><Relationship Id="rId5" Type="http://schemas.openxmlformats.org/officeDocument/2006/relationships/hyperlink" Target="http://scottbot.net/topic-modeling-for-humanists-a-guided-tou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ournalofdigitalhumanities.org/2-1/topic-modeling-a-basic-introduction-by-megan-r-bret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hathitrust.org/" TargetMode="External"/><Relationship Id="rId4" Type="http://schemas.openxmlformats.org/officeDocument/2006/relationships/hyperlink" Target="https://www.archive.org" TargetMode="External"/><Relationship Id="rId5" Type="http://schemas.openxmlformats.org/officeDocument/2006/relationships/hyperlink" Target="http://about.jstor.org/service/data-for-research" TargetMode="External"/><Relationship Id="rId6" Type="http://schemas.openxmlformats.org/officeDocument/2006/relationships/hyperlink" Target="https://www.gutenberg.org/" TargetMode="External"/><Relationship Id="rId7" Type="http://schemas.openxmlformats.org/officeDocument/2006/relationships/hyperlink" Target="http://www.textcreationpartnership.org/tcp-tex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matthewjockers.net/2013/04/12/secret-recipe-for-topic-modeling-themes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sl.richmond.edu/dispatch/pages/home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tedunderwood.com/2012/11/11/visualizing-topic-model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utenberg.org/files/767/767-0.tx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xos.wheatoncollege.edu/upload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7073"/>
            <a:ext cx="7772400" cy="2730113"/>
          </a:xfrm>
        </p:spPr>
        <p:txBody>
          <a:bodyPr/>
          <a:lstStyle/>
          <a:p>
            <a:r>
              <a:rPr lang="en-US" sz="6000" dirty="0" smtClean="0"/>
              <a:t>Gentle Intro </a:t>
            </a:r>
            <a:r>
              <a:rPr lang="en-US" sz="6000" dirty="0"/>
              <a:t>to </a:t>
            </a:r>
            <a:br>
              <a:rPr lang="en-US" sz="6000" dirty="0"/>
            </a:br>
            <a:r>
              <a:rPr lang="en-US" sz="6000" dirty="0" smtClean="0"/>
              <a:t>Text Mining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Anna Kijas</a:t>
            </a:r>
          </a:p>
          <a:p>
            <a:r>
              <a:rPr lang="en-US" dirty="0" smtClean="0"/>
              <a:t>Digital Scholarship Librarian | Boston College</a:t>
            </a:r>
          </a:p>
          <a:p>
            <a:r>
              <a:rPr lang="en-US" dirty="0" smtClean="0"/>
              <a:t>June 24, 2016</a:t>
            </a:r>
            <a:endParaRPr lang="en-US" dirty="0"/>
          </a:p>
        </p:txBody>
      </p:sp>
      <p:pic>
        <p:nvPicPr>
          <p:cNvPr id="4" name="Picture 3" descr="CC-BY-NC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306" y="6413166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8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6421"/>
          </a:xfrm>
        </p:spPr>
        <p:txBody>
          <a:bodyPr/>
          <a:lstStyle/>
          <a:p>
            <a:r>
              <a:rPr lang="en-US" dirty="0" smtClean="0"/>
              <a:t>Voyant</a:t>
            </a:r>
            <a:endParaRPr lang="en-US" dirty="0"/>
          </a:p>
        </p:txBody>
      </p:sp>
      <p:pic>
        <p:nvPicPr>
          <p:cNvPr id="4" name="Content Placeholder 3" descr="Screen Shot 2016-06-23 at 11.25.5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" r="2520"/>
          <a:stretch/>
        </p:blipFill>
        <p:spPr>
          <a:xfrm>
            <a:off x="457200" y="2054727"/>
            <a:ext cx="8229600" cy="4525963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673685" y="1287442"/>
            <a:ext cx="4759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  <a:hlinkClick r:id="rId3"/>
              </a:rPr>
              <a:t>http://voyant-tools.org</a:t>
            </a:r>
            <a:r>
              <a:rPr lang="en-US" sz="2400" dirty="0" smtClean="0">
                <a:latin typeface="Century Gothic"/>
                <a:cs typeface="Century Gothic"/>
                <a:hlinkClick r:id="rId3"/>
              </a:rPr>
              <a:t>/</a:t>
            </a:r>
            <a:r>
              <a:rPr lang="en-US" sz="2400" dirty="0" smtClean="0">
                <a:latin typeface="Century Gothic"/>
                <a:cs typeface="Century Gothic"/>
              </a:rPr>
              <a:t> 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633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048"/>
            <a:ext cx="8229600" cy="762795"/>
          </a:xfrm>
        </p:spPr>
        <p:txBody>
          <a:bodyPr/>
          <a:lstStyle/>
          <a:p>
            <a:r>
              <a:rPr lang="en-US" sz="4000" dirty="0" smtClean="0"/>
              <a:t>Selected Tools &amp; Resources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Extracting &amp; Scraping (E&amp;S):</a:t>
            </a:r>
          </a:p>
          <a:p>
            <a:r>
              <a:rPr lang="en-US" sz="1600" dirty="0"/>
              <a:t>Beautiful Soup: </a:t>
            </a:r>
            <a:r>
              <a:rPr lang="en-US" sz="1600" dirty="0">
                <a:hlinkClick r:id="rId2"/>
              </a:rPr>
              <a:t>https://www.crummy.com/software/BeautifulSoup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Import.io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https://import.io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RegEx: </a:t>
            </a:r>
            <a:r>
              <a:rPr lang="en-US" sz="1600" dirty="0">
                <a:hlinkClick r:id="rId4"/>
              </a:rPr>
              <a:t>https://www.datascraping.co/doc/22/regular-</a:t>
            </a:r>
            <a:r>
              <a:rPr lang="en-US" sz="1600" dirty="0" smtClean="0">
                <a:hlinkClick r:id="rId4"/>
              </a:rPr>
              <a:t>expression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R: </a:t>
            </a:r>
            <a:r>
              <a:rPr lang="en-US" sz="1600" dirty="0">
                <a:hlinkClick r:id="rId5"/>
              </a:rPr>
              <a:t>https://www.r-project.org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(also C&amp;P, A&amp;V)</a:t>
            </a:r>
          </a:p>
          <a:p>
            <a:r>
              <a:rPr lang="en-US" sz="1600" dirty="0" smtClean="0"/>
              <a:t>Tabula</a:t>
            </a:r>
            <a:r>
              <a:rPr lang="en-US" sz="1600" dirty="0"/>
              <a:t>: </a:t>
            </a:r>
            <a:r>
              <a:rPr lang="en-US" sz="1600" dirty="0">
                <a:hlinkClick r:id="rId6"/>
              </a:rPr>
              <a:t>http://tabula.technology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Web Scraper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://webscraper.io/</a:t>
            </a:r>
            <a:r>
              <a:rPr lang="en-US" sz="1600" dirty="0" smtClean="0">
                <a:hlinkClick r:id="rId7"/>
              </a:rPr>
              <a:t>documentation</a:t>
            </a:r>
            <a:endParaRPr lang="en-US" sz="1600" dirty="0" smtClean="0"/>
          </a:p>
          <a:p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Cleaning &amp; Processing (C&amp;P):</a:t>
            </a:r>
          </a:p>
          <a:p>
            <a:r>
              <a:rPr lang="en-US" sz="1600" dirty="0" err="1" smtClean="0"/>
              <a:t>Lexos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8"/>
              </a:rPr>
              <a:t>http://lexos.wheatoncollege.edu</a:t>
            </a:r>
            <a:r>
              <a:rPr lang="en-US" sz="1600" dirty="0" smtClean="0"/>
              <a:t> (also A&amp;V)</a:t>
            </a:r>
          </a:p>
          <a:p>
            <a:r>
              <a:rPr lang="en-US" sz="1600" dirty="0" err="1" smtClean="0"/>
              <a:t>OpenRefine</a:t>
            </a:r>
            <a:r>
              <a:rPr lang="en-US" sz="1600" dirty="0"/>
              <a:t>: </a:t>
            </a:r>
            <a:r>
              <a:rPr lang="en-US" sz="1600" dirty="0">
                <a:hlinkClick r:id="rId9"/>
              </a:rPr>
              <a:t>http://openrefine.org</a:t>
            </a:r>
            <a:r>
              <a:rPr lang="en-US" sz="1600" dirty="0" smtClean="0">
                <a:hlinkClick r:id="rId9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Stanford Parser: </a:t>
            </a:r>
            <a:r>
              <a:rPr lang="en-US" sz="1600" dirty="0" smtClean="0">
                <a:hlinkClick r:id="rId10"/>
              </a:rPr>
              <a:t>http://nlp.stanford.edu/software/lex-parser.shtml</a:t>
            </a:r>
            <a:endParaRPr lang="en-US" sz="1600" dirty="0" smtClean="0"/>
          </a:p>
          <a:p>
            <a:r>
              <a:rPr lang="en-US" sz="1600" dirty="0" smtClean="0"/>
              <a:t>Stanford Part-of-Speech Tagger: </a:t>
            </a:r>
            <a:r>
              <a:rPr lang="en-US" sz="1600" dirty="0" smtClean="0">
                <a:hlinkClick r:id="rId11"/>
              </a:rPr>
              <a:t>http://nlp.stanford.edu/software/tagger.shtml</a:t>
            </a:r>
            <a:r>
              <a:rPr lang="en-US" sz="1600" dirty="0" smtClean="0"/>
              <a:t>  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Analysis &amp; Visualization (A&amp;V):</a:t>
            </a:r>
          </a:p>
          <a:p>
            <a:r>
              <a:rPr lang="en-US" sz="1600" dirty="0" err="1"/>
              <a:t>AntConc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12"/>
              </a:rPr>
              <a:t>http</a:t>
            </a:r>
            <a:r>
              <a:rPr lang="en-US" sz="1600" dirty="0">
                <a:hlinkClick r:id="rId12"/>
              </a:rPr>
              <a:t>://www.laurenceanthony.net/software/antconc</a:t>
            </a:r>
            <a:r>
              <a:rPr lang="en-US" sz="1600" dirty="0" smtClean="0">
                <a:hlinkClick r:id="rId12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Mallet</a:t>
            </a:r>
            <a:r>
              <a:rPr lang="en-US" sz="1600" dirty="0"/>
              <a:t>: </a:t>
            </a:r>
            <a:r>
              <a:rPr lang="en-US" sz="1600" dirty="0">
                <a:hlinkClick r:id="rId13"/>
              </a:rPr>
              <a:t>http://mallet.cs.umass.edu/</a:t>
            </a:r>
            <a:r>
              <a:rPr lang="en-US" sz="1600" dirty="0"/>
              <a:t> </a:t>
            </a:r>
          </a:p>
          <a:p>
            <a:r>
              <a:rPr lang="en-US" sz="1600" dirty="0" err="1" smtClean="0"/>
              <a:t>TAPoR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14"/>
              </a:rPr>
              <a:t>http://www.tapor.ca/</a:t>
            </a:r>
            <a:r>
              <a:rPr lang="en-US" sz="1600" dirty="0" smtClean="0"/>
              <a:t> (</a:t>
            </a:r>
            <a:r>
              <a:rPr lang="en-US" sz="1600" smtClean="0"/>
              <a:t>directory of)</a:t>
            </a:r>
            <a:endParaRPr lang="en-US" sz="1600" dirty="0" smtClean="0"/>
          </a:p>
          <a:p>
            <a:r>
              <a:rPr lang="en-US" sz="1600" dirty="0" smtClean="0"/>
              <a:t>Voyant: </a:t>
            </a:r>
            <a:r>
              <a:rPr lang="en-US" sz="1600" dirty="0" smtClean="0">
                <a:hlinkClick r:id="rId15"/>
              </a:rPr>
              <a:t>http://voyant-tools.org/</a:t>
            </a:r>
            <a:r>
              <a:rPr lang="en-US" sz="1600" dirty="0" smtClean="0"/>
              <a:t> (corpus analysis and visualization suite)</a:t>
            </a:r>
          </a:p>
          <a:p>
            <a:r>
              <a:rPr lang="en-US" sz="1600" dirty="0" smtClean="0"/>
              <a:t>Word Cloud Generator: </a:t>
            </a:r>
            <a:r>
              <a:rPr lang="en-US" sz="1600" dirty="0" smtClean="0">
                <a:hlinkClick r:id="rId16"/>
              </a:rPr>
              <a:t>https://www.jasondavies.com/wordcloud/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7631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Selected Tools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5263"/>
            <a:ext cx="8229600" cy="412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Additional tools: </a:t>
            </a:r>
          </a:p>
          <a:p>
            <a:r>
              <a:rPr lang="en-US" sz="2000" dirty="0" smtClean="0"/>
              <a:t>DH </a:t>
            </a:r>
            <a:r>
              <a:rPr lang="en-US" sz="2000" dirty="0" err="1" smtClean="0"/>
              <a:t>Toychest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http://dhresourcesforprojectbuilding.pbworks.com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err="1" smtClean="0"/>
              <a:t>DiRT</a:t>
            </a:r>
            <a:r>
              <a:rPr lang="en-US" sz="2000" dirty="0" smtClean="0"/>
              <a:t> Directory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http://dirtdirectory.org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TAPoR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http://www.tapor.ca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Tutorials:</a:t>
            </a:r>
          </a:p>
          <a:p>
            <a:r>
              <a:rPr lang="en-US" sz="2000" dirty="0" err="1" smtClean="0"/>
              <a:t>Codecademy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https://www.codecademy.com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DataCamp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https://www.datacamp.com</a:t>
            </a:r>
            <a:r>
              <a:rPr lang="en-US" sz="2000" dirty="0" smtClean="0">
                <a:hlinkClick r:id="rId6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Programming </a:t>
            </a:r>
            <a:r>
              <a:rPr lang="en-US" sz="2000" dirty="0"/>
              <a:t>Historian: </a:t>
            </a:r>
            <a:r>
              <a:rPr lang="en-US" sz="2000" dirty="0">
                <a:hlinkClick r:id="rId7"/>
              </a:rPr>
              <a:t>http://programminghistorian.org/lessons</a:t>
            </a:r>
            <a:r>
              <a:rPr lang="en-US" sz="2000" dirty="0" smtClean="0">
                <a:hlinkClick r:id="rId7"/>
              </a:rPr>
              <a:t>/</a:t>
            </a:r>
            <a:r>
              <a:rPr lang="en-US" sz="2000" dirty="0" smtClean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3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25"/>
            <a:ext cx="8229600" cy="874449"/>
          </a:xfrm>
        </p:spPr>
        <p:txBody>
          <a:bodyPr/>
          <a:lstStyle/>
          <a:p>
            <a:r>
              <a:rPr lang="en-US" dirty="0" smtClean="0"/>
              <a:t>Further Reading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589"/>
            <a:ext cx="8229600" cy="5306668"/>
          </a:xfrm>
        </p:spPr>
        <p:txBody>
          <a:bodyPr>
            <a:noAutofit/>
          </a:bodyPr>
          <a:lstStyle/>
          <a:p>
            <a:r>
              <a:rPr lang="en-US" sz="1600" dirty="0" smtClean="0"/>
              <a:t>Brett, Megan R. “Topic Modeling: A Basic Introduction,” </a:t>
            </a:r>
            <a:r>
              <a:rPr lang="en-US" sz="1600" i="1" dirty="0" smtClean="0"/>
              <a:t>Journal of Digital Humanities </a:t>
            </a:r>
            <a:r>
              <a:rPr lang="en-US" sz="1600" dirty="0" smtClean="0"/>
              <a:t>2, No. 1, Winter 2012. </a:t>
            </a:r>
            <a:r>
              <a:rPr lang="en-US" sz="1600" dirty="0" smtClean="0">
                <a:hlinkClick r:id="rId2"/>
              </a:rPr>
              <a:t>http://journalofdigitalhumanities.org/2-1/topic-modeling-a-basic-introduction-by-megan-r-brett/</a:t>
            </a:r>
            <a:r>
              <a:rPr lang="en-US" sz="1600" dirty="0" smtClean="0"/>
              <a:t>. </a:t>
            </a:r>
          </a:p>
          <a:p>
            <a:r>
              <a:rPr lang="en-US" sz="1600" dirty="0" smtClean="0"/>
              <a:t>Graham, Shawn, Ian Milligan, Scott </a:t>
            </a:r>
            <a:r>
              <a:rPr lang="en-US" sz="1600" dirty="0" err="1" smtClean="0"/>
              <a:t>Weingart</a:t>
            </a:r>
            <a:r>
              <a:rPr lang="en-US" sz="1600" dirty="0" smtClean="0"/>
              <a:t>. </a:t>
            </a:r>
            <a:r>
              <a:rPr lang="en-US" sz="1600" i="1" dirty="0" smtClean="0"/>
              <a:t>Exploring Big Historical Data. The Historian’s </a:t>
            </a:r>
            <a:r>
              <a:rPr lang="en-US" sz="1600" i="1" dirty="0" err="1" smtClean="0"/>
              <a:t>Macroscope</a:t>
            </a:r>
            <a:r>
              <a:rPr lang="en-US" sz="1600" i="1" dirty="0" smtClean="0"/>
              <a:t>.</a:t>
            </a:r>
            <a:r>
              <a:rPr lang="en-US" sz="1600" dirty="0" smtClean="0"/>
              <a:t> Imperial College Press, 2016. </a:t>
            </a:r>
          </a:p>
          <a:p>
            <a:r>
              <a:rPr lang="en-US" sz="1600" dirty="0" err="1" smtClean="0"/>
              <a:t>Jockers</a:t>
            </a:r>
            <a:r>
              <a:rPr lang="en-US" sz="1600" dirty="0" smtClean="0"/>
              <a:t>, Matthew. </a:t>
            </a:r>
            <a:r>
              <a:rPr lang="en-US" sz="1600" i="1" dirty="0" smtClean="0"/>
              <a:t>Text Analysis with R for students of literature.</a:t>
            </a:r>
            <a:r>
              <a:rPr lang="en-US" sz="1600" dirty="0" smtClean="0"/>
              <a:t> New York: Springer-</a:t>
            </a:r>
            <a:r>
              <a:rPr lang="en-US" sz="1600" dirty="0" err="1" smtClean="0"/>
              <a:t>Verlag</a:t>
            </a:r>
            <a:r>
              <a:rPr lang="en-US" sz="1600" dirty="0" smtClean="0"/>
              <a:t>, 2014. </a:t>
            </a:r>
          </a:p>
          <a:p>
            <a:r>
              <a:rPr lang="en-US" sz="1600" dirty="0" smtClean="0"/>
              <a:t>Shaw, Ryan. “Text-mining as a Research Tool in the Humanities and </a:t>
            </a:r>
            <a:r>
              <a:rPr lang="en-US" sz="1600" dirty="0"/>
              <a:t>Social Sciences.” </a:t>
            </a:r>
            <a:r>
              <a:rPr lang="en-US" sz="1600" dirty="0">
                <a:hlinkClick r:id="rId3"/>
              </a:rPr>
              <a:t>https://aeshin.org/textmining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. </a:t>
            </a:r>
            <a:endParaRPr lang="en-US" sz="1600" dirty="0"/>
          </a:p>
          <a:p>
            <a:r>
              <a:rPr lang="en-US" sz="1600" dirty="0" smtClean="0"/>
              <a:t>Underwood, Ted. “Where to Start with Text Mining,” </a:t>
            </a:r>
            <a:r>
              <a:rPr lang="en-US" sz="1600" i="1" dirty="0" smtClean="0"/>
              <a:t>The Stone and the Shell</a:t>
            </a:r>
            <a:r>
              <a:rPr lang="en-US" sz="1600" dirty="0" smtClean="0"/>
              <a:t>. </a:t>
            </a:r>
            <a:r>
              <a:rPr lang="en-US" sz="1600" dirty="0"/>
              <a:t>June 8, 2015. </a:t>
            </a:r>
            <a:r>
              <a:rPr lang="en-US" sz="1600" dirty="0">
                <a:hlinkClick r:id="rId4"/>
              </a:rPr>
              <a:t>https://tedunderwood.com/2012/08/14/where-to-start-with-text-mining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. </a:t>
            </a:r>
            <a:endParaRPr lang="en-US" sz="1600" dirty="0"/>
          </a:p>
          <a:p>
            <a:r>
              <a:rPr lang="en-US" sz="1600" dirty="0" err="1" smtClean="0"/>
              <a:t>Weingart</a:t>
            </a:r>
            <a:r>
              <a:rPr lang="en-US" sz="1600" dirty="0" smtClean="0"/>
              <a:t>, Scott B. “Topic Modeling for Humanists: </a:t>
            </a:r>
            <a:r>
              <a:rPr lang="en-US" sz="1600" dirty="0"/>
              <a:t>A</a:t>
            </a:r>
            <a:r>
              <a:rPr lang="en-US" sz="1600" dirty="0" smtClean="0"/>
              <a:t> Guided Tour.” July 25, 2012. </a:t>
            </a: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://scottbot.net/topic-modeling-for-humanists-a-guided-tour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.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918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8211"/>
            <a:ext cx="8229600" cy="4267952"/>
          </a:xfrm>
        </p:spPr>
        <p:txBody>
          <a:bodyPr/>
          <a:lstStyle/>
          <a:p>
            <a:r>
              <a:rPr lang="en-US" dirty="0" smtClean="0"/>
              <a:t>Parsing and structuring data or text using computational and natural language processing methods</a:t>
            </a:r>
          </a:p>
          <a:p>
            <a:r>
              <a:rPr lang="en-US" dirty="0" smtClean="0"/>
              <a:t>Tasks may include: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Categorization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Concept/Entity recognition</a:t>
            </a:r>
          </a:p>
          <a:p>
            <a:pPr lvl="1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Pre-processing</a:t>
            </a:r>
            <a:endParaRPr lang="en-US" dirty="0"/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Speech tagging</a:t>
            </a:r>
          </a:p>
          <a:p>
            <a:pPr lvl="1"/>
            <a:r>
              <a:rPr lang="en-US" dirty="0" smtClean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0684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or 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1895"/>
            <a:ext cx="8229600" cy="413426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Hathi</a:t>
            </a:r>
            <a:r>
              <a:rPr lang="en-US" dirty="0" smtClean="0"/>
              <a:t> Trust </a:t>
            </a:r>
            <a:r>
              <a:rPr lang="en-US" dirty="0"/>
              <a:t>Research Portal: </a:t>
            </a:r>
            <a:r>
              <a:rPr lang="en-US" dirty="0">
                <a:hlinkClick r:id="rId3"/>
              </a:rPr>
              <a:t>https://analytics.hathitrust.org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Internet Archive: </a:t>
            </a:r>
            <a:r>
              <a:rPr lang="en-US" dirty="0" smtClean="0">
                <a:hlinkClick r:id="rId4"/>
              </a:rPr>
              <a:t>https://www.archive.org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JSTOR Data </a:t>
            </a:r>
            <a:r>
              <a:rPr lang="en-US" dirty="0"/>
              <a:t>for Research: </a:t>
            </a:r>
            <a:r>
              <a:rPr lang="en-US" dirty="0">
                <a:hlinkClick r:id="rId5"/>
              </a:rPr>
              <a:t>http://about.jstor.org/service/data-for-</a:t>
            </a:r>
            <a:r>
              <a:rPr lang="en-US" dirty="0" smtClean="0">
                <a:hlinkClick r:id="rId5"/>
              </a:rPr>
              <a:t>research</a:t>
            </a:r>
            <a:r>
              <a:rPr lang="en-US" dirty="0" smtClean="0"/>
              <a:t> </a:t>
            </a:r>
          </a:p>
          <a:p>
            <a:r>
              <a:rPr lang="en-US" dirty="0"/>
              <a:t>Project Gutenberg: </a:t>
            </a:r>
            <a:r>
              <a:rPr lang="en-US" dirty="0">
                <a:hlinkClick r:id="rId6"/>
              </a:rPr>
              <a:t>https://www.gutenberg.org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Text </a:t>
            </a:r>
            <a:r>
              <a:rPr lang="en-US" dirty="0"/>
              <a:t>Creation Partnership (TCP): </a:t>
            </a:r>
            <a:r>
              <a:rPr lang="en-US" dirty="0">
                <a:hlinkClick r:id="rId7"/>
              </a:rPr>
              <a:t>http://www.textcreationpartnership.org/tcp-texts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Sources or materials from special collections (</a:t>
            </a:r>
            <a:r>
              <a:rPr lang="en-US" dirty="0" err="1" smtClean="0"/>
              <a:t>OCR’d</a:t>
            </a:r>
            <a:r>
              <a:rPr lang="en-US" dirty="0" smtClean="0"/>
              <a:t>, transcribed/encoded), databases, data repositories, websites, or TEI projects may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6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005"/>
            <a:ext cx="8229600" cy="972146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28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Once you’ve selected a text or corpus, you will need to pre-process your text(s)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What is pre</a:t>
            </a:r>
            <a:r>
              <a:rPr lang="en-US" sz="1600" dirty="0"/>
              <a:t>-</a:t>
            </a:r>
            <a:r>
              <a:rPr lang="en-US" sz="1600" dirty="0" smtClean="0"/>
              <a:t>processing? (see Selected Tools &amp; Resources slide) </a:t>
            </a:r>
          </a:p>
          <a:p>
            <a:pPr lvl="1">
              <a:buFont typeface="Arial"/>
              <a:buChar char="•"/>
            </a:pPr>
            <a:r>
              <a:rPr lang="en-US" dirty="0"/>
              <a:t>Remove stop words </a:t>
            </a:r>
            <a:r>
              <a:rPr lang="en-US" dirty="0" smtClean="0"/>
              <a:t>using a default stop word list or create modified list. Scrub </a:t>
            </a:r>
            <a:r>
              <a:rPr lang="en-US" dirty="0"/>
              <a:t>the text (i.e. remove punctuation, numerals, etc.)</a:t>
            </a:r>
          </a:p>
          <a:p>
            <a:pPr lvl="1">
              <a:buFont typeface="Arial"/>
              <a:buChar char="•"/>
            </a:pPr>
            <a:r>
              <a:rPr lang="en-US" dirty="0"/>
              <a:t>Tag parts of </a:t>
            </a:r>
            <a:r>
              <a:rPr lang="en-US" dirty="0" smtClean="0"/>
              <a:t>speech (i.e. identify words that are not nouns)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Text chunking or segmentation (i.e. by section or </a:t>
            </a:r>
            <a:r>
              <a:rPr lang="en-US" dirty="0" smtClean="0"/>
              <a:t>milestone)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After pre-processing, do some file and text checking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Check file names, make sure you use leading zeroes (i.e. 01, 02, 03) so that files can be run in sequence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Check texts to make sure you don’t have un-necessary text, such as license or copyright information (for example, this is appended to texts in Project Gutenberg)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If any texts look problematic you may need to do some cleanup or find a better </a:t>
            </a:r>
            <a:r>
              <a:rPr lang="en-US" dirty="0" err="1" smtClean="0"/>
              <a:t>OCR’d</a:t>
            </a:r>
            <a:r>
              <a:rPr lang="en-US" dirty="0" smtClean="0"/>
              <a:t> copy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091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Un-processed vs. Processed </a:t>
            </a:r>
            <a:br>
              <a:rPr lang="en-US" dirty="0" smtClean="0"/>
            </a:br>
            <a:r>
              <a:rPr lang="en-US" sz="3100" dirty="0" smtClean="0"/>
              <a:t>Example from </a:t>
            </a:r>
            <a:r>
              <a:rPr lang="en-US" sz="3100" i="1" dirty="0" smtClean="0"/>
              <a:t>Moby Dick</a:t>
            </a:r>
            <a:endParaRPr lang="en-US" sz="3100" i="1" dirty="0"/>
          </a:p>
        </p:txBody>
      </p:sp>
      <p:pic>
        <p:nvPicPr>
          <p:cNvPr id="9" name="Content Placeholder 8" descr="Unprocessed_Text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9" t="27064" r="30176" b="14525"/>
          <a:stretch/>
        </p:blipFill>
        <p:spPr>
          <a:xfrm>
            <a:off x="789411" y="1954995"/>
            <a:ext cx="2785921" cy="3538728"/>
          </a:xfrm>
          <a:ln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89410" y="6178636"/>
            <a:ext cx="820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Jockers</a:t>
            </a:r>
            <a:r>
              <a:rPr lang="en-US" sz="1600" dirty="0" smtClean="0"/>
              <a:t>, Matthew L. ““Secret” Recipe for Topic Modeling Themes.” April 12, 2013. </a:t>
            </a:r>
            <a:r>
              <a:rPr lang="en-US" sz="1600" dirty="0" smtClean="0">
                <a:hlinkClick r:id="rId4"/>
              </a:rPr>
              <a:t>http://www.matthewjockers.net/2013/04/12/secret-recipe-for-topic-modeling-themes/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95769" y="5528049"/>
            <a:ext cx="250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Un-processed</a:t>
            </a:r>
            <a:endParaRPr lang="en-US" dirty="0"/>
          </a:p>
        </p:txBody>
      </p:sp>
      <p:pic>
        <p:nvPicPr>
          <p:cNvPr id="7" name="Picture 6" descr="Processed_Tex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4" t="25145" r="26471" b="26418"/>
          <a:stretch/>
        </p:blipFill>
        <p:spPr>
          <a:xfrm>
            <a:off x="4750328" y="1954994"/>
            <a:ext cx="3372582" cy="352044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03308" y="5528049"/>
            <a:ext cx="334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</a:t>
            </a:r>
          </a:p>
        </p:txBody>
      </p:sp>
    </p:spTree>
    <p:extLst>
      <p:ext uri="{BB962C8B-B14F-4D97-AF65-F5344CB8AC3E}">
        <p14:creationId xmlns:p14="http://schemas.microsoft.com/office/powerpoint/2010/main" val="343813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889000"/>
          </a:xfrm>
        </p:spPr>
        <p:txBody>
          <a:bodyPr/>
          <a:lstStyle/>
          <a:p>
            <a:r>
              <a:rPr lang="en-US" dirty="0" smtClean="0"/>
              <a:t>Text Mining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086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Mining the </a:t>
            </a:r>
            <a:r>
              <a:rPr lang="en-US" sz="1800" i="1" dirty="0" smtClean="0"/>
              <a:t>Dispatch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3"/>
              </a:rPr>
              <a:t>http://dsl.richmond.edu/dispatch/pages/home</a:t>
            </a:r>
            <a:r>
              <a:rPr lang="en-US" sz="1800" dirty="0" smtClean="0"/>
              <a:t> </a:t>
            </a:r>
          </a:p>
          <a:p>
            <a:pPr marL="457200" lvl="1" indent="0">
              <a:buNone/>
            </a:pPr>
            <a:r>
              <a:rPr lang="en-US" sz="1800" dirty="0"/>
              <a:t>Explores Social and political life in </a:t>
            </a:r>
            <a:r>
              <a:rPr lang="en-US" sz="1800" dirty="0" smtClean="0"/>
              <a:t>Richmond</a:t>
            </a:r>
            <a:r>
              <a:rPr lang="en-US" sz="1800" dirty="0"/>
              <a:t>, VA during the Civil War </a:t>
            </a:r>
          </a:p>
          <a:p>
            <a:pPr marL="457200" lvl="1" indent="0">
              <a:buNone/>
            </a:pPr>
            <a:r>
              <a:rPr lang="en-US" sz="1800" dirty="0"/>
              <a:t>by running topic models on the </a:t>
            </a:r>
            <a:r>
              <a:rPr lang="en-US" sz="1800" dirty="0" smtClean="0"/>
              <a:t>Richmond </a:t>
            </a:r>
            <a:r>
              <a:rPr lang="en-US" sz="1800" i="1" dirty="0"/>
              <a:t>Daily Dispatch</a:t>
            </a:r>
            <a:r>
              <a:rPr lang="en-US" sz="1800" dirty="0"/>
              <a:t> from </a:t>
            </a:r>
          </a:p>
          <a:p>
            <a:pPr marL="457200" lvl="1" indent="0">
              <a:buNone/>
            </a:pPr>
            <a:r>
              <a:rPr lang="en-US" sz="1800" dirty="0"/>
              <a:t>November 1860 – April 1865</a:t>
            </a:r>
          </a:p>
          <a:p>
            <a:pPr lvl="1"/>
            <a:endParaRPr lang="en-US" sz="1800" dirty="0"/>
          </a:p>
        </p:txBody>
      </p:sp>
      <p:pic>
        <p:nvPicPr>
          <p:cNvPr id="4" name="Picture 3" descr="Mining_the_Dispatch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>
          <a:xfrm>
            <a:off x="2126836" y="2794502"/>
            <a:ext cx="5306332" cy="374383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5161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394"/>
            <a:ext cx="8229600" cy="1012600"/>
          </a:xfrm>
        </p:spPr>
        <p:txBody>
          <a:bodyPr/>
          <a:lstStyle/>
          <a:p>
            <a:r>
              <a:rPr lang="en-US" dirty="0"/>
              <a:t>Text Mining Projects</a:t>
            </a:r>
          </a:p>
        </p:txBody>
      </p:sp>
      <p:pic>
        <p:nvPicPr>
          <p:cNvPr id="4" name="Content Placeholder 3" descr="UnderwoodEX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6698" r="12105" b="23"/>
          <a:stretch/>
        </p:blipFill>
        <p:spPr>
          <a:xfrm>
            <a:off x="2743958" y="1389433"/>
            <a:ext cx="6069358" cy="484258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47700" y="6221935"/>
            <a:ext cx="8839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Underwood, Ted. Visualizing Topic Models. </a:t>
            </a:r>
            <a:r>
              <a:rPr lang="en-US" sz="1600" dirty="0"/>
              <a:t>November 11, 2012.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://tedunderwood.com/2012/11/11/visualizing-topic-models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019300"/>
            <a:ext cx="2327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Visualization of topic model of English books 1850-1899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10k words in 872 volume-length documents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4267"/>
            <a:ext cx="8229600" cy="916319"/>
          </a:xfrm>
        </p:spPr>
        <p:txBody>
          <a:bodyPr/>
          <a:lstStyle/>
          <a:p>
            <a:r>
              <a:rPr lang="en-US" dirty="0" smtClean="0"/>
              <a:t>Hands-on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4544"/>
            <a:ext cx="8229600" cy="48316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 smtClean="0"/>
              <a:t>Anne </a:t>
            </a:r>
            <a:r>
              <a:rPr lang="en-US" dirty="0" err="1" smtClean="0"/>
              <a:t>Brönte’s</a:t>
            </a:r>
            <a:r>
              <a:rPr lang="en-US" dirty="0" smtClean="0"/>
              <a:t> novel, </a:t>
            </a:r>
            <a:r>
              <a:rPr lang="en-US" i="1" dirty="0" smtClean="0"/>
              <a:t>Agnes Grey </a:t>
            </a:r>
            <a:r>
              <a:rPr lang="en-US" dirty="0" smtClean="0"/>
              <a:t>(1847)</a:t>
            </a:r>
            <a:r>
              <a:rPr lang="en-US" i="1" dirty="0" smtClean="0"/>
              <a:t> </a:t>
            </a:r>
          </a:p>
          <a:p>
            <a:pPr marL="0" indent="0" algn="ctr">
              <a:buNone/>
            </a:pPr>
            <a:endParaRPr lang="en-US" sz="2000" i="1" dirty="0"/>
          </a:p>
          <a:p>
            <a:r>
              <a:rPr lang="en-US" sz="2000" dirty="0" smtClean="0"/>
              <a:t>25 </a:t>
            </a:r>
            <a:r>
              <a:rPr lang="en-US" sz="2000" dirty="0"/>
              <a:t>chapters, approximately 219 </a:t>
            </a:r>
            <a:r>
              <a:rPr lang="en-US" sz="2000" dirty="0" smtClean="0"/>
              <a:t>pages, 68,340 </a:t>
            </a:r>
            <a:r>
              <a:rPr lang="en-US" sz="2000" dirty="0"/>
              <a:t>words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P</a:t>
            </a:r>
            <a:r>
              <a:rPr lang="en-US" sz="2000" dirty="0" smtClean="0"/>
              <a:t>ublic domain text from Project Gutenberg: </a:t>
            </a:r>
            <a:r>
              <a:rPr lang="en-US" sz="2000" u="sng" dirty="0">
                <a:hlinkClick r:id="rId2"/>
              </a:rPr>
              <a:t>http://www.gutenberg.org/files/767/767-0.txt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981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0"/>
            <a:ext cx="8229600" cy="1600200"/>
          </a:xfrm>
        </p:spPr>
        <p:txBody>
          <a:bodyPr/>
          <a:lstStyle/>
          <a:p>
            <a:r>
              <a:rPr lang="en-US" dirty="0" err="1" smtClean="0"/>
              <a:t>Lexos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http://lexos.wheatoncollege.edu/</a:t>
            </a:r>
            <a:r>
              <a:rPr lang="en-US" dirty="0" smtClean="0">
                <a:hlinkClick r:id="rId2"/>
              </a:rPr>
              <a:t>upload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Pre-processing: 68,340 words in 1 text file</a:t>
            </a:r>
          </a:p>
          <a:p>
            <a:pPr marL="0" indent="0">
              <a:buNone/>
            </a:pPr>
            <a:r>
              <a:rPr lang="en-US" dirty="0" smtClean="0"/>
              <a:t>Post-</a:t>
            </a:r>
            <a:r>
              <a:rPr lang="en-US" dirty="0"/>
              <a:t>processing: 23,500 words in 25 text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Screen Shot 2016-06-23 at 11.23.4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r="2746"/>
          <a:stretch/>
        </p:blipFill>
        <p:spPr>
          <a:xfrm>
            <a:off x="1072150" y="2247899"/>
            <a:ext cx="6904181" cy="264947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3489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635</TotalTime>
  <Words>1261</Words>
  <Application>Microsoft Macintosh PowerPoint</Application>
  <PresentationFormat>On-screen Show (4:3)</PresentationFormat>
  <Paragraphs>128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Gentle Intro to  Text Mining</vt:lpstr>
      <vt:lpstr>Text Mining</vt:lpstr>
      <vt:lpstr>Finding data or texts</vt:lpstr>
      <vt:lpstr>Pre-Processing</vt:lpstr>
      <vt:lpstr>Un-processed vs. Processed  Example from Moby Dick</vt:lpstr>
      <vt:lpstr>Text Mining Projects</vt:lpstr>
      <vt:lpstr>Text Mining Projects</vt:lpstr>
      <vt:lpstr>Hands-on Work</vt:lpstr>
      <vt:lpstr>Lexos</vt:lpstr>
      <vt:lpstr>Voyant</vt:lpstr>
      <vt:lpstr>Selected Tools &amp; Resources</vt:lpstr>
      <vt:lpstr>Selected Tools &amp; Resources</vt:lpstr>
      <vt:lpstr>Further Reading 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Kijas</dc:creator>
  <cp:lastModifiedBy>Anna Kijas</cp:lastModifiedBy>
  <cp:revision>53</cp:revision>
  <cp:lastPrinted>2016-05-06T16:07:36Z</cp:lastPrinted>
  <dcterms:created xsi:type="dcterms:W3CDTF">2016-05-05T18:27:10Z</dcterms:created>
  <dcterms:modified xsi:type="dcterms:W3CDTF">2016-06-23T19:39:42Z</dcterms:modified>
</cp:coreProperties>
</file>