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05" r:id="rId7"/>
    <p:sldId id="311" r:id="rId8"/>
    <p:sldId id="257" r:id="rId9"/>
    <p:sldId id="312" r:id="rId10"/>
    <p:sldId id="313" r:id="rId11"/>
    <p:sldId id="262" r:id="rId12"/>
    <p:sldId id="261" r:id="rId13"/>
    <p:sldId id="314" r:id="rId14"/>
    <p:sldId id="316" r:id="rId15"/>
    <p:sldId id="317" r:id="rId16"/>
    <p:sldId id="318" r:id="rId17"/>
    <p:sldId id="263" r:id="rId18"/>
    <p:sldId id="264" r:id="rId19"/>
    <p:sldId id="319" r:id="rId20"/>
    <p:sldId id="320" r:id="rId21"/>
    <p:sldId id="265" r:id="rId22"/>
    <p:sldId id="266" r:id="rId23"/>
    <p:sldId id="268" r:id="rId24"/>
    <p:sldId id="321" r:id="rId25"/>
    <p:sldId id="277" r:id="rId26"/>
    <p:sldId id="322" r:id="rId27"/>
    <p:sldId id="269" r:id="rId28"/>
    <p:sldId id="323" r:id="rId29"/>
    <p:sldId id="324" r:id="rId30"/>
    <p:sldId id="325" r:id="rId31"/>
    <p:sldId id="326" r:id="rId32"/>
    <p:sldId id="274" r:id="rId33"/>
    <p:sldId id="327" r:id="rId34"/>
    <p:sldId id="328" r:id="rId35"/>
    <p:sldId id="280" r:id="rId36"/>
    <p:sldId id="329" r:id="rId37"/>
    <p:sldId id="330" r:id="rId38"/>
    <p:sldId id="331" r:id="rId39"/>
    <p:sldId id="332" r:id="rId40"/>
    <p:sldId id="333" r:id="rId41"/>
    <p:sldId id="288" r:id="rId42"/>
    <p:sldId id="289" r:id="rId43"/>
    <p:sldId id="334" r:id="rId44"/>
    <p:sldId id="335" r:id="rId45"/>
    <p:sldId id="290" r:id="rId46"/>
    <p:sldId id="291" r:id="rId47"/>
    <p:sldId id="292" r:id="rId48"/>
    <p:sldId id="293" r:id="rId49"/>
    <p:sldId id="295" r:id="rId50"/>
    <p:sldId id="294" r:id="rId51"/>
    <p:sldId id="296" r:id="rId52"/>
    <p:sldId id="297" r:id="rId53"/>
    <p:sldId id="299" r:id="rId54"/>
    <p:sldId id="300" r:id="rId55"/>
    <p:sldId id="336" r:id="rId56"/>
    <p:sldId id="298" r:id="rId57"/>
    <p:sldId id="302" r:id="rId58"/>
    <p:sldId id="301" r:id="rId59"/>
    <p:sldId id="337" r:id="rId60"/>
    <p:sldId id="303" r:id="rId61"/>
    <p:sldId id="30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3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F9E6C-E2B7-440F-A50D-1D5902C730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772009-3325-4FD4-BFD7-F8A84B60A3F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accent2"/>
              </a:solidFill>
            </a:rPr>
            <a:t>Single responsibility</a:t>
          </a:r>
          <a:endParaRPr lang="en-US" sz="1600" dirty="0">
            <a:solidFill>
              <a:schemeClr val="accent2"/>
            </a:solidFill>
          </a:endParaRPr>
        </a:p>
      </dgm:t>
    </dgm:pt>
    <dgm:pt modelId="{CC96245E-BD0E-4A21-98D8-09D93F3A46D3}" type="parTrans" cxnId="{C554097A-E7D1-4810-A959-507ED54D4BF1}">
      <dgm:prSet/>
      <dgm:spPr/>
      <dgm:t>
        <a:bodyPr/>
        <a:lstStyle/>
        <a:p>
          <a:endParaRPr lang="en-US" sz="2000"/>
        </a:p>
      </dgm:t>
    </dgm:pt>
    <dgm:pt modelId="{F444731F-DAA6-48CA-8575-D76FD34A8136}" type="sibTrans" cxnId="{C554097A-E7D1-4810-A959-507ED54D4BF1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32AD8A57-6A0C-48C3-A7E3-500D344A2AC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accent3"/>
              </a:solidFill>
            </a:rPr>
            <a:t>Open/Close</a:t>
          </a:r>
          <a:endParaRPr lang="en-US" sz="1600" dirty="0">
            <a:solidFill>
              <a:schemeClr val="accent3"/>
            </a:solidFill>
          </a:endParaRPr>
        </a:p>
      </dgm:t>
    </dgm:pt>
    <dgm:pt modelId="{092A20BA-8D8D-4F6A-B43C-0E4807FFB2CC}" type="parTrans" cxnId="{82FDF8CE-F8B4-4499-BC04-75A8164B5A95}">
      <dgm:prSet/>
      <dgm:spPr/>
      <dgm:t>
        <a:bodyPr/>
        <a:lstStyle/>
        <a:p>
          <a:endParaRPr lang="en-US" sz="2000"/>
        </a:p>
      </dgm:t>
    </dgm:pt>
    <dgm:pt modelId="{D568AAD7-A9C4-4847-8DAF-5417C3612936}" type="sibTrans" cxnId="{82FDF8CE-F8B4-4499-BC04-75A8164B5A95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C7264280-6D92-4019-A4E9-52828AF665B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 err="1">
              <a:solidFill>
                <a:schemeClr val="accent4"/>
              </a:solidFill>
            </a:rPr>
            <a:t>Liskov</a:t>
          </a:r>
          <a:r>
            <a:rPr lang="en-US" sz="1600" b="0" i="0" dirty="0">
              <a:solidFill>
                <a:schemeClr val="accent4"/>
              </a:solidFill>
            </a:rPr>
            <a:t> substitution</a:t>
          </a:r>
          <a:endParaRPr lang="en-US" sz="1600" dirty="0">
            <a:solidFill>
              <a:schemeClr val="accent4"/>
            </a:solidFill>
          </a:endParaRPr>
        </a:p>
      </dgm:t>
    </dgm:pt>
    <dgm:pt modelId="{70116897-F721-40E7-99E4-C9915C02E678}" type="parTrans" cxnId="{5E4702AF-9314-43D7-B633-C9C4BC2D3C5D}">
      <dgm:prSet/>
      <dgm:spPr/>
      <dgm:t>
        <a:bodyPr/>
        <a:lstStyle/>
        <a:p>
          <a:endParaRPr lang="en-US" sz="2000"/>
        </a:p>
      </dgm:t>
    </dgm:pt>
    <dgm:pt modelId="{55ACD1FF-C439-4655-B5BC-C3841FDC2E74}" type="sibTrans" cxnId="{5E4702AF-9314-43D7-B633-C9C4BC2D3C5D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353AA42D-47BA-429F-8119-311AB6354C9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accent5"/>
              </a:solidFill>
            </a:rPr>
            <a:t>Interface segregation</a:t>
          </a:r>
          <a:endParaRPr lang="en-US" sz="1600" dirty="0">
            <a:solidFill>
              <a:schemeClr val="accent5"/>
            </a:solidFill>
          </a:endParaRPr>
        </a:p>
      </dgm:t>
    </dgm:pt>
    <dgm:pt modelId="{5E0F24F7-696E-4F72-B4D2-65702DDBDB00}" type="parTrans" cxnId="{C3A98362-9394-4427-B3F2-8072CDEC9296}">
      <dgm:prSet/>
      <dgm:spPr/>
      <dgm:t>
        <a:bodyPr/>
        <a:lstStyle/>
        <a:p>
          <a:endParaRPr lang="en-US" sz="2000"/>
        </a:p>
      </dgm:t>
    </dgm:pt>
    <dgm:pt modelId="{A43FA206-7DAC-4319-813E-2779530669E6}" type="sibTrans" cxnId="{C3A98362-9394-4427-B3F2-8072CDEC9296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D4343264-D03F-4A9B-B47D-86243E35126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accent6"/>
              </a:solidFill>
            </a:rPr>
            <a:t>Dependency inversion</a:t>
          </a:r>
          <a:endParaRPr lang="en-US" sz="1600" dirty="0">
            <a:solidFill>
              <a:schemeClr val="accent6"/>
            </a:solidFill>
          </a:endParaRPr>
        </a:p>
      </dgm:t>
    </dgm:pt>
    <dgm:pt modelId="{D430F309-AF85-49EA-A69E-8F02176B5C9C}" type="parTrans" cxnId="{5015B6E5-629B-47F1-B8E4-5EE4AC2BDA7C}">
      <dgm:prSet/>
      <dgm:spPr/>
      <dgm:t>
        <a:bodyPr/>
        <a:lstStyle/>
        <a:p>
          <a:endParaRPr lang="en-US" sz="2000"/>
        </a:p>
      </dgm:t>
    </dgm:pt>
    <dgm:pt modelId="{B4983B29-0CDA-4238-9FDC-FC1A12F2CF81}" type="sibTrans" cxnId="{5015B6E5-629B-47F1-B8E4-5EE4AC2BDA7C}">
      <dgm:prSet/>
      <dgm:spPr/>
      <dgm:t>
        <a:bodyPr/>
        <a:lstStyle/>
        <a:p>
          <a:endParaRPr lang="en-US" sz="2000"/>
        </a:p>
      </dgm:t>
    </dgm:pt>
    <dgm:pt modelId="{003AE08C-545C-4239-BA26-C66FEBDE9648}" type="pres">
      <dgm:prSet presAssocID="{388F9E6C-E2B7-440F-A50D-1D5902C73071}" presName="root" presStyleCnt="0">
        <dgm:presLayoutVars>
          <dgm:dir/>
          <dgm:resizeHandles val="exact"/>
        </dgm:presLayoutVars>
      </dgm:prSet>
      <dgm:spPr/>
    </dgm:pt>
    <dgm:pt modelId="{05282872-2AB1-471C-B584-8A4E49567190}" type="pres">
      <dgm:prSet presAssocID="{9D772009-3325-4FD4-BFD7-F8A84B60A3FC}" presName="compNode" presStyleCnt="0"/>
      <dgm:spPr/>
    </dgm:pt>
    <dgm:pt modelId="{5B96C4ED-00F3-433D-9123-711EA2F49486}" type="pres">
      <dgm:prSet presAssocID="{9D772009-3325-4FD4-BFD7-F8A84B60A3FC}" presName="iconBgRect" presStyleLbl="bgShp" presStyleIdx="0" presStyleCnt="5"/>
      <dgm:spPr/>
    </dgm:pt>
    <dgm:pt modelId="{5F9BD2AE-A6C3-4199-963A-6BB246367DF4}" type="pres">
      <dgm:prSet presAssocID="{9D772009-3325-4FD4-BFD7-F8A84B60A3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007271-B90A-414B-ACCE-34999B79D704}" type="pres">
      <dgm:prSet presAssocID="{9D772009-3325-4FD4-BFD7-F8A84B60A3FC}" presName="spaceRect" presStyleCnt="0"/>
      <dgm:spPr/>
    </dgm:pt>
    <dgm:pt modelId="{380711BA-5EB2-4429-81F9-A59A9C46BF67}" type="pres">
      <dgm:prSet presAssocID="{9D772009-3325-4FD4-BFD7-F8A84B60A3FC}" presName="textRect" presStyleLbl="revTx" presStyleIdx="0" presStyleCnt="5">
        <dgm:presLayoutVars>
          <dgm:chMax val="1"/>
          <dgm:chPref val="1"/>
        </dgm:presLayoutVars>
      </dgm:prSet>
      <dgm:spPr/>
    </dgm:pt>
    <dgm:pt modelId="{2DD25BCB-C228-409C-85D9-3948F7B4E9FA}" type="pres">
      <dgm:prSet presAssocID="{F444731F-DAA6-48CA-8575-D76FD34A8136}" presName="sibTrans" presStyleCnt="0"/>
      <dgm:spPr/>
    </dgm:pt>
    <dgm:pt modelId="{86DF9033-D8BF-4FFC-BEFD-4E95929D2E5F}" type="pres">
      <dgm:prSet presAssocID="{32AD8A57-6A0C-48C3-A7E3-500D344A2AC5}" presName="compNode" presStyleCnt="0"/>
      <dgm:spPr/>
    </dgm:pt>
    <dgm:pt modelId="{B5BE4D00-1C6F-4EAE-A6B5-7EAD30054F0F}" type="pres">
      <dgm:prSet presAssocID="{32AD8A57-6A0C-48C3-A7E3-500D344A2AC5}" presName="iconBgRect" presStyleLbl="bgShp" presStyleIdx="1" presStyleCnt="5"/>
      <dgm:spPr/>
    </dgm:pt>
    <dgm:pt modelId="{46D45A07-9A7F-42EE-9DA4-570979BA2A77}" type="pres">
      <dgm:prSet presAssocID="{32AD8A57-6A0C-48C3-A7E3-500D344A2A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BF5B9DA-8666-442D-A48E-587372ABA80D}" type="pres">
      <dgm:prSet presAssocID="{32AD8A57-6A0C-48C3-A7E3-500D344A2AC5}" presName="spaceRect" presStyleCnt="0"/>
      <dgm:spPr/>
    </dgm:pt>
    <dgm:pt modelId="{5561B401-164F-4A89-A520-3BFE59B4E576}" type="pres">
      <dgm:prSet presAssocID="{32AD8A57-6A0C-48C3-A7E3-500D344A2AC5}" presName="textRect" presStyleLbl="revTx" presStyleIdx="1" presStyleCnt="5">
        <dgm:presLayoutVars>
          <dgm:chMax val="1"/>
          <dgm:chPref val="1"/>
        </dgm:presLayoutVars>
      </dgm:prSet>
      <dgm:spPr/>
    </dgm:pt>
    <dgm:pt modelId="{87B9CDBF-E9AF-46BC-9988-FC0561855DCA}" type="pres">
      <dgm:prSet presAssocID="{D568AAD7-A9C4-4847-8DAF-5417C3612936}" presName="sibTrans" presStyleCnt="0"/>
      <dgm:spPr/>
    </dgm:pt>
    <dgm:pt modelId="{6508284A-A191-46D7-920C-465A90E5E96F}" type="pres">
      <dgm:prSet presAssocID="{C7264280-6D92-4019-A4E9-52828AF665B5}" presName="compNode" presStyleCnt="0"/>
      <dgm:spPr/>
    </dgm:pt>
    <dgm:pt modelId="{B37375BC-5792-46C3-814B-9B98C3E6B958}" type="pres">
      <dgm:prSet presAssocID="{C7264280-6D92-4019-A4E9-52828AF665B5}" presName="iconBgRect" presStyleLbl="bgShp" presStyleIdx="2" presStyleCnt="5"/>
      <dgm:spPr/>
    </dgm:pt>
    <dgm:pt modelId="{245E4527-87C5-49FB-9266-B4B1A3E976AB}" type="pres">
      <dgm:prSet presAssocID="{C7264280-6D92-4019-A4E9-52828AF665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C063B67-C8A1-4D77-AC10-8FF63A606ED7}" type="pres">
      <dgm:prSet presAssocID="{C7264280-6D92-4019-A4E9-52828AF665B5}" presName="spaceRect" presStyleCnt="0"/>
      <dgm:spPr/>
    </dgm:pt>
    <dgm:pt modelId="{BC9CBA58-0129-4542-BE04-F6A818CFC556}" type="pres">
      <dgm:prSet presAssocID="{C7264280-6D92-4019-A4E9-52828AF665B5}" presName="textRect" presStyleLbl="revTx" presStyleIdx="2" presStyleCnt="5">
        <dgm:presLayoutVars>
          <dgm:chMax val="1"/>
          <dgm:chPref val="1"/>
        </dgm:presLayoutVars>
      </dgm:prSet>
      <dgm:spPr/>
    </dgm:pt>
    <dgm:pt modelId="{0D3FDDA8-4E33-4AE5-9949-9AEFA2D8EBAC}" type="pres">
      <dgm:prSet presAssocID="{55ACD1FF-C439-4655-B5BC-C3841FDC2E74}" presName="sibTrans" presStyleCnt="0"/>
      <dgm:spPr/>
    </dgm:pt>
    <dgm:pt modelId="{093C9B39-C44A-4370-990E-40E1DC4E930D}" type="pres">
      <dgm:prSet presAssocID="{353AA42D-47BA-429F-8119-311AB6354C9B}" presName="compNode" presStyleCnt="0"/>
      <dgm:spPr/>
    </dgm:pt>
    <dgm:pt modelId="{27A69DFD-2684-442F-82A0-202D9261ADAF}" type="pres">
      <dgm:prSet presAssocID="{353AA42D-47BA-429F-8119-311AB6354C9B}" presName="iconBgRect" presStyleLbl="bgShp" presStyleIdx="3" presStyleCnt="5"/>
      <dgm:spPr/>
    </dgm:pt>
    <dgm:pt modelId="{1A25F850-99DA-449D-8B82-7D70C68B7D44}" type="pres">
      <dgm:prSet presAssocID="{353AA42D-47BA-429F-8119-311AB6354C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6CB917-331F-42B8-AC11-EA5599CA324D}" type="pres">
      <dgm:prSet presAssocID="{353AA42D-47BA-429F-8119-311AB6354C9B}" presName="spaceRect" presStyleCnt="0"/>
      <dgm:spPr/>
    </dgm:pt>
    <dgm:pt modelId="{2F07D157-4E9C-4CA6-B8FB-80E8287635E7}" type="pres">
      <dgm:prSet presAssocID="{353AA42D-47BA-429F-8119-311AB6354C9B}" presName="textRect" presStyleLbl="revTx" presStyleIdx="3" presStyleCnt="5">
        <dgm:presLayoutVars>
          <dgm:chMax val="1"/>
          <dgm:chPref val="1"/>
        </dgm:presLayoutVars>
      </dgm:prSet>
      <dgm:spPr/>
    </dgm:pt>
    <dgm:pt modelId="{41EA9B2F-4BA5-4697-BFD1-21094FC52711}" type="pres">
      <dgm:prSet presAssocID="{A43FA206-7DAC-4319-813E-2779530669E6}" presName="sibTrans" presStyleCnt="0"/>
      <dgm:spPr/>
    </dgm:pt>
    <dgm:pt modelId="{068BC341-0938-499F-AEEA-086D8B0D9548}" type="pres">
      <dgm:prSet presAssocID="{D4343264-D03F-4A9B-B47D-86243E351265}" presName="compNode" presStyleCnt="0"/>
      <dgm:spPr/>
    </dgm:pt>
    <dgm:pt modelId="{9CFBBB2B-1F7A-4D11-88ED-96F5CE93524D}" type="pres">
      <dgm:prSet presAssocID="{D4343264-D03F-4A9B-B47D-86243E351265}" presName="iconBgRect" presStyleLbl="bgShp" presStyleIdx="4" presStyleCnt="5"/>
      <dgm:spPr/>
    </dgm:pt>
    <dgm:pt modelId="{91725A0A-6B8B-4C40-978D-FC91B6445507}" type="pres">
      <dgm:prSet presAssocID="{D4343264-D03F-4A9B-B47D-86243E3512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6BEE11C-FEC8-4E2D-ABD5-6A4EF2EBB5E2}" type="pres">
      <dgm:prSet presAssocID="{D4343264-D03F-4A9B-B47D-86243E351265}" presName="spaceRect" presStyleCnt="0"/>
      <dgm:spPr/>
    </dgm:pt>
    <dgm:pt modelId="{31DE50DF-28CB-4ECF-BEB7-F96E0B07FE9E}" type="pres">
      <dgm:prSet presAssocID="{D4343264-D03F-4A9B-B47D-86243E3512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010815-1933-450D-A5FE-E57ED4A79F89}" type="presOf" srcId="{C7264280-6D92-4019-A4E9-52828AF665B5}" destId="{BC9CBA58-0129-4542-BE04-F6A818CFC556}" srcOrd="0" destOrd="0" presId="urn:microsoft.com/office/officeart/2018/5/layout/IconCircleLabelList"/>
    <dgm:cxn modelId="{EEA8A32A-BFBC-48D8-A457-78E9397D45DD}" type="presOf" srcId="{D4343264-D03F-4A9B-B47D-86243E351265}" destId="{31DE50DF-28CB-4ECF-BEB7-F96E0B07FE9E}" srcOrd="0" destOrd="0" presId="urn:microsoft.com/office/officeart/2018/5/layout/IconCircleLabelList"/>
    <dgm:cxn modelId="{8CE33260-4235-4363-B1DF-E56BBCBBFCE3}" type="presOf" srcId="{9D772009-3325-4FD4-BFD7-F8A84B60A3FC}" destId="{380711BA-5EB2-4429-81F9-A59A9C46BF67}" srcOrd="0" destOrd="0" presId="urn:microsoft.com/office/officeart/2018/5/layout/IconCircleLabelList"/>
    <dgm:cxn modelId="{C3A98362-9394-4427-B3F2-8072CDEC9296}" srcId="{388F9E6C-E2B7-440F-A50D-1D5902C73071}" destId="{353AA42D-47BA-429F-8119-311AB6354C9B}" srcOrd="3" destOrd="0" parTransId="{5E0F24F7-696E-4F72-B4D2-65702DDBDB00}" sibTransId="{A43FA206-7DAC-4319-813E-2779530669E6}"/>
    <dgm:cxn modelId="{EEEA324E-1570-4F8C-907F-BED54CC149F4}" type="presOf" srcId="{388F9E6C-E2B7-440F-A50D-1D5902C73071}" destId="{003AE08C-545C-4239-BA26-C66FEBDE9648}" srcOrd="0" destOrd="0" presId="urn:microsoft.com/office/officeart/2018/5/layout/IconCircleLabelList"/>
    <dgm:cxn modelId="{311E8678-8221-4CBE-8E6E-243C1BF43E18}" type="presOf" srcId="{32AD8A57-6A0C-48C3-A7E3-500D344A2AC5}" destId="{5561B401-164F-4A89-A520-3BFE59B4E576}" srcOrd="0" destOrd="0" presId="urn:microsoft.com/office/officeart/2018/5/layout/IconCircleLabelList"/>
    <dgm:cxn modelId="{C554097A-E7D1-4810-A959-507ED54D4BF1}" srcId="{388F9E6C-E2B7-440F-A50D-1D5902C73071}" destId="{9D772009-3325-4FD4-BFD7-F8A84B60A3FC}" srcOrd="0" destOrd="0" parTransId="{CC96245E-BD0E-4A21-98D8-09D93F3A46D3}" sibTransId="{F444731F-DAA6-48CA-8575-D76FD34A8136}"/>
    <dgm:cxn modelId="{217108AC-C912-4092-85DB-A61B6B65EBFC}" type="presOf" srcId="{353AA42D-47BA-429F-8119-311AB6354C9B}" destId="{2F07D157-4E9C-4CA6-B8FB-80E8287635E7}" srcOrd="0" destOrd="0" presId="urn:microsoft.com/office/officeart/2018/5/layout/IconCircleLabelList"/>
    <dgm:cxn modelId="{5E4702AF-9314-43D7-B633-C9C4BC2D3C5D}" srcId="{388F9E6C-E2B7-440F-A50D-1D5902C73071}" destId="{C7264280-6D92-4019-A4E9-52828AF665B5}" srcOrd="2" destOrd="0" parTransId="{70116897-F721-40E7-99E4-C9915C02E678}" sibTransId="{55ACD1FF-C439-4655-B5BC-C3841FDC2E74}"/>
    <dgm:cxn modelId="{82FDF8CE-F8B4-4499-BC04-75A8164B5A95}" srcId="{388F9E6C-E2B7-440F-A50D-1D5902C73071}" destId="{32AD8A57-6A0C-48C3-A7E3-500D344A2AC5}" srcOrd="1" destOrd="0" parTransId="{092A20BA-8D8D-4F6A-B43C-0E4807FFB2CC}" sibTransId="{D568AAD7-A9C4-4847-8DAF-5417C3612936}"/>
    <dgm:cxn modelId="{5015B6E5-629B-47F1-B8E4-5EE4AC2BDA7C}" srcId="{388F9E6C-E2B7-440F-A50D-1D5902C73071}" destId="{D4343264-D03F-4A9B-B47D-86243E351265}" srcOrd="4" destOrd="0" parTransId="{D430F309-AF85-49EA-A69E-8F02176B5C9C}" sibTransId="{B4983B29-0CDA-4238-9FDC-FC1A12F2CF81}"/>
    <dgm:cxn modelId="{0AFF317F-6286-4B8B-BD7F-207877A1A190}" type="presParOf" srcId="{003AE08C-545C-4239-BA26-C66FEBDE9648}" destId="{05282872-2AB1-471C-B584-8A4E49567190}" srcOrd="0" destOrd="0" presId="urn:microsoft.com/office/officeart/2018/5/layout/IconCircleLabelList"/>
    <dgm:cxn modelId="{5615E53B-C893-49D6-BBF3-09CC86882B25}" type="presParOf" srcId="{05282872-2AB1-471C-B584-8A4E49567190}" destId="{5B96C4ED-00F3-433D-9123-711EA2F49486}" srcOrd="0" destOrd="0" presId="urn:microsoft.com/office/officeart/2018/5/layout/IconCircleLabelList"/>
    <dgm:cxn modelId="{E5C8C03F-205F-4158-BCE3-C257262E29B5}" type="presParOf" srcId="{05282872-2AB1-471C-B584-8A4E49567190}" destId="{5F9BD2AE-A6C3-4199-963A-6BB246367DF4}" srcOrd="1" destOrd="0" presId="urn:microsoft.com/office/officeart/2018/5/layout/IconCircleLabelList"/>
    <dgm:cxn modelId="{57754C87-9AA8-4197-A406-3F21803EF2AA}" type="presParOf" srcId="{05282872-2AB1-471C-B584-8A4E49567190}" destId="{5A007271-B90A-414B-ACCE-34999B79D704}" srcOrd="2" destOrd="0" presId="urn:microsoft.com/office/officeart/2018/5/layout/IconCircleLabelList"/>
    <dgm:cxn modelId="{A7B8D620-3620-44FD-B5B0-92B13BC01CA3}" type="presParOf" srcId="{05282872-2AB1-471C-B584-8A4E49567190}" destId="{380711BA-5EB2-4429-81F9-A59A9C46BF67}" srcOrd="3" destOrd="0" presId="urn:microsoft.com/office/officeart/2018/5/layout/IconCircleLabelList"/>
    <dgm:cxn modelId="{90370552-983D-4ADC-AE92-2ECBFA6DBB8B}" type="presParOf" srcId="{003AE08C-545C-4239-BA26-C66FEBDE9648}" destId="{2DD25BCB-C228-409C-85D9-3948F7B4E9FA}" srcOrd="1" destOrd="0" presId="urn:microsoft.com/office/officeart/2018/5/layout/IconCircleLabelList"/>
    <dgm:cxn modelId="{7350419F-4B8B-4C46-846C-7198CE4FAB4F}" type="presParOf" srcId="{003AE08C-545C-4239-BA26-C66FEBDE9648}" destId="{86DF9033-D8BF-4FFC-BEFD-4E95929D2E5F}" srcOrd="2" destOrd="0" presId="urn:microsoft.com/office/officeart/2018/5/layout/IconCircleLabelList"/>
    <dgm:cxn modelId="{D90B9193-4E96-427E-8565-7CA6D6069814}" type="presParOf" srcId="{86DF9033-D8BF-4FFC-BEFD-4E95929D2E5F}" destId="{B5BE4D00-1C6F-4EAE-A6B5-7EAD30054F0F}" srcOrd="0" destOrd="0" presId="urn:microsoft.com/office/officeart/2018/5/layout/IconCircleLabelList"/>
    <dgm:cxn modelId="{7BF08982-0D13-4205-91D9-878D2AD30326}" type="presParOf" srcId="{86DF9033-D8BF-4FFC-BEFD-4E95929D2E5F}" destId="{46D45A07-9A7F-42EE-9DA4-570979BA2A77}" srcOrd="1" destOrd="0" presId="urn:microsoft.com/office/officeart/2018/5/layout/IconCircleLabelList"/>
    <dgm:cxn modelId="{EC22C728-5C60-42BF-8013-C7A00A22402A}" type="presParOf" srcId="{86DF9033-D8BF-4FFC-BEFD-4E95929D2E5F}" destId="{DBF5B9DA-8666-442D-A48E-587372ABA80D}" srcOrd="2" destOrd="0" presId="urn:microsoft.com/office/officeart/2018/5/layout/IconCircleLabelList"/>
    <dgm:cxn modelId="{97BB20AE-EA05-465E-9632-84C56766AF62}" type="presParOf" srcId="{86DF9033-D8BF-4FFC-BEFD-4E95929D2E5F}" destId="{5561B401-164F-4A89-A520-3BFE59B4E576}" srcOrd="3" destOrd="0" presId="urn:microsoft.com/office/officeart/2018/5/layout/IconCircleLabelList"/>
    <dgm:cxn modelId="{D9D5F9C9-C5A2-48BA-9D5D-D3F8A833244F}" type="presParOf" srcId="{003AE08C-545C-4239-BA26-C66FEBDE9648}" destId="{87B9CDBF-E9AF-46BC-9988-FC0561855DCA}" srcOrd="3" destOrd="0" presId="urn:microsoft.com/office/officeart/2018/5/layout/IconCircleLabelList"/>
    <dgm:cxn modelId="{07AE4C7B-10CF-4324-99A9-3A16DF69FD8B}" type="presParOf" srcId="{003AE08C-545C-4239-BA26-C66FEBDE9648}" destId="{6508284A-A191-46D7-920C-465A90E5E96F}" srcOrd="4" destOrd="0" presId="urn:microsoft.com/office/officeart/2018/5/layout/IconCircleLabelList"/>
    <dgm:cxn modelId="{F207F736-990E-4305-9607-C2013E7B8957}" type="presParOf" srcId="{6508284A-A191-46D7-920C-465A90E5E96F}" destId="{B37375BC-5792-46C3-814B-9B98C3E6B958}" srcOrd="0" destOrd="0" presId="urn:microsoft.com/office/officeart/2018/5/layout/IconCircleLabelList"/>
    <dgm:cxn modelId="{B700E206-566D-4A8E-BB0F-11FBFD7799C6}" type="presParOf" srcId="{6508284A-A191-46D7-920C-465A90E5E96F}" destId="{245E4527-87C5-49FB-9266-B4B1A3E976AB}" srcOrd="1" destOrd="0" presId="urn:microsoft.com/office/officeart/2018/5/layout/IconCircleLabelList"/>
    <dgm:cxn modelId="{C72A2269-59A4-4432-95A2-7C724AE5B39C}" type="presParOf" srcId="{6508284A-A191-46D7-920C-465A90E5E96F}" destId="{FC063B67-C8A1-4D77-AC10-8FF63A606ED7}" srcOrd="2" destOrd="0" presId="urn:microsoft.com/office/officeart/2018/5/layout/IconCircleLabelList"/>
    <dgm:cxn modelId="{DA72F62A-F27D-4E37-B9E1-C3874F360C04}" type="presParOf" srcId="{6508284A-A191-46D7-920C-465A90E5E96F}" destId="{BC9CBA58-0129-4542-BE04-F6A818CFC556}" srcOrd="3" destOrd="0" presId="urn:microsoft.com/office/officeart/2018/5/layout/IconCircleLabelList"/>
    <dgm:cxn modelId="{A00C8E41-D67E-4B1D-8AA6-0C6B98228074}" type="presParOf" srcId="{003AE08C-545C-4239-BA26-C66FEBDE9648}" destId="{0D3FDDA8-4E33-4AE5-9949-9AEFA2D8EBAC}" srcOrd="5" destOrd="0" presId="urn:microsoft.com/office/officeart/2018/5/layout/IconCircleLabelList"/>
    <dgm:cxn modelId="{401F0480-A018-404D-B248-B5C6E1BF0177}" type="presParOf" srcId="{003AE08C-545C-4239-BA26-C66FEBDE9648}" destId="{093C9B39-C44A-4370-990E-40E1DC4E930D}" srcOrd="6" destOrd="0" presId="urn:microsoft.com/office/officeart/2018/5/layout/IconCircleLabelList"/>
    <dgm:cxn modelId="{9B1B11F7-8A21-4B02-BD77-944E53516E45}" type="presParOf" srcId="{093C9B39-C44A-4370-990E-40E1DC4E930D}" destId="{27A69DFD-2684-442F-82A0-202D9261ADAF}" srcOrd="0" destOrd="0" presId="urn:microsoft.com/office/officeart/2018/5/layout/IconCircleLabelList"/>
    <dgm:cxn modelId="{0ED94C5C-AAFD-46D1-8153-A8D72CE39C96}" type="presParOf" srcId="{093C9B39-C44A-4370-990E-40E1DC4E930D}" destId="{1A25F850-99DA-449D-8B82-7D70C68B7D44}" srcOrd="1" destOrd="0" presId="urn:microsoft.com/office/officeart/2018/5/layout/IconCircleLabelList"/>
    <dgm:cxn modelId="{52CD5334-4804-448A-8EA1-8D706C751BB3}" type="presParOf" srcId="{093C9B39-C44A-4370-990E-40E1DC4E930D}" destId="{DE6CB917-331F-42B8-AC11-EA5599CA324D}" srcOrd="2" destOrd="0" presId="urn:microsoft.com/office/officeart/2018/5/layout/IconCircleLabelList"/>
    <dgm:cxn modelId="{9AE6B2B7-1FD1-4A4B-A145-67228931B446}" type="presParOf" srcId="{093C9B39-C44A-4370-990E-40E1DC4E930D}" destId="{2F07D157-4E9C-4CA6-B8FB-80E8287635E7}" srcOrd="3" destOrd="0" presId="urn:microsoft.com/office/officeart/2018/5/layout/IconCircleLabelList"/>
    <dgm:cxn modelId="{8B09CE45-182B-4F63-9FA3-89A357D242E1}" type="presParOf" srcId="{003AE08C-545C-4239-BA26-C66FEBDE9648}" destId="{41EA9B2F-4BA5-4697-BFD1-21094FC52711}" srcOrd="7" destOrd="0" presId="urn:microsoft.com/office/officeart/2018/5/layout/IconCircleLabelList"/>
    <dgm:cxn modelId="{DCC63629-920F-4F90-A07F-6C2DC6DEA961}" type="presParOf" srcId="{003AE08C-545C-4239-BA26-C66FEBDE9648}" destId="{068BC341-0938-499F-AEEA-086D8B0D9548}" srcOrd="8" destOrd="0" presId="urn:microsoft.com/office/officeart/2018/5/layout/IconCircleLabelList"/>
    <dgm:cxn modelId="{032DC9D9-8397-4304-A20B-1D95C711CE82}" type="presParOf" srcId="{068BC341-0938-499F-AEEA-086D8B0D9548}" destId="{9CFBBB2B-1F7A-4D11-88ED-96F5CE93524D}" srcOrd="0" destOrd="0" presId="urn:microsoft.com/office/officeart/2018/5/layout/IconCircleLabelList"/>
    <dgm:cxn modelId="{19614A82-7D24-44B0-A2F9-3C42F6B498BD}" type="presParOf" srcId="{068BC341-0938-499F-AEEA-086D8B0D9548}" destId="{91725A0A-6B8B-4C40-978D-FC91B6445507}" srcOrd="1" destOrd="0" presId="urn:microsoft.com/office/officeart/2018/5/layout/IconCircleLabelList"/>
    <dgm:cxn modelId="{2E42625C-4459-49AA-B49B-51A52ADAFB02}" type="presParOf" srcId="{068BC341-0938-499F-AEEA-086D8B0D9548}" destId="{06BEE11C-FEC8-4E2D-ABD5-6A4EF2EBB5E2}" srcOrd="2" destOrd="0" presId="urn:microsoft.com/office/officeart/2018/5/layout/IconCircleLabelList"/>
    <dgm:cxn modelId="{97713FDD-5802-4219-8F74-CA30BD191EA9}" type="presParOf" srcId="{068BC341-0938-499F-AEEA-086D8B0D9548}" destId="{31DE50DF-28CB-4ECF-BEB7-F96E0B07FE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6C4ED-00F3-433D-9123-711EA2F49486}">
      <dsp:nvSpPr>
        <dsp:cNvPr id="0" name=""/>
        <dsp:cNvSpPr/>
      </dsp:nvSpPr>
      <dsp:spPr>
        <a:xfrm>
          <a:off x="332378" y="698841"/>
          <a:ext cx="1029375" cy="1029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BD2AE-A6C3-4199-963A-6BB246367DF4}">
      <dsp:nvSpPr>
        <dsp:cNvPr id="0" name=""/>
        <dsp:cNvSpPr/>
      </dsp:nvSpPr>
      <dsp:spPr>
        <a:xfrm>
          <a:off x="551753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711BA-5EB2-4429-81F9-A59A9C46BF67}">
      <dsp:nvSpPr>
        <dsp:cNvPr id="0" name=""/>
        <dsp:cNvSpPr/>
      </dsp:nvSpPr>
      <dsp:spPr>
        <a:xfrm>
          <a:off x="331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accent2"/>
              </a:solidFill>
            </a:rPr>
            <a:t>Single responsibility</a:t>
          </a:r>
          <a:endParaRPr lang="en-US" sz="1600" kern="1200" dirty="0">
            <a:solidFill>
              <a:schemeClr val="accent2"/>
            </a:solidFill>
          </a:endParaRPr>
        </a:p>
      </dsp:txBody>
      <dsp:txXfrm>
        <a:off x="3316" y="2048841"/>
        <a:ext cx="1687500" cy="675000"/>
      </dsp:txXfrm>
    </dsp:sp>
    <dsp:sp modelId="{B5BE4D00-1C6F-4EAE-A6B5-7EAD30054F0F}">
      <dsp:nvSpPr>
        <dsp:cNvPr id="0" name=""/>
        <dsp:cNvSpPr/>
      </dsp:nvSpPr>
      <dsp:spPr>
        <a:xfrm>
          <a:off x="2315191" y="698841"/>
          <a:ext cx="1029375" cy="102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45A07-9A7F-42EE-9DA4-570979BA2A77}">
      <dsp:nvSpPr>
        <dsp:cNvPr id="0" name=""/>
        <dsp:cNvSpPr/>
      </dsp:nvSpPr>
      <dsp:spPr>
        <a:xfrm>
          <a:off x="2534566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1B401-164F-4A89-A520-3BFE59B4E576}">
      <dsp:nvSpPr>
        <dsp:cNvPr id="0" name=""/>
        <dsp:cNvSpPr/>
      </dsp:nvSpPr>
      <dsp:spPr>
        <a:xfrm>
          <a:off x="1986128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accent3"/>
              </a:solidFill>
            </a:rPr>
            <a:t>Open/Close</a:t>
          </a:r>
          <a:endParaRPr lang="en-US" sz="1600" kern="1200" dirty="0">
            <a:solidFill>
              <a:schemeClr val="accent3"/>
            </a:solidFill>
          </a:endParaRPr>
        </a:p>
      </dsp:txBody>
      <dsp:txXfrm>
        <a:off x="1986128" y="2048841"/>
        <a:ext cx="1687500" cy="675000"/>
      </dsp:txXfrm>
    </dsp:sp>
    <dsp:sp modelId="{B37375BC-5792-46C3-814B-9B98C3E6B958}">
      <dsp:nvSpPr>
        <dsp:cNvPr id="0" name=""/>
        <dsp:cNvSpPr/>
      </dsp:nvSpPr>
      <dsp:spPr>
        <a:xfrm>
          <a:off x="4298004" y="698841"/>
          <a:ext cx="1029375" cy="1029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E4527-87C5-49FB-9266-B4B1A3E976AB}">
      <dsp:nvSpPr>
        <dsp:cNvPr id="0" name=""/>
        <dsp:cNvSpPr/>
      </dsp:nvSpPr>
      <dsp:spPr>
        <a:xfrm>
          <a:off x="4517379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CBA58-0129-4542-BE04-F6A818CFC556}">
      <dsp:nvSpPr>
        <dsp:cNvPr id="0" name=""/>
        <dsp:cNvSpPr/>
      </dsp:nvSpPr>
      <dsp:spPr>
        <a:xfrm>
          <a:off x="3968941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 err="1">
              <a:solidFill>
                <a:schemeClr val="accent4"/>
              </a:solidFill>
            </a:rPr>
            <a:t>Liskov</a:t>
          </a:r>
          <a:r>
            <a:rPr lang="en-US" sz="1600" b="0" i="0" kern="1200" dirty="0">
              <a:solidFill>
                <a:schemeClr val="accent4"/>
              </a:solidFill>
            </a:rPr>
            <a:t> substitution</a:t>
          </a:r>
          <a:endParaRPr lang="en-US" sz="1600" kern="1200" dirty="0">
            <a:solidFill>
              <a:schemeClr val="accent4"/>
            </a:solidFill>
          </a:endParaRPr>
        </a:p>
      </dsp:txBody>
      <dsp:txXfrm>
        <a:off x="3968941" y="2048841"/>
        <a:ext cx="1687500" cy="675000"/>
      </dsp:txXfrm>
    </dsp:sp>
    <dsp:sp modelId="{27A69DFD-2684-442F-82A0-202D9261ADAF}">
      <dsp:nvSpPr>
        <dsp:cNvPr id="0" name=""/>
        <dsp:cNvSpPr/>
      </dsp:nvSpPr>
      <dsp:spPr>
        <a:xfrm>
          <a:off x="6280816" y="698841"/>
          <a:ext cx="1029375" cy="1029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5F850-99DA-449D-8B82-7D70C68B7D44}">
      <dsp:nvSpPr>
        <dsp:cNvPr id="0" name=""/>
        <dsp:cNvSpPr/>
      </dsp:nvSpPr>
      <dsp:spPr>
        <a:xfrm>
          <a:off x="6500191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D157-4E9C-4CA6-B8FB-80E8287635E7}">
      <dsp:nvSpPr>
        <dsp:cNvPr id="0" name=""/>
        <dsp:cNvSpPr/>
      </dsp:nvSpPr>
      <dsp:spPr>
        <a:xfrm>
          <a:off x="5951754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accent5"/>
              </a:solidFill>
            </a:rPr>
            <a:t>Interface segregation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5951754" y="2048841"/>
        <a:ext cx="1687500" cy="675000"/>
      </dsp:txXfrm>
    </dsp:sp>
    <dsp:sp modelId="{9CFBBB2B-1F7A-4D11-88ED-96F5CE93524D}">
      <dsp:nvSpPr>
        <dsp:cNvPr id="0" name=""/>
        <dsp:cNvSpPr/>
      </dsp:nvSpPr>
      <dsp:spPr>
        <a:xfrm>
          <a:off x="8263629" y="698841"/>
          <a:ext cx="1029375" cy="1029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25A0A-6B8B-4C40-978D-FC91B6445507}">
      <dsp:nvSpPr>
        <dsp:cNvPr id="0" name=""/>
        <dsp:cNvSpPr/>
      </dsp:nvSpPr>
      <dsp:spPr>
        <a:xfrm>
          <a:off x="8483004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E50DF-28CB-4ECF-BEB7-F96E0B07FE9E}">
      <dsp:nvSpPr>
        <dsp:cNvPr id="0" name=""/>
        <dsp:cNvSpPr/>
      </dsp:nvSpPr>
      <dsp:spPr>
        <a:xfrm>
          <a:off x="793456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accent6"/>
              </a:solidFill>
            </a:rPr>
            <a:t>Dependency inversion</a:t>
          </a:r>
          <a:endParaRPr lang="en-US" sz="1600" kern="1200" dirty="0">
            <a:solidFill>
              <a:schemeClr val="accent6"/>
            </a:solidFill>
          </a:endParaRPr>
        </a:p>
      </dsp:txBody>
      <dsp:txXfrm>
        <a:off x="7934566" y="2048841"/>
        <a:ext cx="1687500" cy="6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7B39C-6E17-45B2-8D0F-C98D0BE24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9EF445-23D7-4EB3-8F6C-A40A07D28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物件導向程式設計原則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3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F984C63-A09D-4C6B-8FA6-335647A8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SRP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0AF15-DC54-4174-AB46-4CB4321A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A class should have only </a:t>
            </a:r>
            <a:r>
              <a:rPr lang="en-US" altLang="zh-TW" sz="1600" dirty="0">
                <a:solidFill>
                  <a:srgbClr val="FFC000"/>
                </a:solidFill>
              </a:rPr>
              <a:t>one reason </a:t>
            </a:r>
            <a:r>
              <a:rPr lang="en-US" altLang="zh-TW" sz="1600" dirty="0">
                <a:solidFill>
                  <a:schemeClr val="tx1"/>
                </a:solidFill>
              </a:rPr>
              <a:t>to change.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一個類別應該只有一個改變的理由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9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4F95B3-2E07-448D-ADB3-35A3AF8B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b="0" i="0" kern="1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功能越多越好用？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52F146-5005-4C8F-9099-1395BF5F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你找的到剪刀嗎？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40399D7F-F6AE-400C-9F2B-D945EA701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8" r="4557" b="-2"/>
          <a:stretch/>
        </p:blipFill>
        <p:spPr>
          <a:xfrm>
            <a:off x="1109764" y="1379419"/>
            <a:ext cx="4986236" cy="40960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96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1FC8BBD-0187-4C10-92D8-DDA654D9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rgbClr val="EBEBEB"/>
                </a:solidFill>
              </a:rPr>
              <a:t>SRP</a:t>
            </a:r>
            <a:r>
              <a:rPr lang="zh-TW" altLang="en-US" sz="28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版本的刀具組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1EC86655-3FB9-407C-B7ED-FA78ED36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每種刀只做一件事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並且分門別類地放好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雖然體積大了點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但至少你能找到剪刀了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6" name="內容版面配置區 4">
            <a:extLst>
              <a:ext uri="{FF2B5EF4-FFF2-40B4-BE49-F238E27FC236}">
                <a16:creationId xmlns:a16="http://schemas.microsoft.com/office/drawing/2014/main" id="{78E620AB-AA4D-4407-BEA7-DD0E123C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93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25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F984C63-A09D-4C6B-8FA6-335647A8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solidFill>
                  <a:srgbClr val="EBEBEB"/>
                </a:solidFill>
              </a:rPr>
              <a:t>SRP</a:t>
            </a:r>
            <a:endParaRPr lang="zh-TW" altLang="en-US" sz="3200">
              <a:solidFill>
                <a:srgbClr val="EBEBEB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0AF15-DC54-4174-AB46-4CB4321A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釐清類別的責任，一個類別盡量只做一件事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降低類別複雜度，提升可維護性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減少類別被修改的機會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提高類別的內聚力，降低類別間的耦合度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避免牽一髮而動全身</a:t>
            </a:r>
            <a:endParaRPr lang="en-US" altLang="zh-TW" sz="1800" dirty="0">
              <a:solidFill>
                <a:schemeClr val="tx1">
                  <a:lumMod val="50000"/>
                  <a:lumOff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原則上類別是切的越小越好，越簡單越好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但也要避免過度的切割，造成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 design</a:t>
            </a:r>
          </a:p>
        </p:txBody>
      </p:sp>
    </p:spTree>
    <p:extLst>
      <p:ext uri="{BB962C8B-B14F-4D97-AF65-F5344CB8AC3E}">
        <p14:creationId xmlns:p14="http://schemas.microsoft.com/office/powerpoint/2010/main" val="429431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4C3BC5-E937-4F1C-B490-5EB6170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耦合與內聚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FB961-081C-42D4-8E33-0AB36C2B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耦合</a:t>
            </a:r>
            <a:endParaRPr lang="en-US" altLang="zh-TW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en-US" altLang="zh-TW" sz="1800" dirty="0"/>
              <a:t>Coupling</a:t>
            </a: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模組之間的相依性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內聚</a:t>
            </a:r>
            <a:endParaRPr lang="en-US" altLang="zh-TW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en-US" altLang="zh-TW" sz="1800" dirty="0"/>
              <a:t>Cohesion</a:t>
            </a: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模組本身不需仰賴其他模組，就能完成本身工作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lvl="1" indent="0">
              <a:buNone/>
            </a:pP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低耦合，高內聚</a:t>
            </a:r>
            <a:endParaRPr lang="en-US" altLang="zh-TW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避免牽一髮而動全身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2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F984C63-A09D-4C6B-8FA6-335647A8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zh-TW" altLang="en-US" sz="28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你有以下症狀嗎？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0AF15-DC54-4174-AB46-4CB4321A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經常改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壞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</a:t>
            </a:r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，或是為了改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而一起改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BCD</a:t>
            </a: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內聚不足，造成漣漪效應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(Ripple effect)</a:t>
            </a: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漣漪一不小心就變海嘯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有一個超級大類別，每個模組都要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new</a:t>
            </a:r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他來做事</a:t>
            </a:r>
            <a:endParaRPr lang="en-US" altLang="zh-TW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相依嚴重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要修改大類別，得拉整個系統一起下海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很難幫自己的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Code</a:t>
            </a:r>
            <a:r>
              <a:rPr lang="zh-TW" altLang="en-US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寫</a:t>
            </a:r>
            <a:r>
              <a:rPr lang="en-US" altLang="zh-TW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Unit Test</a:t>
            </a: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沒辦法寫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Unit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Test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Code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，應考慮重構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以測試驅動開發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(Test Driven Development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TDD)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作為出發點，你應能做好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SRP</a:t>
            </a:r>
          </a:p>
        </p:txBody>
      </p:sp>
    </p:spTree>
    <p:extLst>
      <p:ext uri="{BB962C8B-B14F-4D97-AF65-F5344CB8AC3E}">
        <p14:creationId xmlns:p14="http://schemas.microsoft.com/office/powerpoint/2010/main" val="238854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0F2281-2184-44E1-AAD5-CC88C018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從系統架構面實現</a:t>
            </a:r>
            <a:r>
              <a:rPr lang="en-US" altLang="zh-TW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SRP</a:t>
            </a:r>
            <a:endParaRPr lang="zh-TW" altLang="en-US" sz="3200" dirty="0">
              <a:solidFill>
                <a:srgbClr val="EBEBEB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C9AD0-3A06-4F9E-BC32-3E573EEF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en-US" altLang="zh-TW" sz="2000" dirty="0"/>
              <a:t>MVC</a:t>
            </a:r>
          </a:p>
          <a:p>
            <a:r>
              <a:rPr lang="en-US" altLang="zh-TW" sz="2000" dirty="0"/>
              <a:t>Microservice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7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48647E7-F6DE-4290-B083-B3A185E1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MVC</a:t>
            </a:r>
          </a:p>
        </p:txBody>
      </p:sp>
      <p:sp>
        <p:nvSpPr>
          <p:cNvPr id="55" name="Content Placeholder 23">
            <a:extLst>
              <a:ext uri="{FF2B5EF4-FFF2-40B4-BE49-F238E27FC236}">
                <a16:creationId xmlns:a16="http://schemas.microsoft.com/office/drawing/2014/main" id="{31BDF33C-6D83-4311-A683-37C6D4D6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依照功能特性解耦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Model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View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Controller</a:t>
            </a:r>
          </a:p>
        </p:txBody>
      </p:sp>
      <p:pic>
        <p:nvPicPr>
          <p:cNvPr id="56" name="內容版面配置區 4">
            <a:extLst>
              <a:ext uri="{FF2B5EF4-FFF2-40B4-BE49-F238E27FC236}">
                <a16:creationId xmlns:a16="http://schemas.microsoft.com/office/drawing/2014/main" id="{45FFDD2D-5718-4DA1-BEB3-9B4DDCA3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803750"/>
            <a:ext cx="4773180" cy="525049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47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A475611-F250-47AE-AD05-1835710B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altLang="zh-TW" sz="3300">
                <a:solidFill>
                  <a:srgbClr val="EBEBEB"/>
                </a:solidFill>
              </a:rPr>
              <a:t>Microservice</a:t>
            </a:r>
            <a:endParaRPr lang="zh-TW" altLang="en-US" sz="3300">
              <a:solidFill>
                <a:srgbClr val="EBEBEB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04140A-4011-4196-9765-F7BDB51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依照服務領域解耦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服務之間互不依賴，卻能相互合作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1914951-24FF-4274-9CA0-735A72E5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87" y="803751"/>
            <a:ext cx="5949573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7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D099A22-92D4-4655-99BC-FF5AB616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C000"/>
                </a:solidFill>
              </a:rPr>
              <a:t>O</a:t>
            </a:r>
            <a:r>
              <a:rPr lang="en-US" altLang="zh-TW" sz="4400" dirty="0">
                <a:solidFill>
                  <a:schemeClr val="tx1"/>
                </a:solidFill>
              </a:rPr>
              <a:t>pen Close Principle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59401-D2B0-4D2C-A44E-46306828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開放封閉原則</a:t>
            </a: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TW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OCP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0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608530B-C308-406E-978E-9FD945C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Why SOLID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A0988-195C-4984-BA7A-9867EED9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寫程式最怕什麼？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0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01FDB35-0347-4808-85B5-1A3348F7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>
                <a:solidFill>
                  <a:schemeClr val="tx1"/>
                </a:solidFill>
              </a:rPr>
              <a:t>OCP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A70CA-13E5-44EE-ADFE-1681D161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Software entities (class, modules, functions, etc.) should be </a:t>
            </a:r>
            <a:r>
              <a:rPr lang="en-US" altLang="zh-TW" sz="1600" dirty="0">
                <a:solidFill>
                  <a:srgbClr val="FFC000"/>
                </a:solidFill>
              </a:rPr>
              <a:t>open for extension</a:t>
            </a:r>
            <a:r>
              <a:rPr lang="en-US" altLang="zh-TW" sz="1600" dirty="0">
                <a:solidFill>
                  <a:schemeClr val="tx1"/>
                </a:solidFill>
              </a:rPr>
              <a:t>, but </a:t>
            </a:r>
            <a:r>
              <a:rPr lang="en-US" altLang="zh-TW" sz="1600" dirty="0">
                <a:solidFill>
                  <a:srgbClr val="FFC000"/>
                </a:solidFill>
              </a:rPr>
              <a:t>closed for modification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軟體應該要夠開放，使它可以被擴充；但是也要夠封閉，以避免不必要的修改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5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A0B0E90-37E6-4991-859E-93ABD850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altLang="zh-TW" sz="3200" dirty="0">
                <a:solidFill>
                  <a:srgbClr val="EBEBEB"/>
                </a:solidFill>
              </a:rPr>
              <a:t>OCP</a:t>
            </a:r>
            <a:endParaRPr lang="zh-TW" altLang="en-US" sz="3200" dirty="0">
              <a:solidFill>
                <a:srgbClr val="EBEBE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7DC22-A074-4405-B098-8DF8E5F4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對擴充開放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若要</a:t>
            </a:r>
            <a:r>
              <a:rPr lang="zh-TW" altLang="en-US" sz="18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增加新的功能，只需要增加程式碼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，而不用改舊的程式碼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對修改封閉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因為某個原因而要修改現有的功能時，應該</a:t>
            </a:r>
            <a:r>
              <a:rPr lang="zh-TW" altLang="en-US" sz="18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只有被修改的部分受到影響</a:t>
            </a:r>
            <a:endParaRPr lang="en-US" altLang="zh-TW" sz="18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不應該發生改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壞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的情況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925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491A8-17D5-4B6A-ADC7-21C27814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符合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OCP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的螺絲起子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34A83CB-3492-4F4F-AFFE-2A41C871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開放：可以新增螺絲頭，而不用修改本體</a:t>
            </a:r>
            <a:endParaRPr lang="en-US" altLang="zh-TW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封閉：任何螺絲頭毀壞，不影響其他螺絲頭</a:t>
            </a:r>
            <a:endParaRPr lang="en-US" altLang="zh-TW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77FAD6D0-C530-403E-9198-168661B8A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90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B05A928-E33F-45EF-BD9A-275C462E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53" y="973668"/>
            <a:ext cx="3490069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不符合</a:t>
            </a:r>
            <a:r>
              <a:rPr lang="en-US" altLang="zh-TW" sz="28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OCP</a:t>
            </a:r>
            <a:r>
              <a:rPr lang="zh-TW" altLang="en-US" sz="28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的程式碼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E1618F-2DC6-4929-A621-BCCA07A5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以簡單工廠為例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不夠開放：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新增</a:t>
            </a:r>
            <a:r>
              <a:rPr lang="en-US" altLang="zh-TW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種類，必須要修改工廠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不夠封閉：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若要修改某種</a:t>
            </a:r>
            <a:r>
              <a:rPr lang="en-US" altLang="zh-TW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類別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2"/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可能是新增傳入的參數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2"/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或是調整製作的方法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也要調整工廠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當工廠被調整，也可能會影響到其他</a:t>
            </a:r>
            <a:r>
              <a:rPr lang="en-US" altLang="zh-TW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的製作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endParaRPr lang="en-US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14C41062-1CD2-449D-94F4-B0103F98B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97" y="1143000"/>
            <a:ext cx="4150962" cy="47640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32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E5CE226-CDA8-4423-9F9E-4C12AABD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如何讓</a:t>
            </a:r>
            <a:br>
              <a:rPr lang="en-US" altLang="zh-TW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簡單工廠</a:t>
            </a:r>
            <a:br>
              <a:rPr lang="en-US" altLang="zh-TW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符合</a:t>
            </a:r>
            <a:r>
              <a:rPr lang="en-US" altLang="zh-TW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OCP</a:t>
            </a:r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？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89A30-38A3-4F07-8664-16C575FA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工廠方法</a:t>
            </a:r>
            <a:endParaRPr lang="en-US" altLang="zh-TW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抽象工廠</a:t>
            </a:r>
            <a:endParaRPr lang="en-US" altLang="zh-TW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28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0BA22CB-CF05-4BEE-941F-ECBB62A1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400" dirty="0" err="1">
                <a:solidFill>
                  <a:srgbClr val="FFC000"/>
                </a:solidFill>
              </a:rPr>
              <a:t>L</a:t>
            </a:r>
            <a:r>
              <a:rPr lang="en-US" altLang="zh-TW" sz="4400" dirty="0" err="1">
                <a:solidFill>
                  <a:schemeClr val="tx1"/>
                </a:solidFill>
              </a:rPr>
              <a:t>iskov</a:t>
            </a:r>
            <a:r>
              <a:rPr lang="en-US" altLang="zh-TW" sz="4400" dirty="0">
                <a:solidFill>
                  <a:schemeClr val="tx1"/>
                </a:solidFill>
              </a:rPr>
              <a:t> Substitution Principle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2EE4A-C552-4B6E-8926-225B8E2E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里式替換</a:t>
            </a: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TW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LSP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0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26C4E3F-38D2-4A2F-8B88-B7A94DB2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>
                <a:solidFill>
                  <a:schemeClr val="tx1"/>
                </a:solidFill>
              </a:rPr>
              <a:t>LSP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0E4D2-B5B0-4B5E-8AC2-05761A96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Subtypes must be </a:t>
            </a:r>
            <a:r>
              <a:rPr lang="en-US" altLang="zh-TW" sz="1600" dirty="0">
                <a:solidFill>
                  <a:srgbClr val="FFC000"/>
                </a:solidFill>
              </a:rPr>
              <a:t>substitutable for </a:t>
            </a:r>
            <a:r>
              <a:rPr lang="en-US" altLang="zh-TW" sz="1600" dirty="0">
                <a:solidFill>
                  <a:schemeClr val="tx1"/>
                </a:solidFill>
              </a:rPr>
              <a:t>their </a:t>
            </a:r>
            <a:r>
              <a:rPr lang="en-US" altLang="zh-TW" sz="1600" dirty="0">
                <a:solidFill>
                  <a:schemeClr val="accent4"/>
                </a:solidFill>
              </a:rPr>
              <a:t>base types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子類別應該可以替換掉父類別而不會影響程式架構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4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0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54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7920803-83DB-4CAF-837E-165BD2C9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solidFill>
                  <a:srgbClr val="EBEBEB"/>
                </a:solidFill>
              </a:rPr>
              <a:t>LSP</a:t>
            </a:r>
            <a:endParaRPr lang="zh-TW" altLang="en-US" sz="3200">
              <a:solidFill>
                <a:srgbClr val="EBEBEB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55" name="Freeform: Shape 46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EF098-1276-4956-8F40-0B0AB0DD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這個原則強調的是不只是程式碼可以通過編譯</a:t>
            </a:r>
            <a:endParaRPr lang="en-US" altLang="zh-TW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更是強調程式碼</a:t>
            </a:r>
            <a:r>
              <a:rPr lang="zh-TW" altLang="en-US" sz="16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行為的可預期性</a:t>
            </a:r>
            <a:endParaRPr lang="en-US" altLang="zh-TW" sz="16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表示我們可以</a:t>
            </a:r>
            <a:r>
              <a:rPr lang="zh-TW" altLang="en-US" sz="16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安全地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用子類別去替換掉父類</a:t>
            </a:r>
            <a:endParaRPr lang="en-US" altLang="zh-TW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而不必擔心預料外的情況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089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628E4EE-0743-4A4A-B91A-F4A4B426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EBEBEB"/>
                </a:solidFill>
              </a:rPr>
              <a:t>LSP</a:t>
            </a:r>
            <a:r>
              <a:rPr lang="zh-TW" altLang="en-US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範例 </a:t>
            </a:r>
            <a:r>
              <a:rPr lang="en-US" altLang="zh-TW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– </a:t>
            </a:r>
            <a:r>
              <a:rPr lang="zh-TW" altLang="en-US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玩具鴨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0EFCC0-9823-4EA5-9BD3-1AFD62FD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If it looks like a duck, quacks like a duck, but needs batteries – You probably have the wrong abstraction.</a:t>
            </a:r>
          </a:p>
          <a:p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倘若它看起來像隻鴨，叫起來也像隻鴨，但卻需要電池才能運作 </a:t>
            </a:r>
            <a:r>
              <a:rPr lang="en-US" altLang="zh-TW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– </a:t>
            </a:r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或許你的抽象做得不夠好</a:t>
            </a:r>
            <a:endParaRPr lang="en-US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B30C2883-9DEC-4647-91D1-69F143DD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1782507"/>
            <a:ext cx="4350439" cy="349122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15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13FFA43-DB87-4096-898C-97E2687A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普通鴨類別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BD8E84-3F27-4295-9B21-34DF502D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一個簡單的</a:t>
            </a:r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Duck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類別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Duck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類別只有一個行為，就是會呱呱叫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DBB14D7D-C01F-462F-8110-083C32F0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91" y="1164353"/>
            <a:ext cx="3589979" cy="45292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9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A7E92B-99FD-47BF-A05E-6E2DBCDE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寫程式最怕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20DFB-D0DF-4F3B-B28D-874C3DB1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神出鬼沒的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Bug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？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如何設計系統架構？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複雜的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UI/UX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？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寫不完的文件？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被退？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Merge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有衝突？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在我的電腦上是好的？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？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0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89D32E8-3805-48E4-867D-3BCE0FF6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玩具鴨類別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DADFFC-48D8-47A9-AF95-62A52125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玩具鴨跟普通鴨一樣，都會叫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但玩具鴨需要電池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沒有電池，就叫不出來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還會拋</a:t>
            </a:r>
            <a:r>
              <a:rPr lang="en-US" altLang="zh-TW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Exception</a:t>
            </a:r>
            <a:endParaRPr lang="en-US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CFE4D221-D63A-4650-B2DC-5FDFDE8B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12" y="743727"/>
            <a:ext cx="5284098" cy="53705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28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523C3-0BA8-4904-8AD6-95740E0E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把普通鴨換成玩具鴨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6D5382D-5ADD-4276-B06F-17A80187E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009" y="2821614"/>
            <a:ext cx="4825158" cy="3416301"/>
          </a:xfrm>
        </p:spPr>
        <p:txBody>
          <a:bodyPr>
            <a:normAutofit/>
          </a:bodyPr>
          <a:lstStyle/>
          <a:p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Duck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替換成</a:t>
            </a:r>
            <a:r>
              <a:rPr lang="en-US" altLang="zh-TW" sz="1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MechanicalDuck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，雖然程式能正常編譯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但在執行時期會拋出例外，產生</a:t>
            </a:r>
            <a:r>
              <a:rPr lang="zh-TW" altLang="en-US" sz="14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意料之外的行為</a:t>
            </a:r>
            <a:endParaRPr lang="en-US" altLang="zh-TW" sz="14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Duck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與</a:t>
            </a:r>
            <a:r>
              <a:rPr lang="en-US" altLang="zh-TW" sz="14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MechanicalDuck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在行為上的不同，造就了此一問題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這樣的程式碼</a:t>
            </a:r>
            <a:r>
              <a:rPr lang="zh-TW" altLang="en-US" sz="14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違反了</a:t>
            </a:r>
            <a:r>
              <a:rPr lang="en-US" altLang="zh-TW" sz="14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LSP</a:t>
            </a:r>
          </a:p>
          <a:p>
            <a:pPr lvl="1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因此，讓玩具鴨繼承鴨類別，是不合理的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7" name="內容版面配置區 3">
            <a:extLst>
              <a:ext uri="{FF2B5EF4-FFF2-40B4-BE49-F238E27FC236}">
                <a16:creationId xmlns:a16="http://schemas.microsoft.com/office/drawing/2014/main" id="{CD9C4127-B1CC-4D3B-8D9A-01FC3E5BD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7845" y="2821614"/>
            <a:ext cx="4651836" cy="16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18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92751-86E8-4D7A-B50E-ECCEAC3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LSP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的提示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FA276-0A31-420A-8712-A30DEC1C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謹慎使用繼承，</a:t>
            </a:r>
            <a:r>
              <a:rPr lang="zh-TW" altLang="en-US" sz="16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不要只是為了重複使用而繼承</a:t>
            </a:r>
            <a:endParaRPr lang="en-US" altLang="zh-TW" sz="16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因為可能會繼承到你不需要的東西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為了滿足某個子類別的需求而擴充父類別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導致所有子類別一起被擴充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結果產生更多冗餘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609F9F-3880-44F9-AC02-68E72B8E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28" y="2603500"/>
            <a:ext cx="3586018" cy="39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59A6D23-3A9E-49CE-ACD5-07D583DA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C000"/>
                </a:solidFill>
              </a:rPr>
              <a:t>I</a:t>
            </a:r>
            <a:r>
              <a:rPr lang="en-US" altLang="zh-TW" sz="4400" dirty="0">
                <a:solidFill>
                  <a:schemeClr val="tx1"/>
                </a:solidFill>
              </a:rPr>
              <a:t>nterface Segregation Principle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D86C9-9BDD-4AF1-BAC1-03C7CDBE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介面隔離原則，</a:t>
            </a:r>
            <a:r>
              <a:rPr lang="en-US" altLang="zh-TW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ISP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8985FD6-F898-4125-BC69-BB22D588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>
                <a:solidFill>
                  <a:schemeClr val="tx1"/>
                </a:solidFill>
              </a:rPr>
              <a:t>ISP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C6A78-8D65-4E36-8378-861DFB48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Clients should </a:t>
            </a:r>
            <a:r>
              <a:rPr lang="en-US" altLang="zh-TW" sz="1600" dirty="0">
                <a:solidFill>
                  <a:schemeClr val="accent4"/>
                </a:solidFill>
              </a:rPr>
              <a:t>not be forced to depend on methods that they do not use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客戶不應該被迫依賴他們不使用的方法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AF026-A09A-47FB-8D76-33FDFF39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E1E7A6-CB6F-4A21-94C3-37A5CE37FB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介面應該剛剛好符合其需求</a:t>
            </a:r>
            <a:endParaRPr lang="en-US" altLang="zh-TW" sz="16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不要打造一個大介面，去通吃所有行為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AUX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、光纖、</a:t>
            </a:r>
            <a:r>
              <a:rPr lang="en-US" altLang="zh-TW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HDMI</a:t>
            </a:r>
            <a:r>
              <a:rPr lang="zh-TW" altLang="en-US" sz="1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都是聲音的傳播媒介</a:t>
            </a:r>
            <a:endParaRPr lang="en-US" altLang="zh-TW" sz="1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2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而如果一個音源的介面要能滿足所有的需求，就會變得又肥又大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2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儘管大部分的功能你用不到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CFDECCCE-79C6-42C2-BF5A-DA3AD99AC3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386" y="2603500"/>
            <a:ext cx="45550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08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E45C1F-45AF-4634-B677-F1D24303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8BEFB-4F56-4BDF-A51F-6219F624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假設有一個</a:t>
            </a:r>
            <a:r>
              <a:rPr lang="en-US" altLang="zh-TW" sz="1600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IAudio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定義</a:t>
            </a:r>
            <a:r>
              <a:rPr lang="zh-TW" altLang="en-US" sz="1600" dirty="0">
                <a:solidFill>
                  <a:schemeClr val="accent4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所有的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音源輸出方法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只要類別有輸出音源的需求，就要實作此介面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E5C271-38B6-4825-BF2F-8CDF6A32D1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5007" y="1388623"/>
            <a:ext cx="3346213" cy="447877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82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703865-5F21-4A3A-A88A-2E3631E9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B84A4-583E-4237-97B0-89A5BEE1B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PS4</a:t>
            </a:r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類別實作了</a:t>
            </a:r>
            <a:r>
              <a:rPr lang="en-US" altLang="zh-TW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IAudio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PS4</a:t>
            </a:r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可以支援四種聲音輸出方式</a:t>
            </a: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5A71CAA-7C91-440F-BC42-ABE9234A6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9240" y="384521"/>
            <a:ext cx="3318481" cy="60889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6293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655E47F-08C6-4A71-AD9D-6B3603A3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32EDB-D55A-4881-8F2E-F48204538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7842" y="2120900"/>
            <a:ext cx="3729348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IPhone7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為了要撥音樂，也實作了</a:t>
            </a:r>
            <a:r>
              <a:rPr lang="en-US" altLang="zh-TW" sz="1600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IAudio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IPhone7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只能使用</a:t>
            </a:r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Lightning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撥音樂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accent4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但為了實作</a:t>
            </a:r>
            <a:r>
              <a:rPr lang="en-US" altLang="zh-TW" sz="1600" dirty="0" err="1">
                <a:solidFill>
                  <a:schemeClr val="accent4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IAudio</a:t>
            </a:r>
            <a:r>
              <a:rPr lang="zh-TW" altLang="en-US" sz="1600" dirty="0">
                <a:solidFill>
                  <a:schemeClr val="accent4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介面，連不需要的方法也被強迫中獎</a:t>
            </a:r>
            <a:endParaRPr lang="en-US" altLang="zh-TW" sz="1600" dirty="0">
              <a:solidFill>
                <a:schemeClr val="accent4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因此可以說，</a:t>
            </a:r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IAudio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介面違反了</a:t>
            </a:r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ISP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原則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3F8E26-A845-41AE-A3CA-976E42F8E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3090" y="306638"/>
            <a:ext cx="3489669" cy="61491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583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D10CB1C-A83A-4BBC-A6E3-3444F1AE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23F1E-9B10-455C-8CE5-14B14C38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120900"/>
            <a:ext cx="3514167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介面的設計要恰如其分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與</a:t>
            </a:r>
            <a:r>
              <a:rPr lang="zh-TW" altLang="en-US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單一職責原則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相呼應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聚焦於</a:t>
            </a:r>
            <a:r>
              <a:rPr lang="zh-TW" altLang="en-US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責任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避免冗餘的程式碼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只實作需要實作的部分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與</a:t>
            </a:r>
            <a:r>
              <a:rPr lang="zh-TW" altLang="en-US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里式替換原則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相呼應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聚焦於</a:t>
            </a:r>
            <a:r>
              <a:rPr lang="zh-TW" altLang="en-US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行為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避免意料之外的結果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所有的實作皆可運作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32A021-4B25-4B35-B7FD-80B6C1D9E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9458" y="2043541"/>
            <a:ext cx="4943121" cy="329541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3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A7E92B-99FD-47BF-A05E-6E2DBCDE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寫程式最怕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20DFB-D0DF-4F3B-B28D-874C3DB1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變化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8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EA20A2F-BD2F-4884-8886-A85AD7F4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C000"/>
                </a:solidFill>
              </a:rPr>
              <a:t>D</a:t>
            </a:r>
            <a:r>
              <a:rPr lang="en-US" altLang="zh-TW" sz="4400" dirty="0">
                <a:solidFill>
                  <a:schemeClr val="tx1"/>
                </a:solidFill>
              </a:rPr>
              <a:t>ependency Inversion Principle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E090C7-460A-40A3-B9ED-BCB562DD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依賴反轉原則，</a:t>
            </a:r>
            <a:r>
              <a:rPr lang="en-US" altLang="zh-TW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DIP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1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標題 4">
            <a:extLst>
              <a:ext uri="{FF2B5EF4-FFF2-40B4-BE49-F238E27FC236}">
                <a16:creationId xmlns:a16="http://schemas.microsoft.com/office/drawing/2014/main" id="{7485C378-2AEC-4BB9-985F-D1F6455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>
                <a:solidFill>
                  <a:schemeClr val="tx1"/>
                </a:solidFill>
              </a:rPr>
              <a:t>DIP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內容版面配置區 5">
            <a:extLst>
              <a:ext uri="{FF2B5EF4-FFF2-40B4-BE49-F238E27FC236}">
                <a16:creationId xmlns:a16="http://schemas.microsoft.com/office/drawing/2014/main" id="{C80F7F68-5B93-41F7-B0E4-A8B30A34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High-level modules should not depend on low-level modules. Both should </a:t>
            </a:r>
            <a:r>
              <a:rPr lang="en-US" altLang="zh-TW" sz="16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depend on abstractions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高階模組不應依賴低階模組，兩個都應該依賴在抽象概念上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3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66B7EBA-9CBD-4435-980B-DD7B6C2A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什麼是抽象？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9488-6794-4ABD-A541-48BD6742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話不能說得太死，盡量講一些概念性的東西</a:t>
            </a:r>
            <a:endParaRPr lang="en-US" altLang="zh-TW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6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7" name="Group 24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66B7EBA-9CBD-4435-980B-DD7B6C2A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b="0" i="0" kern="1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不抽象的例子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9488-6794-4ABD-A541-48BD6742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我要送瑪莉一台</a:t>
            </a:r>
            <a:r>
              <a:rPr lang="zh-TW" altLang="en-US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法拉利</a:t>
            </a:r>
            <a:r>
              <a:rPr lang="en-US" altLang="zh-TW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FX 1300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當作生日禮物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如果買不到，或買不起，那不就糗了</a:t>
            </a:r>
            <a:r>
              <a:rPr lang="en-US" altLang="zh-TW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6402F66-9520-40F1-BA1E-3009945EF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4607" y="1350093"/>
            <a:ext cx="6391533" cy="415781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366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8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66B7EBA-9CBD-4435-980B-DD7B6C2A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zh-TW" altLang="en-US" sz="320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抽象的例子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9488-6794-4ABD-A541-48BD6742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我要送瑪莉一台</a:t>
            </a:r>
            <a:r>
              <a:rPr lang="zh-TW" altLang="en-US" sz="14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車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當作生日禮物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沒說死是什麼車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也就是說，不管送瑪莉什麼車，瑪莉都會接受</a:t>
            </a:r>
            <a:endParaRPr lang="en-US" altLang="zh-TW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2F9185-80CA-41DA-848C-9571EAED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35" y="1595159"/>
            <a:ext cx="5026677" cy="4226979"/>
          </a:xfrm>
          <a:prstGeom prst="rect">
            <a:avLst/>
          </a:prstGeom>
        </p:spPr>
      </p:pic>
      <p:sp>
        <p:nvSpPr>
          <p:cNvPr id="31" name="Rectangle 2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195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C2F89A-3213-46E2-8025-07F66C9E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DIP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範例：高階依賴低階</a:t>
            </a:r>
            <a:endParaRPr lang="en-US" altLang="zh-TW" b="0" i="0" kern="1200" dirty="0">
              <a:solidFill>
                <a:schemeClr val="bg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8D1323B3-3F45-430B-84DB-50EC73C89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2433" y="2531778"/>
            <a:ext cx="3009351" cy="363413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0" name="內容版面配置區 8">
            <a:extLst>
              <a:ext uri="{FF2B5EF4-FFF2-40B4-BE49-F238E27FC236}">
                <a16:creationId xmlns:a16="http://schemas.microsoft.com/office/drawing/2014/main" id="{DB263BB8-215E-496F-BC17-8CC4527C6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59149" y="2835479"/>
            <a:ext cx="1899753" cy="2989775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910289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C2F89A-3213-46E2-8025-07F66C9E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變化意味著大量修改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6E4B9E-7726-4A6F-B717-87FBEA6DE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2690" y="2287737"/>
            <a:ext cx="2910979" cy="4265393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4134F6F-340C-42AA-AE27-D21861354F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50604" y="2787808"/>
            <a:ext cx="1954789" cy="30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42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17869-74DE-489E-8475-1AB0729E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高階依賴抽象，低階也依賴抽象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DCC7F4-62FB-4160-BBF6-18C41FBF8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107" y="2233224"/>
            <a:ext cx="3359619" cy="4563646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C418375-C7EA-498C-BC4C-AEF4DBDB41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7890" y="2952925"/>
            <a:ext cx="3780572" cy="2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9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D7DA9-FEBB-4FC9-9B36-E9BC78CE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依賴關係反轉</a:t>
            </a:r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D5345D72-2A41-410F-AAF7-53DABD8C30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5754" y="2810653"/>
            <a:ext cx="1895911" cy="2983729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DCCC5C1C-B71B-4C44-AC00-0B85FED0E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1220" y="2877424"/>
            <a:ext cx="3830344" cy="28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8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27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3E85D58-A101-4B3A-86C6-FAF47E07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solidFill>
                  <a:srgbClr val="EBEBEB"/>
                </a:solidFill>
              </a:rPr>
              <a:t>DIP</a:t>
            </a:r>
            <a:endParaRPr lang="zh-TW" altLang="en-US" sz="3200">
              <a:solidFill>
                <a:srgbClr val="EBEBEB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F8E5F7D-DAF9-47B3-81EB-BC913FB4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高階模組與低階模組解耦，降低模組間相依性</a:t>
            </a:r>
            <a:endParaRPr lang="en-US" altLang="zh-TW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當程式碼需要修改時，可以以最少的改動範圍達成目標</a:t>
            </a:r>
            <a:endParaRPr lang="en-US" altLang="zh-TW" sz="1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5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94A8787-6F66-4626-AC7E-77BB8D24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你一定聽過</a:t>
            </a:r>
            <a:r>
              <a:rPr lang="en-US" altLang="zh-TW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  <a:endParaRPr lang="zh-TW" altLang="en-US" sz="3200" dirty="0">
              <a:solidFill>
                <a:srgbClr val="EBEBEB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42748-EFB1-404F-A4C5-E82CB3A9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老闆很急，可不可以先幫我做一個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Demo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版？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客戶說那個報表，還想再加一個欄位。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上次說的那個，不需要做了。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PM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還沒定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SPEC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，我們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RD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怎麼開發？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我只改了一點點，就整個崩潰了！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上次不做的那個，我們決定還是繼續做吧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8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8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" name="標題 5">
            <a:extLst>
              <a:ext uri="{FF2B5EF4-FFF2-40B4-BE49-F238E27FC236}">
                <a16:creationId xmlns:a16="http://schemas.microsoft.com/office/drawing/2014/main" id="{5C35F30F-A3D1-4DF4-BCAE-23B3AD90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免不了的修改？</a:t>
            </a:r>
          </a:p>
        </p:txBody>
      </p:sp>
      <p:sp>
        <p:nvSpPr>
          <p:cNvPr id="31" name="Content Placeholder 15">
            <a:extLst>
              <a:ext uri="{FF2B5EF4-FFF2-40B4-BE49-F238E27FC236}">
                <a16:creationId xmlns:a16="http://schemas.microsoft.com/office/drawing/2014/main" id="{B7909603-FE71-4CBC-8295-9B4CA1AE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如果要接上</a:t>
            </a:r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XBOX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，還是得要改</a:t>
            </a:r>
            <a:r>
              <a:rPr lang="en-US" altLang="zh-TW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Code…</a:t>
            </a:r>
          </a:p>
          <a:p>
            <a:pPr lvl="1"/>
            <a:r>
              <a:rPr lang="zh-TW" altLang="en-US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雖然改動範圍不大，但</a:t>
            </a:r>
            <a:r>
              <a:rPr lang="en-US" altLang="zh-TW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</a:p>
          <a:p>
            <a:pPr lvl="2"/>
            <a:r>
              <a:rPr lang="zh-TW" altLang="en-US" sz="16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有完全不用改動的方法嗎？</a:t>
            </a:r>
            <a:endParaRPr lang="en-US" sz="16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2" name="內容版面配置區 10">
            <a:extLst>
              <a:ext uri="{FF2B5EF4-FFF2-40B4-BE49-F238E27FC236}">
                <a16:creationId xmlns:a16="http://schemas.microsoft.com/office/drawing/2014/main" id="{4858E39B-3410-49A6-B3F6-6DA54F81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15" y="1143000"/>
            <a:ext cx="3523090" cy="4785701"/>
          </a:xfrm>
          <a:prstGeom prst="rect">
            <a:avLst/>
          </a:prstGeom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317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5A3ACD0-85E1-484C-8E3B-64DCECAD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解耦好幫手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94F4E-18E8-411F-8B7B-0820B8A3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Inversion of Control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IoC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，控制反轉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Dependency Injection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DI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，相依性注入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3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7E22A6E-5F05-4B98-95FF-FB123214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 sz="32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控制反轉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B59A2-1467-4FA3-98B5-FF084F3F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不要讓高階模組自行控制低階模組物件建立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</a:t>
            </a:r>
            <a:r>
              <a:rPr lang="zh-TW" altLang="en-US" sz="1600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建立物件的控制權轉移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到高階模組外部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5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B63D23-9AD4-42DD-A583-DEB5A716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zh-TW" altLang="en-US" sz="3200" dirty="0">
                <a:solidFill>
                  <a:srgbClr val="EBEBEB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控制反轉 概念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41433-6BEB-45DA-AD55-AAF8061F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當我要吃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的時候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我不用自行製作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而是到達美樂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由達美樂幫我製作</a:t>
            </a: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2230953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63D23-9AD4-42DD-A583-DEB5A71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控制反轉 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41433-6BEB-45DA-AD55-AAF8061FA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</a:t>
            </a:r>
            <a:r>
              <a:rPr lang="zh-TW" altLang="en-US" sz="2000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要吃</a:t>
            </a:r>
            <a:r>
              <a:rPr lang="en-US" altLang="zh-TW" sz="2000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的時候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不用自行製作</a:t>
            </a:r>
            <a:r>
              <a:rPr lang="en-US" altLang="zh-TW" sz="2000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而是到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達美樂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達美樂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幫</a:t>
            </a:r>
            <a:r>
              <a:rPr lang="zh-TW" altLang="en-US" sz="2000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</a:t>
            </a:r>
            <a:r>
              <a:rPr lang="en-US" altLang="zh-TW" sz="2000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45A640-CF65-4793-9C05-3451DB8FB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</a:t>
            </a:r>
            <a:r>
              <a:rPr lang="zh-TW" altLang="en-US" sz="2000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要使用</a:t>
            </a:r>
            <a:r>
              <a:rPr lang="zh-TW" altLang="en-US" sz="2000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的時候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不用自行製作</a:t>
            </a:r>
            <a:r>
              <a:rPr lang="zh-TW" altLang="en-US" sz="2000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endParaRPr lang="en-US" altLang="zh-TW" sz="2000" dirty="0">
              <a:solidFill>
                <a:srgbClr val="00B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而是經由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外部物件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外部物件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幫</a:t>
            </a:r>
            <a:r>
              <a:rPr lang="zh-TW" altLang="en-US" sz="2000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</a:t>
            </a:r>
            <a:r>
              <a:rPr lang="zh-TW" altLang="en-US" sz="2000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181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DECA11-8F23-4BFB-819D-1C5A9784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0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70D314-F5DB-43C0-94F9-DA04AF72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2851585" cy="4596794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solidFill>
                  <a:srgbClr val="EBEBEB"/>
                </a:solidFill>
              </a:rPr>
              <a:t>DIP V.S. IoC</a:t>
            </a:r>
            <a:endParaRPr lang="zh-TW" altLang="en-US" sz="3200">
              <a:solidFill>
                <a:srgbClr val="EBEBE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FF7C8-A0F2-492C-AD80-E74CED0D1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FA804E-1D25-47B6-B418-617D700B0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4D7C9-DCBB-4C77-835C-DEA6C91D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依賴反轉原則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(DIP)</a:t>
            </a: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反轉的是</a:t>
            </a:r>
            <a:r>
              <a:rPr lang="zh-TW" altLang="en-US" sz="18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類別間的依賴關係</a:t>
            </a:r>
            <a:endParaRPr lang="en-US" altLang="zh-TW" sz="18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控制反轉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en-US" altLang="zh-TW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IoC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pPr lvl="1"/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反轉的是</a:t>
            </a:r>
            <a:r>
              <a:rPr lang="zh-TW" altLang="en-US" sz="1800" dirty="0">
                <a:solidFill>
                  <a:schemeClr val="accent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物件建立的流程</a:t>
            </a:r>
            <a:endParaRPr lang="en-US" altLang="zh-TW" sz="1800" dirty="0">
              <a:solidFill>
                <a:schemeClr val="accent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748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6D1AF83-E3B7-4E36-8156-6CAA4EEE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相依性注入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5D500-B66A-43E5-8A73-192FDF6C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控制反轉的一種實現方式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將外部物件</a:t>
            </a:r>
            <a:r>
              <a:rPr lang="zh-TW" altLang="en-US" sz="1600" dirty="0">
                <a:solidFill>
                  <a:schemeClr val="accent4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注入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到需求端物件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如：</a:t>
            </a:r>
            <a:r>
              <a:rPr lang="en-US" altLang="zh-TW" sz="1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C#</a:t>
            </a:r>
            <a:r>
              <a:rPr lang="zh-TW" altLang="en-US" sz="1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</a:t>
            </a:r>
            <a:r>
              <a:rPr lang="en-US" altLang="zh-TW" sz="1400" dirty="0" err="1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Autofac</a:t>
            </a:r>
            <a:r>
              <a:rPr lang="zh-TW" altLang="en-US" sz="1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框架即是一種</a:t>
            </a:r>
            <a:r>
              <a:rPr lang="en-US" altLang="zh-TW" sz="1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DI</a:t>
            </a:r>
            <a:r>
              <a:rPr lang="zh-TW" altLang="en-US" sz="1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2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63D23-9AD4-42DD-A583-DEB5A71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相依性注入 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41433-6BEB-45DA-AD55-AAF8061FA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</a:t>
            </a:r>
            <a:r>
              <a:rPr lang="zh-TW" altLang="en-US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要吃</a:t>
            </a:r>
            <a:r>
              <a:rPr lang="en-US" altLang="zh-TW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的時候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不用自行製作</a:t>
            </a:r>
            <a:r>
              <a:rPr lang="en-US" altLang="zh-TW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而是到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達美樂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達美樂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幫</a:t>
            </a:r>
            <a:r>
              <a:rPr lang="zh-TW" altLang="en-US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</a:t>
            </a:r>
            <a:r>
              <a:rPr lang="en-US" altLang="zh-TW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再把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PIZZA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交給</a:t>
            </a:r>
            <a:r>
              <a:rPr lang="zh-TW" altLang="en-US" dirty="0">
                <a:solidFill>
                  <a:srgbClr val="00B0F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吃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45A640-CF65-4793-9C05-3451DB8FB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</a:t>
            </a:r>
            <a:r>
              <a:rPr lang="zh-TW" altLang="en-US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要使用</a:t>
            </a:r>
            <a:r>
              <a:rPr lang="zh-TW" altLang="en-US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的時候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不用自行製作</a:t>
            </a:r>
            <a:r>
              <a:rPr lang="zh-TW" altLang="en-US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endParaRPr lang="en-US" altLang="zh-TW" dirty="0">
              <a:solidFill>
                <a:srgbClr val="00B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而是經由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外部物件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外部物件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幫</a:t>
            </a:r>
            <a:r>
              <a:rPr lang="zh-TW" altLang="en-US" dirty="0">
                <a:solidFill>
                  <a:srgbClr val="00B0F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</a:t>
            </a:r>
            <a:r>
              <a:rPr lang="zh-TW" altLang="en-US" dirty="0">
                <a:solidFill>
                  <a:srgbClr val="00B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endParaRPr lang="en-US" altLang="zh-TW" dirty="0">
              <a:solidFill>
                <a:srgbClr val="00B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再把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低階物件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交給</a:t>
            </a:r>
            <a:r>
              <a:rPr lang="zh-TW" altLang="en-US" dirty="0">
                <a:solidFill>
                  <a:srgbClr val="00B0F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高階模組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103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標題 15">
            <a:extLst>
              <a:ext uri="{FF2B5EF4-FFF2-40B4-BE49-F238E27FC236}">
                <a16:creationId xmlns:a16="http://schemas.microsoft.com/office/drawing/2014/main" id="{C7338BFC-B97A-42B8-B5D2-8593C5E4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EBEBEB"/>
                </a:solidFill>
              </a:rPr>
              <a:t>DI</a:t>
            </a:r>
            <a:endParaRPr lang="zh-TW" altLang="en-US">
              <a:solidFill>
                <a:srgbClr val="EBEBEB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713587B-2727-4F77-9955-6A4D21A8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zh-TW" sz="1600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SonyTV</a:t>
            </a:r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不自己決定要連接哪一種裝置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而是交由外部的人去決定，要連接的裝置為何</a:t>
            </a:r>
            <a:endParaRPr lang="en-US" altLang="zh-TW" sz="16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</a:t>
            </a:r>
            <a:r>
              <a:rPr lang="en-US" altLang="zh-TW" sz="1400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SomeDevice</a:t>
            </a:r>
            <a:r>
              <a:rPr lang="zh-TW" altLang="en-US" sz="1400" dirty="0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「注入」到</a:t>
            </a:r>
            <a:r>
              <a:rPr lang="en-US" altLang="zh-TW" sz="1400" dirty="0" err="1">
                <a:solidFill>
                  <a:srgbClr val="FFFF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SonyTV</a:t>
            </a:r>
            <a:endParaRPr lang="en-US" sz="1400" dirty="0">
              <a:solidFill>
                <a:srgbClr val="FFFFFF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內容版面配置區 9">
            <a:extLst>
              <a:ext uri="{FF2B5EF4-FFF2-40B4-BE49-F238E27FC236}">
                <a16:creationId xmlns:a16="http://schemas.microsoft.com/office/drawing/2014/main" id="{9F031A47-0105-4BC3-8B0D-C4968FE4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3" y="1442143"/>
            <a:ext cx="3866964" cy="405220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23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0D410D4-4F67-4C1F-AD7A-E17EE8B0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CC4DD-A23B-461C-8F8F-1C1E9613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當需求的變更是常態，程式人員如何開發？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9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0D410D4-4F67-4C1F-AD7A-E17EE8B0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CC4DD-A23B-461C-8F8F-1C1E9613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當需求的變更是常態，程式人員如何開發？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5E3316D-D212-4D7E-8588-DE670313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zh-TW" altLang="en-US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面對變化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8612A-90D4-48AD-95D6-0D507163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在撰寫程式時，謹記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SOLID</a:t>
            </a:r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原則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設計程式架構，參考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Design Pattern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在團隊開發上，擁抱</a:t>
            </a:r>
            <a:r>
              <a:rPr lang="en-US" altLang="zh-TW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Agile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以上方法都是在指導，如何用小而靈活的方式</a:t>
            </a:r>
            <a:endParaRPr lang="en-US" altLang="zh-TW" sz="1600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去應對可能發生的變化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3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35851E9-C52A-4F48-9AE6-9C588FA0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5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608530B-C308-406E-978E-9FD945C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Why SOLID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A0988-195C-4984-BA7A-9867EED9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處理變化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68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C6FA8C-7CFF-474C-9B3D-A879CE38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SOLID are </a:t>
            </a:r>
            <a:r>
              <a:rPr lang="en-US" altLang="zh-TW" dirty="0">
                <a:solidFill>
                  <a:srgbClr val="FFC000"/>
                </a:solidFill>
              </a:rPr>
              <a:t>5</a:t>
            </a:r>
            <a:r>
              <a:rPr lang="en-US" altLang="zh-TW" dirty="0">
                <a:solidFill>
                  <a:srgbClr val="FFFFFF"/>
                </a:solidFill>
              </a:rPr>
              <a:t> principles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4189474-9093-48CA-9036-853ADA320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52403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4543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D099A22-92D4-4655-99BC-FF5AB616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C000"/>
                </a:solidFill>
              </a:rPr>
              <a:t>S</a:t>
            </a:r>
            <a:r>
              <a:rPr lang="en-US" altLang="zh-TW" sz="4400" dirty="0">
                <a:solidFill>
                  <a:schemeClr val="tx1"/>
                </a:solidFill>
              </a:rPr>
              <a:t>ingle Responsibility Principle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59401-D2B0-4D2C-A44E-46306828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單一職責原則</a:t>
            </a:r>
            <a:r>
              <a:rPr lang="zh-TW" alt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TW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SRP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1734</Words>
  <Application>Microsoft Office PowerPoint</Application>
  <PresentationFormat>寬螢幕</PresentationFormat>
  <Paragraphs>254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微軟正黑體 Light</vt:lpstr>
      <vt:lpstr>新細明體</vt:lpstr>
      <vt:lpstr>Arial</vt:lpstr>
      <vt:lpstr>Century Gothic</vt:lpstr>
      <vt:lpstr>Wingdings 3</vt:lpstr>
      <vt:lpstr>離子會議室</vt:lpstr>
      <vt:lpstr>SOLID</vt:lpstr>
      <vt:lpstr>Why SOLID</vt:lpstr>
      <vt:lpstr>寫程式最怕</vt:lpstr>
      <vt:lpstr>寫程式最怕</vt:lpstr>
      <vt:lpstr>你一定聽過…</vt:lpstr>
      <vt:lpstr>變化</vt:lpstr>
      <vt:lpstr>Why SOLID</vt:lpstr>
      <vt:lpstr>SOLID are 5 principles</vt:lpstr>
      <vt:lpstr>Single Responsibility Principle</vt:lpstr>
      <vt:lpstr>SRP</vt:lpstr>
      <vt:lpstr>功能越多越好用？</vt:lpstr>
      <vt:lpstr>SRP版本的刀具組</vt:lpstr>
      <vt:lpstr>SRP</vt:lpstr>
      <vt:lpstr>耦合與內聚</vt:lpstr>
      <vt:lpstr>你有以下症狀嗎？</vt:lpstr>
      <vt:lpstr>從系統架構面實現SRP</vt:lpstr>
      <vt:lpstr>MVC</vt:lpstr>
      <vt:lpstr>Microservice</vt:lpstr>
      <vt:lpstr>Open Close Principle</vt:lpstr>
      <vt:lpstr>OCP</vt:lpstr>
      <vt:lpstr>OCP</vt:lpstr>
      <vt:lpstr>符合OCP的螺絲起子</vt:lpstr>
      <vt:lpstr>不符合OCP的程式碼</vt:lpstr>
      <vt:lpstr>如何讓 簡單工廠 符合OCP？</vt:lpstr>
      <vt:lpstr>Liskov Substitution Principle</vt:lpstr>
      <vt:lpstr>LSP</vt:lpstr>
      <vt:lpstr>LSP</vt:lpstr>
      <vt:lpstr>LSP範例 – 玩具鴨</vt:lpstr>
      <vt:lpstr>普通鴨類別</vt:lpstr>
      <vt:lpstr>玩具鴨類別</vt:lpstr>
      <vt:lpstr>把普通鴨換成玩具鴨</vt:lpstr>
      <vt:lpstr>LSP的提示</vt:lpstr>
      <vt:lpstr>Interface Segregation Principle</vt:lpstr>
      <vt:lpstr>ISP</vt:lpstr>
      <vt:lpstr>ISP</vt:lpstr>
      <vt:lpstr>ISP</vt:lpstr>
      <vt:lpstr>ISP</vt:lpstr>
      <vt:lpstr>ISP</vt:lpstr>
      <vt:lpstr>ISP</vt:lpstr>
      <vt:lpstr>Dependency Inversion Principle</vt:lpstr>
      <vt:lpstr>DIP</vt:lpstr>
      <vt:lpstr>什麼是抽象？</vt:lpstr>
      <vt:lpstr>不抽象的例子</vt:lpstr>
      <vt:lpstr>抽象的例子</vt:lpstr>
      <vt:lpstr>DIP範例：高階依賴低階</vt:lpstr>
      <vt:lpstr>變化意味著大量修改</vt:lpstr>
      <vt:lpstr>高階依賴抽象，低階也依賴抽象</vt:lpstr>
      <vt:lpstr>依賴關係反轉</vt:lpstr>
      <vt:lpstr>DIP</vt:lpstr>
      <vt:lpstr>免不了的修改？</vt:lpstr>
      <vt:lpstr>解耦好幫手</vt:lpstr>
      <vt:lpstr>控制反轉</vt:lpstr>
      <vt:lpstr>控制反轉 概念</vt:lpstr>
      <vt:lpstr>控制反轉 概念</vt:lpstr>
      <vt:lpstr>DIP V.S. IoC</vt:lpstr>
      <vt:lpstr>相依性注入</vt:lpstr>
      <vt:lpstr>相依性注入 概念</vt:lpstr>
      <vt:lpstr>DI</vt:lpstr>
      <vt:lpstr>變化</vt:lpstr>
      <vt:lpstr>面對變化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方歡毅(Evan Fang)</dc:creator>
  <cp:lastModifiedBy>方歡毅(Evan Fang)</cp:lastModifiedBy>
  <cp:revision>37</cp:revision>
  <dcterms:created xsi:type="dcterms:W3CDTF">2018-10-31T01:42:50Z</dcterms:created>
  <dcterms:modified xsi:type="dcterms:W3CDTF">2018-10-31T02:53:35Z</dcterms:modified>
</cp:coreProperties>
</file>