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0" r:id="rId6"/>
    <p:sldId id="259" r:id="rId7"/>
    <p:sldId id="265" r:id="rId8"/>
    <p:sldId id="282" r:id="rId9"/>
    <p:sldId id="283" r:id="rId10"/>
    <p:sldId id="285" r:id="rId11"/>
    <p:sldId id="284" r:id="rId12"/>
    <p:sldId id="287" r:id="rId13"/>
    <p:sldId id="292" r:id="rId14"/>
    <p:sldId id="293" r:id="rId15"/>
    <p:sldId id="294" r:id="rId16"/>
    <p:sldId id="288" r:id="rId17"/>
    <p:sldId id="295" r:id="rId18"/>
    <p:sldId id="291" r:id="rId19"/>
    <p:sldId id="290" r:id="rId20"/>
    <p:sldId id="276" r:id="rId21"/>
    <p:sldId id="286" r:id="rId22"/>
    <p:sldId id="277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D3663-D316-4118-97FA-93100677A0F5}" v="256" dt="2024-01-30T20:58:45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 autoAdjust="0"/>
    <p:restoredTop sz="86457" autoAdjust="0"/>
  </p:normalViewPr>
  <p:slideViewPr>
    <p:cSldViewPr snapToGrid="0">
      <p:cViewPr varScale="1">
        <p:scale>
          <a:sx n="94" d="100"/>
          <a:sy n="94" d="100"/>
        </p:scale>
        <p:origin x="904" y="18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4873E-34D9-4011-B823-45C4AD2A9FC6}" type="doc">
      <dgm:prSet loTypeId="urn:microsoft.com/office/officeart/2017/3/layout/HorizontalPathTimeline#1" loCatId="other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D0C06EB0-D7EF-45E3-95AD-C3986984C27E}">
      <dgm:prSet phldrT="[Text]" phldr="0"/>
      <dgm:spPr/>
      <dgm:t>
        <a:bodyPr rtlCol="0"/>
        <a:lstStyle/>
        <a:p>
          <a:pPr>
            <a:defRPr b="1"/>
          </a:pPr>
          <a:r>
            <a:rPr lang="en-US" altLang="ko-KR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23. 04. 05</a:t>
          </a:r>
          <a:endParaRPr lang="ko-KR" altLang="en-US" b="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B155BD-DA20-44C2-8CB4-CB3D3770A527}" type="parTrans" cxnId="{97993EA3-CE7B-4009-B7CE-BFB111FBE52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F918279-79F1-4A08-BB84-2DE055676D74}" type="sibTrans" cxnId="{97993EA3-CE7B-4009-B7CE-BFB111FBE52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E599684-CBE7-4BF6-B041-7B59A5AE3CF2}">
      <dgm:prSet phldrT="[Text]" custT="1"/>
      <dgm:spPr/>
      <dgm:t>
        <a:bodyPr rtlCol="0"/>
        <a:lstStyle/>
        <a:p>
          <a:pPr algn="ctr"/>
          <a:r>
            <a:rPr 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CVE-2023-29374</a:t>
          </a:r>
          <a:endParaRPr lang="ko-KR" altLang="en-US" sz="1200" b="1" noProof="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A8AAC60B-A805-4BF6-9EA5-E87AC2902868}" type="parTrans" cxnId="{841D665D-B707-471F-BD09-964D3951145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909935-A6E2-4FB3-A57D-3F1AE3109B2D}" type="sibTrans" cxnId="{841D665D-B707-471F-BD09-964D3951145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B3BEF5E-080D-4FEE-B522-70B46FFD0660}">
      <dgm:prSet phldrT="[Text]" phldr="0"/>
      <dgm:spPr/>
      <dgm:t>
        <a:bodyPr rtlCol="0"/>
        <a:lstStyle/>
        <a:p>
          <a:pPr>
            <a:defRPr b="1"/>
          </a:pPr>
          <a:r>
            <a:rPr lang="en-US" altLang="ko-KR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07. 20</a:t>
          </a:r>
          <a:endParaRPr lang="ko-KR" altLang="en-US" b="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7295-6984-41E0-8693-8EB293EF8566}" type="parTrans" cxnId="{9A613993-1976-4C90-B719-959774EC46C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9F905D4-BCDD-42A3-91CF-0746D3124C5E}" type="sibTrans" cxnId="{9A613993-1976-4C90-B719-959774EC46C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B8AF9DD-B1C3-4C20-BD21-C6C7FF671A92}">
      <dgm:prSet phldrT="[Text]" custT="1"/>
      <dgm:spPr/>
      <dgm:t>
        <a:bodyPr rtlCol="0"/>
        <a:lstStyle/>
        <a:p>
          <a:pPr algn="ctr"/>
          <a:r>
            <a:rPr lang="en-US" altLang="ko-KR" sz="1200" b="1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Prompt injections attempt dataset</a:t>
          </a:r>
          <a:endParaRPr lang="ko-KR" altLang="en-US" sz="1200" b="1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F70DEA5-E7DD-4AA9-B1CC-992432C16744}" type="parTrans" cxnId="{D6373D48-D8B0-4539-A4A4-81DB907C07C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28A9B80-64FA-44ED-87FF-F7A0D539842F}" type="sibTrans" cxnId="{D6373D48-D8B0-4539-A4A4-81DB907C07C1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6B4493-A90D-40A8-B02D-BA06CB04BF3C}">
      <dgm:prSet phldrT="[Text]" phldr="0"/>
      <dgm:spPr/>
      <dgm:t>
        <a:bodyPr rtlCol="0"/>
        <a:lstStyle/>
        <a:p>
          <a:pPr>
            <a:defRPr b="1"/>
          </a:pPr>
          <a:r>
            <a:rPr lang="en-US" altLang="ko-KR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10. 16</a:t>
          </a:r>
          <a:endParaRPr lang="ko-KR" altLang="en-US" b="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E2A0F75-F224-4A80-ACB5-1C4956E37E23}" type="parTrans" cxnId="{F712E336-0730-4454-AAED-A8EC704ECFC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B5896F-38E7-450F-A826-9964A8F0DE0E}" type="sibTrans" cxnId="{F712E336-0730-4454-AAED-A8EC704ECFC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0D34FCC-0F35-496C-B2E7-3FBCA3E29C37}">
      <dgm:prSet phldrT="[Text]" custT="1"/>
      <dgm:spPr/>
      <dgm:t>
        <a:bodyPr rtlCol="0"/>
        <a:lstStyle/>
        <a:p>
          <a:pPr algn="ctr"/>
          <a:r>
            <a:rPr lang="en-US" altLang="ko-KR" sz="1200" b="1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OWASP TOP 10 for LLM v 1.1 </a:t>
          </a:r>
          <a:endParaRPr lang="ko-KR" altLang="en-US" sz="1200" b="1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E74B72C-B89D-46FE-831F-2D7619996546}" type="parTrans" cxnId="{8F51CEF3-D7F7-4496-8E39-A74D3407581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27D4900-D936-4E0F-AEA8-71096C4E0FED}" type="sibTrans" cxnId="{8F51CEF3-D7F7-4496-8E39-A74D3407581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1A30621-5A5F-43B0-84EC-C33507890165}">
      <dgm:prSet phldrT="[Text]" phldr="0"/>
      <dgm:spPr/>
      <dgm:t>
        <a:bodyPr rtlCol="0"/>
        <a:lstStyle/>
        <a:p>
          <a:pPr>
            <a:defRPr b="1"/>
          </a:pPr>
          <a:r>
            <a:rPr lang="en-US" altLang="ko-KR" b="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23. 12. 08</a:t>
          </a:r>
          <a:endParaRPr lang="ko-KR" altLang="en-US" b="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93F53F9-4EA9-4B69-AEBB-EC08A304AE3E}" type="parTrans" cxnId="{1802D984-EB76-4C48-AC3B-94BA8DFE0C3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C9647A5-897E-4509-8E60-0A1FA7E561EE}" type="sibTrans" cxnId="{1802D984-EB76-4C48-AC3B-94BA8DFE0C3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9823A41-36EE-4ED8-8E4C-1FC3E9B9DA38}">
      <dgm:prSet phldrT="[Text]" phldr="0" custT="1"/>
      <dgm:spPr/>
      <dgm:t>
        <a:bodyPr rtlCol="0"/>
        <a:lstStyle/>
        <a:p>
          <a:pPr algn="ctr"/>
          <a:r>
            <a:rPr lang="en-US" altLang="ko-KR" sz="1200" b="1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EU AI ACT</a:t>
          </a:r>
          <a:endParaRPr lang="ko-KR" altLang="en-US" sz="1200" b="1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244D039-067D-4FE3-9A79-1977435DEDCA}" type="parTrans" cxnId="{4123380D-BF06-47D5-BB37-27F94B9CD2B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19468E-A735-45AD-9C8C-4DD1ED80DA14}" type="sibTrans" cxnId="{4123380D-BF06-47D5-BB37-27F94B9CD2B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2CA750-36C5-4FBB-923A-29DF7B5A91E5}" type="pres">
      <dgm:prSet presAssocID="{E604873E-34D9-4011-B823-45C4AD2A9FC6}" presName="root" presStyleCnt="0">
        <dgm:presLayoutVars>
          <dgm:chMax/>
          <dgm:chPref/>
          <dgm:animLvl val="lvl"/>
        </dgm:presLayoutVars>
      </dgm:prSet>
      <dgm:spPr/>
    </dgm:pt>
    <dgm:pt modelId="{C5D1BC48-B762-488E-BF7E-9CDA82DFACEE}" type="pres">
      <dgm:prSet presAssocID="{E604873E-34D9-4011-B823-45C4AD2A9FC6}" presName="divider" presStyleLbl="node1" presStyleIdx="0" presStyleCnt="1"/>
      <dgm:spPr>
        <a:solidFill>
          <a:schemeClr val="accent1"/>
        </a:solidFill>
      </dgm:spPr>
    </dgm:pt>
    <dgm:pt modelId="{03618986-EF2F-440D-8403-283058C2987B}" type="pres">
      <dgm:prSet presAssocID="{E604873E-34D9-4011-B823-45C4AD2A9FC6}" presName="nodes" presStyleCnt="0">
        <dgm:presLayoutVars>
          <dgm:chMax/>
          <dgm:chPref/>
          <dgm:animLvl val="lvl"/>
        </dgm:presLayoutVars>
      </dgm:prSet>
      <dgm:spPr/>
    </dgm:pt>
    <dgm:pt modelId="{3B7C76B3-9A15-41E9-ABC3-698AB66EEDEB}" type="pres">
      <dgm:prSet presAssocID="{D0C06EB0-D7EF-45E3-95AD-C3986984C27E}" presName="composite" presStyleCnt="0"/>
      <dgm:spPr/>
    </dgm:pt>
    <dgm:pt modelId="{0A2DB98E-12CB-44AC-A271-FA81A963AC9D}" type="pres">
      <dgm:prSet presAssocID="{D0C06EB0-D7EF-45E3-95AD-C3986984C27E}" presName="L1TextContainer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27709FD2-3216-4BCF-9F74-FD4CEFA3A9ED}" type="pres">
      <dgm:prSet presAssocID="{D0C06EB0-D7EF-45E3-95AD-C3986984C27E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CD7A980D-5441-4C5A-B155-C2A021C3D0DD}" type="pres">
      <dgm:prSet presAssocID="{D0C06EB0-D7EF-45E3-95AD-C3986984C27E}" presName="L2TextContainer" presStyleLbl="bgAccFollowNode1" presStyleIdx="0" presStyleCnt="4" custScaleX="74382"/>
      <dgm:spPr/>
    </dgm:pt>
    <dgm:pt modelId="{EC43CE52-5C8B-407E-A382-D1268E523743}" type="pres">
      <dgm:prSet presAssocID="{D0C06EB0-D7EF-45E3-95AD-C3986984C27E}" presName="FlexibleEmptyPlaceHolder" presStyleCnt="0"/>
      <dgm:spPr/>
    </dgm:pt>
    <dgm:pt modelId="{87C15291-AEBC-4F1E-BB11-F23971968E4A}" type="pres">
      <dgm:prSet presAssocID="{D0C06EB0-D7EF-45E3-95AD-C3986984C27E}" presName="ConnectLine" presStyleLbl="alignNode1" presStyleIdx="0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E6C086A-07A1-49AA-A5A9-2A0B949C7E99}" type="pres">
      <dgm:prSet presAssocID="{D0C06EB0-D7EF-45E3-95AD-C3986984C27E}" presName="ConnectorPoint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CF0635D-7E1B-4FF0-B23E-6E3FFAF0187C}" type="pres">
      <dgm:prSet presAssocID="{D0C06EB0-D7EF-45E3-95AD-C3986984C27E}" presName="EmptyPlaceHolder" presStyleCnt="0"/>
      <dgm:spPr/>
    </dgm:pt>
    <dgm:pt modelId="{53BBE295-ADA1-45B2-9B2A-E4439C63A887}" type="pres">
      <dgm:prSet presAssocID="{6F918279-79F1-4A08-BB84-2DE055676D74}" presName="spaceBetweenRectangles" presStyleCnt="0"/>
      <dgm:spPr/>
    </dgm:pt>
    <dgm:pt modelId="{E3013DA7-D413-41BE-9E81-B2A45F6CDF77}" type="pres">
      <dgm:prSet presAssocID="{4B3BEF5E-080D-4FEE-B522-70B46FFD0660}" presName="composite" presStyleCnt="0"/>
      <dgm:spPr/>
    </dgm:pt>
    <dgm:pt modelId="{E7F88204-0CA2-4C46-B02A-29D432AB1EB7}" type="pres">
      <dgm:prSet presAssocID="{4B3BEF5E-080D-4FEE-B522-70B46FFD0660}" presName="L1TextContainer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8CAAB770-0AB9-4D31-A1B1-5A675C95D664}" type="pres">
      <dgm:prSet presAssocID="{4B3BEF5E-080D-4FEE-B522-70B46FFD0660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51FEFD34-D680-431C-AC44-012B4D99C277}" type="pres">
      <dgm:prSet presAssocID="{4B3BEF5E-080D-4FEE-B522-70B46FFD0660}" presName="L2TextContainer" presStyleLbl="bgAccFollowNode1" presStyleIdx="1" presStyleCnt="4" custScaleX="96061"/>
      <dgm:spPr/>
    </dgm:pt>
    <dgm:pt modelId="{3AB85E24-E56F-4866-BA4C-2F61045077CD}" type="pres">
      <dgm:prSet presAssocID="{4B3BEF5E-080D-4FEE-B522-70B46FFD0660}" presName="FlexibleEmptyPlaceHolder" presStyleCnt="0"/>
      <dgm:spPr/>
    </dgm:pt>
    <dgm:pt modelId="{CF581527-BD03-46E2-B01B-848601BE686D}" type="pres">
      <dgm:prSet presAssocID="{4B3BEF5E-080D-4FEE-B522-70B46FFD0660}" presName="ConnectLine" presStyleLbl="alignNode1" presStyleIdx="1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7CBBACC-C115-48BD-9563-4AD8F5A27234}" type="pres">
      <dgm:prSet presAssocID="{4B3BEF5E-080D-4FEE-B522-70B46FFD0660}" presName="ConnectorPoint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51CB89-C46B-4A54-8445-270B818297F5}" type="pres">
      <dgm:prSet presAssocID="{4B3BEF5E-080D-4FEE-B522-70B46FFD0660}" presName="EmptyPlaceHolder" presStyleCnt="0"/>
      <dgm:spPr/>
    </dgm:pt>
    <dgm:pt modelId="{14644381-51A3-47DC-BD53-718253873CE3}" type="pres">
      <dgm:prSet presAssocID="{39F905D4-BCDD-42A3-91CF-0746D3124C5E}" presName="spaceBetweenRectangles" presStyleCnt="0"/>
      <dgm:spPr/>
    </dgm:pt>
    <dgm:pt modelId="{A19490FE-2862-4FAC-9536-B0E8D029F478}" type="pres">
      <dgm:prSet presAssocID="{406B4493-A90D-40A8-B02D-BA06CB04BF3C}" presName="composite" presStyleCnt="0"/>
      <dgm:spPr/>
    </dgm:pt>
    <dgm:pt modelId="{503E2E0C-528D-4B96-B61D-1C3F44FFC164}" type="pres">
      <dgm:prSet presAssocID="{406B4493-A90D-40A8-B02D-BA06CB04BF3C}" presName="L1TextContainer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DC1D6388-D73A-489E-9F74-BB24DA3C2895}" type="pres">
      <dgm:prSet presAssocID="{406B4493-A90D-40A8-B02D-BA06CB04BF3C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341D02C6-3F64-4DF2-AFB2-F620E7B389D9}" type="pres">
      <dgm:prSet presAssocID="{406B4493-A90D-40A8-B02D-BA06CB04BF3C}" presName="L2TextContainer" presStyleLbl="bgAccFollowNode1" presStyleIdx="2" presStyleCnt="4"/>
      <dgm:spPr/>
    </dgm:pt>
    <dgm:pt modelId="{148856CE-7B6D-4A68-9C6D-A741925B1D54}" type="pres">
      <dgm:prSet presAssocID="{406B4493-A90D-40A8-B02D-BA06CB04BF3C}" presName="FlexibleEmptyPlaceHolder" presStyleCnt="0"/>
      <dgm:spPr/>
    </dgm:pt>
    <dgm:pt modelId="{733145A9-EE86-4C22-9A0B-D61094480CC8}" type="pres">
      <dgm:prSet presAssocID="{406B4493-A90D-40A8-B02D-BA06CB04BF3C}" presName="ConnectLine" presStyleLbl="alignNode1" presStyleIdx="2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8513766-A46C-4A38-9E06-613A95A26840}" type="pres">
      <dgm:prSet presAssocID="{406B4493-A90D-40A8-B02D-BA06CB04BF3C}" presName="ConnectorPoint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18BF487-7F84-4EF9-A6DA-FA2F2DE9F454}" type="pres">
      <dgm:prSet presAssocID="{406B4493-A90D-40A8-B02D-BA06CB04BF3C}" presName="EmptyPlaceHolder" presStyleCnt="0"/>
      <dgm:spPr/>
    </dgm:pt>
    <dgm:pt modelId="{8E0EE725-6F39-42B5-9FA1-51BFA67C2005}" type="pres">
      <dgm:prSet presAssocID="{B6B5896F-38E7-450F-A826-9964A8F0DE0E}" presName="spaceBetweenRectangles" presStyleCnt="0"/>
      <dgm:spPr/>
    </dgm:pt>
    <dgm:pt modelId="{10709CC8-CC03-4ECE-9F23-072F5C5D91CF}" type="pres">
      <dgm:prSet presAssocID="{71A30621-5A5F-43B0-84EC-C33507890165}" presName="composite" presStyleCnt="0"/>
      <dgm:spPr/>
    </dgm:pt>
    <dgm:pt modelId="{49FF60A5-1B23-4767-A7F1-0C76CBEFCF2F}" type="pres">
      <dgm:prSet presAssocID="{71A30621-5A5F-43B0-84EC-C33507890165}" presName="L1TextContainer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14973EE5-851E-4165-9791-5C726729CA90}" type="pres">
      <dgm:prSet presAssocID="{71A30621-5A5F-43B0-84EC-C33507890165}" presName="L2TextContainerWrapper" presStyleCnt="0">
        <dgm:presLayoutVars>
          <dgm:chMax val="0"/>
          <dgm:chPref val="0"/>
          <dgm:bulletEnabled val="1"/>
        </dgm:presLayoutVars>
      </dgm:prSet>
      <dgm:spPr/>
    </dgm:pt>
    <dgm:pt modelId="{24AF13D8-CAD0-4821-9259-B5AD2BBD2D9A}" type="pres">
      <dgm:prSet presAssocID="{71A30621-5A5F-43B0-84EC-C33507890165}" presName="L2TextContainer" presStyleLbl="bgAccFollowNode1" presStyleIdx="3" presStyleCnt="4" custScaleX="38926"/>
      <dgm:spPr/>
    </dgm:pt>
    <dgm:pt modelId="{9FD7890F-0988-49CF-A992-BF84EE254AF3}" type="pres">
      <dgm:prSet presAssocID="{71A30621-5A5F-43B0-84EC-C33507890165}" presName="FlexibleEmptyPlaceHolder" presStyleCnt="0"/>
      <dgm:spPr/>
    </dgm:pt>
    <dgm:pt modelId="{826D19AB-7674-4339-AC6A-3554A3285C8F}" type="pres">
      <dgm:prSet presAssocID="{71A30621-5A5F-43B0-84EC-C33507890165}" presName="ConnectLine" presStyleLbl="alignNode1" presStyleIdx="3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3227ABF-0709-40F4-9DAE-D680F9F11751}" type="pres">
      <dgm:prSet presAssocID="{71A30621-5A5F-43B0-84EC-C33507890165}" presName="ConnectorPoint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9A56AB1-47A5-420B-B39C-4A233C5A68B2}" type="pres">
      <dgm:prSet presAssocID="{71A30621-5A5F-43B0-84EC-C33507890165}" presName="EmptyPlaceHolder" presStyleCnt="0"/>
      <dgm:spPr/>
    </dgm:pt>
  </dgm:ptLst>
  <dgm:cxnLst>
    <dgm:cxn modelId="{B128A003-3BB1-4A67-9604-8D987F9A69CB}" type="presOf" srcId="{E604873E-34D9-4011-B823-45C4AD2A9FC6}" destId="{932CA750-36C5-4FBB-923A-29DF7B5A91E5}" srcOrd="0" destOrd="0" presId="urn:microsoft.com/office/officeart/2017/3/layout/HorizontalPathTimeline#1"/>
    <dgm:cxn modelId="{4123380D-BF06-47D5-BB37-27F94B9CD2B5}" srcId="{71A30621-5A5F-43B0-84EC-C33507890165}" destId="{09823A41-36EE-4ED8-8E4C-1FC3E9B9DA38}" srcOrd="0" destOrd="0" parTransId="{F244D039-067D-4FE3-9A79-1977435DEDCA}" sibTransId="{8919468E-A735-45AD-9C8C-4DD1ED80DA14}"/>
    <dgm:cxn modelId="{EB0EC510-0650-418A-B09E-68AD0E49FCB3}" type="presOf" srcId="{D0C06EB0-D7EF-45E3-95AD-C3986984C27E}" destId="{0A2DB98E-12CB-44AC-A271-FA81A963AC9D}" srcOrd="0" destOrd="0" presId="urn:microsoft.com/office/officeart/2017/3/layout/HorizontalPathTimeline#1"/>
    <dgm:cxn modelId="{08F92A23-9243-4B8C-B536-DE577114CA5F}" type="presOf" srcId="{4B3BEF5E-080D-4FEE-B522-70B46FFD0660}" destId="{E7F88204-0CA2-4C46-B02A-29D432AB1EB7}" srcOrd="0" destOrd="0" presId="urn:microsoft.com/office/officeart/2017/3/layout/HorizontalPathTimeline#1"/>
    <dgm:cxn modelId="{038DCE2D-F254-470C-BF53-B20B7FAFDDD8}" type="presOf" srcId="{DB8AF9DD-B1C3-4C20-BD21-C6C7FF671A92}" destId="{51FEFD34-D680-431C-AC44-012B4D99C277}" srcOrd="0" destOrd="0" presId="urn:microsoft.com/office/officeart/2017/3/layout/HorizontalPathTimeline#1"/>
    <dgm:cxn modelId="{F00A9B2E-8A06-4B98-BE1F-10C8BABDD7F9}" type="presOf" srcId="{71A30621-5A5F-43B0-84EC-C33507890165}" destId="{49FF60A5-1B23-4767-A7F1-0C76CBEFCF2F}" srcOrd="0" destOrd="0" presId="urn:microsoft.com/office/officeart/2017/3/layout/HorizontalPathTimeline#1"/>
    <dgm:cxn modelId="{F712E336-0730-4454-AAED-A8EC704ECFC8}" srcId="{E604873E-34D9-4011-B823-45C4AD2A9FC6}" destId="{406B4493-A90D-40A8-B02D-BA06CB04BF3C}" srcOrd="2" destOrd="0" parTransId="{2E2A0F75-F224-4A80-ACB5-1C4956E37E23}" sibTransId="{B6B5896F-38E7-450F-A826-9964A8F0DE0E}"/>
    <dgm:cxn modelId="{C484EB46-90BA-4AA9-99FA-A08CA7DA114A}" type="presOf" srcId="{09823A41-36EE-4ED8-8E4C-1FC3E9B9DA38}" destId="{24AF13D8-CAD0-4821-9259-B5AD2BBD2D9A}" srcOrd="0" destOrd="0" presId="urn:microsoft.com/office/officeart/2017/3/layout/HorizontalPathTimeline#1"/>
    <dgm:cxn modelId="{D6373D48-D8B0-4539-A4A4-81DB907C07C1}" srcId="{4B3BEF5E-080D-4FEE-B522-70B46FFD0660}" destId="{DB8AF9DD-B1C3-4C20-BD21-C6C7FF671A92}" srcOrd="0" destOrd="0" parTransId="{DF70DEA5-E7DD-4AA9-B1CC-992432C16744}" sibTransId="{428A9B80-64FA-44ED-87FF-F7A0D539842F}"/>
    <dgm:cxn modelId="{841D665D-B707-471F-BD09-964D3951145A}" srcId="{D0C06EB0-D7EF-45E3-95AD-C3986984C27E}" destId="{4E599684-CBE7-4BF6-B041-7B59A5AE3CF2}" srcOrd="0" destOrd="0" parTransId="{A8AAC60B-A805-4BF6-9EA5-E87AC2902868}" sibTransId="{BF909935-A6E2-4FB3-A57D-3F1AE3109B2D}"/>
    <dgm:cxn modelId="{60D2ED7B-5FF3-4229-887D-CBAFECEBAD15}" type="presOf" srcId="{4E599684-CBE7-4BF6-B041-7B59A5AE3CF2}" destId="{CD7A980D-5441-4C5A-B155-C2A021C3D0DD}" srcOrd="0" destOrd="0" presId="urn:microsoft.com/office/officeart/2017/3/layout/HorizontalPathTimeline#1"/>
    <dgm:cxn modelId="{1802D984-EB76-4C48-AC3B-94BA8DFE0C3F}" srcId="{E604873E-34D9-4011-B823-45C4AD2A9FC6}" destId="{71A30621-5A5F-43B0-84EC-C33507890165}" srcOrd="3" destOrd="0" parTransId="{F93F53F9-4EA9-4B69-AEBB-EC08A304AE3E}" sibTransId="{BC9647A5-897E-4509-8E60-0A1FA7E561EE}"/>
    <dgm:cxn modelId="{9A613993-1976-4C90-B719-959774EC46C8}" srcId="{E604873E-34D9-4011-B823-45C4AD2A9FC6}" destId="{4B3BEF5E-080D-4FEE-B522-70B46FFD0660}" srcOrd="1" destOrd="0" parTransId="{06017295-6984-41E0-8693-8EB293EF8566}" sibTransId="{39F905D4-BCDD-42A3-91CF-0746D3124C5E}"/>
    <dgm:cxn modelId="{97993EA3-CE7B-4009-B7CE-BFB111FBE521}" srcId="{E604873E-34D9-4011-B823-45C4AD2A9FC6}" destId="{D0C06EB0-D7EF-45E3-95AD-C3986984C27E}" srcOrd="0" destOrd="0" parTransId="{0BB155BD-DA20-44C2-8CB4-CB3D3770A527}" sibTransId="{6F918279-79F1-4A08-BB84-2DE055676D74}"/>
    <dgm:cxn modelId="{023D69EC-E962-461A-B080-73A862A8AB79}" type="presOf" srcId="{406B4493-A90D-40A8-B02D-BA06CB04BF3C}" destId="{503E2E0C-528D-4B96-B61D-1C3F44FFC164}" srcOrd="0" destOrd="0" presId="urn:microsoft.com/office/officeart/2017/3/layout/HorizontalPathTimeline#1"/>
    <dgm:cxn modelId="{8F51CEF3-D7F7-4496-8E39-A74D3407581F}" srcId="{406B4493-A90D-40A8-B02D-BA06CB04BF3C}" destId="{20D34FCC-0F35-496C-B2E7-3FBCA3E29C37}" srcOrd="0" destOrd="0" parTransId="{CE74B72C-B89D-46FE-831F-2D7619996546}" sibTransId="{927D4900-D936-4E0F-AEA8-71096C4E0FED}"/>
    <dgm:cxn modelId="{CBD1B7F9-C5B5-4D13-ADF5-77EE497A61F7}" type="presOf" srcId="{20D34FCC-0F35-496C-B2E7-3FBCA3E29C37}" destId="{341D02C6-3F64-4DF2-AFB2-F620E7B389D9}" srcOrd="0" destOrd="0" presId="urn:microsoft.com/office/officeart/2017/3/layout/HorizontalPathTimeline#1"/>
    <dgm:cxn modelId="{C5C366F6-1B1A-4444-8A08-73E9FBB53AF5}" type="presParOf" srcId="{932CA750-36C5-4FBB-923A-29DF7B5A91E5}" destId="{C5D1BC48-B762-488E-BF7E-9CDA82DFACEE}" srcOrd="0" destOrd="0" presId="urn:microsoft.com/office/officeart/2017/3/layout/HorizontalPathTimeline#1"/>
    <dgm:cxn modelId="{5956317D-1537-4496-A8FF-49A18B022E1E}" type="presParOf" srcId="{932CA750-36C5-4FBB-923A-29DF7B5A91E5}" destId="{03618986-EF2F-440D-8403-283058C2987B}" srcOrd="1" destOrd="0" presId="urn:microsoft.com/office/officeart/2017/3/layout/HorizontalPathTimeline#1"/>
    <dgm:cxn modelId="{7EE51424-4236-41EE-BD01-53AB5481EEB1}" type="presParOf" srcId="{03618986-EF2F-440D-8403-283058C2987B}" destId="{3B7C76B3-9A15-41E9-ABC3-698AB66EEDEB}" srcOrd="0" destOrd="0" presId="urn:microsoft.com/office/officeart/2017/3/layout/HorizontalPathTimeline#1"/>
    <dgm:cxn modelId="{131F2B71-339B-4D5A-92AA-49E332AB55B7}" type="presParOf" srcId="{3B7C76B3-9A15-41E9-ABC3-698AB66EEDEB}" destId="{0A2DB98E-12CB-44AC-A271-FA81A963AC9D}" srcOrd="0" destOrd="0" presId="urn:microsoft.com/office/officeart/2017/3/layout/HorizontalPathTimeline#1"/>
    <dgm:cxn modelId="{9E7DE1A2-8196-4B58-A740-224ECB56CB20}" type="presParOf" srcId="{3B7C76B3-9A15-41E9-ABC3-698AB66EEDEB}" destId="{27709FD2-3216-4BCF-9F74-FD4CEFA3A9ED}" srcOrd="1" destOrd="0" presId="urn:microsoft.com/office/officeart/2017/3/layout/HorizontalPathTimeline#1"/>
    <dgm:cxn modelId="{CD2816CB-99AB-4063-ABD2-2E12AE2BA35F}" type="presParOf" srcId="{27709FD2-3216-4BCF-9F74-FD4CEFA3A9ED}" destId="{CD7A980D-5441-4C5A-B155-C2A021C3D0DD}" srcOrd="0" destOrd="0" presId="urn:microsoft.com/office/officeart/2017/3/layout/HorizontalPathTimeline#1"/>
    <dgm:cxn modelId="{7839EF35-DC58-4487-8372-0EA4B7DCDAA5}" type="presParOf" srcId="{27709FD2-3216-4BCF-9F74-FD4CEFA3A9ED}" destId="{EC43CE52-5C8B-407E-A382-D1268E523743}" srcOrd="1" destOrd="0" presId="urn:microsoft.com/office/officeart/2017/3/layout/HorizontalPathTimeline#1"/>
    <dgm:cxn modelId="{C740975A-E93A-4E27-8515-113C5F6D719A}" type="presParOf" srcId="{3B7C76B3-9A15-41E9-ABC3-698AB66EEDEB}" destId="{87C15291-AEBC-4F1E-BB11-F23971968E4A}" srcOrd="2" destOrd="0" presId="urn:microsoft.com/office/officeart/2017/3/layout/HorizontalPathTimeline#1"/>
    <dgm:cxn modelId="{038A71F9-0AC5-4480-8183-724A68759A29}" type="presParOf" srcId="{3B7C76B3-9A15-41E9-ABC3-698AB66EEDEB}" destId="{4E6C086A-07A1-49AA-A5A9-2A0B949C7E99}" srcOrd="3" destOrd="0" presId="urn:microsoft.com/office/officeart/2017/3/layout/HorizontalPathTimeline#1"/>
    <dgm:cxn modelId="{55B84AA1-358B-485E-87ED-D908CB1B1EEB}" type="presParOf" srcId="{3B7C76B3-9A15-41E9-ABC3-698AB66EEDEB}" destId="{CCF0635D-7E1B-4FF0-B23E-6E3FFAF0187C}" srcOrd="4" destOrd="0" presId="urn:microsoft.com/office/officeart/2017/3/layout/HorizontalPathTimeline#1"/>
    <dgm:cxn modelId="{80068234-E2A1-45C1-99A3-7E94A6668E2F}" type="presParOf" srcId="{03618986-EF2F-440D-8403-283058C2987B}" destId="{53BBE295-ADA1-45B2-9B2A-E4439C63A887}" srcOrd="1" destOrd="0" presId="urn:microsoft.com/office/officeart/2017/3/layout/HorizontalPathTimeline#1"/>
    <dgm:cxn modelId="{00FA0602-5A50-4C63-9792-7F9489C9222E}" type="presParOf" srcId="{03618986-EF2F-440D-8403-283058C2987B}" destId="{E3013DA7-D413-41BE-9E81-B2A45F6CDF77}" srcOrd="2" destOrd="0" presId="urn:microsoft.com/office/officeart/2017/3/layout/HorizontalPathTimeline#1"/>
    <dgm:cxn modelId="{C55C28CB-A1D3-4530-998E-C9EF6B18550F}" type="presParOf" srcId="{E3013DA7-D413-41BE-9E81-B2A45F6CDF77}" destId="{E7F88204-0CA2-4C46-B02A-29D432AB1EB7}" srcOrd="0" destOrd="0" presId="urn:microsoft.com/office/officeart/2017/3/layout/HorizontalPathTimeline#1"/>
    <dgm:cxn modelId="{EC06D4C8-08C5-4652-9A04-0EC8659A3ABD}" type="presParOf" srcId="{E3013DA7-D413-41BE-9E81-B2A45F6CDF77}" destId="{8CAAB770-0AB9-4D31-A1B1-5A675C95D664}" srcOrd="1" destOrd="0" presId="urn:microsoft.com/office/officeart/2017/3/layout/HorizontalPathTimeline#1"/>
    <dgm:cxn modelId="{56E24DC8-9585-48BB-AA75-C1B50CD8C994}" type="presParOf" srcId="{8CAAB770-0AB9-4D31-A1B1-5A675C95D664}" destId="{51FEFD34-D680-431C-AC44-012B4D99C277}" srcOrd="0" destOrd="0" presId="urn:microsoft.com/office/officeart/2017/3/layout/HorizontalPathTimeline#1"/>
    <dgm:cxn modelId="{E55276BC-7DAA-4759-B118-EA59B1FF5E41}" type="presParOf" srcId="{8CAAB770-0AB9-4D31-A1B1-5A675C95D664}" destId="{3AB85E24-E56F-4866-BA4C-2F61045077CD}" srcOrd="1" destOrd="0" presId="urn:microsoft.com/office/officeart/2017/3/layout/HorizontalPathTimeline#1"/>
    <dgm:cxn modelId="{2044DDE4-0F8A-4A5B-A70A-AC3F82EA5CE0}" type="presParOf" srcId="{E3013DA7-D413-41BE-9E81-B2A45F6CDF77}" destId="{CF581527-BD03-46E2-B01B-848601BE686D}" srcOrd="2" destOrd="0" presId="urn:microsoft.com/office/officeart/2017/3/layout/HorizontalPathTimeline#1"/>
    <dgm:cxn modelId="{0B4980C7-C874-4049-A125-074994BD6A6B}" type="presParOf" srcId="{E3013DA7-D413-41BE-9E81-B2A45F6CDF77}" destId="{87CBBACC-C115-48BD-9563-4AD8F5A27234}" srcOrd="3" destOrd="0" presId="urn:microsoft.com/office/officeart/2017/3/layout/HorizontalPathTimeline#1"/>
    <dgm:cxn modelId="{A62C23CC-ACAC-480E-8522-53E68CA2861F}" type="presParOf" srcId="{E3013DA7-D413-41BE-9E81-B2A45F6CDF77}" destId="{D151CB89-C46B-4A54-8445-270B818297F5}" srcOrd="4" destOrd="0" presId="urn:microsoft.com/office/officeart/2017/3/layout/HorizontalPathTimeline#1"/>
    <dgm:cxn modelId="{117BDC21-0B79-447D-BD21-2D92504EC489}" type="presParOf" srcId="{03618986-EF2F-440D-8403-283058C2987B}" destId="{14644381-51A3-47DC-BD53-718253873CE3}" srcOrd="3" destOrd="0" presId="urn:microsoft.com/office/officeart/2017/3/layout/HorizontalPathTimeline#1"/>
    <dgm:cxn modelId="{9D6A5E33-BFF9-4E7B-B7E8-BE1531C50738}" type="presParOf" srcId="{03618986-EF2F-440D-8403-283058C2987B}" destId="{A19490FE-2862-4FAC-9536-B0E8D029F478}" srcOrd="4" destOrd="0" presId="urn:microsoft.com/office/officeart/2017/3/layout/HorizontalPathTimeline#1"/>
    <dgm:cxn modelId="{51967D85-1560-491F-868A-6C2DB3D9C07E}" type="presParOf" srcId="{A19490FE-2862-4FAC-9536-B0E8D029F478}" destId="{503E2E0C-528D-4B96-B61D-1C3F44FFC164}" srcOrd="0" destOrd="0" presId="urn:microsoft.com/office/officeart/2017/3/layout/HorizontalPathTimeline#1"/>
    <dgm:cxn modelId="{5C90FCA2-5791-469E-A520-C37341725813}" type="presParOf" srcId="{A19490FE-2862-4FAC-9536-B0E8D029F478}" destId="{DC1D6388-D73A-489E-9F74-BB24DA3C2895}" srcOrd="1" destOrd="0" presId="urn:microsoft.com/office/officeart/2017/3/layout/HorizontalPathTimeline#1"/>
    <dgm:cxn modelId="{A4521E9D-9CEC-48AA-845C-6E168860DFC4}" type="presParOf" srcId="{DC1D6388-D73A-489E-9F74-BB24DA3C2895}" destId="{341D02C6-3F64-4DF2-AFB2-F620E7B389D9}" srcOrd="0" destOrd="0" presId="urn:microsoft.com/office/officeart/2017/3/layout/HorizontalPathTimeline#1"/>
    <dgm:cxn modelId="{C15A7A62-5615-448B-BFFA-CFA97228B2C8}" type="presParOf" srcId="{DC1D6388-D73A-489E-9F74-BB24DA3C2895}" destId="{148856CE-7B6D-4A68-9C6D-A741925B1D54}" srcOrd="1" destOrd="0" presId="urn:microsoft.com/office/officeart/2017/3/layout/HorizontalPathTimeline#1"/>
    <dgm:cxn modelId="{C687AE8E-67A2-458A-9C7C-48AB74C69325}" type="presParOf" srcId="{A19490FE-2862-4FAC-9536-B0E8D029F478}" destId="{733145A9-EE86-4C22-9A0B-D61094480CC8}" srcOrd="2" destOrd="0" presId="urn:microsoft.com/office/officeart/2017/3/layout/HorizontalPathTimeline#1"/>
    <dgm:cxn modelId="{E03C7818-C116-4C86-BB55-4BE2BC987692}" type="presParOf" srcId="{A19490FE-2862-4FAC-9536-B0E8D029F478}" destId="{78513766-A46C-4A38-9E06-613A95A26840}" srcOrd="3" destOrd="0" presId="urn:microsoft.com/office/officeart/2017/3/layout/HorizontalPathTimeline#1"/>
    <dgm:cxn modelId="{79089830-35DC-45F5-972A-0BAB2D93EE44}" type="presParOf" srcId="{A19490FE-2862-4FAC-9536-B0E8D029F478}" destId="{818BF487-7F84-4EF9-A6DA-FA2F2DE9F454}" srcOrd="4" destOrd="0" presId="urn:microsoft.com/office/officeart/2017/3/layout/HorizontalPathTimeline#1"/>
    <dgm:cxn modelId="{71B7AC0D-D68D-4075-9D58-C9211D45DC90}" type="presParOf" srcId="{03618986-EF2F-440D-8403-283058C2987B}" destId="{8E0EE725-6F39-42B5-9FA1-51BFA67C2005}" srcOrd="5" destOrd="0" presId="urn:microsoft.com/office/officeart/2017/3/layout/HorizontalPathTimeline#1"/>
    <dgm:cxn modelId="{42CBD424-E9AD-4F80-8B7C-6AD0C86F7A3E}" type="presParOf" srcId="{03618986-EF2F-440D-8403-283058C2987B}" destId="{10709CC8-CC03-4ECE-9F23-072F5C5D91CF}" srcOrd="6" destOrd="0" presId="urn:microsoft.com/office/officeart/2017/3/layout/HorizontalPathTimeline#1"/>
    <dgm:cxn modelId="{7A0953BE-18D6-49E1-A9C5-311CEEC3041F}" type="presParOf" srcId="{10709CC8-CC03-4ECE-9F23-072F5C5D91CF}" destId="{49FF60A5-1B23-4767-A7F1-0C76CBEFCF2F}" srcOrd="0" destOrd="0" presId="urn:microsoft.com/office/officeart/2017/3/layout/HorizontalPathTimeline#1"/>
    <dgm:cxn modelId="{27AEBA25-56E5-464A-8EA5-2D958F5C0128}" type="presParOf" srcId="{10709CC8-CC03-4ECE-9F23-072F5C5D91CF}" destId="{14973EE5-851E-4165-9791-5C726729CA90}" srcOrd="1" destOrd="0" presId="urn:microsoft.com/office/officeart/2017/3/layout/HorizontalPathTimeline#1"/>
    <dgm:cxn modelId="{0C6A00A8-7058-4E07-B024-673B23D55E31}" type="presParOf" srcId="{14973EE5-851E-4165-9791-5C726729CA90}" destId="{24AF13D8-CAD0-4821-9259-B5AD2BBD2D9A}" srcOrd="0" destOrd="0" presId="urn:microsoft.com/office/officeart/2017/3/layout/HorizontalPathTimeline#1"/>
    <dgm:cxn modelId="{79E80C72-D13F-4911-B973-40AB79B84A42}" type="presParOf" srcId="{14973EE5-851E-4165-9791-5C726729CA90}" destId="{9FD7890F-0988-49CF-A992-BF84EE254AF3}" srcOrd="1" destOrd="0" presId="urn:microsoft.com/office/officeart/2017/3/layout/HorizontalPathTimeline#1"/>
    <dgm:cxn modelId="{5A213244-4BF4-40F4-BA5D-BA04124D1F03}" type="presParOf" srcId="{10709CC8-CC03-4ECE-9F23-072F5C5D91CF}" destId="{826D19AB-7674-4339-AC6A-3554A3285C8F}" srcOrd="2" destOrd="0" presId="urn:microsoft.com/office/officeart/2017/3/layout/HorizontalPathTimeline#1"/>
    <dgm:cxn modelId="{7548AACC-7F09-44DE-97E1-AD45F0769473}" type="presParOf" srcId="{10709CC8-CC03-4ECE-9F23-072F5C5D91CF}" destId="{43227ABF-0709-40F4-9DAE-D680F9F11751}" srcOrd="3" destOrd="0" presId="urn:microsoft.com/office/officeart/2017/3/layout/HorizontalPathTimeline#1"/>
    <dgm:cxn modelId="{B083EAB3-DB44-42C0-992A-58D387B51230}" type="presParOf" srcId="{10709CC8-CC03-4ECE-9F23-072F5C5D91CF}" destId="{79A56AB1-47A5-420B-B39C-4A233C5A68B2}" srcOrd="4" destOrd="0" presId="urn:microsoft.com/office/officeart/2017/3/layout/HorizontalPathTimeline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DB98E-12CB-44AC-A271-FA81A963AC9D}">
      <dsp:nvSpPr>
        <dsp:cNvPr id="0" name=""/>
        <dsp:cNvSpPr/>
      </dsp:nvSpPr>
      <dsp:spPr>
        <a:xfrm>
          <a:off x="411871" y="1930031"/>
          <a:ext cx="3284941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9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23. 04. 05</a:t>
          </a:r>
          <a:endParaRPr lang="ko-KR" altLang="en-US" sz="1900" b="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11871" y="1930031"/>
        <a:ext cx="3284941" cy="406133"/>
      </dsp:txXfrm>
    </dsp:sp>
    <dsp:sp modelId="{C5D1BC48-B762-488E-BF7E-9CDA82DFACEE}">
      <dsp:nvSpPr>
        <dsp:cNvPr id="0" name=""/>
        <dsp:cNvSpPr/>
      </dsp:nvSpPr>
      <dsp:spPr>
        <a:xfrm>
          <a:off x="0" y="1725168"/>
          <a:ext cx="10267950" cy="14376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A980D-5441-4C5A-B155-C2A021C3D0DD}">
      <dsp:nvSpPr>
        <dsp:cNvPr id="0" name=""/>
        <dsp:cNvSpPr/>
      </dsp:nvSpPr>
      <dsp:spPr>
        <a:xfrm>
          <a:off x="710469" y="612794"/>
          <a:ext cx="2687745" cy="50137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CVE-2023-29374</a:t>
          </a:r>
          <a:endParaRPr lang="ko-KR" altLang="en-US" sz="1200" b="1" kern="1200" noProof="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710469" y="612794"/>
        <a:ext cx="2687745" cy="501376"/>
      </dsp:txXfrm>
    </dsp:sp>
    <dsp:sp modelId="{87C15291-AEBC-4F1E-BB11-F23971968E4A}">
      <dsp:nvSpPr>
        <dsp:cNvPr id="0" name=""/>
        <dsp:cNvSpPr/>
      </dsp:nvSpPr>
      <dsp:spPr>
        <a:xfrm>
          <a:off x="2054342" y="1114170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88204-0CA2-4C46-B02A-29D432AB1EB7}">
      <dsp:nvSpPr>
        <dsp:cNvPr id="0" name=""/>
        <dsp:cNvSpPr/>
      </dsp:nvSpPr>
      <dsp:spPr>
        <a:xfrm>
          <a:off x="2464959" y="1257935"/>
          <a:ext cx="3284941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9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07. 20</a:t>
          </a:r>
          <a:endParaRPr lang="ko-KR" altLang="en-US" sz="1900" b="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64959" y="1257935"/>
        <a:ext cx="3284941" cy="406133"/>
      </dsp:txXfrm>
    </dsp:sp>
    <dsp:sp modelId="{51FEFD34-D680-431C-AC44-012B4D99C277}">
      <dsp:nvSpPr>
        <dsp:cNvPr id="0" name=""/>
        <dsp:cNvSpPr/>
      </dsp:nvSpPr>
      <dsp:spPr>
        <a:xfrm>
          <a:off x="2371879" y="2479929"/>
          <a:ext cx="3471102" cy="50137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Prompt injections attempt dataset</a:t>
          </a:r>
          <a:endParaRPr lang="ko-KR" altLang="en-US" sz="1200" b="1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71879" y="2479929"/>
        <a:ext cx="3471102" cy="501376"/>
      </dsp:txXfrm>
    </dsp:sp>
    <dsp:sp modelId="{CF581527-BD03-46E2-B01B-848601BE686D}">
      <dsp:nvSpPr>
        <dsp:cNvPr id="0" name=""/>
        <dsp:cNvSpPr/>
      </dsp:nvSpPr>
      <dsp:spPr>
        <a:xfrm>
          <a:off x="4107430" y="1868931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C086A-07A1-49AA-A5A9-2A0B949C7E99}">
      <dsp:nvSpPr>
        <dsp:cNvPr id="0" name=""/>
        <dsp:cNvSpPr/>
      </dsp:nvSpPr>
      <dsp:spPr>
        <a:xfrm>
          <a:off x="2009415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BBACC-C115-48BD-9563-4AD8F5A27234}">
      <dsp:nvSpPr>
        <dsp:cNvPr id="0" name=""/>
        <dsp:cNvSpPr/>
      </dsp:nvSpPr>
      <dsp:spPr>
        <a:xfrm>
          <a:off x="4062504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2E0C-528D-4B96-B61D-1C3F44FFC164}">
      <dsp:nvSpPr>
        <dsp:cNvPr id="0" name=""/>
        <dsp:cNvSpPr/>
      </dsp:nvSpPr>
      <dsp:spPr>
        <a:xfrm>
          <a:off x="4518048" y="1930031"/>
          <a:ext cx="3284941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9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10. 16</a:t>
          </a:r>
          <a:endParaRPr lang="ko-KR" altLang="en-US" sz="1900" b="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048" y="1930031"/>
        <a:ext cx="3284941" cy="406133"/>
      </dsp:txXfrm>
    </dsp:sp>
    <dsp:sp modelId="{341D02C6-3F64-4DF2-AFB2-F620E7B389D9}">
      <dsp:nvSpPr>
        <dsp:cNvPr id="0" name=""/>
        <dsp:cNvSpPr/>
      </dsp:nvSpPr>
      <dsp:spPr>
        <a:xfrm>
          <a:off x="4353801" y="612794"/>
          <a:ext cx="3613435" cy="50137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OWASP TOP 10 for LLM v 1.1 </a:t>
          </a:r>
          <a:endParaRPr lang="ko-KR" altLang="en-US" sz="1200" b="1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53801" y="612794"/>
        <a:ext cx="3613435" cy="501376"/>
      </dsp:txXfrm>
    </dsp:sp>
    <dsp:sp modelId="{733145A9-EE86-4C22-9A0B-D61094480CC8}">
      <dsp:nvSpPr>
        <dsp:cNvPr id="0" name=""/>
        <dsp:cNvSpPr/>
      </dsp:nvSpPr>
      <dsp:spPr>
        <a:xfrm>
          <a:off x="6160519" y="1114170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60A5-1B23-4767-A7F1-0C76CBEFCF2F}">
      <dsp:nvSpPr>
        <dsp:cNvPr id="0" name=""/>
        <dsp:cNvSpPr/>
      </dsp:nvSpPr>
      <dsp:spPr>
        <a:xfrm>
          <a:off x="6571137" y="1257935"/>
          <a:ext cx="3284941" cy="4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900" b="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23. 12. 08</a:t>
          </a:r>
          <a:endParaRPr lang="ko-KR" altLang="en-US" sz="1900" b="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71137" y="1257935"/>
        <a:ext cx="3284941" cy="406133"/>
      </dsp:txXfrm>
    </dsp:sp>
    <dsp:sp modelId="{24AF13D8-CAD0-4821-9259-B5AD2BBD2D9A}">
      <dsp:nvSpPr>
        <dsp:cNvPr id="0" name=""/>
        <dsp:cNvSpPr/>
      </dsp:nvSpPr>
      <dsp:spPr>
        <a:xfrm>
          <a:off x="7510324" y="2479929"/>
          <a:ext cx="1406566" cy="50137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EU AI ACT</a:t>
          </a:r>
          <a:endParaRPr lang="ko-KR" altLang="en-US" sz="1200" b="1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10324" y="2479929"/>
        <a:ext cx="1406566" cy="501376"/>
      </dsp:txXfrm>
    </dsp:sp>
    <dsp:sp modelId="{826D19AB-7674-4339-AC6A-3554A3285C8F}">
      <dsp:nvSpPr>
        <dsp:cNvPr id="0" name=""/>
        <dsp:cNvSpPr/>
      </dsp:nvSpPr>
      <dsp:spPr>
        <a:xfrm>
          <a:off x="8213607" y="1868931"/>
          <a:ext cx="0" cy="61099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3766-A46C-4A38-9E06-613A95A26840}">
      <dsp:nvSpPr>
        <dsp:cNvPr id="0" name=""/>
        <dsp:cNvSpPr/>
      </dsp:nvSpPr>
      <dsp:spPr>
        <a:xfrm>
          <a:off x="6115593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27ABF-0709-40F4-9DAE-D680F9F11751}">
      <dsp:nvSpPr>
        <dsp:cNvPr id="0" name=""/>
        <dsp:cNvSpPr/>
      </dsp:nvSpPr>
      <dsp:spPr>
        <a:xfrm>
          <a:off x="8168681" y="1752123"/>
          <a:ext cx="89852" cy="898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PathTimeline#1">
  <dgm:title val="가로 경로 시간 표시줄"/>
  <dgm:desc val="시간순으로 이벤트 목록을 표시하는 데 사용합니다. 직사각형 도형에는 설명이 포함되고 날짜는 타임라인을 따라 원형 점 근처에 표시됩니다. 많은 텍스트를 짧은 날짜 형식으로 표시하는 데 적합한 SmartArt입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node1">
      <dgm:alg type="sp"/>
      <dgm:shape xmlns:r="http://schemas.openxmlformats.org/officeDocument/2006/relationships" type="rect" r:blip="" zOrderOff="2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7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b" for="ch" forName="L2TextContainerWrapper" refType="h" fact="0.31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31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L2TextContainerWrapper" refType="w" fact="0.88"/>
                <dgm:constr type="h" for="ch" forName="L2TextContainerWrapper" refType="h" fact="0.31"/>
                <dgm:constr type="t" for="ch" forName="L2TextContainerWrapper" refType="h" fact="0.69"/>
                <dgm:constr type="l" for="ch" forName="L2TextContainerWrapp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7"/>
                <dgm:constr type="t" for="ch" forName="ConnectLine" refType="h" fact="0.52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</dgm:constrLst>
            </dgm:else>
          </dgm:choos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LTR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L2TextContainerWrapper" styleLbl="bgAccFollowNode1">
            <dgm:varLst>
              <dgm:chMax val="0"/>
              <dgm:chPref val="0"/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45"/>
                  <dgm:constr type="b" for="ch" forName="L2TextContainer" refType="h"/>
                  <dgm:constr type="h" for="ch" forName="FlexibleEmptyPlaceHolder" refType="h" fact="0.55"/>
                </dgm:constrLst>
              </dgm:if>
              <dgm:else name="CaseForPlacingL2TextContaineBelowDivider">
                <dgm:constrLst>
                  <dgm:constr type="h" for="ch" forName="L2TextContainer" refType="h" fact="0.45"/>
                  <dgm:constr type="h" for="ch" forName="FlexibleEmptyPlaceHolder" refType="h" fact="0.55"/>
                  <dgm:constr type="b" for="ch" forName="FlexibleEmptyPlaceHolder" refType="h"/>
                </dgm:constrLst>
              </dgm:else>
            </dgm:choose>
            <dgm:layoutNode name="L2TextContainer" styleLbl="bgAccFollowNode1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75"/>
                <dgm:constr type="rMarg" refType="primFontSz" fact="0.75"/>
                <dgm:constr type="tMarg" refType="primFontSz" fact="0.75"/>
                <dgm:constr type="bMarg" refType="primFontSz" fact="0.75"/>
              </dgm:constrLst>
              <dgm:ruleLst>
                <dgm:rule type="h" val="INF" fact="NaN" max="NaN"/>
                <dgm:rule type="primFontSz" val="11" fact="NaN" max="NaN"/>
                <dgm:rule type="secFontSz" val="9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 zOrderOff="-1">
              <dgm:adjLst/>
              <dgm:extLst>
                <a:ext uri="{B698B0E9-8C71-41B9-8309-B3DCBF30829C}">
                  <dgm1612:spPr xmlns:dgm1612="http://schemas.microsoft.com/office/drawing/2016/12/diagram">
                    <a:ln w="6350"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noFill/>
                    </a:ln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FC0DA6-C74F-4748-A2A2-AD088C53CDB8}" type="datetime1">
              <a:rPr lang="ko-KR" altLang="en-US" smtClean="0">
                <a:latin typeface="+mj-ea"/>
                <a:ea typeface="+mj-ea"/>
              </a:rPr>
              <a:t>2024. 2. 19.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2551955-69A7-44FE-85BE-050EAA3FA65E}" type="datetime1">
              <a:rPr lang="ko-KR" altLang="en-US" smtClean="0"/>
              <a:pPr/>
              <a:t>2024. 2. 19.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ADF348-2A86-4531-BD4E-BD8C0BBDAD4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DD1E5-8D21-54E6-5B51-0AC9176807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AF02-C49C-96FF-C3DD-F1CC579FBB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2ABCD-BEE3-AFB1-7818-930CE9D29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EA6F-6537-1F67-8081-328E8C9FB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78872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AA17-0FC0-059E-7B83-816DD26F6F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146679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AA17-0FC0-059E-7B83-816DD26F6F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20547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AA17-0FC0-059E-7B83-816DD26F6F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196109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EA6F-6537-1F67-8081-328E8C9FB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35546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EA6F-6537-1F67-8081-328E8C9FB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313443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5F9E3-AC98-6548-CE02-A17BE5082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LLM </a:t>
            </a:r>
            <a:r>
              <a:rPr lang="ko-KR" altLang="en-US">
                <a:latin typeface="+mj-ea"/>
                <a:ea typeface="+mj-ea"/>
              </a:rPr>
              <a:t>보안 동향</a:t>
            </a:r>
          </a:p>
        </p:txBody>
      </p:sp>
    </p:spTree>
    <p:extLst>
      <p:ext uri="{BB962C8B-B14F-4D97-AF65-F5344CB8AC3E}">
        <p14:creationId xmlns:p14="http://schemas.microsoft.com/office/powerpoint/2010/main" val="373260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마스터 텍스트 스타일을 편집하려면 클릭하세요</a:t>
            </a:r>
            <a:r>
              <a:rPr lang="en-US" altLang="ko-KR" noProof="0">
                <a:cs typeface="Calibri"/>
              </a:rPr>
              <a:t>.</a:t>
            </a:r>
          </a:p>
          <a:p>
            <a:pPr rtl="0"/>
            <a:endParaRPr lang="ko-KR" altLang="en-US" noProof="0">
              <a:cs typeface="Calibri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b="1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  <a:endParaRPr lang="ko-KR" altLang="en-US" b="1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b="1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n-US" altLang="ko-KR" sz="7000" dirty="0"/>
              <a:t>LLM</a:t>
            </a:r>
            <a:r>
              <a:rPr lang="ko-KR" altLang="en-US" sz="7000" dirty="0"/>
              <a:t> 보안 동향</a:t>
            </a:r>
            <a:br>
              <a:rPr lang="en-US" altLang="ko-KR" sz="7000" dirty="0"/>
            </a:br>
            <a:r>
              <a:rPr lang="en-US" altLang="ko-KR" sz="7000" dirty="0"/>
              <a:t>~ 2024. 01</a:t>
            </a:r>
            <a:endParaRPr lang="ko-KR" altLang="en-US" sz="7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4172280" cy="5602219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김남혁 / </a:t>
            </a:r>
            <a:r>
              <a:rPr lang="ko-KR" altLang="en-US" dirty="0" err="1">
                <a:latin typeface="맑은 고딕"/>
                <a:ea typeface="맑은 고딕"/>
              </a:rPr>
              <a:t>NamHyeok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Kim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2024. 01. </a:t>
            </a:r>
            <a:r>
              <a:rPr lang="en-US" altLang="ko-KR" dirty="0">
                <a:latin typeface="맑은 고딕"/>
                <a:ea typeface="맑은 고딕"/>
              </a:rPr>
              <a:t>31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2" name="그림 1" descr="그래픽, 다채로움, 디자인이(가) 표시된 사진&#10;&#10;자동 생성된 설명">
            <a:extLst>
              <a:ext uri="{FF2B5EF4-FFF2-40B4-BE49-F238E27FC236}">
                <a16:creationId xmlns:a16="http://schemas.microsoft.com/office/drawing/2014/main" id="{04D5E530-3AED-38F7-9BEF-DF16105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252" y="6109297"/>
            <a:ext cx="1154405" cy="74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8CCE02-9EC8-7AC1-033E-394AF679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0845980-9544-9773-A641-AAAB5E64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kern="1200" cap="all" spc="50" baseline="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LLM </a:t>
            </a:r>
            <a:r>
              <a:rPr lang="ko-KR" altLang="en-US" kern="1200" cap="all" spc="50" baseline="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보안 동향 </a:t>
            </a:r>
            <a:r>
              <a:rPr lang="en-US" altLang="ko-KR" kern="1200" cap="all" spc="50" baseline="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kern="1200" cap="all" spc="50" baseline="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D13A13B-630F-EB71-2725-8DBD92A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 altLang="ko-KR" noProof="0" smtClean="0">
                <a:solidFill>
                  <a:srgbClr val="FFFFFF"/>
                </a:solidFill>
                <a:latin typeface="+mn-lt"/>
                <a:ea typeface="+mn-ea"/>
              </a:rPr>
              <a:pPr algn="l">
                <a:spcAft>
                  <a:spcPts val="600"/>
                </a:spcAft>
              </a:pPr>
              <a:t>10</a:t>
            </a:fld>
            <a:endParaRPr lang="en-US" altLang="ko-KR" noProof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6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1AB5-F68B-E686-4DA8-CA19259D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OWASP TOP 10 for LLM Applications</a:t>
            </a:r>
            <a:endParaRPr lang="ko-KR" altLang="en-US" sz="45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AFD71-AB5A-C841-A0D3-99AF3DB7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577" y="2298199"/>
            <a:ext cx="4818888" cy="892048"/>
          </a:xfrm>
        </p:spPr>
        <p:txBody>
          <a:bodyPr>
            <a:normAutofit/>
          </a:bodyPr>
          <a:lstStyle/>
          <a:p>
            <a:r>
              <a:rPr lang="en-US" altLang="ko-KR" dirty="0"/>
              <a:t>PROMPT INJECTION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FDEE0-2773-6E44-8918-57C0AD25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312" y="3510799"/>
            <a:ext cx="3565829" cy="2586806"/>
          </a:xfrm>
        </p:spPr>
        <p:txBody>
          <a:bodyPr>
            <a:normAutofit/>
          </a:bodyPr>
          <a:lstStyle/>
          <a:p>
            <a:r>
              <a:rPr lang="ko-KR" altLang="en-US" dirty="0"/>
              <a:t>요청 제한</a:t>
            </a:r>
            <a:endParaRPr lang="en-US" altLang="ko-KR" dirty="0"/>
          </a:p>
          <a:p>
            <a:r>
              <a:rPr lang="ko-KR" altLang="en-US" dirty="0"/>
              <a:t>입력 제한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9272532-CCAB-8EBE-8EAB-2E5094E3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692BA3-6AD2-7CA8-D8DF-E1DC5818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11</a:t>
            </a:fld>
            <a:endParaRPr lang="ko-KR" altLang="en-US" noProof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D6D6C17-3152-C39C-9250-7FECCA31A3BC}"/>
              </a:ext>
            </a:extLst>
          </p:cNvPr>
          <p:cNvSpPr txBox="1">
            <a:spLocks/>
          </p:cNvSpPr>
          <p:nvPr/>
        </p:nvSpPr>
        <p:spPr>
          <a:xfrm>
            <a:off x="8110356" y="2455154"/>
            <a:ext cx="3480217" cy="89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b="1" kern="1200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0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16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Model Denial of Services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28431F10-BDCB-50C9-427F-8F214F53F1CB}"/>
              </a:ext>
            </a:extLst>
          </p:cNvPr>
          <p:cNvSpPr txBox="1">
            <a:spLocks/>
          </p:cNvSpPr>
          <p:nvPr/>
        </p:nvSpPr>
        <p:spPr>
          <a:xfrm>
            <a:off x="288577" y="3359762"/>
            <a:ext cx="3077623" cy="258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0070" indent="-28575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880110" indent="-28575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권한 제어</a:t>
            </a:r>
            <a:endParaRPr lang="en-US" altLang="ko-KR" dirty="0"/>
          </a:p>
          <a:p>
            <a:r>
              <a:rPr lang="ko-KR" altLang="en-US" dirty="0"/>
              <a:t>유저 승인 요청</a:t>
            </a:r>
            <a:endParaRPr lang="en-US" altLang="ko-KR" dirty="0"/>
          </a:p>
          <a:p>
            <a:r>
              <a:rPr lang="ko-KR" altLang="en-US" dirty="0"/>
              <a:t>콘텐츠 분리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B7F9BDF6-720F-F0F4-C548-DD841D754934}"/>
              </a:ext>
            </a:extLst>
          </p:cNvPr>
          <p:cNvSpPr txBox="1">
            <a:spLocks/>
          </p:cNvSpPr>
          <p:nvPr/>
        </p:nvSpPr>
        <p:spPr>
          <a:xfrm>
            <a:off x="4194463" y="3517783"/>
            <a:ext cx="3232586" cy="258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60070" indent="-28575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880110" indent="-28575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Zero-trust</a:t>
            </a:r>
          </a:p>
          <a:p>
            <a:r>
              <a:rPr lang="ko-KR" altLang="en-US" dirty="0"/>
              <a:t>출력 인코딩</a:t>
            </a:r>
            <a:endParaRPr lang="en-US" altLang="ko-KR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C64F85F-DFE3-F7F0-77E7-FD7AB8D7EB22}"/>
              </a:ext>
            </a:extLst>
          </p:cNvPr>
          <p:cNvSpPr txBox="1">
            <a:spLocks/>
          </p:cNvSpPr>
          <p:nvPr/>
        </p:nvSpPr>
        <p:spPr>
          <a:xfrm>
            <a:off x="3713135" y="2455154"/>
            <a:ext cx="4195242" cy="89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b="1" kern="1200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0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16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INSECURE</a:t>
            </a:r>
            <a:r>
              <a:rPr lang="ko-KR" altLang="en-US" dirty="0"/>
              <a:t> </a:t>
            </a:r>
            <a:r>
              <a:rPr lang="en-US" altLang="ko-KR" dirty="0"/>
              <a:t>output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80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1097-DDE3-0036-FDD7-45E0E967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DC136-1856-27A8-FD81-2419F998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801F0-F23C-1750-CE60-46E09F914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87BAAA-AF7A-A98B-5738-F8D8503D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6EEFF2-2267-AF9C-2FF7-EDE6CE012E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E093F58-7B61-52A7-C7F3-661AA9B4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77BE965-F5C3-6EA4-7019-699D3ECF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12</a:t>
            </a:fld>
            <a:endParaRPr lang="ko-KR" altLang="en-US" noProof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846D8D-7665-B00D-017B-62A8F8CD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8"/>
            <a:ext cx="12192000" cy="68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2E13-3806-2481-BA75-4123FEB7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유출 보호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879F1-50C6-FB4C-32E0-DF0A22B9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041879"/>
            <a:ext cx="4818888" cy="2586806"/>
          </a:xfrm>
        </p:spPr>
        <p:txBody>
          <a:bodyPr/>
          <a:lstStyle/>
          <a:p>
            <a:r>
              <a:rPr lang="ko-KR" altLang="en-US" dirty="0"/>
              <a:t>모델에 레이어를 추가해 학습 데이터를 물리적으로 고립시키는 방법이 존재</a:t>
            </a:r>
            <a:endParaRPr lang="en-US" altLang="ko-KR" dirty="0"/>
          </a:p>
          <a:p>
            <a:r>
              <a:rPr lang="ko-KR" altLang="en-US" dirty="0"/>
              <a:t>하지만 이 방법은 비용이 많이 들어 이 별도의 모델로 구현하는 방법 등 제시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299283D-9F43-2F3E-4868-6838DDBE62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67292" y="2449513"/>
            <a:ext cx="3428852" cy="4090673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D33A200-C98B-CDAD-8D55-2DBECF6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976D838-7C58-EE48-5512-B0746688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9110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B8E0C6C-5033-2B57-DDD2-8FC6699998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16544" y="4723836"/>
            <a:ext cx="6415045" cy="136285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2D8615-6C71-651F-9012-496E03F6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</a:t>
            </a:r>
            <a:r>
              <a:rPr lang="ko-KR" altLang="en-US" dirty="0" err="1"/>
              <a:t>인젝션</a:t>
            </a:r>
            <a:r>
              <a:rPr lang="ko-KR" altLang="en-US" dirty="0"/>
              <a:t> 방지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0F50C-6238-E4AF-63F4-A356CCA7D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프롬프트 서명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F1EF4-A3DF-5326-0D74-F627A8A2B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시스템에 영향을 주거나 위험 요소가 있는 프롬프트는 </a:t>
            </a:r>
            <a:r>
              <a:rPr lang="en-US" altLang="ko-KR" dirty="0"/>
              <a:t>‘</a:t>
            </a:r>
            <a:r>
              <a:rPr lang="ko-KR" altLang="en-US" dirty="0"/>
              <a:t>인증된 유저에</a:t>
            </a:r>
            <a:r>
              <a:rPr lang="en-US" altLang="ko-KR" dirty="0"/>
              <a:t> </a:t>
            </a:r>
            <a:r>
              <a:rPr lang="ko-KR" altLang="en-US" dirty="0"/>
              <a:t>한해</a:t>
            </a:r>
            <a:r>
              <a:rPr lang="en-US" altLang="ko-KR" dirty="0"/>
              <a:t>’ LLM</a:t>
            </a:r>
            <a:r>
              <a:rPr lang="ko-KR" altLang="en-US" dirty="0"/>
              <a:t>이 자연어에서 발생하기 힘든 단어의 조합으로 대체함</a:t>
            </a:r>
            <a:endParaRPr lang="en-US" altLang="ko-KR" dirty="0"/>
          </a:p>
          <a:p>
            <a:r>
              <a:rPr lang="ko-KR" altLang="en-US" dirty="0"/>
              <a:t>서명이 유출되지 않는다면 외부자는 해당 프롬프트를 실행할 수 없음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1ED93F3-4207-76AF-7109-A754C183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CBBDEC0-D708-46CB-51DB-CF3302D3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14</a:t>
            </a:fld>
            <a:endParaRPr lang="ko-KR" altLang="en-US" noProof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408A84-7B93-FB6C-8B23-BA48697C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1" y="3781761"/>
            <a:ext cx="5807976" cy="6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ko-KR" altLang="en-US" dirty="0"/>
              <a:t>제도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LLM </a:t>
            </a:r>
            <a:r>
              <a:rPr lang="ko-KR" altLang="en-US" dirty="0"/>
              <a:t>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동향</a:t>
            </a:r>
          </a:p>
        </p:txBody>
      </p:sp>
    </p:spTree>
    <p:extLst>
      <p:ext uri="{BB962C8B-B14F-4D97-AF65-F5344CB8AC3E}">
        <p14:creationId xmlns:p14="http://schemas.microsoft.com/office/powerpoint/2010/main" val="382445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81AA8-4A99-387C-0790-DDCCDFB1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EU AI 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E0C71-33D7-9F90-EDA4-20C57B54A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 최초의 </a:t>
            </a:r>
            <a:r>
              <a:rPr lang="en-US" altLang="ko-KR" dirty="0"/>
              <a:t>AI </a:t>
            </a:r>
            <a:r>
              <a:rPr lang="ko-KR" altLang="en-US" dirty="0" err="1"/>
              <a:t>규제안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B08DA-E588-2D56-20D5-8C2B4336A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EU AI Act Compliance Checker(</a:t>
            </a:r>
            <a:r>
              <a:rPr lang="ko-KR" altLang="en-US" dirty="0"/>
              <a:t>규정 준수 검사</a:t>
            </a:r>
            <a:r>
              <a:rPr lang="en-US" altLang="ko-KR" dirty="0"/>
              <a:t>) </a:t>
            </a:r>
            <a:r>
              <a:rPr lang="ko-KR" altLang="en-US" dirty="0"/>
              <a:t>도입</a:t>
            </a:r>
            <a:endParaRPr lang="en-US" altLang="ko-KR" dirty="0"/>
          </a:p>
          <a:p>
            <a:r>
              <a:rPr lang="ko-KR" altLang="en-US" dirty="0"/>
              <a:t>모델에 대한 시스템 카드 제출 의무화</a:t>
            </a:r>
            <a:endParaRPr lang="en-US" altLang="ko-KR" dirty="0"/>
          </a:p>
          <a:p>
            <a:r>
              <a:rPr lang="ko-KR" altLang="en-US" dirty="0"/>
              <a:t>자체 및 외부 </a:t>
            </a:r>
            <a:r>
              <a:rPr lang="ko-KR" altLang="en-US" dirty="0" err="1"/>
              <a:t>레드팀에</a:t>
            </a:r>
            <a:r>
              <a:rPr lang="ko-KR" altLang="en-US" dirty="0"/>
              <a:t> 의한 위험 테스트를 수행하는 것은 물론 사이버 보안을 보장해야 한다는 항목 존재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06DB16B-92CC-8D96-E36F-2481F0E3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3332538-FE0F-BCBD-1174-4401CBF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16</a:t>
            </a:fld>
            <a:endParaRPr lang="ko-KR" alt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C18877-D091-67B3-10E8-4C408777DE1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86" y="3151972"/>
            <a:ext cx="4422109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9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ko-KR" altLang="en-US" dirty="0"/>
              <a:t>타임라인</a:t>
            </a:r>
          </a:p>
        </p:txBody>
      </p:sp>
      <p:graphicFrame>
        <p:nvGraphicFramePr>
          <p:cNvPr id="7" name="내용 개체 틀 3" descr="밝은 노란 선을 사용한 시간 표시줄 그래픽">
            <a:extLst>
              <a:ext uri="{FF2B5EF4-FFF2-40B4-BE49-F238E27FC236}">
                <a16:creationId xmlns:a16="http://schemas.microsoft.com/office/drawing/2014/main" id="{019F7C97-485E-462B-8322-E8086263A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476156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바닥글 개체 틀 8">
            <a:extLst>
              <a:ext uri="{FF2B5EF4-FFF2-40B4-BE49-F238E27FC236}">
                <a16:creationId xmlns:a16="http://schemas.microsoft.com/office/drawing/2014/main" id="{1245B9EE-988A-40F6-A580-1E4793E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  <a:endParaRPr lang="ko-KR" altLang="en-US" dirty="0"/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AD7F6A06-93CD-4A18-970E-BD01737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BADBA-38AA-B533-3B07-D8255DB4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B5E9D-9839-DE81-0114-9EF678AE1C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8402" y="820179"/>
            <a:ext cx="5831393" cy="4353483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Securing LLM Systems Against Prompt Injection | </a:t>
            </a:r>
            <a:r>
              <a:rPr lang="en-US" altLang="ko-KR" sz="1800" i="0" dirty="0" err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NVidea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What is a Prompt Injection Attack (and How to Prevent It) | Entry Point AI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Frontier AI Regulation: Managing Emerging Risks to Public Safety | Open AI</a:t>
            </a:r>
          </a:p>
          <a:p>
            <a:r>
              <a:rPr lang="en-US" altLang="ko-KR" sz="1800" i="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Goodbye CVEs, Hello ‘</a:t>
            </a:r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langchain_experimental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 | </a:t>
            </a:r>
            <a:r>
              <a:rPr lang="en-US" altLang="ko-KR" sz="1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Langchain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i="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OWASP Top Ten | OWASP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dirty="0">
                <a:solidFill>
                  <a:srgbClr val="22222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Tenant Data Security for LLM Applications in Multi-Tenancy Environment</a:t>
            </a:r>
          </a:p>
          <a:p>
            <a:r>
              <a:rPr lang="en-US" altLang="ko-KR" sz="1800" b="1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Signed-Prompt: A New Approach to Prevent Prompt Injection Attacks Against LLM-Integrated Applications</a:t>
            </a:r>
          </a:p>
          <a:p>
            <a:endParaRPr lang="en-US" altLang="ko-KR" sz="1800" i="0" u="none" strike="noStrike" dirty="0">
              <a:solidFill>
                <a:srgbClr val="222222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i="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5C6AF-AEE7-CFB5-B966-ABB9E599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A93AA7-747E-AA51-2B35-34FE155D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pic>
        <p:nvPicPr>
          <p:cNvPr id="27" name="그림 개체 틀 26" descr="종이에 “The End.”가 입력된 타자기 이미지입니다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284" y="5355583"/>
            <a:ext cx="2522904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김남혁</a:t>
            </a:r>
            <a:r>
              <a:rPr lang="ko-KR" altLang="en-US" dirty="0">
                <a:latin typeface="맑은 고딕"/>
                <a:ea typeface="맑은 고딕"/>
              </a:rPr>
              <a:t> / </a:t>
            </a:r>
            <a:r>
              <a:rPr lang="ko-KR" altLang="en-US" dirty="0" err="1">
                <a:latin typeface="맑은 고딕"/>
                <a:ea typeface="맑은 고딕"/>
              </a:rPr>
              <a:t>NamHyeok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Kim</a:t>
            </a:r>
            <a:endParaRPr lang="ko-KR" altLang="en-US" dirty="0" err="1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06093" y="5355583"/>
            <a:ext cx="3077428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science4588@gmail.com</a:t>
            </a:r>
            <a:endParaRPr lang="ko-KR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C765B3E-A7DA-421D-A959-98BFA5AE3B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685154" y="5355583"/>
            <a:ext cx="2270162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@namyokuuuuuuu</a:t>
            </a:r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6600" dirty="0">
                <a:latin typeface="+mj-lt"/>
                <a:ea typeface="+mj-ea"/>
              </a:rPr>
              <a:t>LLM </a:t>
            </a:r>
            <a:r>
              <a:rPr lang="ko-KR" altLang="en-US" sz="6600" dirty="0">
                <a:latin typeface="+mj-lt"/>
                <a:ea typeface="+mj-ea"/>
              </a:rPr>
              <a:t>보안의 특징</a:t>
            </a:r>
            <a:endParaRPr lang="en-US" altLang="ko-KR" sz="6600" dirty="0">
              <a:latin typeface="+mj-lt"/>
              <a:ea typeface="+mj-ea"/>
            </a:endParaRPr>
          </a:p>
        </p:txBody>
      </p:sp>
      <p:sp useBgFill="1">
        <p:nvSpPr>
          <p:cNvPr id="48" name="Rectangle 5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내용 개체 틀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560036"/>
            <a:ext cx="4670233" cy="1488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LLM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인공지능에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대한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프롬프트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공격은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자연어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프롬프트나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학습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데이터를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통해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실행되기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때문에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기존의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보안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툴로는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탐지하기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+mn-ea"/>
              </a:rPr>
              <a:t>어렵다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+mn-ea"/>
              </a:rPr>
              <a:t>. </a:t>
            </a:r>
            <a:endParaRPr lang="en-US" b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altLang="ko-KR">
                <a:latin typeface="+mn-lt"/>
                <a:ea typeface="+mn-ea"/>
              </a:rPr>
              <a:pPr algn="l">
                <a:spcAft>
                  <a:spcPts val="600"/>
                </a:spcAft>
              </a:pPr>
              <a:t>2</a:t>
            </a:fld>
            <a:endParaRPr lang="en-US" altLang="ko-KR">
              <a:latin typeface="+mn-lt"/>
              <a:ea typeface="+mn-ea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9DEA4906-A7AC-DA21-26C1-94D7ABC94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78166" cy="39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2" descr="챗GPT 열풍'에 네이버 '서치GPT'-카카오 '코GPT' 에 대해 알아야 할 것 - BTCC">
            <a:extLst>
              <a:ext uri="{FF2B5EF4-FFF2-40B4-BE49-F238E27FC236}">
                <a16:creationId xmlns:a16="http://schemas.microsoft.com/office/drawing/2014/main" id="{B69EB93C-0351-26D8-7CAA-C86823E1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7" r="18017"/>
          <a:stretch>
            <a:fillRect/>
          </a:stretch>
        </p:blipFill>
        <p:spPr bwMode="auto">
          <a:xfrm>
            <a:off x="7329748" y="1390814"/>
            <a:ext cx="3622154" cy="40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ko-KR" altLang="en-US" dirty="0"/>
              <a:t>취약점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동향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en-US" altLang="ko-KR" dirty="0"/>
              <a:t>Lang chain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나 애플리케이션</a:t>
            </a:r>
            <a:r>
              <a:rPr lang="en-US" altLang="ko-KR" dirty="0"/>
              <a:t>, </a:t>
            </a:r>
            <a:r>
              <a:rPr lang="ko-KR" altLang="en-US" dirty="0"/>
              <a:t>데이터베이스의</a:t>
            </a:r>
            <a:r>
              <a:rPr lang="en-US" altLang="ko-KR" dirty="0"/>
              <a:t> LLM</a:t>
            </a:r>
            <a:r>
              <a:rPr lang="ko-KR" altLang="en-US" dirty="0"/>
              <a:t>과의 통합을 간소화 해주는 </a:t>
            </a:r>
            <a:r>
              <a:rPr lang="en-US" altLang="ko-KR" dirty="0"/>
              <a:t>SDK/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파이썬</a:t>
            </a:r>
            <a:r>
              <a:rPr lang="en-US" altLang="ko-KR" dirty="0"/>
              <a:t>/JS </a:t>
            </a:r>
            <a:r>
              <a:rPr lang="ko-KR" altLang="en-US" dirty="0"/>
              <a:t>라이브러리로 제공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오픈소스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플러그인을 사용하여 기능 확장 가능</a:t>
            </a:r>
            <a:endParaRPr lang="en-US" altLang="ko-KR" dirty="0"/>
          </a:p>
          <a:p>
            <a:pPr rtl="0"/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플러그인에서 취약점 발생</a:t>
            </a:r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n-US" altLang="ko-KR"/>
              <a:t>LLM </a:t>
            </a:r>
            <a:r>
              <a:rPr lang="ko-KR" altLang="en-US"/>
              <a:t>보안 동향 </a:t>
            </a:r>
            <a:r>
              <a:rPr lang="en-US" altLang="ko-KR"/>
              <a:t>- </a:t>
            </a:r>
            <a:r>
              <a:rPr lang="ko-KR" altLang="en-US"/>
              <a:t>김남혁</a:t>
            </a: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screenshot of a Jupyter notebook session showing a successful remote code execution exploitation.&#10;">
            <a:extLst>
              <a:ext uri="{FF2B5EF4-FFF2-40B4-BE49-F238E27FC236}">
                <a16:creationId xmlns:a16="http://schemas.microsoft.com/office/drawing/2014/main" id="{5A33D924-ADBB-D956-5E20-0908E4F6E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3" b="2374"/>
          <a:stretch/>
        </p:blipFill>
        <p:spPr bwMode="auto">
          <a:xfrm>
            <a:off x="-28467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7015" y="1939445"/>
            <a:ext cx="6114985" cy="229832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59187"/>
            <a:ext cx="6534243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+mj-lt"/>
                <a:ea typeface="+mj-ea"/>
              </a:rPr>
              <a:t>CVE-2023-29374</a:t>
            </a:r>
            <a:endParaRPr lang="en-US" altLang="ko-KR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7015" y="4237771"/>
            <a:ext cx="6114982" cy="809351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7012" y="4243618"/>
            <a:ext cx="5957333" cy="80350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1000"/>
              </a:lnSpc>
            </a:pPr>
            <a:r>
              <a:rPr lang="en-US" altLang="ko-KR" sz="1800" dirty="0" err="1">
                <a:solidFill>
                  <a:schemeClr val="bg1"/>
                </a:solidFill>
                <a:latin typeface="+mn-lt"/>
                <a:ea typeface="+mn-ea"/>
              </a:rPr>
              <a:t>llmMathChain</a:t>
            </a: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lt"/>
                <a:ea typeface="+mn-ea"/>
              </a:rPr>
              <a:t>라이브러리에서 아주 간단히 </a:t>
            </a: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</a:rPr>
              <a:t>RCE(remote code execution)</a:t>
            </a:r>
            <a:r>
              <a:rPr lang="ko-KR" altLang="en-US" sz="1800" dirty="0">
                <a:solidFill>
                  <a:schemeClr val="bg1"/>
                </a:solidFill>
                <a:latin typeface="+mn-lt"/>
                <a:ea typeface="+mn-ea"/>
              </a:rPr>
              <a:t>를 프롬프트 </a:t>
            </a:r>
            <a:r>
              <a:rPr lang="ko-KR" altLang="en-US" sz="1800" dirty="0" err="1">
                <a:solidFill>
                  <a:schemeClr val="bg1"/>
                </a:solidFill>
                <a:latin typeface="+mn-lt"/>
                <a:ea typeface="+mn-ea"/>
              </a:rPr>
              <a:t>인젝션을</a:t>
            </a: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lt"/>
                <a:ea typeface="+mn-ea"/>
              </a:rPr>
              <a:t>통해 실행 가능</a:t>
            </a:r>
            <a:endParaRPr lang="en-US" altLang="ko-KR" sz="18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LLM </a:t>
            </a:r>
            <a:r>
              <a:rPr lang="ko-KR" altLang="en-US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보안 동향 </a:t>
            </a:r>
            <a:r>
              <a:rPr lang="en-US" altLang="ko-KR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김남혁</a:t>
            </a: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altLang="ko-KR">
                <a:solidFill>
                  <a:srgbClr val="FFFFFF"/>
                </a:solidFill>
                <a:latin typeface="+mn-lt"/>
                <a:ea typeface="+mn-ea"/>
              </a:rPr>
              <a:pPr algn="l">
                <a:spcAft>
                  <a:spcPts val="600"/>
                </a:spcAft>
              </a:pPr>
              <a:t>5</a:t>
            </a:fld>
            <a:endParaRPr lang="en-US" altLang="ko-KR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6D3F8-9361-CA2D-3C71-3710EE2554A8}"/>
              </a:ext>
            </a:extLst>
          </p:cNvPr>
          <p:cNvSpPr txBox="1"/>
          <p:nvPr/>
        </p:nvSpPr>
        <p:spPr>
          <a:xfrm>
            <a:off x="6126144" y="3519427"/>
            <a:ext cx="379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NVD Base Score : 9.8 Critical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37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5A8015-1432-F573-E621-CDC2B88B9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LLM </a:t>
            </a:r>
            <a:r>
              <a:rPr lang="ko-KR" altLang="en-US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보안 동향 </a:t>
            </a:r>
            <a:r>
              <a:rPr lang="en-US" altLang="ko-KR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kern="1200" cap="all" spc="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김남혁</a:t>
            </a: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altLang="ko-KR">
                <a:solidFill>
                  <a:srgbClr val="FFFFFF"/>
                </a:solidFill>
                <a:latin typeface="+mn-lt"/>
                <a:ea typeface="+mn-ea"/>
              </a:rPr>
              <a:pPr algn="l">
                <a:spcAft>
                  <a:spcPts val="600"/>
                </a:spcAft>
              </a:pPr>
              <a:t>6</a:t>
            </a:fld>
            <a:endParaRPr lang="en-US" altLang="ko-KR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1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ko-KR" altLang="en-US" dirty="0"/>
              <a:t>방어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방어 동향</a:t>
            </a:r>
          </a:p>
        </p:txBody>
      </p:sp>
    </p:spTree>
    <p:extLst>
      <p:ext uri="{BB962C8B-B14F-4D97-AF65-F5344CB8AC3E}">
        <p14:creationId xmlns:p14="http://schemas.microsoft.com/office/powerpoint/2010/main" val="168254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92C25-CD9D-391A-16F5-EFA99A2E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prompt injections</a:t>
            </a:r>
            <a:br>
              <a:rPr lang="en-US" altLang="ko-KR" sz="4000" dirty="0"/>
            </a:br>
            <a:r>
              <a:rPr lang="en-US" altLang="ko-KR" sz="4000" dirty="0"/>
              <a:t>attempt dataset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15072-2CE1-6AA9-2A3B-9273C0EC3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234" y="3202652"/>
            <a:ext cx="4818888" cy="258680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662</a:t>
            </a:r>
            <a:r>
              <a:rPr lang="ko-KR" altLang="en-US" dirty="0"/>
              <a:t>개의 프롬프트 </a:t>
            </a:r>
            <a:r>
              <a:rPr lang="ko-KR" altLang="en-US" dirty="0" err="1"/>
              <a:t>인젝션</a:t>
            </a:r>
            <a:r>
              <a:rPr lang="ko-KR" altLang="en-US" dirty="0"/>
              <a:t> 시도로 간주된 상호작용</a:t>
            </a:r>
            <a:endParaRPr lang="en-US" altLang="ko-KR" dirty="0"/>
          </a:p>
          <a:p>
            <a:r>
              <a:rPr lang="ko-KR" altLang="en-US" dirty="0"/>
              <a:t>데이터셋 </a:t>
            </a:r>
            <a:r>
              <a:rPr lang="ko-KR" altLang="en-US" dirty="0" err="1"/>
              <a:t>파인튜닝</a:t>
            </a:r>
            <a:r>
              <a:rPr lang="ko-KR" altLang="en-US" dirty="0"/>
              <a:t> 시 </a:t>
            </a:r>
            <a:r>
              <a:rPr lang="en-US" altLang="ko-KR" dirty="0"/>
              <a:t>96.5% </a:t>
            </a:r>
            <a:r>
              <a:rPr lang="ko-KR" altLang="en-US" dirty="0"/>
              <a:t>정확도의 공격 감지 성공률을 보임</a:t>
            </a:r>
            <a:endParaRPr lang="en-US" altLang="ko-KR" dirty="0"/>
          </a:p>
          <a:p>
            <a:r>
              <a:rPr lang="en-US" altLang="ko-KR" dirty="0"/>
              <a:t>Hugging Face</a:t>
            </a:r>
            <a:r>
              <a:rPr lang="ko-KR" altLang="en-US" dirty="0"/>
              <a:t>에 학습된 모델을 </a:t>
            </a:r>
            <a:r>
              <a:rPr lang="ko-KR" altLang="en-US" dirty="0" err="1"/>
              <a:t>배포중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레드팀으로</a:t>
            </a:r>
            <a:r>
              <a:rPr lang="ko-KR" altLang="en-US" dirty="0"/>
              <a:t> 사용 가능할 것으로 보임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6429F6A-0A36-F938-6897-4D795DF171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86883" y="3878400"/>
            <a:ext cx="6331491" cy="1600469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7D5F247-1EE4-7BF5-0C64-9F37742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663582-58D7-EF4A-227D-52F40F4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61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1AB5-F68B-E686-4DA8-CA19259D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OWASP TOP 10 for LLM Applications</a:t>
            </a:r>
            <a:endParaRPr lang="ko-KR" altLang="en-US" sz="45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AFD71-AB5A-C841-A0D3-99AF3DB7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416930"/>
            <a:ext cx="4818888" cy="89204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모델 애플리케이션을 위한 </a:t>
            </a:r>
            <a:r>
              <a:rPr lang="en-US" altLang="ko-KR" dirty="0"/>
              <a:t>10</a:t>
            </a:r>
            <a:r>
              <a:rPr lang="ko-KR" altLang="en-US" dirty="0"/>
              <a:t>가지 공격 유형과 가이드 제공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FDEE0-2773-6E44-8918-57C0AD25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429000"/>
            <a:ext cx="4818888" cy="258680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prompt injection</a:t>
            </a:r>
          </a:p>
          <a:p>
            <a:r>
              <a:rPr lang="en-US" altLang="ko-KR" dirty="0"/>
              <a:t>Insecure Output Handling</a:t>
            </a:r>
          </a:p>
          <a:p>
            <a:r>
              <a:rPr lang="en-US" altLang="ko-KR" dirty="0"/>
              <a:t>Training Data Poisoning</a:t>
            </a:r>
          </a:p>
          <a:p>
            <a:r>
              <a:rPr lang="en-US" altLang="ko-KR" dirty="0"/>
              <a:t>Supply Chain Vulnerabilities</a:t>
            </a:r>
          </a:p>
          <a:p>
            <a:r>
              <a:rPr lang="en-US" altLang="ko-KR" dirty="0"/>
              <a:t>Model Denial of Services</a:t>
            </a:r>
          </a:p>
          <a:p>
            <a:r>
              <a:rPr lang="en-US" altLang="ko-KR" dirty="0"/>
              <a:t>Sensitive Information Disclosure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9272532-CCAB-8EBE-8EAB-2E5094E3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noProof="0"/>
              <a:t>LLM </a:t>
            </a:r>
            <a:r>
              <a:rPr lang="ko-KR" altLang="en-US" noProof="0"/>
              <a:t>보안 동향 </a:t>
            </a:r>
            <a:r>
              <a:rPr lang="en-US" altLang="ko-KR" noProof="0"/>
              <a:t>- </a:t>
            </a:r>
            <a:r>
              <a:rPr lang="ko-KR" altLang="en-US" noProof="0"/>
              <a:t>김남혁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692BA3-6AD2-7CA8-D8DF-E1DC5818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9</a:t>
            </a:fld>
            <a:endParaRPr lang="ko-KR" altLang="en-US" noProof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2AE5E3-BF31-D13C-F254-5A4FEF5D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45" y="2637023"/>
            <a:ext cx="4297344" cy="36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079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sharepoint/v3"/>
    <ds:schemaRef ds:uri="http://www.w3.org/XML/1998/namespace"/>
    <ds:schemaRef ds:uri="230e9df3-be65-4c73-a93b-d1236ebd67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269</TotalTime>
  <Words>554</Words>
  <Application>Microsoft Macintosh PowerPoint</Application>
  <PresentationFormat>와이드스크린</PresentationFormat>
  <Paragraphs>128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맑은 고딕</vt:lpstr>
      <vt:lpstr>Arial</vt:lpstr>
      <vt:lpstr>Calibri</vt:lpstr>
      <vt:lpstr>Wingdings</vt:lpstr>
      <vt:lpstr>JuxtaposeVTI</vt:lpstr>
      <vt:lpstr>LLM 보안 동향 ~ 2024. 01</vt:lpstr>
      <vt:lpstr>LLM 보안의 특징</vt:lpstr>
      <vt:lpstr>취약점</vt:lpstr>
      <vt:lpstr>Lang chain</vt:lpstr>
      <vt:lpstr>CVE-2023-29374</vt:lpstr>
      <vt:lpstr>PowerPoint 프레젠테이션</vt:lpstr>
      <vt:lpstr>방어</vt:lpstr>
      <vt:lpstr>prompt injections attempt dataset</vt:lpstr>
      <vt:lpstr>OWASP TOP 10 for LLM Applications</vt:lpstr>
      <vt:lpstr>PowerPoint 프레젠테이션</vt:lpstr>
      <vt:lpstr>OWASP TOP 10 for LLM Applications</vt:lpstr>
      <vt:lpstr>PowerPoint 프레젠테이션</vt:lpstr>
      <vt:lpstr>데이터 유출 보호</vt:lpstr>
      <vt:lpstr>프롬프트 인젝션 방지</vt:lpstr>
      <vt:lpstr>제도</vt:lpstr>
      <vt:lpstr>EU AI ACT</vt:lpstr>
      <vt:lpstr>타임라인</vt:lpstr>
      <vt:lpstr>참고문헌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/>
  <cp:lastModifiedBy>정보경</cp:lastModifiedBy>
  <cp:revision>58</cp:revision>
  <dcterms:created xsi:type="dcterms:W3CDTF">2024-01-19T14:26:37Z</dcterms:created>
  <dcterms:modified xsi:type="dcterms:W3CDTF">2024-02-19T10:30:02Z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