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6" r:id="rId6"/>
    <p:sldId id="269" r:id="rId7"/>
    <p:sldId id="270" r:id="rId8"/>
    <p:sldId id="271" r:id="rId9"/>
    <p:sldId id="272" r:id="rId10"/>
    <p:sldId id="273" r:id="rId11"/>
    <p:sldId id="263" r:id="rId12"/>
    <p:sldId id="264" r:id="rId13"/>
    <p:sldId id="274" r:id="rId14"/>
    <p:sldId id="275" r:id="rId15"/>
    <p:sldId id="268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2024. 2. 29.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S6ErctP8hQ?si=ZBpqwcdq-2v490ev" TargetMode="External"/><Relationship Id="rId2" Type="http://schemas.openxmlformats.org/officeDocument/2006/relationships/hyperlink" Target="https://youtu.be/69vFnVR3Nu0?si=Jc-WjIAXeQynbJD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LmsSDylsPN8?si=0f3nlDZOazp4CZK9" TargetMode="External"/><Relationship Id="rId4" Type="http://schemas.openxmlformats.org/officeDocument/2006/relationships/hyperlink" Target="https://youtu.be/VM2bbfVccRg?si=t1yXcFhHsVacZ7s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35" y="305146"/>
            <a:ext cx="1105452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ea typeface="맑은 고딕"/>
              </a:rPr>
              <a:t>모바일 앱과 클라우드 서비스 연동에서 발생하는 보안 취약점 2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5044" y="3602038"/>
            <a:ext cx="1040295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sz="1800">
                <a:latin typeface="맑은 고딕"/>
                <a:ea typeface="맑은 고딕"/>
              </a:rPr>
              <a:t>BCG 장건희 </a:t>
            </a:r>
          </a:p>
          <a:p>
            <a:pPr algn="l"/>
            <a:r>
              <a:rPr lang="en-US" altLang="ko-KR" sz="1800">
                <a:latin typeface="맑은 고딕"/>
                <a:ea typeface="맑은 고딕"/>
              </a:rPr>
              <a:t>02/28</a:t>
            </a:r>
            <a:endParaRPr lang="ko-KR" altLang="en-US" sz="1800">
              <a:latin typeface="맑은 고딕"/>
              <a:ea typeface="맑은 고딕"/>
            </a:endParaRPr>
          </a:p>
          <a:p>
            <a:pPr algn="l"/>
            <a:endParaRPr lang="ko-KR" altLang="en-US" sz="18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200D-B2CE-95FE-DEA0-88CD84B6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 iOS </a:t>
            </a:r>
            <a:r>
              <a:rPr lang="ko-KR" altLang="en-US">
                <a:latin typeface="Malgun Gothic"/>
                <a:ea typeface="Malgun Gothic"/>
              </a:rPr>
              <a:t>생태계 유형1 - 탈옥</a:t>
            </a:r>
            <a:endParaRPr lang="ko-KR">
              <a:latin typeface="Malgun Gothic"/>
              <a:ea typeface="Malgun Gothic"/>
            </a:endParaRPr>
          </a:p>
        </p:txBody>
      </p:sp>
      <p:pic>
        <p:nvPicPr>
          <p:cNvPr id="6" name="내용 개체 틀 5" descr="텍스트, 스크린샷, 로고, 휴대 전화이(가) 표시된 사진&#10;&#10;자동 생성된 설명">
            <a:extLst>
              <a:ext uri="{FF2B5EF4-FFF2-40B4-BE49-F238E27FC236}">
                <a16:creationId xmlns:a16="http://schemas.microsoft.com/office/drawing/2014/main" id="{118C83FF-6695-7834-6987-22AF12AED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015" y="1510147"/>
            <a:ext cx="9596347" cy="4910406"/>
          </a:xfrm>
        </p:spPr>
      </p:pic>
    </p:spTree>
    <p:extLst>
      <p:ext uri="{BB962C8B-B14F-4D97-AF65-F5344CB8AC3E}">
        <p14:creationId xmlns:p14="http://schemas.microsoft.com/office/powerpoint/2010/main" val="240403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200D-B2CE-95FE-DEA0-88CD84B6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 </a:t>
            </a:r>
            <a:r>
              <a:rPr lang="ko-KR" altLang="en-US" err="1">
                <a:latin typeface="Malgun Gothic"/>
                <a:ea typeface="Malgun Gothic"/>
              </a:rPr>
              <a:t>i</a:t>
            </a:r>
            <a:r>
              <a:rPr lang="en-US" altLang="ko-KR" err="1">
                <a:latin typeface="Malgun Gothic"/>
                <a:ea typeface="Malgun Gothic"/>
              </a:rPr>
              <a:t>os</a:t>
            </a:r>
            <a:r>
              <a:rPr lang="ko-KR">
                <a:latin typeface="Malgun Gothic"/>
                <a:ea typeface="Malgun Gothic"/>
              </a:rPr>
              <a:t> </a:t>
            </a:r>
            <a:r>
              <a:rPr lang="en-US" altLang="ko-KR">
                <a:latin typeface="Malgun Gothic"/>
                <a:ea typeface="Malgun Gothic"/>
              </a:rPr>
              <a:t>-</a:t>
            </a:r>
            <a:r>
              <a:rPr lang="ko-KR">
                <a:latin typeface="Malgun Gothic"/>
                <a:ea typeface="Malgun Gothic"/>
              </a:rPr>
              <a:t> </a:t>
            </a:r>
            <a:r>
              <a:rPr lang="en-US" altLang="ko-KR">
                <a:latin typeface="Malgun Gothic"/>
                <a:ea typeface="Malgun Gothic"/>
              </a:rPr>
              <a:t>tweak</a:t>
            </a:r>
          </a:p>
        </p:txBody>
      </p:sp>
      <p:pic>
        <p:nvPicPr>
          <p:cNvPr id="4" name="내용 개체 틀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C8C9742-0351-F12F-ED7C-40FE6541A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912" y="1645833"/>
            <a:ext cx="7263082" cy="48546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BADDC-EBDA-00BF-572A-3DAF0956C57D}"/>
              </a:ext>
            </a:extLst>
          </p:cNvPr>
          <p:cNvSpPr txBox="1"/>
          <p:nvPr/>
        </p:nvSpPr>
        <p:spPr>
          <a:xfrm>
            <a:off x="478993" y="2281459"/>
            <a:ext cx="3073879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" altLang="en-US" sz="2100" dirty="0" err="1">
                <a:solidFill>
                  <a:srgbClr val="202124"/>
                </a:solidFill>
                <a:latin typeface="Consolas"/>
                <a:ea typeface="맑은 고딕"/>
              </a:rPr>
              <a:t>Tweak</a:t>
            </a:r>
            <a:r>
              <a:rPr lang="ko" altLang="en-US" sz="2100" dirty="0">
                <a:solidFill>
                  <a:srgbClr val="202124"/>
                </a:solidFill>
                <a:latin typeface="Consolas"/>
                <a:ea typeface="맑은 고딕"/>
              </a:rPr>
              <a:t> : 비틀다</a:t>
            </a:r>
          </a:p>
          <a:p>
            <a:endParaRPr lang="ko" altLang="en-US" sz="2100">
              <a:solidFill>
                <a:srgbClr val="202124"/>
              </a:solidFill>
              <a:latin typeface="Consolas"/>
              <a:ea typeface="맑은 고딕"/>
            </a:endParaRPr>
          </a:p>
          <a:p>
            <a:r>
              <a:rPr lang="ko" altLang="en-US" sz="2100" dirty="0" err="1">
                <a:solidFill>
                  <a:srgbClr val="202124"/>
                </a:solidFill>
                <a:latin typeface="Consolas"/>
                <a:ea typeface="맑은 고딕"/>
              </a:rPr>
              <a:t>Cydia</a:t>
            </a:r>
            <a:r>
              <a:rPr lang="ko" altLang="en-US" sz="2100" dirty="0">
                <a:solidFill>
                  <a:srgbClr val="202124"/>
                </a:solidFill>
                <a:latin typeface="Consolas"/>
                <a:ea typeface="맑은 고딕"/>
              </a:rPr>
              <a:t> </a:t>
            </a:r>
            <a:r>
              <a:rPr lang="ko" altLang="en-US" sz="2100" dirty="0" err="1">
                <a:solidFill>
                  <a:srgbClr val="202124"/>
                </a:solidFill>
                <a:latin typeface="Consolas"/>
                <a:ea typeface="맑은 고딕"/>
              </a:rPr>
              <a:t>라고</a:t>
            </a:r>
            <a:r>
              <a:rPr lang="ko" altLang="en-US" sz="2100" dirty="0">
                <a:solidFill>
                  <a:srgbClr val="202124"/>
                </a:solidFill>
                <a:latin typeface="Consolas"/>
                <a:ea typeface="맑은 고딕"/>
              </a:rPr>
              <a:t> 하는 탈옥 앱스토어 에서 설치,</a:t>
            </a:r>
          </a:p>
          <a:p>
            <a:endParaRPr lang="ko" altLang="en-US" sz="2100">
              <a:solidFill>
                <a:srgbClr val="202124"/>
              </a:solidFill>
              <a:latin typeface="Consolas"/>
              <a:ea typeface="맑은 고딕"/>
            </a:endParaRPr>
          </a:p>
          <a:p>
            <a:r>
              <a:rPr lang="ko" altLang="en-US" sz="2100" dirty="0">
                <a:solidFill>
                  <a:srgbClr val="202124"/>
                </a:solidFill>
                <a:latin typeface="Consolas"/>
                <a:ea typeface="맑은 고딕"/>
              </a:rPr>
              <a:t>정상 프로그램 </a:t>
            </a:r>
            <a:r>
              <a:rPr lang="ko" altLang="en-US" sz="2100" dirty="0" err="1">
                <a:solidFill>
                  <a:srgbClr val="202124"/>
                </a:solidFill>
                <a:latin typeface="Consolas"/>
                <a:ea typeface="맑은 고딕"/>
              </a:rPr>
              <a:t>실행시</a:t>
            </a:r>
            <a:r>
              <a:rPr lang="ko" altLang="en-US" sz="2100" dirty="0">
                <a:solidFill>
                  <a:srgbClr val="202124"/>
                </a:solidFill>
                <a:latin typeface="Consolas"/>
                <a:ea typeface="맑은 고딕"/>
              </a:rPr>
              <a:t> 메모리에 </a:t>
            </a:r>
            <a:r>
              <a:rPr lang="ko" altLang="en-US" sz="2100" dirty="0" err="1">
                <a:solidFill>
                  <a:srgbClr val="202124"/>
                </a:solidFill>
                <a:latin typeface="Consolas"/>
                <a:ea typeface="맑은 고딕"/>
              </a:rPr>
              <a:t>tweak을</a:t>
            </a:r>
            <a:r>
              <a:rPr lang="ko" altLang="en-US" sz="2100" dirty="0">
                <a:solidFill>
                  <a:srgbClr val="202124"/>
                </a:solidFill>
                <a:latin typeface="Consolas"/>
                <a:ea typeface="맑은 고딕"/>
              </a:rPr>
              <a:t> 삽입하여 메모리 </a:t>
            </a:r>
            <a:r>
              <a:rPr lang="ko" altLang="en-US" sz="2100" dirty="0" err="1">
                <a:solidFill>
                  <a:srgbClr val="202124"/>
                </a:solidFill>
                <a:latin typeface="Consolas"/>
                <a:ea typeface="맑은 고딕"/>
              </a:rPr>
              <a:t>어뷰징등의</a:t>
            </a:r>
            <a:r>
              <a:rPr lang="ko" altLang="en-US" sz="2100" dirty="0">
                <a:solidFill>
                  <a:srgbClr val="202124"/>
                </a:solidFill>
                <a:latin typeface="Consolas"/>
                <a:ea typeface="맑은 고딕"/>
              </a:rPr>
              <a:t> 허가되지 않은 동작을 실행</a:t>
            </a:r>
          </a:p>
          <a:p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8650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AD3F5-C3DA-0B85-A0D7-BF89BC36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 iOS 생태계 유형 2 - </a:t>
            </a:r>
            <a:r>
              <a:rPr lang="ko-KR">
                <a:latin typeface="Malgun Gothic"/>
                <a:ea typeface="Malgun Gothic"/>
              </a:rPr>
              <a:t>앱 </a:t>
            </a:r>
            <a:r>
              <a:rPr lang="ko-KR" err="1">
                <a:latin typeface="Malgun Gothic"/>
                <a:ea typeface="Malgun Gothic"/>
              </a:rPr>
              <a:t>위변조</a:t>
            </a:r>
            <a:endParaRPr lang="ko-KR" altLang="en-US" err="1">
              <a:ea typeface="맑은 고딕"/>
            </a:endParaRPr>
          </a:p>
        </p:txBody>
      </p:sp>
      <p:pic>
        <p:nvPicPr>
          <p:cNvPr id="4" name="내용 개체 틀 3" descr="텍스트, 스크린샷, 휴대 전화, 정보기기이(가) 표시된 사진&#10;&#10;자동 생성된 설명">
            <a:extLst>
              <a:ext uri="{FF2B5EF4-FFF2-40B4-BE49-F238E27FC236}">
                <a16:creationId xmlns:a16="http://schemas.microsoft.com/office/drawing/2014/main" id="{E8DDF7A9-ADAC-AF5A-2DF2-33E25429C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0" y="1891506"/>
            <a:ext cx="7295071" cy="5168480"/>
          </a:xfrm>
        </p:spPr>
      </p:pic>
    </p:spTree>
    <p:extLst>
      <p:ext uri="{BB962C8B-B14F-4D97-AF65-F5344CB8AC3E}">
        <p14:creationId xmlns:p14="http://schemas.microsoft.com/office/powerpoint/2010/main" val="95287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B7E7-FD14-2512-EEE7-C9EE096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b="1" dirty="0">
                <a:ea typeface="맑은 고딕"/>
              </a:rPr>
              <a:t>모바일 앱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4C03-3434-F5A0-C4CF-9259FFCA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5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Back-End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아키텍쳐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구성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내장된 클라우드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SDK를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통해 서비스를 호출(REST API)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사용자인증에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Credential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(Access/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Secret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Key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) 필요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345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B7E7-FD14-2512-EEE7-C9EE096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b="1" dirty="0">
                <a:ea typeface="맑은 고딕"/>
              </a:rPr>
              <a:t>모바일 앱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4C03-3434-F5A0-C4CF-9259FFCA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5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Back-End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아키텍쳐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구성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내장된 클라우드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SDK를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통해 서비스를 호출(REST API)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사용자인증에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Credential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(Access/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Secret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Key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) 필요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endParaRPr lang="ko-KR" alt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4" name="그림 3" descr="텍스트, 스크린샷, 브랜드, 디자인이(가) 표시된 사진&#10;&#10;자동 생성된 설명">
            <a:extLst>
              <a:ext uri="{FF2B5EF4-FFF2-40B4-BE49-F238E27FC236}">
                <a16:creationId xmlns:a16="http://schemas.microsoft.com/office/drawing/2014/main" id="{476C31F2-909E-8135-896C-39A03A85B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0" y="28754"/>
            <a:ext cx="10430205" cy="6383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BA7243-98EB-847D-BBA2-3DE6F0A2E10D}"/>
              </a:ext>
            </a:extLst>
          </p:cNvPr>
          <p:cNvSpPr txBox="1"/>
          <p:nvPr/>
        </p:nvSpPr>
        <p:spPr>
          <a:xfrm>
            <a:off x="2941608" y="6406551"/>
            <a:ext cx="9414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https://www.oss.kr/festival_speakers/show/b2b930df-7827-470b-acf2-9e9755cc7994</a:t>
            </a:r>
          </a:p>
        </p:txBody>
      </p:sp>
    </p:spTree>
    <p:extLst>
      <p:ext uri="{BB962C8B-B14F-4D97-AF65-F5344CB8AC3E}">
        <p14:creationId xmlns:p14="http://schemas.microsoft.com/office/powerpoint/2010/main" val="422048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2E60B-F884-B2B4-0167-2430780C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ea typeface="맑은 고딕"/>
              </a:rPr>
              <a:t>모니터링 비용 절감의 위험성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CEC8B-F6D2-D81E-4975-1F6C65359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소규모 서비스일때는 큰문제가 없지만 서비스가 커지면서 모니터링 비용이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커질수가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있음.</a:t>
            </a:r>
          </a:p>
          <a:p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대략적으로 중-대 규모의 서비스에서 월간 발생하는 로그 저장비용, 로그 수집비용, 모니터링 서비스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사용료등을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합치면 $500 - $2,000 정도의 비용이 나감.</a:t>
            </a:r>
          </a:p>
          <a:p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하지만 기술장애나 보안 사고시에 기록이 없으면 사건 규명도 하지 못하므로 로그 저장비용을 절약하는 행위를 지양할 필요가 있음.</a:t>
            </a:r>
          </a:p>
          <a:p>
            <a:endParaRPr lang="ko-KR" alt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  </a:t>
            </a: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* AWS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CloudWatch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Azure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Monitor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, Google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Cloud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Monitoring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등의 기본 적인 로그 서비스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44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C2E6-3CC8-0504-E6C4-949C1FE2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>
                <a:latin typeface="맑은 고딕"/>
                <a:ea typeface="맑은 고딕"/>
              </a:rPr>
              <a:t>보안을 생각하는 클라우드</a:t>
            </a:r>
            <a:r>
              <a:rPr lang="ko-KR" b="1">
                <a:latin typeface="맑은 고딕"/>
                <a:ea typeface="맑은 고딕"/>
              </a:rPr>
              <a:t> </a:t>
            </a:r>
            <a:r>
              <a:rPr lang="ko-KR" altLang="en-US" b="1">
                <a:latin typeface="맑은 고딕"/>
                <a:ea typeface="맑은 고딕"/>
              </a:rPr>
              <a:t>사용</a:t>
            </a:r>
            <a:r>
              <a:rPr lang="ko-KR" b="1">
                <a:latin typeface="맑은 고딕"/>
                <a:ea typeface="맑은 고딕"/>
              </a:rPr>
              <a:t> </a:t>
            </a:r>
            <a:r>
              <a:rPr lang="ko-KR" altLang="en-US" b="1">
                <a:latin typeface="맑은 고딕"/>
                <a:ea typeface="맑은 고딕"/>
              </a:rPr>
              <a:t> 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66F46-82A1-7233-F21C-4F8BF833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ea typeface="+mn-lt"/>
                <a:cs typeface="+mn-lt"/>
              </a:rPr>
              <a:t> </a:t>
            </a:r>
            <a:r>
              <a:rPr lang="ko-KR" sz="2400" dirty="0">
                <a:ea typeface="+mn-lt"/>
                <a:cs typeface="+mn-lt"/>
              </a:rPr>
              <a:t>클라우드 키에 대한 적절한 권한 통제</a:t>
            </a:r>
            <a:br>
              <a:rPr lang="ko-KR" sz="2400" dirty="0">
                <a:ea typeface="+mn-lt"/>
                <a:cs typeface="+mn-lt"/>
              </a:rPr>
            </a:br>
            <a:r>
              <a:rPr lang="ko-KR" altLang="en-US" sz="2400" dirty="0">
                <a:ea typeface="+mn-lt"/>
                <a:cs typeface="+mn-lt"/>
              </a:rPr>
              <a:t> </a:t>
            </a:r>
            <a:r>
              <a:rPr lang="ko-KR" sz="2400" dirty="0" err="1">
                <a:ea typeface="+mn-lt"/>
                <a:cs typeface="+mn-lt"/>
              </a:rPr>
              <a:t>루트키</a:t>
            </a:r>
            <a:r>
              <a:rPr lang="ko-KR" sz="2400" dirty="0">
                <a:ea typeface="+mn-lt"/>
                <a:cs typeface="+mn-lt"/>
              </a:rPr>
              <a:t> 사용 금지</a:t>
            </a:r>
            <a:br>
              <a:rPr lang="ko-KR" sz="2400" dirty="0">
                <a:ea typeface="+mn-lt"/>
                <a:cs typeface="+mn-lt"/>
              </a:rPr>
            </a:br>
            <a:r>
              <a:rPr lang="ko-KR" altLang="en-US" sz="2400" dirty="0">
                <a:ea typeface="+mn-lt"/>
                <a:cs typeface="+mn-lt"/>
              </a:rPr>
              <a:t> </a:t>
            </a:r>
            <a:r>
              <a:rPr lang="ko-KR" sz="2400" dirty="0">
                <a:ea typeface="+mn-lt"/>
                <a:cs typeface="+mn-lt"/>
              </a:rPr>
              <a:t>키 하드코딩 금지</a:t>
            </a:r>
            <a:br>
              <a:rPr lang="ko-KR" sz="2400" dirty="0">
                <a:ea typeface="+mn-lt"/>
                <a:cs typeface="+mn-lt"/>
              </a:rPr>
            </a:br>
            <a:endParaRPr lang="ko-KR" sz="2400">
              <a:ea typeface="+mn-lt"/>
              <a:cs typeface="+mn-lt"/>
            </a:endParaRPr>
          </a:p>
          <a:p>
            <a:r>
              <a:rPr lang="ko-KR" sz="2400" dirty="0">
                <a:ea typeface="+mn-lt"/>
                <a:cs typeface="+mn-lt"/>
              </a:rPr>
              <a:t>클라우드 보안에 대한 비용 투자</a:t>
            </a:r>
            <a:br>
              <a:rPr lang="ko-KR" sz="2400" dirty="0">
                <a:ea typeface="+mn-lt"/>
                <a:cs typeface="+mn-lt"/>
              </a:rPr>
            </a:br>
            <a:r>
              <a:rPr lang="ko-KR" altLang="en-US" sz="2400" dirty="0">
                <a:ea typeface="+mn-lt"/>
                <a:cs typeface="+mn-lt"/>
              </a:rPr>
              <a:t> </a:t>
            </a:r>
            <a:r>
              <a:rPr lang="ko-KR" sz="2400" dirty="0">
                <a:ea typeface="+mn-lt"/>
                <a:cs typeface="+mn-lt"/>
              </a:rPr>
              <a:t>로깅 + 모니터링</a:t>
            </a:r>
            <a:br>
              <a:rPr lang="ko-KR" sz="2400" dirty="0">
                <a:ea typeface="+mn-lt"/>
                <a:cs typeface="+mn-lt"/>
              </a:rPr>
            </a:br>
            <a:endParaRPr lang="ko-KR" altLang="en-US" sz="2400">
              <a:ea typeface="+mn-lt"/>
              <a:cs typeface="+mn-lt"/>
            </a:endParaRPr>
          </a:p>
          <a:p>
            <a:r>
              <a:rPr lang="ko-KR" sz="2400" dirty="0">
                <a:ea typeface="+mn-lt"/>
                <a:cs typeface="+mn-lt"/>
              </a:rPr>
              <a:t>내부 토론, 보안 컨설팅을 통한 리스크 관리</a:t>
            </a:r>
            <a:br>
              <a:rPr lang="ko-KR" sz="2400" dirty="0">
                <a:ea typeface="+mn-lt"/>
                <a:cs typeface="+mn-lt"/>
              </a:rPr>
            </a:br>
            <a:r>
              <a:rPr lang="ko-KR" altLang="en-US" sz="2400" dirty="0">
                <a:ea typeface="+mn-lt"/>
                <a:cs typeface="+mn-lt"/>
              </a:rPr>
              <a:t> </a:t>
            </a:r>
            <a:r>
              <a:rPr lang="ko-KR" sz="2400" dirty="0" err="1">
                <a:ea typeface="+mn-lt"/>
                <a:cs typeface="+mn-lt"/>
              </a:rPr>
              <a:t>버그바운티</a:t>
            </a:r>
            <a:r>
              <a:rPr lang="ko-KR" sz="2400" dirty="0">
                <a:ea typeface="+mn-lt"/>
                <a:cs typeface="+mn-lt"/>
              </a:rPr>
              <a:t> 프로그램 참여</a:t>
            </a:r>
            <a:br>
              <a:rPr lang="ko-KR" sz="2400" dirty="0">
                <a:ea typeface="+mn-lt"/>
                <a:cs typeface="+mn-lt"/>
              </a:rPr>
            </a:br>
            <a:endParaRPr lang="ko-KR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93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B7E7-FD14-2512-EEE7-C9EE096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b="1">
                <a:ea typeface="맑은 고딕"/>
              </a:rPr>
              <a:t>목차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4C03-3434-F5A0-C4CF-9259FFCA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ko-KR" altLang="en-US">
                <a:ea typeface="맑은 고딕"/>
              </a:rPr>
              <a:t>하드코딩</a:t>
            </a:r>
            <a:endParaRPr lang="ko-KR"/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>
                <a:ea typeface="맑은 고딕"/>
              </a:rPr>
              <a:t>어플리케이션 해킹 유형</a:t>
            </a:r>
            <a:endParaRPr lang="ko-KR">
              <a:ea typeface="맑은 고딕" panose="020B0503020000020004" pitchFamily="34" charset="-127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ios생태계에서의</a:t>
            </a:r>
            <a:r>
              <a:rPr lang="ko-KR" altLang="en-US">
                <a:ea typeface="맑은 고딕"/>
              </a:rPr>
              <a:t> 방법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>
                <a:ea typeface="맑은 고딕"/>
              </a:rPr>
              <a:t>앱 패키지 분석으로 기술적 정보 파악하기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 err="1">
                <a:ea typeface="맑은 고딕"/>
              </a:rPr>
              <a:t>크리덴셜</a:t>
            </a:r>
            <a:r>
              <a:rPr lang="ko-KR" altLang="en-US">
                <a:ea typeface="맑은 고딕"/>
              </a:rPr>
              <a:t> 정보 관리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ko-KR" altLang="en-US">
                <a:ea typeface="맑은 고딕"/>
              </a:rPr>
              <a:t>모니터링 비용 감축의 위험성</a:t>
            </a:r>
          </a:p>
          <a:p>
            <a:pPr marL="514350" indent="-514350">
              <a:buFont typeface="Calibri" panose="020B0604020202020204" pitchFamily="34" charset="0"/>
              <a:buChar char="-"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9262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B7E7-FD14-2512-EEE7-C9EE096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b="1">
                <a:ea typeface="맑은 고딕"/>
              </a:rPr>
              <a:t>참조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4C03-3434-F5A0-C4CF-9259FFCA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100">
                <a:ea typeface="+mn-lt"/>
                <a:cs typeface="+mn-lt"/>
              </a:rPr>
              <a:t>NHN </a:t>
            </a:r>
            <a:r>
              <a:rPr lang="ko-KR" altLang="en-US" sz="1100" err="1">
                <a:ea typeface="+mn-lt"/>
                <a:cs typeface="+mn-lt"/>
              </a:rPr>
              <a:t>Cloud</a:t>
            </a:r>
            <a:r>
              <a:rPr lang="ko-KR" altLang="en-US" sz="1100">
                <a:ea typeface="+mn-lt"/>
                <a:cs typeface="+mn-lt"/>
              </a:rPr>
              <a:t> </a:t>
            </a:r>
            <a:r>
              <a:rPr lang="ko-KR" altLang="en-US" sz="1100" err="1">
                <a:ea typeface="+mn-lt"/>
                <a:cs typeface="+mn-lt"/>
              </a:rPr>
              <a:t>On</a:t>
            </a:r>
            <a:r>
              <a:rPr lang="ko-KR" altLang="en-US" sz="1100">
                <a:ea typeface="+mn-lt"/>
                <a:cs typeface="+mn-lt"/>
              </a:rPr>
              <a:t> </a:t>
            </a:r>
            <a:r>
              <a:rPr lang="ko-KR" altLang="en-US" sz="1100" err="1">
                <a:ea typeface="+mn-lt"/>
                <a:cs typeface="+mn-lt"/>
              </a:rPr>
              <a:t>웨비나</a:t>
            </a:r>
            <a:r>
              <a:rPr lang="ko-KR" altLang="en-US" sz="1100">
                <a:ea typeface="+mn-lt"/>
                <a:cs typeface="+mn-lt"/>
              </a:rPr>
              <a:t> 10｜모바일 해킹에 대응하는 강력한 앱 보안 솔루션 </a:t>
            </a:r>
            <a:r>
              <a:rPr lang="ko-KR" sz="110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https://youtu.be/69vFnVR3Nu0?si=Jc-WjIAXeQynbJDy</a:t>
            </a:r>
            <a:endParaRPr lang="ko-KR" sz="1100">
              <a:ea typeface="+mn-lt"/>
              <a:cs typeface="+mn-lt"/>
            </a:endParaRPr>
          </a:p>
          <a:p>
            <a:r>
              <a:rPr lang="en-US" altLang="ko-KR" sz="1100">
                <a:ea typeface="+mn-lt"/>
                <a:cs typeface="+mn-lt"/>
              </a:rPr>
              <a:t>2020</a:t>
            </a:r>
            <a:r>
              <a:rPr lang="ko-KR" sz="1100">
                <a:ea typeface="+mn-lt"/>
                <a:cs typeface="+mn-lt"/>
              </a:rPr>
              <a:t> 공개</a:t>
            </a:r>
            <a:r>
              <a:rPr lang="en-US" altLang="ko-KR" sz="1100">
                <a:ea typeface="+mn-lt"/>
                <a:cs typeface="+mn-lt"/>
              </a:rPr>
              <a:t>SW</a:t>
            </a:r>
            <a:r>
              <a:rPr lang="ko-KR" sz="1100">
                <a:ea typeface="+mn-lt"/>
                <a:cs typeface="+mn-lt"/>
              </a:rPr>
              <a:t> 페스티벌 </a:t>
            </a:r>
            <a:r>
              <a:rPr lang="en-US" altLang="ko-KR" sz="1100">
                <a:ea typeface="+mn-lt"/>
                <a:cs typeface="+mn-lt"/>
              </a:rPr>
              <a:t>Track1_Session7</a:t>
            </a:r>
            <a:r>
              <a:rPr lang="ko-KR" sz="1100">
                <a:ea typeface="+mn-lt"/>
                <a:cs typeface="+mn-lt"/>
              </a:rPr>
              <a:t> </a:t>
            </a:r>
            <a:r>
              <a:rPr lang="en-US" altLang="ko-KR" sz="1100">
                <a:ea typeface="+mn-lt"/>
                <a:cs typeface="+mn-lt"/>
              </a:rPr>
              <a:t>"</a:t>
            </a:r>
            <a:r>
              <a:rPr lang="ko-KR" sz="1100">
                <a:ea typeface="+mn-lt"/>
                <a:cs typeface="+mn-lt"/>
              </a:rPr>
              <a:t>모바일 앱의 클라우드 보안취약점과 대응방안</a:t>
            </a:r>
            <a:r>
              <a:rPr lang="en-US" altLang="ko-KR" sz="1100">
                <a:ea typeface="+mn-lt"/>
                <a:cs typeface="+mn-lt"/>
              </a:rPr>
              <a:t>"</a:t>
            </a:r>
            <a:r>
              <a:rPr lang="ko-KR" sz="1100">
                <a:ea typeface="+mn-lt"/>
                <a:cs typeface="+mn-lt"/>
              </a:rPr>
              <a:t> 박현준</a:t>
            </a:r>
            <a:r>
              <a:rPr lang="en-US" altLang="ko-KR" sz="1100">
                <a:ea typeface="+mn-lt"/>
                <a:cs typeface="+mn-lt"/>
              </a:rPr>
              <a:t>(</a:t>
            </a:r>
            <a:r>
              <a:rPr lang="ko-KR" sz="1100">
                <a:ea typeface="+mn-lt"/>
                <a:cs typeface="+mn-lt"/>
              </a:rPr>
              <a:t>네이버</a:t>
            </a:r>
            <a:r>
              <a:rPr lang="en-US" altLang="ko-KR" sz="1100">
                <a:ea typeface="+mn-lt"/>
                <a:cs typeface="+mn-lt"/>
              </a:rPr>
              <a:t>) </a:t>
            </a:r>
            <a:r>
              <a:rPr lang="en-US" sz="11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https://youtu.be/gS6ErctP8hQ?si=ZBpqwcdq-2v490ev</a:t>
            </a:r>
            <a:endParaRPr lang="ko-KR" altLang="en-US" sz="1100"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100">
                <a:ea typeface="+mn-lt"/>
                <a:cs typeface="+mn-lt"/>
              </a:rPr>
              <a:t>Zimperium(</a:t>
            </a:r>
            <a:r>
              <a:rPr lang="ko-KR" altLang="en-US" sz="1100" err="1">
                <a:ea typeface="+mn-lt"/>
                <a:cs typeface="+mn-lt"/>
              </a:rPr>
              <a:t>짐페리움</a:t>
            </a:r>
            <a:r>
              <a:rPr lang="en-US" sz="1100">
                <a:ea typeface="+mn-lt"/>
                <a:cs typeface="+mn-lt"/>
              </a:rPr>
              <a:t>)</a:t>
            </a:r>
            <a:r>
              <a:rPr lang="en-US" altLang="ko-KR" sz="1100">
                <a:ea typeface="+mn-lt"/>
                <a:cs typeface="+mn-lt"/>
              </a:rPr>
              <a:t> </a:t>
            </a:r>
            <a:r>
              <a:rPr lang="ko-KR" altLang="en-US" sz="1100">
                <a:ea typeface="+mn-lt"/>
                <a:cs typeface="+mn-lt"/>
              </a:rPr>
              <a:t>모바일</a:t>
            </a:r>
            <a:r>
              <a:rPr lang="en-US" altLang="ko-KR" sz="1100">
                <a:ea typeface="+mn-lt"/>
                <a:cs typeface="+mn-lt"/>
              </a:rPr>
              <a:t> </a:t>
            </a:r>
            <a:r>
              <a:rPr lang="ko-KR" altLang="en-US" sz="1100">
                <a:ea typeface="+mn-lt"/>
                <a:cs typeface="+mn-lt"/>
              </a:rPr>
              <a:t>앱</a:t>
            </a:r>
            <a:r>
              <a:rPr lang="en-US" altLang="ko-KR" sz="1100">
                <a:ea typeface="+mn-lt"/>
                <a:cs typeface="+mn-lt"/>
              </a:rPr>
              <a:t> </a:t>
            </a:r>
            <a:r>
              <a:rPr lang="ko-KR" altLang="en-US" sz="1100">
                <a:ea typeface="+mn-lt"/>
                <a:cs typeface="+mn-lt"/>
              </a:rPr>
              <a:t>보호와</a:t>
            </a:r>
            <a:r>
              <a:rPr lang="en-US" altLang="ko-KR" sz="1100">
                <a:ea typeface="+mn-lt"/>
                <a:cs typeface="+mn-lt"/>
              </a:rPr>
              <a:t> </a:t>
            </a:r>
            <a:r>
              <a:rPr lang="ko-KR" altLang="en-US" sz="1100">
                <a:ea typeface="+mn-lt"/>
                <a:cs typeface="+mn-lt"/>
              </a:rPr>
              <a:t>소스코드</a:t>
            </a:r>
            <a:r>
              <a:rPr lang="en-US" altLang="ko-KR" sz="1100">
                <a:ea typeface="+mn-lt"/>
                <a:cs typeface="+mn-lt"/>
              </a:rPr>
              <a:t> </a:t>
            </a:r>
            <a:r>
              <a:rPr lang="ko-KR" altLang="en-US" sz="1100">
                <a:ea typeface="+mn-lt"/>
                <a:cs typeface="+mn-lt"/>
              </a:rPr>
              <a:t>난독화 </a:t>
            </a:r>
            <a:r>
              <a:rPr lang="ko-KR" sz="110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https://youtu.be/VM2bbfVccRg?si=t1yXcFhHsVacZ7su</a:t>
            </a:r>
            <a:endParaRPr lang="en-US" sz="1100">
              <a:ea typeface="+mn-lt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ko-KR" sz="1100">
                <a:ea typeface="+mn-lt"/>
                <a:cs typeface="+mn-lt"/>
              </a:rPr>
              <a:t>모바일 취약점 진단을 할 때 꼭 봐야 할 가이드 (영상 자막)</a:t>
            </a:r>
            <a:r>
              <a:rPr lang="ko-KR" altLang="en-US" sz="1100">
                <a:ea typeface="+mn-lt"/>
                <a:cs typeface="+mn-lt"/>
              </a:rPr>
              <a:t>  </a:t>
            </a:r>
            <a:r>
              <a:rPr lang="ko-KR" sz="110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https://youtu.be/LmsSDylsPN8?si=0f3nlDZOazp4CZK9</a:t>
            </a:r>
            <a:endParaRPr lang="ko-KR" sz="1100">
              <a:ea typeface="+mn-lt"/>
              <a:cs typeface="+mn-lt"/>
            </a:endParaRPr>
          </a:p>
          <a:p>
            <a:endParaRPr lang="en-US" altLang="ko-KR" sz="110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100">
              <a:ea typeface="+mn-lt"/>
              <a:cs typeface="+mn-lt"/>
            </a:endParaRPr>
          </a:p>
          <a:p>
            <a:endParaRPr lang="ko-KR" sz="11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515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B7E7-FD14-2512-EEE7-C9EE096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b="1">
                <a:ea typeface="맑은 고딕"/>
              </a:rPr>
              <a:t>하드코딩 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4C03-3434-F5A0-C4CF-9259FFCA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5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상수나 변수에 들어가는 값을 소스코드에 직접 쓰는 방식</a:t>
            </a:r>
            <a:endParaRPr lang="ko-KR" altLang="en-US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  <a:p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모바일 앱 실행 시 사용자에게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받을정보를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>
                <a:highlight>
                  <a:srgbClr val="808080"/>
                </a:highlight>
                <a:ea typeface="+mn-lt"/>
                <a:cs typeface="+mn-lt"/>
              </a:rPr>
              <a:t>소스코드에 입력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하거나 변수, 아이디, 비밀번호,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대칭키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등 중요 정보를 주석 처리하는 것도 하드코딩.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br>
              <a:rPr lang="en-US"/>
            </a:br>
            <a:endParaRPr lang="en-US">
              <a:ea typeface="맑은 고딕" panose="020F0502020204030204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17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B7E7-FD14-2512-EEE7-C9EE096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b="1">
                <a:ea typeface="맑은 고딕"/>
              </a:rPr>
              <a:t>하드코딩 </a:t>
            </a:r>
            <a:endParaRPr lang="ko-KR" altLang="en-US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4C03-3434-F5A0-C4CF-9259FFCA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5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상수나 변수에 들어가는 값을 소스코드에 직접 쓰는 방식</a:t>
            </a:r>
            <a:endParaRPr lang="ko-KR" altLang="en-US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  <a:p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모바일 앱 실행 시 사용자에게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받을정보를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>
                <a:highlight>
                  <a:srgbClr val="808080"/>
                </a:highlight>
                <a:ea typeface="+mn-lt"/>
                <a:cs typeface="+mn-lt"/>
              </a:rPr>
              <a:t>소스코드에 입력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하거나 변수, 아이디, 비밀번호,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대칭키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등 중요 정보를 주석 처리하는 것도 하드코딩.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  <a:p>
            <a:pPr marL="0" indent="0">
              <a:buNone/>
            </a:pPr>
            <a:br>
              <a:rPr lang="en-US"/>
            </a:br>
            <a:endParaRPr lang="en-US">
              <a:ea typeface="맑은 고딕" panose="020F0502020204030204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6BE326A-B54E-D99A-5C10-37949E2F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72" y="359434"/>
            <a:ext cx="9858379" cy="576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6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B7E7-FD14-2512-EEE7-C9EE096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b="1">
                <a:ea typeface="맑은 고딕"/>
              </a:rPr>
              <a:t>정적분석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4C03-3434-F5A0-C4CF-9259FFCA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5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소프트웨어를 실행할 필요가 없음</a:t>
            </a:r>
            <a:endParaRPr lang="en-US" altLang="ko-KR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>
                <a:ea typeface="맑은 고딕"/>
              </a:rPr>
              <a:t>소스코드를 분석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err="1">
                <a:ea typeface="맑은 고딕"/>
              </a:rPr>
              <a:t>언패키징</a:t>
            </a:r>
            <a:r>
              <a:rPr lang="ko-KR" altLang="en-US">
                <a:ea typeface="맑은 고딕"/>
              </a:rPr>
              <a:t> - 분석 - </a:t>
            </a:r>
            <a:r>
              <a:rPr lang="ko-KR" altLang="en-US" err="1">
                <a:ea typeface="맑은 고딕"/>
              </a:rPr>
              <a:t>리패키징</a:t>
            </a:r>
            <a:r>
              <a:rPr lang="ko-KR" altLang="en-US">
                <a:ea typeface="맑은 고딕"/>
              </a:rPr>
              <a:t> 과정을 거침</a:t>
            </a:r>
          </a:p>
          <a:p>
            <a:pPr marL="0" indent="0">
              <a:buNone/>
            </a:pPr>
            <a:br>
              <a:rPr lang="en-US"/>
            </a:br>
            <a:endParaRPr lang="en-US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039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B7E7-FD14-2512-EEE7-C9EE096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b="1">
                <a:ea typeface="맑은 고딕"/>
              </a:rPr>
              <a:t>동적분석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4C03-3434-F5A0-C4CF-9259FFCA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5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디버깅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>
                <a:ea typeface="맑은 고딕"/>
              </a:rPr>
              <a:t>실제 프로그램을 분석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>
                <a:ea typeface="맑은 고딕"/>
              </a:rPr>
              <a:t>스트레스 테스트</a:t>
            </a:r>
            <a:endParaRPr lang="ko-KR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>
                <a:ea typeface="맑은 고딕"/>
              </a:rPr>
              <a:t>모의 해킹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>
                <a:ea typeface="맑은 고딕"/>
              </a:rPr>
              <a:t>리버스 엔지니어링</a:t>
            </a:r>
          </a:p>
        </p:txBody>
      </p:sp>
    </p:spTree>
    <p:extLst>
      <p:ext uri="{BB962C8B-B14F-4D97-AF65-F5344CB8AC3E}">
        <p14:creationId xmlns:p14="http://schemas.microsoft.com/office/powerpoint/2010/main" val="378725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B7E7-FD14-2512-EEE7-C9EE096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b="1">
                <a:ea typeface="맑은 고딕"/>
              </a:rPr>
              <a:t>동적분석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4C03-3434-F5A0-C4CF-9259FFCA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5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소프트웨어를 실행할 필요가 없음</a:t>
            </a:r>
            <a:endParaRPr lang="en-US" altLang="ko-KR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>
              <a:ea typeface="맑은 고딕"/>
            </a:endParaRPr>
          </a:p>
          <a:p>
            <a:pPr marL="0" indent="0">
              <a:buNone/>
            </a:pPr>
            <a:br>
              <a:rPr lang="en-US"/>
            </a:br>
            <a:endParaRPr lang="en-US">
              <a:ea typeface="맑은 고딕"/>
            </a:endParaRPr>
          </a:p>
          <a:p>
            <a:pPr>
              <a:buFont typeface="Calibri" panose="020B0604020202020204" pitchFamily="34" charset="0"/>
              <a:buChar char="-"/>
            </a:pPr>
            <a:endParaRPr lang="ko-KR" altLang="en-US">
              <a:ea typeface="맑은 고딕"/>
            </a:endParaRPr>
          </a:p>
        </p:txBody>
      </p:sp>
      <p:pic>
        <p:nvPicPr>
          <p:cNvPr id="5" name="그림 4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2915E92C-17C0-597F-A969-46CFBF461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13" y="215660"/>
            <a:ext cx="9769129" cy="62829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43166-4D7C-C0FE-4D45-5F86882D004E}"/>
              </a:ext>
            </a:extLst>
          </p:cNvPr>
          <p:cNvSpPr txBox="1"/>
          <p:nvPr/>
        </p:nvSpPr>
        <p:spPr>
          <a:xfrm>
            <a:off x="4892842" y="441157"/>
            <a:ext cx="602123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Frida</a:t>
            </a:r>
            <a:r>
              <a:rPr lang="ko-KR" altLang="en-US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Dynamic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Binary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Instrumentation</a:t>
            </a:r>
            <a:r>
              <a:rPr lang="ko-KR" altLang="en-US">
                <a:ea typeface="맑은 고딕"/>
              </a:rPr>
              <a:t>)</a:t>
            </a:r>
            <a:r>
              <a:rPr lang="ko" altLang="en-US" sz="2100">
                <a:solidFill>
                  <a:srgbClr val="202124"/>
                </a:solidFill>
                <a:latin typeface="Consolas"/>
                <a:ea typeface="맑은 고딕"/>
              </a:rPr>
              <a:t>동적 바이너리 계측 도구</a:t>
            </a:r>
            <a:endParaRPr lang="en-US" altLang="ko" sz="2100">
              <a:solidFill>
                <a:srgbClr val="202124"/>
              </a:solidFill>
              <a:latin typeface="Consolas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2633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CB7E7-FD14-2512-EEE7-C9EE096B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b="1">
                <a:ea typeface="맑은 고딕"/>
              </a:rPr>
              <a:t>동적 분석 원리 - 인라인 </a:t>
            </a:r>
            <a:r>
              <a:rPr lang="ko-KR" altLang="en-US" b="1" err="1">
                <a:ea typeface="맑은 고딕"/>
              </a:rPr>
              <a:t>후킹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4C03-3434-F5A0-C4CF-9259FFCA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58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err="1">
                <a:ea typeface="맑은 고딕"/>
              </a:rPr>
              <a:t>후킹</a:t>
            </a:r>
            <a:r>
              <a:rPr lang="ko-KR" altLang="en-US">
                <a:ea typeface="맑은 고딕"/>
              </a:rPr>
              <a:t> : 갈고리로 가로채는 이미지 </a:t>
            </a:r>
          </a:p>
        </p:txBody>
      </p:sp>
      <p:pic>
        <p:nvPicPr>
          <p:cNvPr id="4" name="그림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6D3A376-3650-1E4E-A4E4-4FEF0710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18" y="2302175"/>
            <a:ext cx="10506075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07A3D-46E8-C8D2-296C-F7608D698E88}"/>
              </a:ext>
            </a:extLst>
          </p:cNvPr>
          <p:cNvSpPr txBox="1"/>
          <p:nvPr/>
        </p:nvSpPr>
        <p:spPr>
          <a:xfrm>
            <a:off x="478993" y="4639346"/>
            <a:ext cx="4655388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" altLang="en-US" sz="2100" dirty="0">
                <a:solidFill>
                  <a:srgbClr val="202124"/>
                </a:solidFill>
                <a:latin typeface="Consolas"/>
                <a:ea typeface="맑은 고딕"/>
              </a:rPr>
              <a:t>메모리에 올라간 정상적인 함수 스택의 시작부분을 탐색, 이후 JMP 명령어를 삽입하여 변조된 명령을 담은 함수를 실행</a:t>
            </a:r>
            <a:endParaRPr lang="ko-KR" altLang="en-US" dirty="0"/>
          </a:p>
          <a:p>
            <a:r>
              <a:rPr lang="ko" dirty="0">
                <a:ea typeface="맑은 고딕"/>
              </a:rPr>
              <a:t>이후</a:t>
            </a:r>
            <a:r>
              <a:rPr lang="ko" altLang="en-US" dirty="0">
                <a:ea typeface="맑은 고딕"/>
              </a:rPr>
              <a:t> </a:t>
            </a:r>
            <a:r>
              <a:rPr lang="ko" altLang="en-US" dirty="0" err="1">
                <a:ea typeface="맑은 고딕"/>
              </a:rPr>
              <a:t>JMP명령어</a:t>
            </a:r>
            <a:r>
              <a:rPr lang="ko" altLang="en-US" dirty="0">
                <a:ea typeface="맑은 고딕"/>
              </a:rPr>
              <a:t> 앞으로 </a:t>
            </a:r>
            <a:r>
              <a:rPr lang="ko" altLang="en-US" dirty="0" err="1">
                <a:ea typeface="맑은 고딕"/>
              </a:rPr>
              <a:t>돌아감</a:t>
            </a:r>
            <a:endParaRPr lang="ko" dirty="0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182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Macintosh PowerPoint</Application>
  <PresentationFormat>와이드스크린</PresentationFormat>
  <Paragraphs>74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맑은 고딕</vt:lpstr>
      <vt:lpstr>Arial</vt:lpstr>
      <vt:lpstr>Calibri</vt:lpstr>
      <vt:lpstr>Consolas</vt:lpstr>
      <vt:lpstr>Courier New</vt:lpstr>
      <vt:lpstr>Office 테마</vt:lpstr>
      <vt:lpstr>모바일 앱과 클라우드 서비스 연동에서 발생하는 보안 취약점 2 </vt:lpstr>
      <vt:lpstr>목차</vt:lpstr>
      <vt:lpstr>참조</vt:lpstr>
      <vt:lpstr>하드코딩 </vt:lpstr>
      <vt:lpstr>하드코딩 </vt:lpstr>
      <vt:lpstr>정적분석</vt:lpstr>
      <vt:lpstr>동적분석</vt:lpstr>
      <vt:lpstr>동적분석</vt:lpstr>
      <vt:lpstr>동적 분석 원리 - 인라인 후킹</vt:lpstr>
      <vt:lpstr> iOS 생태계 유형1 - 탈옥</vt:lpstr>
      <vt:lpstr>  ios - tweak</vt:lpstr>
      <vt:lpstr> iOS 생태계 유형 2 - 앱 위변조</vt:lpstr>
      <vt:lpstr>모바일 앱 분석</vt:lpstr>
      <vt:lpstr>모바일 앱 분석</vt:lpstr>
      <vt:lpstr>모니터링 비용 절감의 위험성</vt:lpstr>
      <vt:lpstr>보안을 생각하는 클라우드 사용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정보경</cp:lastModifiedBy>
  <cp:revision>218</cp:revision>
  <dcterms:created xsi:type="dcterms:W3CDTF">2024-02-27T18:14:26Z</dcterms:created>
  <dcterms:modified xsi:type="dcterms:W3CDTF">2024-02-29T10:10:02Z</dcterms:modified>
</cp:coreProperties>
</file>