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37"/>
  </p:normalViewPr>
  <p:slideViewPr>
    <p:cSldViewPr>
      <p:cViewPr varScale="1">
        <p:scale>
          <a:sx n="72" d="100"/>
          <a:sy n="72" d="100"/>
        </p:scale>
        <p:origin x="760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27FCF-C9E6-6B4B-ACC7-C88257DDC863}" type="datetimeFigureOut">
              <a:rPr kumimoji="1" lang="ko-Kore-KR" altLang="en-US" smtClean="0"/>
              <a:t>2024. 2. 21.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835F5-8F26-3E41-86CC-46B26B43BDD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993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기업이 운영하는 서비스 환경이 달라졌을 뿐 보안사고는 여전히 발생하고 있습니다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이처럼 클라우드 컴퓨팅 환경에서도 보안사고가 빈번하게 발생하고 있으며 사고를 예방하거나 처리하기 위해서 어떻게 </a:t>
            </a:r>
            <a:r>
              <a:rPr kumimoji="1" lang="ko-KR" altLang="en-US" dirty="0" err="1"/>
              <a:t>대처해야하는지</a:t>
            </a:r>
            <a:r>
              <a:rPr kumimoji="1" lang="ko-KR" altLang="en-US" dirty="0"/>
              <a:t> 설명하고자 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835F5-8F26-3E41-86CC-46B26B43BDD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4253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침해사고가 발생하기 전 사용자는 침해사고 유형과 침해사고 정의</a:t>
            </a:r>
            <a:r>
              <a:rPr kumimoji="1" lang="en-US" altLang="ko-KR" dirty="0"/>
              <a:t>, </a:t>
            </a:r>
            <a:r>
              <a:rPr kumimoji="1" lang="ko-KR" altLang="en-US" dirty="0"/>
              <a:t>클라우드 보안 위협 등에 대하여 정리할 필요가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침해사고는 일반적으로 정보시스템을 사용하고 있는 어느 곳에서 비인가자 무단접근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정보자산 유출</a:t>
            </a:r>
            <a:r>
              <a:rPr kumimoji="1" lang="en-US" altLang="ko-KR" dirty="0"/>
              <a:t>, </a:t>
            </a:r>
            <a:r>
              <a:rPr kumimoji="1" lang="ko-KR" altLang="en-US" dirty="0"/>
              <a:t>악성 프로그램 유포 등의 보안사고가 발생할 수 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마찬가지로 클라우드 컴퓨팅 환경에서 사용자는 클라우드 서비스를 이용하는 과정에서 사용자 관련 정보가 제 </a:t>
            </a:r>
            <a:r>
              <a:rPr kumimoji="1" lang="en-US" altLang="ko-KR" dirty="0"/>
              <a:t>3</a:t>
            </a:r>
            <a:r>
              <a:rPr kumimoji="1" lang="ko-KR" altLang="en-US" dirty="0"/>
              <a:t>자의 악의적인 침입 또는 클라우드 서비스 </a:t>
            </a:r>
            <a:r>
              <a:rPr kumimoji="1" lang="ko-KR" altLang="en-US" dirty="0" err="1"/>
              <a:t>제공자∙이용자의</a:t>
            </a:r>
            <a:r>
              <a:rPr kumimoji="1" lang="ko-KR" altLang="en-US" dirty="0"/>
              <a:t> 보안관리 이슈</a:t>
            </a:r>
            <a:r>
              <a:rPr kumimoji="1" lang="en-US" altLang="ko-KR" dirty="0"/>
              <a:t>, </a:t>
            </a:r>
            <a:r>
              <a:rPr kumimoji="1" lang="ko-KR" altLang="en-US" dirty="0"/>
              <a:t>다양한 단말기 접속 등 다양한 보안 위협들이 발생할 수 있습니다</a:t>
            </a:r>
            <a:r>
              <a:rPr kumimoji="1" lang="en-US" altLang="ko-KR" dirty="0"/>
              <a:t>.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835F5-8F26-3E41-86CC-46B26B43BDD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2741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클라우드 보안 위협들은 클라우드 보안 협회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Cloud Security Alliance, CSA)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2</a:t>
            </a:r>
            <a:r>
              <a:rPr kumimoji="1" lang="ko-KR" altLang="en-US" dirty="0"/>
              <a:t>년마다 클라우드 서비스를 사용하는 업계종사자들 대상으로 설문조사를 받아 </a:t>
            </a:r>
            <a:r>
              <a:rPr kumimoji="1" lang="en-US" altLang="ko-KR" dirty="0"/>
              <a:t>2010</a:t>
            </a:r>
            <a:r>
              <a:rPr kumimoji="1" lang="ko-KR" altLang="en-US" dirty="0"/>
              <a:t>년부터 지속적으로 발표하고 있으며</a:t>
            </a:r>
            <a:r>
              <a:rPr kumimoji="1" lang="en-US" altLang="ko-KR" dirty="0"/>
              <a:t>, </a:t>
            </a:r>
            <a:r>
              <a:rPr kumimoji="1" lang="ko-KR" altLang="en-US" dirty="0"/>
              <a:t>발표한 자료에 따르면 클라우드 서비스 이용이 증가함에 따라 </a:t>
            </a:r>
            <a:r>
              <a:rPr kumimoji="1" lang="ko-KR" altLang="en-US" dirty="0" err="1"/>
              <a:t>관리적∙기술적</a:t>
            </a:r>
            <a:r>
              <a:rPr kumimoji="1" lang="ko-KR" altLang="en-US" dirty="0"/>
              <a:t> 보안 위협들의 범위도 점차적으로 늘어나고 있다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835F5-8F26-3E41-86CC-46B26B43BDD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16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클라우드 컴퓨팅의 확대는 게임 및 미디어 </a:t>
            </a:r>
            <a:r>
              <a:rPr kumimoji="1" lang="ko-KR" altLang="en-US" dirty="0" err="1"/>
              <a:t>산업뿐만</a:t>
            </a:r>
            <a:r>
              <a:rPr kumimoji="1" lang="ko-KR" altLang="en-US" dirty="0"/>
              <a:t> 아니라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일반 기업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의료 및 금융 분야까지 이어지고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클라우드 컴퓨팅을 도입하는 것은 단순히 물리적 공간과 초기 설치 비용을 고려하는 것이 아니라</a:t>
            </a:r>
            <a:r>
              <a:rPr kumimoji="1" lang="en-US" altLang="ko-KR" dirty="0"/>
              <a:t>, </a:t>
            </a:r>
            <a:r>
              <a:rPr kumimoji="1" lang="ko-KR" altLang="en-US" dirty="0"/>
              <a:t>왜 클라우드가 필요한지에 대해 고려해야 합니다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적절한 목표와 방향을 설정하고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그에 따른 관리</a:t>
            </a:r>
            <a:r>
              <a:rPr kumimoji="1" lang="en-US" altLang="ko-KR" dirty="0"/>
              <a:t>, </a:t>
            </a:r>
            <a:r>
              <a:rPr kumimoji="1" lang="ko-KR" altLang="en-US" dirty="0"/>
              <a:t>물리적 요소</a:t>
            </a:r>
            <a:r>
              <a:rPr kumimoji="1" lang="en-US" altLang="ko-KR" dirty="0"/>
              <a:t>, </a:t>
            </a:r>
            <a:r>
              <a:rPr kumimoji="1" lang="ko-KR" altLang="en-US" dirty="0"/>
              <a:t>기술적 대책을 마련하는 것이 중요합니다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835F5-8F26-3E41-86CC-46B26B43BDD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449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1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11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49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1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131011" y="1041066"/>
            <a:ext cx="2742857" cy="2742857"/>
            <a:chOff x="12131011" y="1041066"/>
            <a:chExt cx="2742857" cy="274285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11" y="1041066"/>
              <a:ext cx="2742857" cy="274285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31011" y="3775112"/>
            <a:ext cx="2742857" cy="2742857"/>
            <a:chOff x="12131011" y="3775112"/>
            <a:chExt cx="2742857" cy="274285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31011" y="3775112"/>
              <a:ext cx="2742857" cy="274285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18923" y="6591415"/>
            <a:ext cx="2742857" cy="2742857"/>
            <a:chOff x="9618923" y="6591415"/>
            <a:chExt cx="2742857" cy="27428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8923" y="6591415"/>
              <a:ext cx="2742857" cy="27428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895238" y="3771429"/>
            <a:ext cx="2742857" cy="2742857"/>
            <a:chOff x="14895238" y="3771429"/>
            <a:chExt cx="2742857" cy="2742857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895238" y="3771429"/>
              <a:ext cx="2742857" cy="274285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131011" y="6512381"/>
            <a:ext cx="2742857" cy="2742857"/>
            <a:chOff x="12131011" y="6512381"/>
            <a:chExt cx="2742857" cy="27428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31011" y="6512381"/>
              <a:ext cx="2742857" cy="274285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4896066" y="1041066"/>
            <a:ext cx="2742857" cy="2742857"/>
            <a:chOff x="14896066" y="1041066"/>
            <a:chExt cx="2742857" cy="274285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896066" y="1041066"/>
              <a:ext cx="2742857" cy="2742857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75981" y="2756669"/>
            <a:ext cx="3804377" cy="1314253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32050" y="8653948"/>
            <a:ext cx="4169387" cy="848615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90080" y="3232840"/>
            <a:ext cx="8592638" cy="32634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8038095" y="2228307"/>
            <a:ext cx="9603072" cy="7257408"/>
            <a:chOff x="8038095" y="2228307"/>
            <a:chExt cx="9603072" cy="725740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095" y="2228307"/>
              <a:ext cx="9603072" cy="7257408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453" y="4686300"/>
            <a:ext cx="5990828" cy="30704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8077200" y="2228307"/>
            <a:ext cx="8704084" cy="6677106"/>
            <a:chOff x="8937083" y="2690020"/>
            <a:chExt cx="8704084" cy="6677106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37083" y="2690020"/>
              <a:ext cx="8704084" cy="6677106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268" y="2714673"/>
            <a:ext cx="6514487" cy="5745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8915399" y="1429267"/>
            <a:ext cx="7864271" cy="8159464"/>
            <a:chOff x="10357143" y="2241181"/>
            <a:chExt cx="7614286" cy="749550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357143" y="2241181"/>
              <a:ext cx="7614286" cy="7495503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71215" y="2935547"/>
            <a:ext cx="7485677" cy="4493954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143000" y="9606742"/>
            <a:ext cx="22374762" cy="526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9637410" y="2141549"/>
            <a:ext cx="4876800" cy="5368328"/>
            <a:chOff x="9714286" y="2114021"/>
            <a:chExt cx="4013416" cy="5368328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4286" y="2114021"/>
              <a:ext cx="4013416" cy="536832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2871863" y="2222905"/>
            <a:ext cx="4748137" cy="5839905"/>
            <a:chOff x="2871863" y="2222905"/>
            <a:chExt cx="4132475" cy="583990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71863" y="2222905"/>
              <a:ext cx="4132475" cy="5839905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4453" y="8062810"/>
            <a:ext cx="12244989" cy="201631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253963" y="2342592"/>
            <a:ext cx="7888894" cy="7351015"/>
            <a:chOff x="1253963" y="2342592"/>
            <a:chExt cx="7888894" cy="7351015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3963" y="2342592"/>
              <a:ext cx="7888894" cy="7351015"/>
            </a:xfrm>
            <a:prstGeom prst="rect">
              <a:avLst/>
            </a:prstGeom>
          </p:spPr>
        </p:pic>
      </p:grpSp>
      <p:pic>
        <p:nvPicPr>
          <p:cNvPr id="61" name="Object 6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2105751" cy="1851408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668000" y="3467100"/>
            <a:ext cx="5214211" cy="426521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4267200" y="414877"/>
            <a:ext cx="27057780" cy="981493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68" y="417163"/>
            <a:ext cx="2105751" cy="185140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72295" y="2896508"/>
            <a:ext cx="10824295" cy="52057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68" y="417164"/>
            <a:ext cx="2143597" cy="18981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73240" y="5010352"/>
            <a:ext cx="19048" cy="2571429"/>
            <a:chOff x="16273240" y="5010352"/>
            <a:chExt cx="19048" cy="2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73240" y="5010352"/>
              <a:ext cx="19048" cy="2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659415" y="2679413"/>
            <a:ext cx="6171429" cy="3432322"/>
            <a:chOff x="9659415" y="2679413"/>
            <a:chExt cx="6171429" cy="3432322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9415" y="2679413"/>
              <a:ext cx="6171429" cy="343232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659415" y="6296066"/>
            <a:ext cx="6171429" cy="2835267"/>
            <a:chOff x="9659415" y="6296066"/>
            <a:chExt cx="6171429" cy="2835267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59415" y="6296066"/>
              <a:ext cx="6171429" cy="2835267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29940" y="4395574"/>
            <a:ext cx="7606065" cy="34323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0268" y="417164"/>
            <a:ext cx="2143597" cy="18981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6170660" y="2551024"/>
            <a:ext cx="11276334" cy="5558667"/>
            <a:chOff x="7762582" y="3042098"/>
            <a:chExt cx="9914552" cy="453586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62582" y="3042098"/>
              <a:ext cx="9914552" cy="4535869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3188164"/>
            <a:ext cx="5261832" cy="4284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0268" y="417164"/>
            <a:ext cx="2143597" cy="1898102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273240" y="5010352"/>
            <a:ext cx="19048" cy="2571429"/>
            <a:chOff x="16273240" y="5010352"/>
            <a:chExt cx="19048" cy="25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73240" y="5010352"/>
              <a:ext cx="19048" cy="2571429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47406" y="2726123"/>
            <a:ext cx="6171429" cy="4909659"/>
            <a:chOff x="947406" y="2726123"/>
            <a:chExt cx="6171429" cy="490965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7406" y="2726123"/>
              <a:ext cx="6171429" cy="4909659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688028"/>
            <a:ext cx="6171429" cy="4909659"/>
            <a:chOff x="9142857" y="2688028"/>
            <a:chExt cx="6171429" cy="490965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42857" y="2688028"/>
              <a:ext cx="6171429" cy="4909659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21806" y="7953333"/>
            <a:ext cx="5947571" cy="13997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107106" y="7240649"/>
            <a:ext cx="5747406" cy="20924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29252" y="230704"/>
            <a:ext cx="19334880" cy="1037104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10129265" cy="185140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7559" y="3253717"/>
            <a:ext cx="6068139" cy="4051055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609600" y="7167512"/>
            <a:ext cx="21340667" cy="24360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30704"/>
            <a:ext cx="20894930" cy="10464887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7416541" cy="18704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453" y="4305300"/>
            <a:ext cx="4996502" cy="2504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3114" y="388531"/>
            <a:ext cx="19274462" cy="10120691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0268" y="417163"/>
            <a:ext cx="7416541" cy="1870456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268" y="3294768"/>
            <a:ext cx="4896310" cy="41664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76600" y="417163"/>
            <a:ext cx="18514286" cy="10517958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30268" y="3848100"/>
            <a:ext cx="6327320" cy="36735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080283" y="57189"/>
            <a:ext cx="1121768" cy="2171117"/>
            <a:chOff x="17080283" y="57189"/>
            <a:chExt cx="1121768" cy="2171117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7554410" y="1255751"/>
              <a:ext cx="173515" cy="173515"/>
              <a:chOff x="17554410" y="1255751"/>
              <a:chExt cx="173515" cy="173515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8028536" y="1255751"/>
              <a:ext cx="173515" cy="173515"/>
              <a:chOff x="18028536" y="1255751"/>
              <a:chExt cx="173515" cy="173515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7080283" y="57189"/>
              <a:ext cx="173515" cy="173515"/>
              <a:chOff x="17080283" y="57189"/>
              <a:chExt cx="173515" cy="173515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7554410" y="57189"/>
              <a:ext cx="173515" cy="173515"/>
              <a:chOff x="17554410" y="57189"/>
              <a:chExt cx="173515" cy="173515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8028536" y="57189"/>
              <a:ext cx="173515" cy="173515"/>
              <a:chOff x="18028536" y="57189"/>
              <a:chExt cx="173515" cy="17351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57189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7080283" y="856230"/>
              <a:ext cx="173515" cy="173515"/>
              <a:chOff x="17080283" y="856230"/>
              <a:chExt cx="173515" cy="173515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7554410" y="856230"/>
              <a:ext cx="173515" cy="173515"/>
              <a:chOff x="17554410" y="856230"/>
              <a:chExt cx="173515" cy="173515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8028536" y="856230"/>
              <a:ext cx="173515" cy="173515"/>
              <a:chOff x="18028536" y="856230"/>
              <a:chExt cx="173515" cy="173515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85623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0" name="그룹 1010"/>
            <p:cNvGrpSpPr/>
            <p:nvPr/>
          </p:nvGrpSpPr>
          <p:grpSpPr>
            <a:xfrm>
              <a:off x="17080283" y="1255751"/>
              <a:ext cx="173515" cy="173515"/>
              <a:chOff x="17080283" y="1255751"/>
              <a:chExt cx="173515" cy="173515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25575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7080283" y="456710"/>
              <a:ext cx="173515" cy="173515"/>
              <a:chOff x="17080283" y="456710"/>
              <a:chExt cx="173515" cy="173515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554410" y="456710"/>
              <a:ext cx="173515" cy="173515"/>
              <a:chOff x="17554410" y="456710"/>
              <a:chExt cx="173515" cy="173515"/>
            </a:xfrm>
          </p:grpSpPr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8028536" y="456710"/>
              <a:ext cx="173515" cy="173515"/>
              <a:chOff x="18028536" y="456710"/>
              <a:chExt cx="173515" cy="173515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456710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7080283" y="1655271"/>
              <a:ext cx="173515" cy="173515"/>
              <a:chOff x="17080283" y="1655271"/>
              <a:chExt cx="173515" cy="173515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7554410" y="1655271"/>
              <a:ext cx="173515" cy="173515"/>
              <a:chOff x="17554410" y="1655271"/>
              <a:chExt cx="173515" cy="173515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8028536" y="1655271"/>
              <a:ext cx="173515" cy="173515"/>
              <a:chOff x="18028536" y="1655271"/>
              <a:chExt cx="173515" cy="173515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1655271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080283" y="2054792"/>
              <a:ext cx="173515" cy="173515"/>
              <a:chOff x="17080283" y="2054792"/>
              <a:chExt cx="173515" cy="173515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080283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554410" y="2054792"/>
              <a:ext cx="173515" cy="173515"/>
              <a:chOff x="17554410" y="2054792"/>
              <a:chExt cx="173515" cy="173515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7554410" y="2054792"/>
                <a:ext cx="173515" cy="173515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8028536" y="2054792"/>
              <a:ext cx="173515" cy="173515"/>
              <a:chOff x="18028536" y="2054792"/>
              <a:chExt cx="173515" cy="173515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8028536" y="2054792"/>
                <a:ext cx="173515" cy="173515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918834" y="2228307"/>
            <a:ext cx="7584494" cy="5142503"/>
            <a:chOff x="918834" y="2228307"/>
            <a:chExt cx="7584494" cy="5142503"/>
          </a:xfrm>
        </p:grpSpPr>
        <p:pic>
          <p:nvPicPr>
            <p:cNvPr id="59" name="Object 5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834" y="2228307"/>
              <a:ext cx="7584494" cy="5142503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8941565" y="2228307"/>
            <a:ext cx="8138718" cy="5193519"/>
            <a:chOff x="8941565" y="2228307"/>
            <a:chExt cx="8138718" cy="5193519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41565" y="2228307"/>
              <a:ext cx="8138718" cy="5193519"/>
            </a:xfrm>
            <a:prstGeom prst="rect">
              <a:avLst/>
            </a:prstGeom>
          </p:spPr>
        </p:pic>
      </p:grpSp>
      <p:pic>
        <p:nvPicPr>
          <p:cNvPr id="64" name="Object 6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0268" y="417163"/>
            <a:ext cx="8741913" cy="1872808"/>
          </a:xfrm>
          <a:prstGeom prst="rect">
            <a:avLst/>
          </a:prstGeom>
        </p:spPr>
      </p:pic>
      <p:pic>
        <p:nvPicPr>
          <p:cNvPr id="65" name="Object 6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54453" y="1582018"/>
            <a:ext cx="3957876" cy="819048"/>
          </a:xfrm>
          <a:prstGeom prst="rect">
            <a:avLst/>
          </a:prstGeom>
        </p:spPr>
      </p:pic>
      <p:pic>
        <p:nvPicPr>
          <p:cNvPr id="66" name="Object 6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0268" y="8128862"/>
            <a:ext cx="12544567" cy="12941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213</Words>
  <Application>Microsoft Macintosh PowerPoint</Application>
  <PresentationFormat>사용자 지정</PresentationFormat>
  <Paragraphs>9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홍석 최</cp:lastModifiedBy>
  <cp:revision>2</cp:revision>
  <dcterms:created xsi:type="dcterms:W3CDTF">2024-02-21T18:09:15Z</dcterms:created>
  <dcterms:modified xsi:type="dcterms:W3CDTF">2024-02-27T05:01:54Z</dcterms:modified>
</cp:coreProperties>
</file>