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9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2.xml" ContentType="application/inkml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9" r:id="rId6"/>
    <p:sldId id="280" r:id="rId7"/>
    <p:sldId id="286" r:id="rId8"/>
    <p:sldId id="265" r:id="rId9"/>
    <p:sldId id="287" r:id="rId10"/>
    <p:sldId id="284" r:id="rId11"/>
    <p:sldId id="292" r:id="rId12"/>
    <p:sldId id="288" r:id="rId13"/>
    <p:sldId id="290" r:id="rId14"/>
    <p:sldId id="282" r:id="rId15"/>
    <p:sldId id="296" r:id="rId16"/>
    <p:sldId id="295" r:id="rId17"/>
    <p:sldId id="294" r:id="rId18"/>
    <p:sldId id="289" r:id="rId19"/>
    <p:sldId id="277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DE6EC-2754-2203-09C3-67CE87E9A339}" v="1226" dt="2024-02-28T04:11:10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86432" autoAdjust="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FC0DA6-C74F-4748-A2A2-AD088C53CDB8}" type="datetime1">
              <a:rPr lang="ko-KR" altLang="en-US" smtClean="0">
                <a:latin typeface="+mj-ea"/>
                <a:ea typeface="+mj-ea"/>
              </a:rPr>
              <a:t>2024-02-28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07:17:31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10094 9604 16383 0 0,'2'0'0'0'0,"0"0"0"0"0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06:22:10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10954 5556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07:17:42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27424 10372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8T08:35:18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26154 8731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8T01:10:37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14817 16047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8T01:10:37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3188 13097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8T01:10:37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3387 13414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8T01:10:37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3387 13414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06:22:10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10954 5556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07:17:42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27424 10372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06:22:10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10954 5556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07:17:42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27424 10372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2551955-69A7-44FE-85BE-050EAA3FA65E}" type="datetime1">
              <a:rPr lang="ko-KR" altLang="en-US" smtClean="0"/>
              <a:pPr/>
              <a:t>2024-02-28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ADF348-2A86-4531-BD4E-BD8C0BBDAD47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5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F66E7-3DF7-B6CD-4C62-057EA06BE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9F4B9B-D827-E2CF-2004-C70D35910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B0A69B-BC1D-F8FB-08E9-8E6804CEC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27E89D-8DA5-EAE6-C5A8-3038CD534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83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F66E7-3DF7-B6CD-4C62-057EA06BE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9F4B9B-D827-E2CF-2004-C70D35910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B0A69B-BC1D-F8FB-08E9-8E6804CEC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27E89D-8DA5-EAE6-C5A8-3038CD534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39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F66E7-3DF7-B6CD-4C62-057EA06BE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9F4B9B-D827-E2CF-2004-C70D35910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B0A69B-BC1D-F8FB-08E9-8E6804CEC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27E89D-8DA5-EAE6-C5A8-3038CD534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31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6882E-9FF8-CD38-C66F-2A371DBE4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DDD985-FA5B-9C07-9D85-4845AE3CB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F58175-89DC-0BFE-E5FD-F33ABBB2B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6EA46F-2DD1-9E46-FE84-BE70F1EA0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653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04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11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98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86B5A-B1C5-5AED-1AA4-F60DBA7DE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039A03-34F7-3F05-AE10-E20043A34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59A3AA-B7C8-599A-F67F-30379BDAD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275D5F-031C-DCF8-552E-FA96FDB98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3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86B5A-B1C5-5AED-1AA4-F60DBA7DE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039A03-34F7-3F05-AE10-E20043A34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59A3AA-B7C8-599A-F67F-30379BDAD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275D5F-031C-DCF8-552E-FA96FDB98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91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86B5A-B1C5-5AED-1AA4-F60DBA7DE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039A03-34F7-3F05-AE10-E20043A34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59A3AA-B7C8-599A-F67F-30379BDAD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275D5F-031C-DCF8-552E-FA96FDB98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6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편집하려면 클릭하세요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편집하려면 클릭하세요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편집하려면 클릭하세요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마스터 텍스트 스타일을 편집하려면 클릭하세요</a:t>
            </a:r>
            <a:r>
              <a:rPr lang="en-US" altLang="ko-KR" noProof="0">
                <a:cs typeface="Calibri"/>
              </a:rPr>
              <a:t>.</a:t>
            </a:r>
          </a:p>
          <a:p>
            <a:pPr rtl="0"/>
            <a:endParaRPr lang="ko-KR" altLang="en-US" noProof="0">
              <a:cs typeface="Calibri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5400" noProof="0"/>
              <a:t>마스터 텍스트 스타일을 편집하려면 클릭하세요</a:t>
            </a:r>
            <a:r>
              <a:rPr lang="en-US" altLang="ko-KR" sz="5400" noProof="0"/>
              <a:t>.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2000" noProof="0">
                <a:solidFill>
                  <a:schemeClr val="bg1"/>
                </a:solidFill>
                <a:cs typeface="Calibri"/>
              </a:rPr>
              <a:t>마스터 텍스트 스타일을 편집하려면 클릭하세요</a:t>
            </a:r>
            <a:r>
              <a:rPr lang="en-US" altLang="ko-KR" sz="2000" noProof="0">
                <a:solidFill>
                  <a:schemeClr val="bg1"/>
                </a:solidFill>
                <a:cs typeface="Calibri"/>
              </a:rPr>
              <a:t>.</a:t>
            </a:r>
          </a:p>
        </p:txBody>
      </p:sp>
      <p:sp>
        <p:nvSpPr>
          <p:cNvPr id="15" name="바닥글 개체 틀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5400" noProof="0"/>
              <a:t>마스터 텍스트 스타일을 편집하려면 클릭하세요</a:t>
            </a:r>
            <a:r>
              <a:rPr lang="en-US" altLang="ko-KR" sz="5400" noProof="0"/>
              <a:t>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15" name="바닥글 개체 틀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2000" noProof="0">
                <a:solidFill>
                  <a:schemeClr val="bg1"/>
                </a:solidFill>
                <a:cs typeface="Calibri"/>
              </a:rPr>
              <a:t>마스터 텍스트 스타일을 편집하려면 클릭하세요</a:t>
            </a:r>
            <a:r>
              <a:rPr lang="en-US" altLang="ko-KR" sz="2000" noProof="0">
                <a:solidFill>
                  <a:schemeClr val="bg1"/>
                </a:solidFill>
                <a:cs typeface="Calibri"/>
              </a:rPr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4" name="그림 개체 틀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5" name="그림 개체 틀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6" name="그림 개체 틀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</a:p>
        </p:txBody>
      </p:sp>
      <p:sp>
        <p:nvSpPr>
          <p:cNvPr id="15" name="내용 개체 틀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b="1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b="1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 cap="all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샘플 바닥글 텍스트</a:t>
            </a:r>
            <a:endParaRPr lang="ko-KR" altLang="en-US" b="1" noProof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b="1" noProof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cap="all" spc="120" baseline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customXml" Target="../ink/ink1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gif"/><Relationship Id="rId11" Type="http://schemas.openxmlformats.org/officeDocument/2006/relationships/customXml" Target="../ink/ink5.xml"/><Relationship Id="rId5" Type="http://schemas.openxmlformats.org/officeDocument/2006/relationships/image" Target="../media/image20.png"/><Relationship Id="rId10" Type="http://schemas.openxmlformats.org/officeDocument/2006/relationships/customXml" Target="../ink/ink4.xml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customXml" Target="../ink/ink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customXml" Target="../ink/ink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customXml" Target="../ink/ink11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931" y="627016"/>
            <a:ext cx="7498075" cy="5601790"/>
          </a:xfrm>
        </p:spPr>
        <p:txBody>
          <a:bodyPr rtlCol="0"/>
          <a:lstStyle/>
          <a:p>
            <a:r>
              <a:rPr lang="ko-KR" altLang="en-US" sz="7000" dirty="0">
                <a:latin typeface="맑은 고딕"/>
                <a:ea typeface="맑은 고딕"/>
              </a:rPr>
              <a:t>Data </a:t>
            </a:r>
            <a:r>
              <a:rPr lang="ko-KR" altLang="en-US" sz="7000" dirty="0" err="1">
                <a:latin typeface="맑은 고딕"/>
                <a:ea typeface="맑은 고딕"/>
              </a:rPr>
              <a:t>poisoning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4172280" cy="5602219"/>
          </a:xfrm>
        </p:spPr>
        <p:txBody>
          <a:bodyPr rtlCol="0"/>
          <a:lstStyle/>
          <a:p>
            <a:r>
              <a:rPr lang="ko-KR" altLang="en-US" dirty="0" err="1">
                <a:latin typeface="맑은 고딕"/>
                <a:ea typeface="맑은 고딕"/>
              </a:rPr>
              <a:t>김남혁</a:t>
            </a:r>
            <a:r>
              <a:rPr lang="ko-KR" altLang="en-US" dirty="0">
                <a:latin typeface="맑은 고딕"/>
                <a:ea typeface="맑은 고딕"/>
              </a:rPr>
              <a:t> / </a:t>
            </a:r>
            <a:r>
              <a:rPr lang="ko-KR" altLang="en-US" dirty="0" err="1">
                <a:latin typeface="맑은 고딕"/>
                <a:ea typeface="맑은 고딕"/>
              </a:rPr>
              <a:t>NamHyeok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Kim</a:t>
            </a:r>
            <a:endParaRPr lang="ko-KR" altLang="en-US">
              <a:latin typeface="맑은 고딕"/>
              <a:ea typeface="맑은 고딕"/>
            </a:endParaRPr>
          </a:p>
          <a:p>
            <a:r>
              <a:rPr lang="ko-KR" altLang="en-US">
                <a:latin typeface="맑은 고딕"/>
                <a:ea typeface="맑은 고딕"/>
              </a:rPr>
              <a:t>2024. 02. 28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AABA89-D6B3-B518-0321-C4A6626F4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3022"/>
            <a:ext cx="1786738" cy="114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61FEB-E748-7A1E-E5B5-727FAE03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F3B45-9A71-F4A0-E5CC-FA745205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r>
              <a:rPr lang="ko-KR" altLang="en-US" dirty="0">
                <a:latin typeface="맑은 고딕"/>
                <a:ea typeface="맑은 고딕"/>
              </a:rPr>
              <a:t>공격 감지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4EA15-DBA8-7B27-8C42-639EACCAD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>
            <a:normAutofit fontScale="77500" lnSpcReduction="20000"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공격 당한 모델의 뉴런 중 트리거와 연관된 뉴런들은 일반적인 뉴런보다 크기가 훨씬 작음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5637EC-F51D-B1C8-8804-076557909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0" dirty="0">
                <a:latin typeface="맑은 고딕"/>
                <a:ea typeface="맑은 고딕"/>
              </a:rPr>
              <a:t>x</a:t>
            </a:r>
            <a:r>
              <a:rPr lang="ko-KR" altLang="en-US" b="0" dirty="0">
                <a:latin typeface="맑은 고딕"/>
                <a:ea typeface="맑은 고딕"/>
              </a:rPr>
              <a:t>가 </a:t>
            </a:r>
            <a:r>
              <a:rPr lang="en-US" altLang="ko-KR" b="0" dirty="0">
                <a:latin typeface="맑은 고딕"/>
                <a:ea typeface="맑은 고딕"/>
              </a:rPr>
              <a:t>input</a:t>
            </a:r>
            <a:r>
              <a:rPr lang="ko-KR" altLang="en-US" b="0" dirty="0">
                <a:latin typeface="맑은 고딕"/>
                <a:ea typeface="맑은 고딕"/>
              </a:rPr>
              <a:t> 이미지</a:t>
            </a:r>
            <a:r>
              <a:rPr lang="en-US" altLang="ko-KR" b="0" dirty="0">
                <a:latin typeface="맑은 고딕"/>
                <a:ea typeface="맑은 고딕"/>
              </a:rPr>
              <a:t>,</a:t>
            </a:r>
            <a:r>
              <a:rPr lang="ko-KR" altLang="en-US" b="0" dirty="0">
                <a:latin typeface="맑은 고딕"/>
                <a:ea typeface="맑은 고딕"/>
              </a:rPr>
              <a:t> </a:t>
            </a:r>
            <a:r>
              <a:rPr lang="en-US" altLang="ko-KR" b="0" dirty="0">
                <a:latin typeface="맑은 고딕"/>
                <a:ea typeface="맑은 고딕"/>
              </a:rPr>
              <a:t>b</a:t>
            </a:r>
            <a:r>
              <a:rPr lang="ko-KR" altLang="en-US" b="0" dirty="0">
                <a:latin typeface="맑은 고딕"/>
                <a:ea typeface="맑은 고딕"/>
              </a:rPr>
              <a:t>는 </a:t>
            </a:r>
            <a:r>
              <a:rPr lang="ko-KR" altLang="en-US" b="0" dirty="0" err="1">
                <a:latin typeface="맑은 고딕"/>
                <a:ea typeface="맑은 고딕"/>
              </a:rPr>
              <a:t>학습율</a:t>
            </a:r>
            <a:r>
              <a:rPr lang="en-US" altLang="ko-KR" b="0" dirty="0">
                <a:latin typeface="맑은 고딕"/>
                <a:ea typeface="맑은 고딕"/>
              </a:rPr>
              <a:t>,</a:t>
            </a:r>
            <a:r>
              <a:rPr lang="ko-KR" altLang="en-US" b="0" dirty="0">
                <a:latin typeface="맑은 고딕"/>
                <a:ea typeface="맑은 고딕"/>
              </a:rPr>
              <a:t> </a:t>
            </a:r>
            <a:r>
              <a:rPr lang="en-US" altLang="ko-KR" b="0" dirty="0">
                <a:latin typeface="맑은 고딕"/>
                <a:ea typeface="맑은 고딕"/>
              </a:rPr>
              <a:t>l,</a:t>
            </a:r>
            <a:r>
              <a:rPr lang="ko-KR" altLang="en-US" b="0" dirty="0">
                <a:latin typeface="맑은 고딕"/>
                <a:ea typeface="맑은 고딕"/>
              </a:rPr>
              <a:t> </a:t>
            </a:r>
            <a:r>
              <a:rPr lang="en-US" altLang="ko-KR" b="0" dirty="0">
                <a:latin typeface="맑은 고딕"/>
                <a:ea typeface="맑은 고딕"/>
              </a:rPr>
              <a:t>n</a:t>
            </a:r>
            <a:r>
              <a:rPr lang="ko-KR" altLang="en-US" b="0" dirty="0">
                <a:latin typeface="맑은 고딕"/>
                <a:ea typeface="맑은 고딕"/>
              </a:rPr>
              <a:t>이 </a:t>
            </a:r>
            <a:r>
              <a:rPr lang="en-US" altLang="ko-KR" b="0" dirty="0">
                <a:latin typeface="맑은 고딕"/>
                <a:ea typeface="맑은 고딕"/>
              </a:rPr>
              <a:t>t</a:t>
            </a:r>
            <a:r>
              <a:rPr lang="ko-KR" altLang="en-US" b="0" dirty="0">
                <a:latin typeface="맑은 고딕"/>
                <a:ea typeface="맑은 고딕"/>
              </a:rPr>
              <a:t>번째 레이어와 뉴런</a:t>
            </a:r>
            <a:r>
              <a:rPr lang="en-US" altLang="ko-KR" b="0" dirty="0">
                <a:latin typeface="맑은 고딕"/>
                <a:ea typeface="맑은 고딕"/>
              </a:rPr>
              <a:t>,</a:t>
            </a:r>
            <a:r>
              <a:rPr lang="ko-KR" altLang="en-US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l~n</a:t>
            </a:r>
            <a:r>
              <a:rPr lang="ko-KR" altLang="en-US" b="0" dirty="0">
                <a:latin typeface="맑은 고딕"/>
                <a:ea typeface="맑은 고딕"/>
              </a:rPr>
              <a:t>의 </a:t>
            </a:r>
            <a:r>
              <a:rPr lang="en-US" altLang="ko-KR" b="0" dirty="0">
                <a:latin typeface="맑은 고딕"/>
                <a:ea typeface="맑은 고딕"/>
              </a:rPr>
              <a:t>f(x)</a:t>
            </a:r>
            <a:r>
              <a:rPr lang="ko-KR" altLang="en-US" b="0" dirty="0">
                <a:latin typeface="맑은 고딕"/>
                <a:ea typeface="맑은 고딕"/>
              </a:rPr>
              <a:t>는 </a:t>
            </a:r>
            <a:r>
              <a:rPr lang="en-US" altLang="ko-KR" b="0" dirty="0">
                <a:latin typeface="맑은 고딕"/>
                <a:ea typeface="맑은 고딕"/>
              </a:rPr>
              <a:t>l</a:t>
            </a:r>
            <a:r>
              <a:rPr lang="ko-KR" altLang="en-US" b="0" dirty="0">
                <a:latin typeface="맑은 고딕"/>
                <a:ea typeface="맑은 고딕"/>
              </a:rPr>
              <a:t>번째 레이어의 </a:t>
            </a:r>
            <a:r>
              <a:rPr lang="en-US" altLang="ko-KR" b="0" dirty="0">
                <a:latin typeface="맑은 고딕"/>
                <a:ea typeface="맑은 고딕"/>
              </a:rPr>
              <a:t>n</a:t>
            </a:r>
            <a:r>
              <a:rPr lang="ko-KR" altLang="en-US" b="0" dirty="0">
                <a:latin typeface="맑은 고딕"/>
                <a:ea typeface="맑은 고딕"/>
              </a:rPr>
              <a:t>번째 뉴런의 아웃풋이라고 했을 때 가장 작은 활성화된 뉴런 패턴 </a:t>
            </a:r>
            <a:r>
              <a:rPr lang="en-US" altLang="ko-KR" b="0" dirty="0">
                <a:latin typeface="맑은 고딕"/>
                <a:ea typeface="맑은 고딕"/>
              </a:rPr>
              <a:t>L</a:t>
            </a:r>
            <a:r>
              <a:rPr lang="ko-KR" altLang="en-US" b="0" dirty="0">
                <a:latin typeface="맑은 고딕"/>
                <a:ea typeface="맑은 고딕"/>
              </a:rPr>
              <a:t>을 찾기 위한 공식</a:t>
            </a:r>
            <a:r>
              <a:rPr lang="en-US" altLang="ko-KR" b="0" dirty="0">
                <a:latin typeface="맑은 고딕"/>
                <a:ea typeface="맑은 고딕"/>
              </a:rPr>
              <a:t>.</a:t>
            </a:r>
            <a:r>
              <a:rPr lang="ko-KR" altLang="en-US" b="0" dirty="0">
                <a:latin typeface="맑은 고딕"/>
                <a:ea typeface="맑은 고딕"/>
              </a:rPr>
              <a:t> 감마는 </a:t>
            </a:r>
            <a:r>
              <a:rPr lang="en-US" altLang="ko-KR" b="0" dirty="0">
                <a:latin typeface="맑은 고딕"/>
                <a:ea typeface="맑은 고딕"/>
              </a:rPr>
              <a:t>L</a:t>
            </a:r>
            <a:r>
              <a:rPr lang="ko-KR" altLang="en-US" b="0" dirty="0">
                <a:latin typeface="맑은 고딕"/>
                <a:ea typeface="맑은 고딕"/>
              </a:rPr>
              <a:t>의 계수.</a:t>
            </a:r>
          </a:p>
        </p:txBody>
      </p:sp>
      <p:sp>
        <p:nvSpPr>
          <p:cNvPr id="8" name="바닥글 개체 틀 8">
            <a:extLst>
              <a:ext uri="{FF2B5EF4-FFF2-40B4-BE49-F238E27FC236}">
                <a16:creationId xmlns:a16="http://schemas.microsoft.com/office/drawing/2014/main" id="{14BB2FF4-F813-FE39-769C-96F80FF2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r>
              <a:rPr lang="en-US" altLang="ko-KR" dirty="0">
                <a:latin typeface="맑은 고딕"/>
                <a:ea typeface="맑은 고딕"/>
              </a:rPr>
              <a:t>Data</a:t>
            </a:r>
            <a:r>
              <a:rPr lang="ko-KR" dirty="0">
                <a:latin typeface="맑은 고딕"/>
                <a:ea typeface="맑은 고딕"/>
              </a:rPr>
              <a:t> </a:t>
            </a:r>
            <a:r>
              <a:rPr lang="en-US" altLang="ko-KR" dirty="0">
                <a:latin typeface="맑은 고딕"/>
                <a:ea typeface="맑은 고딕"/>
              </a:rPr>
              <a:t>poisoning</a:t>
            </a:r>
            <a:endParaRPr lang="ko-KR" dirty="0"/>
          </a:p>
        </p:txBody>
      </p:sp>
      <p:pic>
        <p:nvPicPr>
          <p:cNvPr id="11" name="그림 10" descr="폰트, 텍스트, 친필, 서예이(가) 표시된 사진&#10;&#10;자동 생성된 설명">
            <a:extLst>
              <a:ext uri="{FF2B5EF4-FFF2-40B4-BE49-F238E27FC236}">
                <a16:creationId xmlns:a16="http://schemas.microsoft.com/office/drawing/2014/main" id="{D6318CDD-A358-2465-EE2F-C5BDD458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03" y="1873157"/>
            <a:ext cx="5543550" cy="1485900"/>
          </a:xfrm>
          <a:prstGeom prst="rect">
            <a:avLst/>
          </a:prstGeom>
        </p:spPr>
      </p:pic>
      <p:pic>
        <p:nvPicPr>
          <p:cNvPr id="13" name="그림 12" descr="폰트, 텍스트, 친필, 서예이(가) 표시된 사진&#10;&#10;자동 생성된 설명">
            <a:extLst>
              <a:ext uri="{FF2B5EF4-FFF2-40B4-BE49-F238E27FC236}">
                <a16:creationId xmlns:a16="http://schemas.microsoft.com/office/drawing/2014/main" id="{0180FA00-271A-2882-0FAF-09615A010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008" y="3479333"/>
            <a:ext cx="5010150" cy="1028700"/>
          </a:xfrm>
          <a:prstGeom prst="rect">
            <a:avLst/>
          </a:prstGeom>
        </p:spPr>
      </p:pic>
      <p:pic>
        <p:nvPicPr>
          <p:cNvPr id="14" name="그림 13" descr="폰트, 텍스트, 화이트, 친필이(가) 표시된 사진&#10;&#10;자동 생성된 설명">
            <a:extLst>
              <a:ext uri="{FF2B5EF4-FFF2-40B4-BE49-F238E27FC236}">
                <a16:creationId xmlns:a16="http://schemas.microsoft.com/office/drawing/2014/main" id="{C5FCC09E-8F62-2BAC-6F99-BB43D10BD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949" y="4599921"/>
            <a:ext cx="6096000" cy="206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4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61FEB-E748-7A1E-E5B5-727FAE03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F3B45-9A71-F4A0-E5CC-FA745205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r>
              <a:rPr lang="ko-KR" altLang="en-US" dirty="0"/>
              <a:t>공격의 한계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4EA15-DBA8-7B27-8C42-639EACCAD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/>
          <a:lstStyle/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5637EC-F51D-B1C8-8804-076557909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b="0" dirty="0">
                <a:latin typeface="맑은 고딕"/>
                <a:ea typeface="맑은 고딕"/>
              </a:rPr>
              <a:t>오염된 데이터셋을 </a:t>
            </a:r>
            <a:r>
              <a:rPr lang="ko-KR" altLang="en-US" b="0" dirty="0">
                <a:latin typeface="맑은 고딕"/>
                <a:ea typeface="맑은 고딕"/>
              </a:rPr>
              <a:t>모델에 </a:t>
            </a:r>
            <a:r>
              <a:rPr lang="ko-KR" b="0" dirty="0">
                <a:latin typeface="맑은 고딕"/>
                <a:ea typeface="맑은 고딕"/>
              </a:rPr>
              <a:t>다시 </a:t>
            </a:r>
            <a:r>
              <a:rPr lang="ko-KR" altLang="en-US" b="0" dirty="0">
                <a:latin typeface="맑은 고딕"/>
                <a:ea typeface="맑은 고딕"/>
              </a:rPr>
              <a:t>학습시키는 것은 고비용의 연산이 </a:t>
            </a:r>
            <a:r>
              <a:rPr lang="ko-KR" b="0" dirty="0">
                <a:latin typeface="맑은 고딕"/>
                <a:ea typeface="맑은 고딕"/>
              </a:rPr>
              <a:t>필요하고 시간이 많이 소모됨</a:t>
            </a:r>
          </a:p>
          <a:p>
            <a:r>
              <a:rPr lang="ko-KR" altLang="en-US" b="0" dirty="0">
                <a:latin typeface="맑은 고딕"/>
                <a:ea typeface="맑은 고딕"/>
              </a:rPr>
              <a:t>공격 타깃(오염된 라벨)이 증가할 수록 성능이 하락함</a:t>
            </a:r>
          </a:p>
          <a:p>
            <a:pPr lvl="2">
              <a:buFont typeface="Wingdings"/>
              <a:buChar char="§"/>
            </a:pPr>
            <a:r>
              <a:rPr lang="ko-KR" altLang="en-US" b="0" dirty="0">
                <a:latin typeface="맑은 고딕"/>
                <a:ea typeface="맑은 고딕"/>
              </a:rPr>
              <a:t>공격의 의미가 </a:t>
            </a:r>
            <a:r>
              <a:rPr lang="ko-KR" altLang="en-US" b="0" dirty="0" err="1">
                <a:latin typeface="맑은 고딕"/>
                <a:ea typeface="맑은 고딕"/>
              </a:rPr>
              <a:t>옅어질</a:t>
            </a:r>
            <a:r>
              <a:rPr lang="ko-KR" altLang="en-US" b="0" dirty="0">
                <a:latin typeface="맑은 고딕"/>
                <a:ea typeface="맑은 고딕"/>
              </a:rPr>
              <a:t> 수 있음</a:t>
            </a:r>
            <a:endParaRPr lang="ko-KR" altLang="en-US" b="0" dirty="0"/>
          </a:p>
        </p:txBody>
      </p:sp>
      <p:sp>
        <p:nvSpPr>
          <p:cNvPr id="8" name="바닥글 개체 틀 8">
            <a:extLst>
              <a:ext uri="{FF2B5EF4-FFF2-40B4-BE49-F238E27FC236}">
                <a16:creationId xmlns:a16="http://schemas.microsoft.com/office/drawing/2014/main" id="{14BB2FF4-F813-FE39-769C-96F80FF2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r>
              <a:rPr lang="en-US" altLang="ko-KR" dirty="0">
                <a:latin typeface="맑은 고딕"/>
                <a:ea typeface="맑은 고딕"/>
              </a:rPr>
              <a:t>Data</a:t>
            </a:r>
            <a:r>
              <a:rPr lang="ko-KR" dirty="0">
                <a:latin typeface="맑은 고딕"/>
                <a:ea typeface="맑은 고딕"/>
              </a:rPr>
              <a:t> </a:t>
            </a:r>
            <a:r>
              <a:rPr lang="en-US" altLang="ko-KR" dirty="0">
                <a:latin typeface="맑은 고딕"/>
                <a:ea typeface="맑은 고딕"/>
              </a:rPr>
              <a:t>poisoning</a:t>
            </a:r>
            <a:endParaRPr lang="ko-KR" dirty="0"/>
          </a:p>
        </p:txBody>
      </p:sp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A777B266-BAC9-629B-7751-DAFDA798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ko-KR" smtClean="0"/>
              <a:pPr rtl="0"/>
              <a:t>11</a:t>
            </a:fld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E117B47-A8F8-165E-949F-F8FF5EF05D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대부분의 공격은 인간의 눈으로 파악이 가능함</a:t>
            </a:r>
          </a:p>
          <a:p>
            <a:r>
              <a:rPr lang="ko-KR" altLang="en-US" dirty="0" err="1">
                <a:latin typeface="맑은 고딕"/>
                <a:ea typeface="맑은 고딕"/>
              </a:rPr>
              <a:t>리버싱으로</a:t>
            </a:r>
            <a:r>
              <a:rPr lang="ko-KR" altLang="en-US" dirty="0">
                <a:latin typeface="맑은 고딕"/>
                <a:ea typeface="맑은 고딕"/>
              </a:rPr>
              <a:t> 쉽게 </a:t>
            </a:r>
            <a:r>
              <a:rPr lang="ko-KR" altLang="en-US" dirty="0" err="1">
                <a:latin typeface="맑은 고딕"/>
                <a:ea typeface="맑은 고딕"/>
              </a:rPr>
              <a:t>파훼됨</a:t>
            </a:r>
            <a:endParaRPr lang="ko-KR" altLang="en-US" dirty="0" err="1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31248C2-3AC3-33B9-AF1C-AC5F2A537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4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61FEB-E748-7A1E-E5B5-727FAE03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F3B45-9A71-F4A0-E5CC-FA745205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r>
              <a:rPr lang="ko-KR" sz="3500" dirty="0">
                <a:latin typeface="맑은 고딕"/>
                <a:ea typeface="맑은 고딕"/>
              </a:rPr>
              <a:t>TROJAN NET - 2020</a:t>
            </a:r>
            <a:endParaRPr lang="ko-KR" sz="35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BFE236-8A84-DA24-7A27-7C7B444BF4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내용 개체 틀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2156790-97EA-657A-E93A-900FC4608D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607" y="2771028"/>
            <a:ext cx="12188622" cy="3306096"/>
          </a:xfrm>
        </p:spPr>
      </p:pic>
    </p:spTree>
    <p:extLst>
      <p:ext uri="{BB962C8B-B14F-4D97-AF65-F5344CB8AC3E}">
        <p14:creationId xmlns:p14="http://schemas.microsoft.com/office/powerpoint/2010/main" val="2678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181342-D0F1-8414-61FE-3A7F6E308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6813D0-F04B-CE28-E4E6-2074B90CB12D}"/>
              </a:ext>
            </a:extLst>
          </p:cNvPr>
          <p:cNvSpPr/>
          <p:nvPr/>
        </p:nvSpPr>
        <p:spPr>
          <a:xfrm>
            <a:off x="128649" y="5975598"/>
            <a:ext cx="5451928" cy="843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내용 개체 틀 8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7BEE1515-EA35-F18D-A457-9FAA77E41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20" y="39299"/>
            <a:ext cx="7679472" cy="4425046"/>
          </a:xfrm>
        </p:spPr>
      </p:pic>
      <p:pic>
        <p:nvPicPr>
          <p:cNvPr id="11" name="그림 10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614DF590-A516-26BD-267B-A6F742884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089" y="4175592"/>
            <a:ext cx="7877735" cy="26455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6AA484A-6059-B92D-4EAA-3C4270202133}"/>
                  </a:ext>
                </a:extLst>
              </p14:cNvPr>
              <p14:cNvContentPartPr/>
              <p14:nvPr/>
            </p14:nvContentPartPr>
            <p14:xfrm>
              <a:off x="9475519" y="1900052"/>
              <a:ext cx="9896" cy="9896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6AA484A-6059-B92D-4EAA-3C42702021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80719" y="1405252"/>
                <a:ext cx="989600" cy="9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334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7E6CD-513F-6C26-E121-70A115E3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복구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AABED-4FA1-8736-B506-AAF166FA3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886" y="2415928"/>
            <a:ext cx="4818888" cy="892048"/>
          </a:xfrm>
        </p:spPr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기존 방법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7C52E-AE2B-F850-5D30-02BB77E1A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0061" y="2415929"/>
            <a:ext cx="4818888" cy="89204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파인 튜닝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8471F9E-F3FF-32C7-7C8D-152A6B58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ko-KR" noProof="0" smtClean="0"/>
              <a:t>14</a:t>
            </a:fld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428BE8-1A27-DA79-0CEC-C3254D54E1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sz="1600" cap="all" dirty="0">
                <a:latin typeface="맑은 고딕"/>
                <a:ea typeface="맑은 고딕"/>
              </a:rPr>
              <a:t>오염된 데이터를 제외하고 </a:t>
            </a:r>
            <a:r>
              <a:rPr lang="ko-KR" sz="1600" cap="all" dirty="0" err="1">
                <a:latin typeface="맑은 고딕"/>
                <a:ea typeface="맑은 고딕"/>
              </a:rPr>
              <a:t>재학습</a:t>
            </a:r>
            <a:endParaRPr lang="ko-KR" altLang="en-US" sz="1600" cap="all">
              <a:latin typeface="맑은 고딕"/>
              <a:ea typeface="맑은 고딕"/>
            </a:endParaRPr>
          </a:p>
          <a:p>
            <a:r>
              <a:rPr lang="ko-KR" sz="1600" cap="all" dirty="0">
                <a:latin typeface="맑은 고딕"/>
                <a:ea typeface="맑은 고딕"/>
              </a:rPr>
              <a:t>잠재적 위험 </a:t>
            </a:r>
            <a:r>
              <a:rPr lang="ko-KR" altLang="en-US" sz="1600" cap="all" dirty="0">
                <a:latin typeface="맑은 고딕"/>
                <a:ea typeface="맑은 고딕"/>
              </a:rPr>
              <a:t>제거</a:t>
            </a:r>
            <a:endParaRPr lang="ko-KR" sz="1600" cap="all" dirty="0"/>
          </a:p>
          <a:p>
            <a:r>
              <a:rPr lang="ko-KR" altLang="en-US" sz="1600" cap="all" dirty="0">
                <a:latin typeface="맑은 고딕"/>
                <a:ea typeface="맑은 고딕"/>
              </a:rPr>
              <a:t>시간과 비용이 많이 소모됨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D9CE557-4DEE-93B0-C4B1-87312AA3E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5532329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600" cap="all" dirty="0">
                <a:latin typeface="Arial"/>
                <a:ea typeface="맑은 고딕"/>
                <a:cs typeface="Arial"/>
              </a:rPr>
              <a:t>원 정답에 가까운 가중치를</a:t>
            </a:r>
            <a:r>
              <a:rPr lang="ko-KR" sz="1600" cap="all" dirty="0">
                <a:latin typeface="Arial"/>
                <a:ea typeface="맑은 고딕"/>
                <a:cs typeface="Arial"/>
              </a:rPr>
              <a:t> 사용해 </a:t>
            </a:r>
            <a:r>
              <a:rPr lang="ko-KR" altLang="en-US" sz="1600" cap="all" dirty="0" err="1">
                <a:latin typeface="Arial"/>
                <a:ea typeface="맑은 고딕"/>
                <a:cs typeface="Arial"/>
              </a:rPr>
              <a:t>파인튜닝</a:t>
            </a:r>
            <a:endParaRPr lang="ko-KR" altLang="en-US" sz="1600" b="0" dirty="0" err="1">
              <a:latin typeface="Arial"/>
              <a:ea typeface="맑은 고딕"/>
              <a:cs typeface="Arial"/>
            </a:endParaRPr>
          </a:p>
          <a:p>
            <a:r>
              <a:rPr lang="en-US" altLang="ko-KR" sz="1600" cap="all" dirty="0">
                <a:latin typeface="Arial"/>
                <a:ea typeface="맑은 고딕"/>
                <a:cs typeface="Arial"/>
              </a:rPr>
              <a:t>1</a:t>
            </a:r>
            <a:r>
              <a:rPr lang="ko-KR" sz="1600" cap="all" dirty="0">
                <a:latin typeface="Arial"/>
                <a:ea typeface="맑은 고딕"/>
                <a:cs typeface="Arial"/>
              </a:rPr>
              <a:t>달 걸릴 작업을 </a:t>
            </a:r>
            <a:r>
              <a:rPr lang="en-US" altLang="ko-KR" sz="1600" cap="all" dirty="0">
                <a:latin typeface="Arial"/>
                <a:ea typeface="맑은 고딕"/>
                <a:cs typeface="Arial"/>
              </a:rPr>
              <a:t>2</a:t>
            </a:r>
            <a:r>
              <a:rPr lang="ko-KR" sz="1600" cap="all" dirty="0">
                <a:latin typeface="Arial"/>
                <a:ea typeface="맑은 고딕"/>
                <a:cs typeface="Arial"/>
              </a:rPr>
              <a:t>시간으로 단축</a:t>
            </a:r>
            <a:endParaRPr lang="ko-KR" sz="1600" b="0">
              <a:latin typeface="Arial"/>
              <a:ea typeface="맑은 고딕"/>
              <a:cs typeface="Arial"/>
            </a:endParaRPr>
          </a:p>
          <a:p>
            <a:r>
              <a:rPr lang="ko-KR" sz="1600" cap="all" dirty="0">
                <a:latin typeface="Arial"/>
                <a:ea typeface="맑은 고딕"/>
                <a:cs typeface="Arial"/>
              </a:rPr>
              <a:t>잠재적 위험성</a:t>
            </a:r>
            <a:r>
              <a:rPr lang="ko-KR" altLang="en-US" sz="1600" cap="all" dirty="0">
                <a:latin typeface="Arial"/>
                <a:ea typeface="맑은 고딕"/>
                <a:cs typeface="Arial"/>
              </a:rPr>
              <a:t> 남아있음</a:t>
            </a:r>
            <a:endParaRPr lang="ko-KR" sz="1600" cap="all" dirty="0">
              <a:latin typeface="Arial"/>
              <a:ea typeface="맑은 고딕"/>
              <a:cs typeface="Arial"/>
            </a:endParaRPr>
          </a:p>
          <a:p>
            <a:endParaRPr lang="ko-KR" b="0" dirty="0">
              <a:latin typeface="Arial"/>
              <a:cs typeface="Arial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90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F9053-2E7B-CE34-5C69-C162885A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참고문헌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5DF80-5852-CB0D-B2CF-02A1DFCC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261" y="1631390"/>
            <a:ext cx="4500737" cy="35941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buFont typeface="Calibri"/>
              <a:buChar char="-"/>
            </a:pP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An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Embarrassingly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Simple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Approach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for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Trojan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Attack in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Deep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Neural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Networks - </a:t>
            </a:r>
            <a:r>
              <a:rPr lang="en-US" alt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Ruixiang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Tang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Mengnan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Du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Ninghao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Liu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Fan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Yang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Xia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Hu</a:t>
            </a:r>
            <a:endParaRPr lang="ko-KR" sz="2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Magic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AI: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these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are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the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optical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illusions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that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trick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fool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, and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flummox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computers</a:t>
            </a:r>
            <a:r>
              <a:rPr lang="ko-KR" altLang="en-US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-</a:t>
            </a:r>
            <a:r>
              <a:rPr lang="ko-KR" altLang="en-US" sz="2200" b="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the</a:t>
            </a:r>
            <a:r>
              <a:rPr lang="ko-KR" altLang="en-US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verge</a:t>
            </a:r>
            <a:endParaRPr lang="ko-KR" sz="2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Poison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Forensics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Traceback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of Data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Poisoning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Attacks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in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Neural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Networks - 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Shawn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Shan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Arjun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Nitin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Bhagoji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Haitao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Zheng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, and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Ben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Y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sz="2200" b="0" dirty="0" err="1">
                <a:solidFill>
                  <a:schemeClr val="tx1"/>
                </a:solidFill>
                <a:latin typeface="맑은 고딕"/>
                <a:ea typeface="맑은 고딕"/>
              </a:rPr>
              <a:t>Zhao</a:t>
            </a:r>
            <a:r>
              <a:rPr lang="ko-KR" sz="2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sz="2200" b="0" i="1" dirty="0" err="1">
                <a:solidFill>
                  <a:schemeClr val="tx1"/>
                </a:solidFill>
                <a:latin typeface="맑은 고딕"/>
                <a:ea typeface="맑은 고딕"/>
              </a:rPr>
              <a:t>University</a:t>
            </a:r>
            <a:r>
              <a:rPr lang="ko-KR" sz="2200" b="0" i="1" dirty="0">
                <a:solidFill>
                  <a:schemeClr val="tx1"/>
                </a:solidFill>
                <a:latin typeface="맑은 고딕"/>
                <a:ea typeface="맑은 고딕"/>
              </a:rPr>
              <a:t> of </a:t>
            </a:r>
            <a:r>
              <a:rPr lang="ko-KR" sz="2200" b="0" i="1" dirty="0" err="1">
                <a:solidFill>
                  <a:schemeClr val="tx1"/>
                </a:solidFill>
                <a:latin typeface="맑은 고딕"/>
                <a:ea typeface="맑은 고딕"/>
              </a:rPr>
              <a:t>Chicago</a:t>
            </a:r>
            <a:endParaRPr lang="ko-KR" sz="2200" b="0">
              <a:solidFill>
                <a:schemeClr val="tx1"/>
              </a:solidFill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endParaRPr lang="ko-KR" altLang="en-US" sz="2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>
              <a:buFont typeface="Calibri" panose="020B0604020202020204" pitchFamily="34" charset="0"/>
              <a:buChar char="-"/>
            </a:pPr>
            <a:endParaRPr lang="ko-KR" altLang="en-US" sz="2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3949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</a:p>
        </p:txBody>
      </p:sp>
      <p:pic>
        <p:nvPicPr>
          <p:cNvPr id="27" name="그림 개체 틀 26" descr="종이에 “The End.”가 입력된 타자기 이미지입니다. ">
            <a:extLst>
              <a:ext uri="{FF2B5EF4-FFF2-40B4-BE49-F238E27FC236}">
                <a16:creationId xmlns:a16="http://schemas.microsoft.com/office/drawing/2014/main" id="{E3EEA078-72A4-4C20-94E7-BFB4F43346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804" y="1225484"/>
            <a:ext cx="4059934" cy="3951807"/>
          </a:xfrm>
        </p:spPr>
      </p:pic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19606920-6D8A-4305-AB8A-83B7F939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284" y="5355583"/>
            <a:ext cx="2522904" cy="577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맑은 고딕"/>
                <a:ea typeface="맑은 고딕"/>
              </a:rPr>
              <a:t>김남혁</a:t>
            </a:r>
            <a:r>
              <a:rPr lang="ko-KR" altLang="en-US" dirty="0">
                <a:latin typeface="맑은 고딕"/>
                <a:ea typeface="맑은 고딕"/>
              </a:rPr>
              <a:t> / </a:t>
            </a:r>
            <a:r>
              <a:rPr lang="ko-KR" altLang="en-US" dirty="0" err="1">
                <a:latin typeface="맑은 고딕"/>
                <a:ea typeface="맑은 고딕"/>
              </a:rPr>
              <a:t>NamHyeok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Kim</a:t>
            </a:r>
            <a:endParaRPr lang="ko-KR" altLang="en-US" dirty="0" err="1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27C60074-2066-4765-88F0-BC4B57CC1F9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06093" y="5355583"/>
            <a:ext cx="3077428" cy="577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science4588@gmail.com</a:t>
            </a:r>
            <a:endParaRPr lang="ko-KR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5C765B3E-A7DA-421D-A959-98BFA5AE3BA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685154" y="5355583"/>
            <a:ext cx="2270162" cy="577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@namyokuuuuuuu</a:t>
            </a:r>
            <a:endParaRPr lang="ko-KR" alt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E499FA5D-C267-460D-ACB2-5253424F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r>
              <a:rPr lang="ko-KR" altLang="en-US" dirty="0">
                <a:latin typeface="맑은 고딕"/>
                <a:ea typeface="맑은 고딕"/>
              </a:rPr>
              <a:t>DATA POISONING</a:t>
            </a:r>
            <a:endParaRPr lang="ko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ko-KR" smtClean="0"/>
              <a:pPr rtl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/>
                <a:ea typeface="맑은 고딕"/>
              </a:rPr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내용 개체 틀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 anchor="ctr"/>
          <a:lstStyle/>
          <a:p>
            <a:r>
              <a:rPr lang="ko-KR" altLang="en-US" dirty="0">
                <a:latin typeface="맑은 고딕"/>
                <a:ea typeface="맑은 고딕"/>
              </a:rPr>
              <a:t>Data </a:t>
            </a:r>
            <a:r>
              <a:rPr lang="ko-KR" altLang="en-US" dirty="0" err="1">
                <a:latin typeface="맑은 고딕"/>
                <a:ea typeface="맑은 고딕"/>
              </a:rPr>
              <a:t>Poisoning</a:t>
            </a:r>
            <a:r>
              <a:rPr lang="ko-KR" altLang="en-US" dirty="0">
                <a:latin typeface="맑은 고딕"/>
                <a:ea typeface="맑은 고딕"/>
              </a:rPr>
              <a:t> 이란</a:t>
            </a:r>
            <a:endParaRPr lang="ko-KR" altLang="en-US" dirty="0"/>
          </a:p>
          <a:p>
            <a:r>
              <a:rPr lang="ko-KR" altLang="en-US" dirty="0" err="1">
                <a:latin typeface="맑은 고딕"/>
                <a:ea typeface="맑은 고딕"/>
              </a:rPr>
              <a:t>D</a:t>
            </a:r>
            <a:r>
              <a:rPr lang="ko-KR" altLang="en-US" dirty="0">
                <a:latin typeface="맑은 고딕"/>
                <a:ea typeface="맑은 고딕"/>
              </a:rPr>
              <a:t>. </a:t>
            </a:r>
            <a:r>
              <a:rPr lang="ko-KR" altLang="en-US" dirty="0" err="1">
                <a:latin typeface="맑은 고딕"/>
                <a:ea typeface="맑은 고딕"/>
              </a:rPr>
              <a:t>P</a:t>
            </a:r>
            <a:r>
              <a:rPr lang="ko-KR" altLang="en-US" dirty="0">
                <a:latin typeface="맑은 고딕"/>
                <a:ea typeface="맑은 고딕"/>
              </a:rPr>
              <a:t>. 의 원리</a:t>
            </a:r>
          </a:p>
          <a:p>
            <a:r>
              <a:rPr lang="ko-KR" altLang="en-US" dirty="0" err="1">
                <a:latin typeface="맑은 고딕"/>
                <a:ea typeface="맑은 고딕"/>
              </a:rPr>
              <a:t>D</a:t>
            </a:r>
            <a:r>
              <a:rPr lang="ko-KR" altLang="en-US" dirty="0">
                <a:latin typeface="맑은 고딕"/>
                <a:ea typeface="맑은 고딕"/>
              </a:rPr>
              <a:t>. </a:t>
            </a:r>
            <a:r>
              <a:rPr lang="ko-KR" altLang="en-US" dirty="0" err="1">
                <a:latin typeface="맑은 고딕"/>
                <a:ea typeface="맑은 고딕"/>
              </a:rPr>
              <a:t>P</a:t>
            </a:r>
            <a:r>
              <a:rPr lang="ko-KR" altLang="en-US" dirty="0">
                <a:latin typeface="맑은 고딕"/>
                <a:ea typeface="맑은 고딕"/>
              </a:rPr>
              <a:t>. 포렌식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id="{EA683B60-B65C-41B7-A2DD-F978D1E9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r>
              <a:rPr lang="ko-KR" altLang="en-US" dirty="0">
                <a:latin typeface="맑은 고딕"/>
                <a:ea typeface="맑은 고딕"/>
              </a:rPr>
              <a:t>Data </a:t>
            </a:r>
            <a:r>
              <a:rPr lang="ko-KR" altLang="en-US" dirty="0" err="1">
                <a:latin typeface="맑은 고딕"/>
                <a:ea typeface="맑은 고딕"/>
              </a:rPr>
              <a:t>poisoning</a:t>
            </a:r>
            <a:endParaRPr lang="ko-KR" altLang="en-US" dirty="0" err="1"/>
          </a:p>
        </p:txBody>
      </p:sp>
      <p:sp>
        <p:nvSpPr>
          <p:cNvPr id="8" name="슬라이드 번호 개체 틀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AA9BF-D8DD-DA65-7D6C-568395E529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4A2875A-EB11-446C-C4B0-DD15F77E72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876BC0F-3EA0-75BD-416F-AAF4A007B6D3}"/>
              </a:ext>
            </a:extLst>
          </p:cNvPr>
          <p:cNvSpPr/>
          <p:nvPr/>
        </p:nvSpPr>
        <p:spPr>
          <a:xfrm>
            <a:off x="0" y="6005286"/>
            <a:ext cx="5451928" cy="843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0" y="317499"/>
            <a:ext cx="5034885" cy="2106706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Data </a:t>
            </a:r>
            <a:r>
              <a:rPr lang="ko-KR" altLang="en-US" dirty="0" err="1">
                <a:latin typeface="맑은 고딕"/>
                <a:ea typeface="맑은 고딕"/>
              </a:rPr>
              <a:t>poisnoning</a:t>
            </a:r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내용 개체 틀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33" y="2497090"/>
            <a:ext cx="6100426" cy="3594100"/>
          </a:xfrm>
        </p:spPr>
        <p:txBody>
          <a:bodyPr rtlCol="0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ko-KR" sz="2200" dirty="0">
                <a:latin typeface="맑은 고딕"/>
                <a:ea typeface="맑은 고딕"/>
              </a:rPr>
              <a:t>공격자는 학습 데이터 세트에 편향되거나 잘못된 정보 또는 모델의 판단이나 예측에 영향을 주는 취약점을 </a:t>
            </a:r>
            <a:r>
              <a:rPr lang="ko-KR" altLang="en-US" sz="2200" dirty="0">
                <a:latin typeface="맑은 고딕"/>
                <a:ea typeface="맑은 고딕"/>
              </a:rPr>
              <a:t>포함시켜 </a:t>
            </a:r>
            <a:r>
              <a:rPr lang="ko-KR" altLang="en-US" sz="2200" dirty="0" err="1">
                <a:latin typeface="맑은 고딕"/>
                <a:ea typeface="맑은 고딕"/>
              </a:rPr>
              <a:t>A</a:t>
            </a:r>
            <a:r>
              <a:rPr lang="en-US" altLang="ko-KR" sz="2200" dirty="0">
                <a:latin typeface="맑은 고딕"/>
                <a:ea typeface="맑은 고딕"/>
              </a:rPr>
              <a:t>I</a:t>
            </a:r>
            <a:r>
              <a:rPr lang="ko-KR" sz="2200" dirty="0">
                <a:latin typeface="맑은 고딕"/>
                <a:ea typeface="맑은 고딕"/>
              </a:rPr>
              <a:t>, </a:t>
            </a:r>
            <a:r>
              <a:rPr lang="ko-KR" sz="2200" dirty="0" err="1">
                <a:latin typeface="맑은 고딕"/>
                <a:ea typeface="맑은 고딕"/>
              </a:rPr>
              <a:t>머신러닝</a:t>
            </a:r>
            <a:r>
              <a:rPr lang="ko-KR" altLang="en-US" sz="2200" dirty="0">
                <a:latin typeface="맑은 고딕"/>
                <a:ea typeface="맑은 고딕"/>
              </a:rPr>
              <a:t> </a:t>
            </a:r>
            <a:r>
              <a:rPr lang="ko-KR" sz="2200" dirty="0">
                <a:latin typeface="맑은 고딕"/>
                <a:ea typeface="맑은 고딕"/>
              </a:rPr>
              <a:t>시스템에 사용되는</a:t>
            </a:r>
            <a:r>
              <a:rPr lang="ko-KR" altLang="en-US" sz="2200" dirty="0">
                <a:latin typeface="맑은 고딕"/>
                <a:ea typeface="맑은 고딕"/>
              </a:rPr>
              <a:t> 학습</a:t>
            </a:r>
            <a:r>
              <a:rPr lang="ko-KR" sz="2200" dirty="0">
                <a:latin typeface="맑은 고딕"/>
                <a:ea typeface="맑은 고딕"/>
              </a:rPr>
              <a:t> 데이터를 고의</a:t>
            </a:r>
            <a:r>
              <a:rPr lang="en-US" altLang="ko-KR" sz="2200" dirty="0">
                <a:latin typeface="맑은 고딕"/>
                <a:ea typeface="맑은 고딕"/>
              </a:rPr>
              <a:t>,</a:t>
            </a:r>
            <a:r>
              <a:rPr lang="ko-KR" sz="2200" dirty="0">
                <a:latin typeface="맑은 고딕"/>
                <a:ea typeface="맑은 고딕"/>
              </a:rPr>
              <a:t> 악의적으로 </a:t>
            </a:r>
            <a:r>
              <a:rPr lang="ko-KR" altLang="en-US" sz="2200" dirty="0">
                <a:latin typeface="맑은 고딕"/>
                <a:ea typeface="맑은 고딕"/>
              </a:rPr>
              <a:t>오염시키는</a:t>
            </a:r>
            <a:r>
              <a:rPr lang="ko-KR" sz="2200" dirty="0">
                <a:latin typeface="맑은 고딕"/>
                <a:ea typeface="맑은 고딕"/>
              </a:rPr>
              <a:t> 행위</a:t>
            </a:r>
            <a:endParaRPr lang="ko-KR" dirty="0"/>
          </a:p>
          <a:p>
            <a:pPr marL="342900" indent="-342900">
              <a:buFont typeface="Calibri" panose="020B0604020202020204" pitchFamily="34" charset="0"/>
              <a:buChar char="-"/>
            </a:pPr>
            <a:endParaRPr lang="en-US" altLang="ko-KR" sz="2200" dirty="0">
              <a:latin typeface="맑은 고딕"/>
              <a:ea typeface="맑은 고딕"/>
            </a:endParaRP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5930B98-7AD0-4DEC-6E5B-1004F86E1B14}"/>
                  </a:ext>
                </a:extLst>
              </p14:cNvPr>
              <p14:cNvContentPartPr/>
              <p14:nvPr/>
            </p14:nvContentPartPr>
            <p14:xfrm>
              <a:off x="2667000" y="2429346"/>
              <a:ext cx="7544" cy="7544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5930B98-7AD0-4DEC-6E5B-1004F86E1B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3069" y="2052146"/>
                <a:ext cx="156915" cy="754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 descr="포유류, 파충류, 거북, 남생이이(가) 표시된 사진&#10;&#10;자동 생성된 설명">
            <a:extLst>
              <a:ext uri="{FF2B5EF4-FFF2-40B4-BE49-F238E27FC236}">
                <a16:creationId xmlns:a16="http://schemas.microsoft.com/office/drawing/2014/main" id="{18257A0C-09CA-2C4C-1C20-823FF7655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228931" y="1809391"/>
            <a:ext cx="5695950" cy="3124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C70E5E7D-FC8E-0515-749A-63964C96D82C}"/>
                  </a:ext>
                </a:extLst>
              </p14:cNvPr>
              <p14:cNvContentPartPr/>
              <p14:nvPr/>
            </p14:nvContentPartPr>
            <p14:xfrm>
              <a:off x="5235039" y="4636324"/>
              <a:ext cx="9896" cy="9896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C70E5E7D-FC8E-0515-749A-63964C96D8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0135" y="4151420"/>
                <a:ext cx="989600" cy="9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A105F2A-4F95-C117-3664-824FB58C929D}"/>
                  </a:ext>
                </a:extLst>
              </p14:cNvPr>
              <p14:cNvContentPartPr/>
              <p14:nvPr/>
            </p14:nvContentPartPr>
            <p14:xfrm>
              <a:off x="885701" y="3532909"/>
              <a:ext cx="9896" cy="9896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A105F2A-4F95-C117-3664-824FB58C92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0901" y="3048005"/>
                <a:ext cx="989600" cy="9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B61EB330-0FCB-5BA1-8DB4-46C0D4A32DA0}"/>
                  </a:ext>
                </a:extLst>
              </p14:cNvPr>
              <p14:cNvContentPartPr/>
              <p14:nvPr/>
            </p14:nvContentPartPr>
            <p14:xfrm>
              <a:off x="959922" y="3651662"/>
              <a:ext cx="9896" cy="9896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B61EB330-0FCB-5BA1-8DB4-46C0D4A32D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018" y="3156862"/>
                <a:ext cx="989600" cy="9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CF2DD467-641E-13F0-9031-169AC05A2912}"/>
                  </a:ext>
                </a:extLst>
              </p14:cNvPr>
              <p14:cNvContentPartPr/>
              <p14:nvPr/>
            </p14:nvContentPartPr>
            <p14:xfrm>
              <a:off x="959922" y="3651662"/>
              <a:ext cx="9896" cy="9896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CF2DD467-641E-13F0-9031-169AC05A29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018" y="3156862"/>
                <a:ext cx="989600" cy="9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제목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5236885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7200" dirty="0">
                <a:latin typeface="Malgun Gothic"/>
                <a:ea typeface="Malgun Gothic"/>
              </a:rPr>
              <a:t>D. P. </a:t>
            </a:r>
            <a:r>
              <a:rPr lang="ko-KR" altLang="en-US" sz="7200" dirty="0">
                <a:latin typeface="Malgun Gothic"/>
                <a:ea typeface="Malgun Gothic"/>
              </a:rPr>
              <a:t>과정</a:t>
            </a:r>
          </a:p>
        </p:txBody>
      </p:sp>
      <p:pic>
        <p:nvPicPr>
          <p:cNvPr id="8" name="그림 7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807138FC-2F5C-49CE-6240-9853532A7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884" y="639575"/>
            <a:ext cx="9786231" cy="308266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altLang="ko-KR" dirty="0" smtClean="0">
                <a:solidFill>
                  <a:schemeClr val="bg1"/>
                </a:solidFill>
                <a:latin typeface="+mn-lt"/>
                <a:ea typeface="+mn-ea"/>
              </a:rPr>
              <a:pPr algn="l">
                <a:spcAft>
                  <a:spcPts val="600"/>
                </a:spcAft>
              </a:pPr>
              <a:t>4</a:t>
            </a:fld>
            <a:endParaRPr lang="en-US" altLang="ko-KR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28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r>
              <a:rPr lang="ko-KR" altLang="en-US" dirty="0">
                <a:latin typeface="맑은 고딕"/>
                <a:ea typeface="맑은 고딕"/>
              </a:rPr>
              <a:t>Data </a:t>
            </a:r>
            <a:r>
              <a:rPr lang="ko-KR" altLang="en-US" dirty="0" err="1">
                <a:latin typeface="맑은 고딕"/>
                <a:ea typeface="맑은 고딕"/>
              </a:rPr>
              <a:t>poisoning</a:t>
            </a:r>
            <a:endParaRPr lang="ko-KR" dirty="0" err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/>
          <a:lstStyle/>
          <a:p>
            <a:r>
              <a:rPr lang="ko-KR" altLang="en-US" dirty="0" err="1">
                <a:latin typeface="맑은 고딕"/>
                <a:ea typeface="맑은 고딕"/>
              </a:rPr>
              <a:t>Targeted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Attacks</a:t>
            </a:r>
            <a:endParaRPr lang="ko-KR" dirty="0" err="1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공격자가 특정 입력에만 영향을 주도록 하는 공격</a:t>
            </a:r>
          </a:p>
          <a:p>
            <a:r>
              <a:rPr lang="ko-KR" altLang="en-US" dirty="0" err="1">
                <a:latin typeface="Malgun Gothic"/>
                <a:ea typeface="Malgun Gothic"/>
              </a:rPr>
              <a:t>Ex</a:t>
            </a:r>
            <a:r>
              <a:rPr lang="ko-KR" altLang="en-US" dirty="0">
                <a:latin typeface="Malgun Gothic"/>
                <a:ea typeface="Malgun Gothic"/>
              </a:rPr>
              <a:t>)얼굴인식 </a:t>
            </a:r>
            <a:r>
              <a:rPr lang="ko-KR" altLang="en-US" dirty="0" err="1">
                <a:latin typeface="Malgun Gothic"/>
                <a:ea typeface="Malgun Gothic"/>
              </a:rPr>
              <a:t>AI에서</a:t>
            </a:r>
            <a:r>
              <a:rPr lang="ko-KR" altLang="en-US" dirty="0">
                <a:latin typeface="Malgun Gothic"/>
                <a:ea typeface="Malgun Gothic"/>
              </a:rPr>
              <a:t> 특정 인물의 얼굴 인식만 실패하도록 할 수 있음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/>
          <a:lstStyle/>
          <a:p>
            <a:r>
              <a:rPr lang="ko-KR" altLang="en-US" dirty="0" err="1">
                <a:latin typeface="맑은 고딕"/>
                <a:ea typeface="맑은 고딕"/>
              </a:rPr>
              <a:t>non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targeted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attacks</a:t>
            </a:r>
            <a:endParaRPr lang="ko-KR" altLang="en-US" b="1" dirty="0" err="1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latin typeface="맑은 고딕"/>
                <a:ea typeface="맑은 고딕"/>
              </a:rPr>
              <a:t>학습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데이터에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노이즈나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관련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없는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데이터를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심어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모델의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정확도나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예측에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영향을</a:t>
            </a:r>
            <a:r>
              <a:rPr lang="en-US" altLang="ko-KR" dirty="0">
                <a:latin typeface="맑은 고딕"/>
                <a:ea typeface="맑은 고딕"/>
              </a:rPr>
              <a:t> 줄 수 </a:t>
            </a:r>
            <a:r>
              <a:rPr lang="en-US" altLang="ko-KR" dirty="0" err="1">
                <a:latin typeface="맑은 고딕"/>
                <a:ea typeface="맑은 고딕"/>
              </a:rPr>
              <a:t>있음</a:t>
            </a:r>
            <a:endParaRPr lang="en-US" altLang="ko-KR" dirty="0" err="1"/>
          </a:p>
        </p:txBody>
      </p:sp>
      <p:sp>
        <p:nvSpPr>
          <p:cNvPr id="8" name="바닥글 개체 틀 8">
            <a:extLst>
              <a:ext uri="{FF2B5EF4-FFF2-40B4-BE49-F238E27FC236}">
                <a16:creationId xmlns:a16="http://schemas.microsoft.com/office/drawing/2014/main" id="{B67120C1-6A9D-44FA-9A16-F092E488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r>
              <a:rPr lang="en-US" altLang="ko-KR">
                <a:latin typeface="맑은 고딕"/>
                <a:ea typeface="맑은 고딕"/>
              </a:rPr>
              <a:t>DATA</a:t>
            </a:r>
            <a:r>
              <a:rPr lang="ko-KR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POISONING</a:t>
            </a:r>
            <a:endParaRPr lang="ko-KR" altLang="en-US" b="0">
              <a:latin typeface="맑은 고딕"/>
              <a:ea typeface="맑은 고딕"/>
            </a:endParaRPr>
          </a:p>
        </p:txBody>
      </p:sp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CC302B43-8755-4B25-A036-68EFC879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ko-KR" dirty="0" smtClean="0"/>
              <a:pPr rtl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r>
              <a:rPr lang="ko-KR" altLang="en-US" dirty="0">
                <a:latin typeface="맑은 고딕"/>
                <a:ea typeface="맑은 고딕"/>
              </a:rPr>
              <a:t>Data </a:t>
            </a:r>
            <a:r>
              <a:rPr lang="ko-KR" altLang="en-US" dirty="0" err="1">
                <a:latin typeface="맑은 고딕"/>
                <a:ea typeface="맑은 고딕"/>
              </a:rPr>
              <a:t>poisoning</a:t>
            </a:r>
            <a:endParaRPr lang="ko-KR" dirty="0" err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/>
          <a:lstStyle/>
          <a:p>
            <a:r>
              <a:rPr lang="ko-KR" altLang="en-US" dirty="0" err="1">
                <a:latin typeface="맑은 고딕"/>
                <a:ea typeface="맑은 고딕"/>
              </a:rPr>
              <a:t>Targeted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Attacks</a:t>
            </a:r>
            <a:endParaRPr lang="ko-KR" dirty="0" err="1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공격자가 특정 입력에만 영향을 주도록 하는 공격</a:t>
            </a:r>
          </a:p>
          <a:p>
            <a:r>
              <a:rPr lang="ko-KR" altLang="en-US" dirty="0" err="1">
                <a:latin typeface="Malgun Gothic"/>
                <a:ea typeface="Malgun Gothic"/>
              </a:rPr>
              <a:t>Ex</a:t>
            </a:r>
            <a:r>
              <a:rPr lang="ko-KR" altLang="en-US" dirty="0">
                <a:latin typeface="Malgun Gothic"/>
                <a:ea typeface="Malgun Gothic"/>
              </a:rPr>
              <a:t>)얼굴인식 </a:t>
            </a:r>
            <a:r>
              <a:rPr lang="ko-KR" altLang="en-US" dirty="0" err="1">
                <a:latin typeface="Malgun Gothic"/>
                <a:ea typeface="Malgun Gothic"/>
              </a:rPr>
              <a:t>AI에서</a:t>
            </a:r>
            <a:r>
              <a:rPr lang="ko-KR" altLang="en-US" dirty="0">
                <a:latin typeface="Malgun Gothic"/>
                <a:ea typeface="Malgun Gothic"/>
              </a:rPr>
              <a:t> 특정 인물의 얼굴 인식만 실패하도록 할 수 있음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/>
          <a:lstStyle/>
          <a:p>
            <a:r>
              <a:rPr lang="ko-KR" altLang="en-US" dirty="0" err="1">
                <a:latin typeface="맑은 고딕"/>
                <a:ea typeface="맑은 고딕"/>
              </a:rPr>
              <a:t>non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targeted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attacks</a:t>
            </a:r>
            <a:endParaRPr lang="ko-KR" altLang="en-US" b="1" dirty="0" err="1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latin typeface="맑은 고딕"/>
                <a:ea typeface="맑은 고딕"/>
              </a:rPr>
              <a:t>학습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데이터에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노이즈나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관련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없는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데이터를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심어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모델의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정확도나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예측에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영향을</a:t>
            </a:r>
            <a:r>
              <a:rPr lang="en-US" altLang="ko-KR" dirty="0">
                <a:latin typeface="맑은 고딕"/>
                <a:ea typeface="맑은 고딕"/>
              </a:rPr>
              <a:t> 줄 수 </a:t>
            </a:r>
            <a:r>
              <a:rPr lang="en-US" altLang="ko-KR" dirty="0" err="1">
                <a:latin typeface="맑은 고딕"/>
                <a:ea typeface="맑은 고딕"/>
              </a:rPr>
              <a:t>있음</a:t>
            </a:r>
            <a:endParaRPr lang="en-US" altLang="ko-KR" dirty="0" err="1"/>
          </a:p>
        </p:txBody>
      </p:sp>
      <p:sp>
        <p:nvSpPr>
          <p:cNvPr id="8" name="바닥글 개체 틀 8">
            <a:extLst>
              <a:ext uri="{FF2B5EF4-FFF2-40B4-BE49-F238E27FC236}">
                <a16:creationId xmlns:a16="http://schemas.microsoft.com/office/drawing/2014/main" id="{B67120C1-6A9D-44FA-9A16-F092E488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r>
              <a:rPr lang="en-US" altLang="ko-KR">
                <a:latin typeface="맑은 고딕"/>
                <a:ea typeface="맑은 고딕"/>
              </a:rPr>
              <a:t>DATA</a:t>
            </a:r>
            <a:r>
              <a:rPr lang="ko-KR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POISONING</a:t>
            </a:r>
            <a:endParaRPr lang="ko-KR" altLang="en-US" b="0">
              <a:latin typeface="맑은 고딕"/>
              <a:ea typeface="맑은 고딕"/>
            </a:endParaRPr>
          </a:p>
        </p:txBody>
      </p:sp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CC302B43-8755-4B25-A036-68EFC879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ko-KR" dirty="0" smtClean="0"/>
              <a:pPr rtl="0"/>
              <a:t>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09513-F17D-1B4B-44B3-F3B99617E3A6}"/>
              </a:ext>
            </a:extLst>
          </p:cNvPr>
          <p:cNvSpPr txBox="1"/>
          <p:nvPr/>
        </p:nvSpPr>
        <p:spPr>
          <a:xfrm>
            <a:off x="3166753" y="5244934"/>
            <a:ext cx="81543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/>
              <a:t>한 번 시행된 DATA </a:t>
            </a:r>
            <a:r>
              <a:rPr lang="ko-KR" altLang="en-US" sz="2800" b="1" err="1"/>
              <a:t>poisoning</a:t>
            </a:r>
            <a:r>
              <a:rPr lang="ko-KR" altLang="en-US" sz="2800" b="1" dirty="0"/>
              <a:t> 공격은 복구가 어려움!</a:t>
            </a:r>
          </a:p>
        </p:txBody>
      </p:sp>
    </p:spTree>
    <p:extLst>
      <p:ext uri="{BB962C8B-B14F-4D97-AF65-F5344CB8AC3E}">
        <p14:creationId xmlns:p14="http://schemas.microsoft.com/office/powerpoint/2010/main" val="42077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4269-5594-B5E2-1C76-6B641F8FC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E96C4D1-6773-B6D2-8880-01F0B2B9B25B}"/>
              </a:ext>
            </a:extLst>
          </p:cNvPr>
          <p:cNvSpPr/>
          <p:nvPr/>
        </p:nvSpPr>
        <p:spPr>
          <a:xfrm>
            <a:off x="-254192" y="3739858"/>
            <a:ext cx="12540074" cy="32267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AF60EA4-C083-07F8-FF95-869CEF244374}"/>
                  </a:ext>
                </a:extLst>
              </p14:cNvPr>
              <p14:cNvContentPartPr/>
              <p14:nvPr/>
            </p14:nvContentPartPr>
            <p14:xfrm>
              <a:off x="3612444" y="743184"/>
              <a:ext cx="9407" cy="9407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AF60EA4-C083-07F8-FF95-869CEF2443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2094" y="272834"/>
                <a:ext cx="94070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D968A18-29EA-9439-C5F1-714A74AEF2E8}"/>
                  </a:ext>
                </a:extLst>
              </p14:cNvPr>
              <p14:cNvContentPartPr/>
              <p14:nvPr/>
            </p14:nvContentPartPr>
            <p14:xfrm>
              <a:off x="9346258" y="2455333"/>
              <a:ext cx="9407" cy="9407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D968A18-29EA-9439-C5F1-714A74AEF2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5908" y="1994390"/>
                <a:ext cx="940700" cy="9407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그림 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A193A96-B878-D7B1-A639-FDE05EFDEC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4352" y="14941"/>
            <a:ext cx="9487032" cy="68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1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4269-5594-B5E2-1C76-6B641F8FC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E96C4D1-6773-B6D2-8880-01F0B2B9B25B}"/>
              </a:ext>
            </a:extLst>
          </p:cNvPr>
          <p:cNvSpPr/>
          <p:nvPr/>
        </p:nvSpPr>
        <p:spPr>
          <a:xfrm>
            <a:off x="-254192" y="3739858"/>
            <a:ext cx="12540074" cy="32267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AF60EA4-C083-07F8-FF95-869CEF244374}"/>
                  </a:ext>
                </a:extLst>
              </p14:cNvPr>
              <p14:cNvContentPartPr/>
              <p14:nvPr/>
            </p14:nvContentPartPr>
            <p14:xfrm>
              <a:off x="3612444" y="743184"/>
              <a:ext cx="9407" cy="9407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AF60EA4-C083-07F8-FF95-869CEF2443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2094" y="272834"/>
                <a:ext cx="94070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D968A18-29EA-9439-C5F1-714A74AEF2E8}"/>
                  </a:ext>
                </a:extLst>
              </p14:cNvPr>
              <p14:cNvContentPartPr/>
              <p14:nvPr/>
            </p14:nvContentPartPr>
            <p14:xfrm>
              <a:off x="9346258" y="2455333"/>
              <a:ext cx="9407" cy="9407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D968A18-29EA-9439-C5F1-714A74AEF2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5908" y="1984983"/>
                <a:ext cx="940700" cy="9407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 descr="텍스트, 정지 신호, 교통 표지판, 표지판이(가) 표시된 사진&#10;&#10;자동 생성된 설명">
            <a:extLst>
              <a:ext uri="{FF2B5EF4-FFF2-40B4-BE49-F238E27FC236}">
                <a16:creationId xmlns:a16="http://schemas.microsoft.com/office/drawing/2014/main" id="{ACBB80D4-DC55-DC22-9970-1031EE84F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150" y="1200150"/>
            <a:ext cx="97917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7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4269-5594-B5E2-1C76-6B641F8FC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E96C4D1-6773-B6D2-8880-01F0B2B9B25B}"/>
              </a:ext>
            </a:extLst>
          </p:cNvPr>
          <p:cNvSpPr/>
          <p:nvPr/>
        </p:nvSpPr>
        <p:spPr>
          <a:xfrm>
            <a:off x="-254192" y="3739858"/>
            <a:ext cx="12540074" cy="32267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AF60EA4-C083-07F8-FF95-869CEF244374}"/>
                  </a:ext>
                </a:extLst>
              </p14:cNvPr>
              <p14:cNvContentPartPr/>
              <p14:nvPr/>
            </p14:nvContentPartPr>
            <p14:xfrm>
              <a:off x="3612444" y="743184"/>
              <a:ext cx="9407" cy="9407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AF60EA4-C083-07F8-FF95-869CEF2443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2094" y="272834"/>
                <a:ext cx="94070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D968A18-29EA-9439-C5F1-714A74AEF2E8}"/>
                  </a:ext>
                </a:extLst>
              </p14:cNvPr>
              <p14:cNvContentPartPr/>
              <p14:nvPr/>
            </p14:nvContentPartPr>
            <p14:xfrm>
              <a:off x="9346258" y="2455333"/>
              <a:ext cx="9407" cy="9407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D968A18-29EA-9439-C5F1-714A74AEF2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5908" y="1984983"/>
                <a:ext cx="940700" cy="9407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 descr="Researchers wearing simulated pairs of fooling glasses, and the people the facial recognition system thought they were.">
            <a:extLst>
              <a:ext uri="{FF2B5EF4-FFF2-40B4-BE49-F238E27FC236}">
                <a16:creationId xmlns:a16="http://schemas.microsoft.com/office/drawing/2014/main" id="{B4C00BF6-F8C1-E366-1E9D-268547220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882" y="897405"/>
            <a:ext cx="8848911" cy="51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8915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85BFFF-2B6E-4D20-8938-61E36B8CFE8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www.w3.org/2000/xmlns/"/>
    <ds:schemaRef ds:uri="71af3243-3dd4-4a8d-8c0d-dd76da1f02a5"/>
    <ds:schemaRef ds:uri="http://schemas.microsoft.com/sharepoint/v3"/>
    <ds:schemaRef ds:uri="http://www.w3.org/2001/XMLSchema-instance"/>
    <ds:schemaRef ds:uri="http://schemas.microsoft.com/office/infopath/2007/PartnerControls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_JuxtaposeVTI</Template>
  <TotalTime>0</TotalTime>
  <Words>447</Words>
  <Application>Microsoft Office PowerPoint</Application>
  <PresentationFormat>와이드스크린</PresentationFormat>
  <Paragraphs>114</Paragraphs>
  <Slides>16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JuxtaposeVTI</vt:lpstr>
      <vt:lpstr>Data poisoning</vt:lpstr>
      <vt:lpstr>목차</vt:lpstr>
      <vt:lpstr>Data poisnoning</vt:lpstr>
      <vt:lpstr>D. P. 과정</vt:lpstr>
      <vt:lpstr>Data poisoning</vt:lpstr>
      <vt:lpstr>Data poisoning</vt:lpstr>
      <vt:lpstr>PowerPoint 프레젠테이션</vt:lpstr>
      <vt:lpstr>PowerPoint 프레젠테이션</vt:lpstr>
      <vt:lpstr>PowerPoint 프레젠테이션</vt:lpstr>
      <vt:lpstr>공격 감지</vt:lpstr>
      <vt:lpstr>공격의 한계</vt:lpstr>
      <vt:lpstr>TROJAN NET - 2020</vt:lpstr>
      <vt:lpstr>PowerPoint 프레젠테이션</vt:lpstr>
      <vt:lpstr>복구</vt:lpstr>
      <vt:lpstr>참고문헌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프레젠테이션 제목</dc:title>
  <dc:creator/>
  <cp:lastModifiedBy>남혁 김</cp:lastModifiedBy>
  <cp:revision>577</cp:revision>
  <dcterms:created xsi:type="dcterms:W3CDTF">2024-01-19T14:26:37Z</dcterms:created>
  <dcterms:modified xsi:type="dcterms:W3CDTF">2024-02-28T08:38:57Z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