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regular.fntdata"/><Relationship Id="rId21" Type="http://schemas.openxmlformats.org/officeDocument/2006/relationships/slide" Target="slides/slide17.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Events are a unique form of storage in solidity. They enable applications to see a searchable history. So hypothetically, with the transfer and approval events, we could make an explorer app for just this token.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Once registration has ended, the transfer functions all work like you’d expect. I will demonstrate this by transferring some to my new wallet.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Lay out talk goals, who the talk is for, and who it’s not for</a:t>
            </a:r>
            <a:endParaRPr/>
          </a:p>
          <a:p>
            <a:pPr indent="0" lvl="0" marL="0">
              <a:spcBef>
                <a:spcPts val="0"/>
              </a:spcBef>
              <a:spcAft>
                <a:spcPts val="0"/>
              </a:spcAft>
              <a:buNone/>
            </a:pPr>
            <a:r>
              <a:t/>
            </a:r>
            <a:endParaRPr/>
          </a:p>
          <a:p>
            <a:pPr indent="0" lvl="0" marL="0" rtl="0">
              <a:spcBef>
                <a:spcPts val="0"/>
              </a:spcBef>
              <a:spcAft>
                <a:spcPts val="0"/>
              </a:spcAft>
              <a:buNone/>
            </a:pPr>
            <a:r>
              <a:rPr lang="en"/>
              <a:t>Github link also on facebook event page - make sure everyone likes the facebook event so they can get the address later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a nutshell, a bunch of people agree to keep confirming ‘blocks’ in a continuing ‘chain’.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There are a few fundamental things you need to understand to use a blockchain. The first is a wallet, which is just a long sequence of numbers that money can be sent to and from.</a:t>
            </a:r>
            <a:endParaRPr/>
          </a:p>
          <a:p>
            <a:pPr indent="0" lvl="0" marL="0">
              <a:spcBef>
                <a:spcPts val="0"/>
              </a:spcBef>
              <a:spcAft>
                <a:spcPts val="0"/>
              </a:spcAft>
              <a:buNone/>
            </a:pPr>
            <a:r>
              <a:rPr lang="en"/>
              <a:t>Transactions can also be viewed in the explorer, listing to and from addresses and the amount</a:t>
            </a:r>
            <a:endParaRPr/>
          </a:p>
          <a:p>
            <a:pPr indent="0" lvl="0" marL="0">
              <a:spcBef>
                <a:spcPts val="0"/>
              </a:spcBef>
              <a:spcAft>
                <a:spcPts val="0"/>
              </a:spcAft>
              <a:buNone/>
            </a:pPr>
            <a:r>
              <a:rPr lang="en"/>
              <a:t>A group of transactions is confirmed as a block. When a block is confirmed all those transactions are agreed upon by the network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There are many software wallets for Ethereum, and metamask is one of them. It is unique in that it is packaged as a chrome extension. This allows it to not only send your money but interact with web pages, turning your browser into an ethereum browser. It works by publishing transactions on request to infura.io, a group of ethereum nodes running in the cloud.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Rinkeby testnet is a clone of the ethereum network that runs the same software, but has only a few nodes. This makes it very cheap to run, and so test ethereum can be distributed for free.</a:t>
            </a:r>
            <a:endParaRPr/>
          </a:p>
          <a:p>
            <a:pPr indent="0" lvl="0" marL="0">
              <a:spcBef>
                <a:spcPts val="0"/>
              </a:spcBef>
              <a:spcAft>
                <a:spcPts val="0"/>
              </a:spcAft>
              <a:buNone/>
            </a:pPr>
            <a:r>
              <a:t/>
            </a:r>
            <a:endParaRPr/>
          </a:p>
          <a:p>
            <a:pPr indent="0" lvl="0" marL="0" rtl="0">
              <a:spcBef>
                <a:spcPts val="0"/>
              </a:spcBef>
              <a:spcAft>
                <a:spcPts val="0"/>
              </a:spcAft>
              <a:buNone/>
            </a:pPr>
            <a:r>
              <a:rPr lang="en"/>
              <a:t>Have them copy you in creating a testnet MEW wallet - they will need it later.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Turing complete is a computer science term that basically means it can run any program any other computer can run. So, while it would be painfully slow, someone could in theory port pokemon to run on ethereum. But please don’t ever do that.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Solidity is a high-level programming language for ethereum. It can be compiled into bytecode, which executes on the EVM every time you call a function.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1"/>
                </a:solidFill>
                <a:latin typeface="Lato"/>
                <a:ea typeface="Lato"/>
                <a:cs typeface="Lato"/>
                <a:sym typeface="Lato"/>
              </a:defRPr>
            </a:lvl1pPr>
            <a:lvl2pPr lvl="1" algn="r">
              <a:spcBef>
                <a:spcPts val="0"/>
              </a:spcBef>
              <a:buNone/>
              <a:defRPr sz="1000">
                <a:solidFill>
                  <a:schemeClr val="lt1"/>
                </a:solidFill>
                <a:latin typeface="Lato"/>
                <a:ea typeface="Lato"/>
                <a:cs typeface="Lato"/>
                <a:sym typeface="Lato"/>
              </a:defRPr>
            </a:lvl2pPr>
            <a:lvl3pPr lvl="2" algn="r">
              <a:spcBef>
                <a:spcPts val="0"/>
              </a:spcBef>
              <a:buNone/>
              <a:defRPr sz="1000">
                <a:solidFill>
                  <a:schemeClr val="lt1"/>
                </a:solidFill>
                <a:latin typeface="Lato"/>
                <a:ea typeface="Lato"/>
                <a:cs typeface="Lato"/>
                <a:sym typeface="Lato"/>
              </a:defRPr>
            </a:lvl3pPr>
            <a:lvl4pPr lvl="3" algn="r">
              <a:spcBef>
                <a:spcPts val="0"/>
              </a:spcBef>
              <a:buNone/>
              <a:defRPr sz="1000">
                <a:solidFill>
                  <a:schemeClr val="lt1"/>
                </a:solidFill>
                <a:latin typeface="Lato"/>
                <a:ea typeface="Lato"/>
                <a:cs typeface="Lato"/>
                <a:sym typeface="Lato"/>
              </a:defRPr>
            </a:lvl4pPr>
            <a:lvl5pPr lvl="4" algn="r">
              <a:spcBef>
                <a:spcPts val="0"/>
              </a:spcBef>
              <a:buNone/>
              <a:defRPr sz="1000">
                <a:solidFill>
                  <a:schemeClr val="lt1"/>
                </a:solidFill>
                <a:latin typeface="Lato"/>
                <a:ea typeface="Lato"/>
                <a:cs typeface="Lato"/>
                <a:sym typeface="Lato"/>
              </a:defRPr>
            </a:lvl5pPr>
            <a:lvl6pPr lvl="5" algn="r">
              <a:spcBef>
                <a:spcPts val="0"/>
              </a:spcBef>
              <a:buNone/>
              <a:defRPr sz="1000">
                <a:solidFill>
                  <a:schemeClr val="lt1"/>
                </a:solidFill>
                <a:latin typeface="Lato"/>
                <a:ea typeface="Lato"/>
                <a:cs typeface="Lato"/>
                <a:sym typeface="Lato"/>
              </a:defRPr>
            </a:lvl6pPr>
            <a:lvl7pPr lvl="6" algn="r">
              <a:spcBef>
                <a:spcPts val="0"/>
              </a:spcBef>
              <a:buNone/>
              <a:defRPr sz="1000">
                <a:solidFill>
                  <a:schemeClr val="lt1"/>
                </a:solidFill>
                <a:latin typeface="Lato"/>
                <a:ea typeface="Lato"/>
                <a:cs typeface="Lato"/>
                <a:sym typeface="Lato"/>
              </a:defRPr>
            </a:lvl7pPr>
            <a:lvl8pPr lvl="7" algn="r">
              <a:spcBef>
                <a:spcPts val="0"/>
              </a:spcBef>
              <a:buNone/>
              <a:defRPr sz="1000">
                <a:solidFill>
                  <a:schemeClr val="lt1"/>
                </a:solidFill>
                <a:latin typeface="Lato"/>
                <a:ea typeface="Lato"/>
                <a:cs typeface="Lato"/>
                <a:sym typeface="Lato"/>
              </a:defRPr>
            </a:lvl8pPr>
            <a:lvl9pPr lvl="8" algn="r">
              <a:spcBef>
                <a:spcPts val="0"/>
              </a:spcBef>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oinmarketcap.com/tokens/" TargetMode="External"/><Relationship Id="rId4" Type="http://schemas.openxmlformats.org/officeDocument/2006/relationships/image" Target="../media/image1.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jackbonaguro/blockchainpresentation/blob/master/Contracts/BuzzToken.so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therdelta.com" TargetMode="External"/><Relationship Id="rId4" Type="http://schemas.openxmlformats.org/officeDocument/2006/relationships/hyperlink" Target="https://www.cryptokitties.c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jackbonaguro/blockchainpresentation.g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therscan.io/" TargetMode="External"/><Relationship Id="rId4" Type="http://schemas.openxmlformats.org/officeDocument/2006/relationships/hyperlink" Target="https://www.myetherwallet.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metamask.i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rinkeby.io/#fauce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remix.ethereum.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49675" y="877575"/>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Exploring Blockchain Applications</a:t>
            </a:r>
            <a:endParaRPr/>
          </a:p>
          <a:p>
            <a:pPr indent="0" lvl="0" marL="0">
              <a:spcBef>
                <a:spcPts val="0"/>
              </a:spcBef>
              <a:spcAft>
                <a:spcPts val="0"/>
              </a:spcAft>
              <a:buNone/>
            </a:pPr>
            <a:r>
              <a:t/>
            </a:r>
            <a:endParaRPr sz="2000"/>
          </a:p>
          <a:p>
            <a:pPr indent="0" lvl="0" marL="0">
              <a:spcBef>
                <a:spcPts val="0"/>
              </a:spcBef>
              <a:spcAft>
                <a:spcPts val="0"/>
              </a:spcAft>
              <a:buNone/>
            </a:pPr>
            <a:r>
              <a:rPr lang="en" sz="2000"/>
              <a:t>An Interactive Walkthrough</a:t>
            </a:r>
            <a:endParaRPr sz="2000"/>
          </a:p>
        </p:txBody>
      </p:sp>
      <p:sp>
        <p:nvSpPr>
          <p:cNvPr id="135" name="Shape 135"/>
          <p:cNvSpPr txBox="1"/>
          <p:nvPr>
            <p:ph idx="1" type="subTitle"/>
          </p:nvPr>
        </p:nvSpPr>
        <p:spPr>
          <a:xfrm>
            <a:off x="5083950" y="3924925"/>
            <a:ext cx="38268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a:t>Jack Bonaguro</a:t>
            </a:r>
            <a:endParaRPr sz="1600"/>
          </a:p>
          <a:p>
            <a:pPr indent="0" lvl="0" marL="0">
              <a:spcBef>
                <a:spcPts val="0"/>
              </a:spcBef>
              <a:spcAft>
                <a:spcPts val="0"/>
              </a:spcAft>
              <a:buNone/>
            </a:pPr>
            <a:r>
              <a:rPr lang="en" sz="1600"/>
              <a:t>Vice President, Blockchain &amp; Cryptocurrency @ Georgia Tech</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ERC20 Token Standard</a:t>
            </a:r>
            <a:endParaRPr/>
          </a:p>
        </p:txBody>
      </p:sp>
      <p:sp>
        <p:nvSpPr>
          <p:cNvPr id="193" name="Shape 193"/>
          <p:cNvSpPr txBox="1"/>
          <p:nvPr>
            <p:ph idx="1" type="body"/>
          </p:nvPr>
        </p:nvSpPr>
        <p:spPr>
          <a:xfrm>
            <a:off x="1297500" y="1154575"/>
            <a:ext cx="7038900" cy="3388200"/>
          </a:xfrm>
          <a:prstGeom prst="rect">
            <a:avLst/>
          </a:prstGeom>
        </p:spPr>
        <p:txBody>
          <a:bodyPr anchorCtr="0" anchor="t" bIns="91425" lIns="91425" spcFirstLastPara="1" rIns="91425" wrap="square" tIns="91425">
            <a:noAutofit/>
          </a:bodyPr>
          <a:lstStyle/>
          <a:p>
            <a:pPr indent="-330200" lvl="0" marL="457200" rtl="0">
              <a:lnSpc>
                <a:spcPct val="200000"/>
              </a:lnSpc>
              <a:spcBef>
                <a:spcPts val="0"/>
              </a:spcBef>
              <a:spcAft>
                <a:spcPts val="0"/>
              </a:spcAft>
              <a:buSzPts val="1600"/>
              <a:buChar char="●"/>
            </a:pPr>
            <a:r>
              <a:rPr lang="en" sz="1600"/>
              <a:t>Standard interface for transfers &amp; checking balances (ex. MetaMask)</a:t>
            </a:r>
            <a:endParaRPr sz="1600"/>
          </a:p>
          <a:p>
            <a:pPr indent="-330200" lvl="0" marL="457200" rtl="0">
              <a:lnSpc>
                <a:spcPct val="200000"/>
              </a:lnSpc>
              <a:spcBef>
                <a:spcPts val="0"/>
              </a:spcBef>
              <a:spcAft>
                <a:spcPts val="0"/>
              </a:spcAft>
              <a:buSzPts val="1600"/>
              <a:buChar char="●"/>
            </a:pPr>
            <a:r>
              <a:rPr lang="en" sz="1600" u="sng">
                <a:solidFill>
                  <a:schemeClr val="hlink"/>
                </a:solidFill>
                <a:hlinkClick r:id="rId3"/>
              </a:rPr>
              <a:t>Coinmarketcap.com/tokens/</a:t>
            </a:r>
            <a:r>
              <a:rPr lang="en" sz="1600"/>
              <a:t> - Mostly ERC20 compliant</a:t>
            </a:r>
            <a:endParaRPr sz="1600"/>
          </a:p>
          <a:p>
            <a:pPr indent="0" lvl="0" marL="0" rtl="0">
              <a:lnSpc>
                <a:spcPct val="200000"/>
              </a:lnSpc>
              <a:spcBef>
                <a:spcPts val="1600"/>
              </a:spcBef>
              <a:spcAft>
                <a:spcPts val="0"/>
              </a:spcAft>
              <a:buNone/>
            </a:pPr>
            <a:r>
              <a:t/>
            </a:r>
            <a:endParaRPr sz="1600"/>
          </a:p>
          <a:p>
            <a:pPr indent="0" lvl="0" marL="0" rtl="0">
              <a:lnSpc>
                <a:spcPct val="200000"/>
              </a:lnSpc>
              <a:spcBef>
                <a:spcPts val="1600"/>
              </a:spcBef>
              <a:spcAft>
                <a:spcPts val="1600"/>
              </a:spcAft>
              <a:buNone/>
            </a:pPr>
            <a:r>
              <a:t/>
            </a:r>
            <a:endParaRPr sz="1600"/>
          </a:p>
        </p:txBody>
      </p:sp>
      <p:pic>
        <p:nvPicPr>
          <p:cNvPr id="194" name="Shape 194"/>
          <p:cNvPicPr preferRelativeResize="0"/>
          <p:nvPr/>
        </p:nvPicPr>
        <p:blipFill>
          <a:blip r:embed="rId4">
            <a:alphaModFix/>
          </a:blip>
          <a:stretch>
            <a:fillRect/>
          </a:stretch>
        </p:blipFill>
        <p:spPr>
          <a:xfrm>
            <a:off x="1052550" y="2208577"/>
            <a:ext cx="7038900" cy="1742473"/>
          </a:xfrm>
          <a:prstGeom prst="rect">
            <a:avLst/>
          </a:prstGeom>
          <a:noFill/>
          <a:ln>
            <a:noFill/>
          </a:ln>
        </p:spPr>
      </p:pic>
      <p:pic>
        <p:nvPicPr>
          <p:cNvPr id="195" name="Shape 195"/>
          <p:cNvPicPr preferRelativeResize="0"/>
          <p:nvPr/>
        </p:nvPicPr>
        <p:blipFill>
          <a:blip r:embed="rId5">
            <a:alphaModFix/>
          </a:blip>
          <a:stretch>
            <a:fillRect/>
          </a:stretch>
        </p:blipFill>
        <p:spPr>
          <a:xfrm>
            <a:off x="1052550" y="4130625"/>
            <a:ext cx="5562850" cy="441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Our Contract - BuzzToken</a:t>
            </a:r>
            <a:endParaRPr/>
          </a:p>
        </p:txBody>
      </p:sp>
      <p:sp>
        <p:nvSpPr>
          <p:cNvPr id="201" name="Shape 201"/>
          <p:cNvSpPr txBox="1"/>
          <p:nvPr>
            <p:ph idx="1" type="body"/>
          </p:nvPr>
        </p:nvSpPr>
        <p:spPr>
          <a:xfrm>
            <a:off x="1297500" y="1567550"/>
            <a:ext cx="7038900" cy="3162600"/>
          </a:xfrm>
          <a:prstGeom prst="rect">
            <a:avLst/>
          </a:prstGeom>
        </p:spPr>
        <p:txBody>
          <a:bodyPr anchorCtr="0" anchor="t" bIns="91425" lIns="91425" spcFirstLastPara="1" rIns="91425" wrap="square" tIns="91425">
            <a:noAutofit/>
          </a:bodyPr>
          <a:lstStyle/>
          <a:p>
            <a:pPr indent="-330200" lvl="0" marL="457200" rtl="0">
              <a:lnSpc>
                <a:spcPct val="200000"/>
              </a:lnSpc>
              <a:spcBef>
                <a:spcPts val="0"/>
              </a:spcBef>
              <a:spcAft>
                <a:spcPts val="0"/>
              </a:spcAft>
              <a:buSzPts val="1600"/>
              <a:buChar char="●"/>
            </a:pPr>
            <a:r>
              <a:rPr lang="en" sz="1600"/>
              <a:t>Registration phase - anyone who sends a registration TX will receive exactly 10 BUZZ</a:t>
            </a:r>
            <a:endParaRPr sz="1600"/>
          </a:p>
          <a:p>
            <a:pPr indent="-330200" lvl="0" marL="457200" rtl="0">
              <a:lnSpc>
                <a:spcPct val="200000"/>
              </a:lnSpc>
              <a:spcBef>
                <a:spcPts val="0"/>
              </a:spcBef>
              <a:spcAft>
                <a:spcPts val="0"/>
              </a:spcAft>
              <a:buSzPts val="1600"/>
              <a:buChar char="●"/>
            </a:pPr>
            <a:r>
              <a:rPr lang="en" sz="1600"/>
              <a:t>Only owner can end registration</a:t>
            </a:r>
            <a:endParaRPr sz="1600"/>
          </a:p>
          <a:p>
            <a:pPr indent="-330200" lvl="0" marL="457200" rtl="0">
              <a:lnSpc>
                <a:spcPct val="200000"/>
              </a:lnSpc>
              <a:spcBef>
                <a:spcPts val="0"/>
              </a:spcBef>
              <a:spcAft>
                <a:spcPts val="0"/>
              </a:spcAft>
              <a:buSzPts val="1600"/>
              <a:buChar char="●"/>
            </a:pPr>
            <a:r>
              <a:rPr lang="en" sz="1600"/>
              <a:t>After registration it behaves as a normal ERC20 token</a:t>
            </a:r>
            <a:endParaRPr sz="1600"/>
          </a:p>
        </p:txBody>
      </p:sp>
      <p:pic>
        <p:nvPicPr>
          <p:cNvPr id="202" name="Shape 202"/>
          <p:cNvPicPr preferRelativeResize="0"/>
          <p:nvPr/>
        </p:nvPicPr>
        <p:blipFill>
          <a:blip r:embed="rId3">
            <a:alphaModFix/>
          </a:blip>
          <a:stretch>
            <a:fillRect/>
          </a:stretch>
        </p:blipFill>
        <p:spPr>
          <a:xfrm>
            <a:off x="5358474" y="393751"/>
            <a:ext cx="552249" cy="609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Code</a:t>
            </a:r>
            <a:endParaRPr/>
          </a:p>
        </p:txBody>
      </p:sp>
      <p:sp>
        <p:nvSpPr>
          <p:cNvPr id="208" name="Shape 208"/>
          <p:cNvSpPr txBox="1"/>
          <p:nvPr>
            <p:ph idx="1" type="body"/>
          </p:nvPr>
        </p:nvSpPr>
        <p:spPr>
          <a:xfrm>
            <a:off x="1297500" y="1567550"/>
            <a:ext cx="7038900" cy="3162600"/>
          </a:xfrm>
          <a:prstGeom prst="rect">
            <a:avLst/>
          </a:prstGeom>
        </p:spPr>
        <p:txBody>
          <a:bodyPr anchorCtr="0" anchor="t" bIns="91425" lIns="91425" spcFirstLastPara="1" rIns="91425" wrap="square" tIns="91425">
            <a:noAutofit/>
          </a:bodyPr>
          <a:lstStyle/>
          <a:p>
            <a:pPr indent="-330200" lvl="0" marL="457200" rtl="0">
              <a:lnSpc>
                <a:spcPct val="200000"/>
              </a:lnSpc>
              <a:spcBef>
                <a:spcPts val="0"/>
              </a:spcBef>
              <a:spcAft>
                <a:spcPts val="0"/>
              </a:spcAft>
              <a:buSzPts val="1600"/>
              <a:buChar char="●"/>
            </a:pPr>
            <a:r>
              <a:rPr lang="en" sz="1600" u="sng">
                <a:solidFill>
                  <a:schemeClr val="hlink"/>
                </a:solidFill>
                <a:hlinkClick r:id="rId3"/>
              </a:rPr>
              <a:t>https://github.com/jackbonaguro/blockchainpresentation/blob/master/Contracts/BuzzToken.sol</a:t>
            </a:r>
            <a:endParaRPr sz="1600"/>
          </a:p>
          <a:p>
            <a:pPr indent="-330200" lvl="0" marL="457200" rtl="0">
              <a:lnSpc>
                <a:spcPct val="200000"/>
              </a:lnSpc>
              <a:spcBef>
                <a:spcPts val="0"/>
              </a:spcBef>
              <a:spcAft>
                <a:spcPts val="0"/>
              </a:spcAft>
              <a:buSzPts val="1600"/>
              <a:buChar char="●"/>
            </a:pPr>
            <a:r>
              <a:rPr lang="en" sz="1600"/>
              <a:t>Solidity Syntax / Data Structures</a:t>
            </a:r>
            <a:endParaRPr sz="1600"/>
          </a:p>
          <a:p>
            <a:pPr indent="-330200" lvl="0" marL="457200" rtl="0">
              <a:lnSpc>
                <a:spcPct val="200000"/>
              </a:lnSpc>
              <a:spcBef>
                <a:spcPts val="0"/>
              </a:spcBef>
              <a:spcAft>
                <a:spcPts val="0"/>
              </a:spcAft>
              <a:buSzPts val="1600"/>
              <a:buChar char="●"/>
            </a:pPr>
            <a:r>
              <a:rPr lang="en" sz="1600"/>
              <a:t>Certain functions restricted to owner, others are public</a:t>
            </a:r>
            <a:endParaRPr sz="1600"/>
          </a:p>
          <a:p>
            <a:pPr indent="-330200" lvl="0" marL="457200" rtl="0">
              <a:lnSpc>
                <a:spcPct val="200000"/>
              </a:lnSpc>
              <a:spcBef>
                <a:spcPts val="0"/>
              </a:spcBef>
              <a:spcAft>
                <a:spcPts val="0"/>
              </a:spcAft>
              <a:buSzPts val="1600"/>
              <a:buChar char="●"/>
            </a:pPr>
            <a:r>
              <a:rPr lang="en" sz="1600"/>
              <a:t>No functions marked payable, so contract can’t take payment</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Compiling and Publishing</a:t>
            </a:r>
            <a:endParaRPr/>
          </a:p>
        </p:txBody>
      </p:sp>
      <p:sp>
        <p:nvSpPr>
          <p:cNvPr id="214" name="Shape 214"/>
          <p:cNvSpPr txBox="1"/>
          <p:nvPr>
            <p:ph idx="1" type="body"/>
          </p:nvPr>
        </p:nvSpPr>
        <p:spPr>
          <a:xfrm>
            <a:off x="1297500" y="1567550"/>
            <a:ext cx="7038900" cy="3162600"/>
          </a:xfrm>
          <a:prstGeom prst="rect">
            <a:avLst/>
          </a:prstGeom>
        </p:spPr>
        <p:txBody>
          <a:bodyPr anchorCtr="0" anchor="t" bIns="91425" lIns="91425" spcFirstLastPara="1" rIns="91425" wrap="square" tIns="91425">
            <a:noAutofit/>
          </a:bodyPr>
          <a:lstStyle/>
          <a:p>
            <a:pPr indent="-330200" lvl="0" marL="457200" rtl="0">
              <a:lnSpc>
                <a:spcPct val="200000"/>
              </a:lnSpc>
              <a:spcBef>
                <a:spcPts val="0"/>
              </a:spcBef>
              <a:spcAft>
                <a:spcPts val="0"/>
              </a:spcAft>
              <a:buSzPts val="1600"/>
              <a:buChar char="●"/>
            </a:pPr>
            <a:r>
              <a:rPr lang="en" sz="1600"/>
              <a:t>Remix can automatically compile and check for warnings / errors</a:t>
            </a:r>
            <a:endParaRPr sz="1600"/>
          </a:p>
          <a:p>
            <a:pPr indent="-330200" lvl="0" marL="457200" rtl="0">
              <a:lnSpc>
                <a:spcPct val="200000"/>
              </a:lnSpc>
              <a:spcBef>
                <a:spcPts val="0"/>
              </a:spcBef>
              <a:spcAft>
                <a:spcPts val="0"/>
              </a:spcAft>
              <a:buSzPts val="1600"/>
              <a:buChar char="●"/>
            </a:pPr>
            <a:r>
              <a:rPr lang="en" sz="1600"/>
              <a:t>Publish - from a wallet address, creates a contract address</a:t>
            </a:r>
            <a:endParaRPr sz="1600"/>
          </a:p>
          <a:p>
            <a:pPr indent="-330200" lvl="0" marL="457200" rtl="0">
              <a:lnSpc>
                <a:spcPct val="200000"/>
              </a:lnSpc>
              <a:spcBef>
                <a:spcPts val="0"/>
              </a:spcBef>
              <a:spcAft>
                <a:spcPts val="0"/>
              </a:spcAft>
              <a:buSzPts val="1600"/>
              <a:buChar char="●"/>
            </a:pPr>
            <a:r>
              <a:rPr lang="en" sz="1600"/>
              <a:t>Uses MetaMask to publish our contract creation to the testnet - rinkeby.etherscan.io</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Registering for our Tokens</a:t>
            </a:r>
            <a:endParaRPr/>
          </a:p>
        </p:txBody>
      </p:sp>
      <p:sp>
        <p:nvSpPr>
          <p:cNvPr id="220" name="Shape 220"/>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600"/>
              <a:t>Remix</a:t>
            </a:r>
            <a:endParaRPr sz="1600"/>
          </a:p>
          <a:p>
            <a:pPr indent="-330200" lvl="0" marL="457200" rtl="0" algn="ctr">
              <a:lnSpc>
                <a:spcPct val="200000"/>
              </a:lnSpc>
              <a:spcBef>
                <a:spcPts val="1600"/>
              </a:spcBef>
              <a:spcAft>
                <a:spcPts val="0"/>
              </a:spcAft>
              <a:buSzPts val="1600"/>
              <a:buChar char="●"/>
            </a:pPr>
            <a:r>
              <a:rPr lang="en" sz="1600"/>
              <a:t>Open up the contract in remix</a:t>
            </a:r>
            <a:endParaRPr sz="1600"/>
          </a:p>
          <a:p>
            <a:pPr indent="-330200" lvl="0" marL="457200" rtl="0">
              <a:lnSpc>
                <a:spcPct val="200000"/>
              </a:lnSpc>
              <a:spcBef>
                <a:spcPts val="0"/>
              </a:spcBef>
              <a:spcAft>
                <a:spcPts val="0"/>
              </a:spcAft>
              <a:buSzPts val="1600"/>
              <a:buChar char="●"/>
            </a:pPr>
            <a:r>
              <a:rPr lang="en" sz="1600"/>
              <a:t>Compile and </a:t>
            </a:r>
            <a:r>
              <a:rPr lang="en" sz="1600" u="sng"/>
              <a:t>instantiate</a:t>
            </a:r>
            <a:r>
              <a:rPr lang="en" sz="1600"/>
              <a:t> at the address</a:t>
            </a:r>
            <a:endParaRPr sz="1600"/>
          </a:p>
          <a:p>
            <a:pPr indent="-330200" lvl="0" marL="457200" rtl="0">
              <a:lnSpc>
                <a:spcPct val="200000"/>
              </a:lnSpc>
              <a:spcBef>
                <a:spcPts val="0"/>
              </a:spcBef>
              <a:spcAft>
                <a:spcPts val="0"/>
              </a:spcAft>
              <a:buSzPts val="1600"/>
              <a:buChar char="●"/>
            </a:pPr>
            <a:r>
              <a:rPr lang="en" sz="1600"/>
              <a:t>Call the ‘register’ function</a:t>
            </a:r>
            <a:endParaRPr sz="1600"/>
          </a:p>
        </p:txBody>
      </p:sp>
      <p:sp>
        <p:nvSpPr>
          <p:cNvPr id="221" name="Shape 221"/>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MyEtherWallet</a:t>
            </a:r>
            <a:endParaRPr sz="1600"/>
          </a:p>
          <a:p>
            <a:pPr indent="-330200" lvl="0" marL="457200" rtl="0">
              <a:lnSpc>
                <a:spcPct val="200000"/>
              </a:lnSpc>
              <a:spcBef>
                <a:spcPts val="1600"/>
              </a:spcBef>
              <a:spcAft>
                <a:spcPts val="0"/>
              </a:spcAft>
              <a:buSzPts val="1600"/>
              <a:buChar char="●"/>
            </a:pPr>
            <a:r>
              <a:rPr lang="en" sz="1600"/>
              <a:t>Copy the code into MEW</a:t>
            </a:r>
            <a:endParaRPr sz="1600"/>
          </a:p>
          <a:p>
            <a:pPr indent="-330200" lvl="0" marL="457200" rtl="0">
              <a:lnSpc>
                <a:spcPct val="200000"/>
              </a:lnSpc>
              <a:spcBef>
                <a:spcPts val="0"/>
              </a:spcBef>
              <a:spcAft>
                <a:spcPts val="0"/>
              </a:spcAft>
              <a:buSzPts val="1600"/>
              <a:buChar char="●"/>
            </a:pPr>
            <a:r>
              <a:rPr lang="en" sz="1600"/>
              <a:t>Get ABI from Remix, copy into MEW</a:t>
            </a:r>
            <a:endParaRPr sz="1600"/>
          </a:p>
          <a:p>
            <a:pPr indent="-330200" lvl="0" marL="457200" rtl="0">
              <a:lnSpc>
                <a:spcPct val="200000"/>
              </a:lnSpc>
              <a:spcBef>
                <a:spcPts val="0"/>
              </a:spcBef>
              <a:spcAft>
                <a:spcPts val="0"/>
              </a:spcAft>
              <a:buSzPts val="1600"/>
              <a:buChar char="●"/>
            </a:pPr>
            <a:r>
              <a:rPr lang="en" sz="1600"/>
              <a:t>Call the ‘register’ function</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After Registration</a:t>
            </a:r>
            <a:endParaRPr/>
          </a:p>
        </p:txBody>
      </p:sp>
      <p:sp>
        <p:nvSpPr>
          <p:cNvPr id="227" name="Shape 227"/>
          <p:cNvSpPr txBox="1"/>
          <p:nvPr>
            <p:ph idx="1" type="body"/>
          </p:nvPr>
        </p:nvSpPr>
        <p:spPr>
          <a:xfrm>
            <a:off x="1297500" y="1567550"/>
            <a:ext cx="7038900" cy="3162600"/>
          </a:xfrm>
          <a:prstGeom prst="rect">
            <a:avLst/>
          </a:prstGeom>
        </p:spPr>
        <p:txBody>
          <a:bodyPr anchorCtr="0" anchor="t" bIns="91425" lIns="91425" spcFirstLastPara="1" rIns="91425" wrap="square" tIns="91425">
            <a:noAutofit/>
          </a:bodyPr>
          <a:lstStyle/>
          <a:p>
            <a:pPr indent="-330200" lvl="0" marL="457200" rtl="0">
              <a:lnSpc>
                <a:spcPct val="200000"/>
              </a:lnSpc>
              <a:spcBef>
                <a:spcPts val="0"/>
              </a:spcBef>
              <a:spcAft>
                <a:spcPts val="0"/>
              </a:spcAft>
              <a:buSzPts val="1600"/>
              <a:buChar char="●"/>
            </a:pPr>
            <a:r>
              <a:rPr lang="en" sz="1600"/>
              <a:t>I will call the ‘endRegistration’ function the same way. As the ‘owner’, I’m the only one who can call it.</a:t>
            </a:r>
            <a:endParaRPr sz="1600"/>
          </a:p>
          <a:p>
            <a:pPr indent="-330200" lvl="0" marL="457200" rtl="0">
              <a:lnSpc>
                <a:spcPct val="200000"/>
              </a:lnSpc>
              <a:spcBef>
                <a:spcPts val="0"/>
              </a:spcBef>
              <a:spcAft>
                <a:spcPts val="0"/>
              </a:spcAft>
              <a:buSzPts val="1600"/>
              <a:buChar char="●"/>
            </a:pPr>
            <a:r>
              <a:rPr lang="en" sz="1600"/>
              <a:t>Now it behaves as an ERC20 token, so I will transfer some to my new wallet</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Decentralized Applications</a:t>
            </a:r>
            <a:endParaRPr/>
          </a:p>
        </p:txBody>
      </p:sp>
      <p:sp>
        <p:nvSpPr>
          <p:cNvPr id="233" name="Shape 233"/>
          <p:cNvSpPr txBox="1"/>
          <p:nvPr>
            <p:ph idx="1" type="body"/>
          </p:nvPr>
        </p:nvSpPr>
        <p:spPr>
          <a:xfrm>
            <a:off x="1297500" y="1567550"/>
            <a:ext cx="7038900" cy="3162600"/>
          </a:xfrm>
          <a:prstGeom prst="rect">
            <a:avLst/>
          </a:prstGeom>
        </p:spPr>
        <p:txBody>
          <a:bodyPr anchorCtr="0" anchor="t" bIns="91425" lIns="91425" spcFirstLastPara="1" rIns="91425" wrap="square" tIns="91425">
            <a:noAutofit/>
          </a:bodyPr>
          <a:lstStyle/>
          <a:p>
            <a:pPr indent="-330200" lvl="0" marL="457200" rtl="0">
              <a:lnSpc>
                <a:spcPct val="200000"/>
              </a:lnSpc>
              <a:spcBef>
                <a:spcPts val="0"/>
              </a:spcBef>
              <a:spcAft>
                <a:spcPts val="0"/>
              </a:spcAft>
              <a:buSzPts val="1600"/>
              <a:buChar char="●"/>
            </a:pPr>
            <a:r>
              <a:rPr lang="en" sz="1600"/>
              <a:t>github.com/jackbonaguro/blockchainpresentation/TestDapp.html</a:t>
            </a:r>
            <a:endParaRPr sz="1600"/>
          </a:p>
          <a:p>
            <a:pPr indent="-330200" lvl="0" marL="457200" rtl="0">
              <a:lnSpc>
                <a:spcPct val="200000"/>
              </a:lnSpc>
              <a:spcBef>
                <a:spcPts val="0"/>
              </a:spcBef>
              <a:spcAft>
                <a:spcPts val="0"/>
              </a:spcAft>
              <a:buSzPts val="1600"/>
              <a:buChar char="●"/>
            </a:pPr>
            <a:r>
              <a:rPr lang="en" sz="1600"/>
              <a:t>Uses the web3.js provided by MetaMask</a:t>
            </a:r>
            <a:endParaRPr sz="1600"/>
          </a:p>
          <a:p>
            <a:pPr indent="-330200" lvl="0" marL="457200" rtl="0">
              <a:lnSpc>
                <a:spcPct val="200000"/>
              </a:lnSpc>
              <a:spcBef>
                <a:spcPts val="0"/>
              </a:spcBef>
              <a:spcAft>
                <a:spcPts val="0"/>
              </a:spcAft>
              <a:buSzPts val="1600"/>
              <a:buChar char="●"/>
            </a:pPr>
            <a:r>
              <a:rPr lang="en" sz="1600"/>
              <a:t>Can automate reading / writing to the blockchain</a:t>
            </a:r>
            <a:endParaRPr sz="1600"/>
          </a:p>
          <a:p>
            <a:pPr indent="-330200" lvl="0" marL="457200" rtl="0">
              <a:lnSpc>
                <a:spcPct val="200000"/>
              </a:lnSpc>
              <a:spcBef>
                <a:spcPts val="0"/>
              </a:spcBef>
              <a:spcAft>
                <a:spcPts val="0"/>
              </a:spcAft>
              <a:buSzPts val="1600"/>
              <a:buChar char="●"/>
            </a:pPr>
            <a:r>
              <a:rPr lang="en" sz="1600"/>
              <a:t>Popular examples: </a:t>
            </a:r>
            <a:r>
              <a:rPr lang="en" sz="1600" u="sng">
                <a:solidFill>
                  <a:schemeClr val="hlink"/>
                </a:solidFill>
                <a:hlinkClick r:id="rId3"/>
              </a:rPr>
              <a:t>Etherdelta.com</a:t>
            </a:r>
            <a:r>
              <a:rPr lang="en" sz="1600"/>
              <a:t>, </a:t>
            </a:r>
            <a:r>
              <a:rPr lang="en" sz="1600" u="sng">
                <a:solidFill>
                  <a:schemeClr val="hlink"/>
                </a:solidFill>
                <a:hlinkClick r:id="rId4"/>
              </a:rPr>
              <a:t>Cryptokitties.co</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Wrap-Up</a:t>
            </a:r>
            <a:endParaRPr/>
          </a:p>
        </p:txBody>
      </p:sp>
      <p:sp>
        <p:nvSpPr>
          <p:cNvPr id="239" name="Shape 239"/>
          <p:cNvSpPr txBox="1"/>
          <p:nvPr>
            <p:ph idx="1" type="body"/>
          </p:nvPr>
        </p:nvSpPr>
        <p:spPr>
          <a:xfrm>
            <a:off x="1297500" y="1567550"/>
            <a:ext cx="7038900" cy="3162600"/>
          </a:xfrm>
          <a:prstGeom prst="rect">
            <a:avLst/>
          </a:prstGeom>
        </p:spPr>
        <p:txBody>
          <a:bodyPr anchorCtr="0" anchor="t" bIns="91425" lIns="91425" spcFirstLastPara="1" rIns="91425" wrap="square" tIns="91425">
            <a:noAutofit/>
          </a:bodyPr>
          <a:lstStyle/>
          <a:p>
            <a:pPr indent="-330200" lvl="0" marL="457200" rtl="0">
              <a:lnSpc>
                <a:spcPct val="200000"/>
              </a:lnSpc>
              <a:spcBef>
                <a:spcPts val="0"/>
              </a:spcBef>
              <a:spcAft>
                <a:spcPts val="0"/>
              </a:spcAft>
              <a:buSzPts val="1600"/>
              <a:buChar char="●"/>
            </a:pPr>
            <a:r>
              <a:rPr lang="en" sz="1600"/>
              <a:t>Blockchain is not that complicated, just foreign</a:t>
            </a:r>
            <a:endParaRPr sz="1600"/>
          </a:p>
          <a:p>
            <a:pPr indent="-330200" lvl="0" marL="457200" rtl="0">
              <a:lnSpc>
                <a:spcPct val="200000"/>
              </a:lnSpc>
              <a:spcBef>
                <a:spcPts val="0"/>
              </a:spcBef>
              <a:spcAft>
                <a:spcPts val="0"/>
              </a:spcAft>
              <a:buSzPts val="1600"/>
              <a:buChar char="●"/>
            </a:pPr>
            <a:r>
              <a:rPr lang="en" sz="1600"/>
              <a:t>Smart Contracts can be really useful</a:t>
            </a:r>
            <a:endParaRPr sz="1600"/>
          </a:p>
          <a:p>
            <a:pPr indent="-330200" lvl="0" marL="457200" rtl="0">
              <a:lnSpc>
                <a:spcPct val="200000"/>
              </a:lnSpc>
              <a:spcBef>
                <a:spcPts val="0"/>
              </a:spcBef>
              <a:spcAft>
                <a:spcPts val="0"/>
              </a:spcAft>
              <a:buSzPts val="1600"/>
              <a:buChar char="●"/>
            </a:pPr>
            <a:r>
              <a:rPr lang="en" sz="1600"/>
              <a:t>It is almost too easy to create Tokens on Ethereum</a:t>
            </a:r>
            <a:endParaRPr sz="1600"/>
          </a:p>
          <a:p>
            <a:pPr indent="-330200" lvl="0" marL="457200" rtl="0">
              <a:lnSpc>
                <a:spcPct val="200000"/>
              </a:lnSpc>
              <a:spcBef>
                <a:spcPts val="0"/>
              </a:spcBef>
              <a:spcAft>
                <a:spcPts val="0"/>
              </a:spcAft>
              <a:buSzPts val="1600"/>
              <a:buChar char="●"/>
            </a:pPr>
            <a:r>
              <a:rPr lang="en" sz="1600"/>
              <a:t>If you registered, you now have 10 BUZZ until you transfer or lose your key</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Requirements</a:t>
            </a:r>
            <a:endParaRPr/>
          </a:p>
        </p:txBody>
      </p:sp>
      <p:sp>
        <p:nvSpPr>
          <p:cNvPr id="141" name="Shape 1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nSpc>
                <a:spcPct val="200000"/>
              </a:lnSpc>
              <a:spcBef>
                <a:spcPts val="0"/>
              </a:spcBef>
              <a:spcAft>
                <a:spcPts val="0"/>
              </a:spcAft>
              <a:buSzPts val="1600"/>
              <a:buChar char="●"/>
            </a:pPr>
            <a:r>
              <a:rPr lang="en" sz="1600"/>
              <a:t>Interest in blockchain technology</a:t>
            </a:r>
            <a:endParaRPr sz="1600"/>
          </a:p>
          <a:p>
            <a:pPr indent="-330200" lvl="0" marL="457200" rtl="0">
              <a:lnSpc>
                <a:spcPct val="200000"/>
              </a:lnSpc>
              <a:spcBef>
                <a:spcPts val="0"/>
              </a:spcBef>
              <a:spcAft>
                <a:spcPts val="0"/>
              </a:spcAft>
              <a:buSzPts val="1600"/>
              <a:buChar char="●"/>
            </a:pPr>
            <a:r>
              <a:rPr lang="en" sz="1600"/>
              <a:t>Windows/OSX/Linux/etc</a:t>
            </a:r>
            <a:endParaRPr sz="1600"/>
          </a:p>
          <a:p>
            <a:pPr indent="-330200" lvl="0" marL="457200" rtl="0">
              <a:lnSpc>
                <a:spcPct val="200000"/>
              </a:lnSpc>
              <a:spcBef>
                <a:spcPts val="0"/>
              </a:spcBef>
              <a:spcAft>
                <a:spcPts val="0"/>
              </a:spcAft>
              <a:buSzPts val="1600"/>
              <a:buChar char="●"/>
            </a:pPr>
            <a:r>
              <a:rPr lang="en" sz="1600"/>
              <a:t>Chrome/Firefox/Opera + Internet Connection</a:t>
            </a:r>
            <a:endParaRPr sz="1600"/>
          </a:p>
          <a:p>
            <a:pPr indent="-330200" lvl="0" marL="457200" rtl="0">
              <a:lnSpc>
                <a:spcPct val="200000"/>
              </a:lnSpc>
              <a:spcBef>
                <a:spcPts val="0"/>
              </a:spcBef>
              <a:spcAft>
                <a:spcPts val="0"/>
              </a:spcAft>
              <a:buSzPts val="1600"/>
              <a:buChar char="●"/>
            </a:pPr>
            <a:r>
              <a:rPr lang="en" sz="1600" u="sng">
                <a:solidFill>
                  <a:schemeClr val="hlink"/>
                </a:solidFill>
                <a:hlinkClick r:id="rId3"/>
              </a:rPr>
              <a:t>https://github.com/jackbonaguro/blockchainpresentation.git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About Speed</a:t>
            </a:r>
            <a:endParaRPr/>
          </a:p>
        </p:txBody>
      </p:sp>
      <p:sp>
        <p:nvSpPr>
          <p:cNvPr id="147" name="Shape 14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nSpc>
                <a:spcPct val="200000"/>
              </a:lnSpc>
              <a:spcBef>
                <a:spcPts val="0"/>
              </a:spcBef>
              <a:spcAft>
                <a:spcPts val="0"/>
              </a:spcAft>
              <a:buSzPts val="1600"/>
              <a:buChar char="●"/>
            </a:pPr>
            <a:r>
              <a:rPr lang="en" sz="1600"/>
              <a:t>Lots of ground to cover in short time</a:t>
            </a:r>
            <a:endParaRPr sz="1600"/>
          </a:p>
          <a:p>
            <a:pPr indent="-330200" lvl="0" marL="457200" rtl="0">
              <a:lnSpc>
                <a:spcPct val="200000"/>
              </a:lnSpc>
              <a:spcBef>
                <a:spcPts val="0"/>
              </a:spcBef>
              <a:spcAft>
                <a:spcPts val="0"/>
              </a:spcAft>
              <a:buSzPts val="1600"/>
              <a:buChar char="●"/>
            </a:pPr>
            <a:r>
              <a:rPr lang="en" sz="1600"/>
              <a:t>I will try to ask if we’re ready to move on</a:t>
            </a:r>
            <a:endParaRPr sz="1600"/>
          </a:p>
          <a:p>
            <a:pPr indent="-330200" lvl="0" marL="457200" rtl="0">
              <a:lnSpc>
                <a:spcPct val="200000"/>
              </a:lnSpc>
              <a:spcBef>
                <a:spcPts val="0"/>
              </a:spcBef>
              <a:spcAft>
                <a:spcPts val="0"/>
              </a:spcAft>
              <a:buSzPts val="1600"/>
              <a:buChar char="●"/>
            </a:pPr>
            <a:r>
              <a:rPr lang="en" sz="1600"/>
              <a:t>Try to keep conceptual questions for the end</a:t>
            </a:r>
            <a:endParaRPr sz="1600"/>
          </a:p>
          <a:p>
            <a:pPr indent="-330200" lvl="0" marL="457200" rtl="0">
              <a:lnSpc>
                <a:spcPct val="200000"/>
              </a:lnSpc>
              <a:spcBef>
                <a:spcPts val="0"/>
              </a:spcBef>
              <a:spcAft>
                <a:spcPts val="0"/>
              </a:spcAft>
              <a:buSzPts val="1600"/>
              <a:buChar char="●"/>
            </a:pPr>
            <a:r>
              <a:rPr lang="en" sz="1600"/>
              <a:t>Ask if you’ve missed a step and I can go back</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Introduction to Blockchain</a:t>
            </a:r>
            <a:endParaRPr/>
          </a:p>
        </p:txBody>
      </p:sp>
      <p:sp>
        <p:nvSpPr>
          <p:cNvPr id="153" name="Shape 153"/>
          <p:cNvSpPr txBox="1"/>
          <p:nvPr>
            <p:ph idx="1" type="body"/>
          </p:nvPr>
        </p:nvSpPr>
        <p:spPr>
          <a:xfrm>
            <a:off x="1297500" y="1567550"/>
            <a:ext cx="6011700" cy="2911200"/>
          </a:xfrm>
          <a:prstGeom prst="rect">
            <a:avLst/>
          </a:prstGeom>
        </p:spPr>
        <p:txBody>
          <a:bodyPr anchorCtr="0" anchor="t" bIns="91425" lIns="91425" spcFirstLastPara="1" rIns="91425" wrap="square" tIns="91425">
            <a:noAutofit/>
          </a:bodyPr>
          <a:lstStyle/>
          <a:p>
            <a:pPr indent="-330200" lvl="0" marL="457200" rtl="0">
              <a:lnSpc>
                <a:spcPct val="200000"/>
              </a:lnSpc>
              <a:spcBef>
                <a:spcPts val="0"/>
              </a:spcBef>
              <a:spcAft>
                <a:spcPts val="0"/>
              </a:spcAft>
              <a:buSzPts val="1600"/>
              <a:buChar char="●"/>
            </a:pPr>
            <a:r>
              <a:rPr lang="en" sz="1600"/>
              <a:t>Computing power based - no one can be more powerful than everyone else</a:t>
            </a:r>
            <a:endParaRPr sz="1600"/>
          </a:p>
          <a:p>
            <a:pPr indent="-330200" lvl="0" marL="457200" rtl="0">
              <a:lnSpc>
                <a:spcPct val="200000"/>
              </a:lnSpc>
              <a:spcBef>
                <a:spcPts val="0"/>
              </a:spcBef>
              <a:spcAft>
                <a:spcPts val="0"/>
              </a:spcAft>
              <a:buSzPts val="1600"/>
              <a:buChar char="●"/>
            </a:pPr>
            <a:r>
              <a:rPr lang="en" sz="1600"/>
              <a:t>Majority consensus - everyone acting in self-interest means everyone must agree</a:t>
            </a:r>
            <a:endParaRPr sz="1600"/>
          </a:p>
          <a:p>
            <a:pPr indent="-330200" lvl="0" marL="457200" rtl="0">
              <a:lnSpc>
                <a:spcPct val="200000"/>
              </a:lnSpc>
              <a:spcBef>
                <a:spcPts val="0"/>
              </a:spcBef>
              <a:spcAft>
                <a:spcPts val="0"/>
              </a:spcAft>
              <a:buSzPts val="1600"/>
              <a:buChar char="●"/>
            </a:pPr>
            <a:r>
              <a:rPr lang="en" sz="1600"/>
              <a:t>Transactions and state - perfect for keeping track of money</a:t>
            </a:r>
            <a:endParaRPr sz="1600"/>
          </a:p>
        </p:txBody>
      </p:sp>
      <p:pic>
        <p:nvPicPr>
          <p:cNvPr descr="Image result for blockchain" id="154" name="Shape 154"/>
          <p:cNvPicPr preferRelativeResize="0"/>
          <p:nvPr/>
        </p:nvPicPr>
        <p:blipFill>
          <a:blip r:embed="rId3">
            <a:alphaModFix/>
          </a:blip>
          <a:stretch>
            <a:fillRect/>
          </a:stretch>
        </p:blipFill>
        <p:spPr>
          <a:xfrm>
            <a:off x="7165850" y="76200"/>
            <a:ext cx="1879600" cy="499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 Example - Ethereum + Tools</a:t>
            </a:r>
            <a:endParaRPr/>
          </a:p>
        </p:txBody>
      </p:sp>
      <p:sp>
        <p:nvSpPr>
          <p:cNvPr id="160" name="Shape 160"/>
          <p:cNvSpPr txBox="1"/>
          <p:nvPr>
            <p:ph idx="1" type="body"/>
          </p:nvPr>
        </p:nvSpPr>
        <p:spPr>
          <a:xfrm>
            <a:off x="1297500" y="1567550"/>
            <a:ext cx="7038900" cy="7476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Ethereum is one of the most widely used blockchains</a:t>
            </a:r>
            <a:endParaRPr sz="1600"/>
          </a:p>
          <a:p>
            <a:pPr indent="-330200" lvl="0" marL="457200">
              <a:spcBef>
                <a:spcPts val="0"/>
              </a:spcBef>
              <a:spcAft>
                <a:spcPts val="0"/>
              </a:spcAft>
              <a:buSzPts val="1600"/>
              <a:buChar char="●"/>
            </a:pPr>
            <a:r>
              <a:rPr lang="en" sz="1600"/>
              <a:t>Enables Smart Contracts</a:t>
            </a:r>
            <a:endParaRPr sz="1600"/>
          </a:p>
        </p:txBody>
      </p:sp>
      <p:sp>
        <p:nvSpPr>
          <p:cNvPr id="161" name="Shape 161"/>
          <p:cNvSpPr txBox="1"/>
          <p:nvPr>
            <p:ph idx="1" type="body"/>
          </p:nvPr>
        </p:nvSpPr>
        <p:spPr>
          <a:xfrm>
            <a:off x="1297500" y="2315150"/>
            <a:ext cx="7038900" cy="7476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u="sng">
                <a:solidFill>
                  <a:schemeClr val="hlink"/>
                </a:solidFill>
                <a:hlinkClick r:id="rId3"/>
              </a:rPr>
              <a:t>Etherscan.io</a:t>
            </a:r>
            <a:endParaRPr sz="1600"/>
          </a:p>
          <a:p>
            <a:pPr indent="-330200" lvl="0" marL="457200" rtl="0">
              <a:spcBef>
                <a:spcPts val="0"/>
              </a:spcBef>
              <a:spcAft>
                <a:spcPts val="0"/>
              </a:spcAft>
              <a:buSzPts val="1600"/>
              <a:buChar char="●"/>
            </a:pPr>
            <a:r>
              <a:rPr lang="en" sz="1600"/>
              <a:t>Addresses, Transactions, Blocks</a:t>
            </a:r>
            <a:endParaRPr sz="1600"/>
          </a:p>
        </p:txBody>
      </p:sp>
      <p:sp>
        <p:nvSpPr>
          <p:cNvPr id="162" name="Shape 162"/>
          <p:cNvSpPr txBox="1"/>
          <p:nvPr>
            <p:ph idx="1" type="body"/>
          </p:nvPr>
        </p:nvSpPr>
        <p:spPr>
          <a:xfrm>
            <a:off x="1297500" y="3366975"/>
            <a:ext cx="7038900" cy="7476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u="sng">
                <a:solidFill>
                  <a:schemeClr val="hlink"/>
                </a:solidFill>
                <a:hlinkClick r:id="rId4"/>
              </a:rPr>
              <a:t>MyEtherWallet.com</a:t>
            </a:r>
            <a:endParaRPr sz="1600"/>
          </a:p>
          <a:p>
            <a:pPr indent="-330200" lvl="0" marL="457200" rtl="0">
              <a:spcBef>
                <a:spcPts val="0"/>
              </a:spcBef>
              <a:spcAft>
                <a:spcPts val="0"/>
              </a:spcAft>
              <a:buSzPts val="1600"/>
              <a:buChar char="●"/>
            </a:pPr>
            <a:r>
              <a:rPr lang="en" sz="1600"/>
              <a:t>Wallet Creation, Sending TXs</a:t>
            </a:r>
            <a:endParaRPr sz="1600"/>
          </a:p>
        </p:txBody>
      </p:sp>
      <p:sp>
        <p:nvSpPr>
          <p:cNvPr id="163" name="Shape 163"/>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The Rinkeby Testnet - </a:t>
            </a:r>
            <a:br>
              <a:rPr lang="en"/>
            </a:br>
            <a:br>
              <a:rPr lang="en"/>
            </a:br>
            <a:r>
              <a:rPr lang="en"/>
              <a:t>MyEtherWallet - create testnet wallet, password, keystore</a:t>
            </a:r>
            <a:br>
              <a:rPr lang="en"/>
            </a:br>
            <a:br>
              <a:rPr lang="en"/>
            </a:br>
            <a:r>
              <a:rPr lang="en"/>
              <a:t>MetaMask - import keystore</a:t>
            </a:r>
            <a:br>
              <a:rPr lang="en"/>
            </a:br>
            <a:br>
              <a:rPr lang="en"/>
            </a:br>
            <a:r>
              <a:rPr lang="en"/>
              <a:t>Send transaction with test ethereum</a:t>
            </a:r>
            <a:br>
              <a:rPr lang="en"/>
            </a:br>
            <a:br>
              <a:rPr lang="en"/>
            </a:br>
            <a:r>
              <a:rPr lang="en"/>
              <a:t>View Confirmation on rinkeby.etherscan.io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MetaMask</a:t>
            </a:r>
            <a:endParaRPr/>
          </a:p>
        </p:txBody>
      </p:sp>
      <p:sp>
        <p:nvSpPr>
          <p:cNvPr id="169" name="Shape 169"/>
          <p:cNvSpPr txBox="1"/>
          <p:nvPr>
            <p:ph idx="1" type="body"/>
          </p:nvPr>
        </p:nvSpPr>
        <p:spPr>
          <a:xfrm>
            <a:off x="1297500" y="1567550"/>
            <a:ext cx="7038900" cy="3162600"/>
          </a:xfrm>
          <a:prstGeom prst="rect">
            <a:avLst/>
          </a:prstGeom>
        </p:spPr>
        <p:txBody>
          <a:bodyPr anchorCtr="0" anchor="t" bIns="91425" lIns="91425" spcFirstLastPara="1" rIns="91425" wrap="square" tIns="91425">
            <a:noAutofit/>
          </a:bodyPr>
          <a:lstStyle/>
          <a:p>
            <a:pPr indent="-330200" lvl="0" marL="457200" rtl="0">
              <a:lnSpc>
                <a:spcPct val="200000"/>
              </a:lnSpc>
              <a:spcBef>
                <a:spcPts val="0"/>
              </a:spcBef>
              <a:spcAft>
                <a:spcPts val="0"/>
              </a:spcAft>
              <a:buSzPts val="1600"/>
              <a:buChar char="●"/>
            </a:pPr>
            <a:r>
              <a:rPr lang="en" sz="1600" u="sng">
                <a:solidFill>
                  <a:schemeClr val="hlink"/>
                </a:solidFill>
                <a:hlinkClick r:id="rId3"/>
              </a:rPr>
              <a:t>MetaMask.io</a:t>
            </a:r>
            <a:endParaRPr sz="1600"/>
          </a:p>
          <a:p>
            <a:pPr indent="-330200" lvl="0" marL="457200" rtl="0">
              <a:lnSpc>
                <a:spcPct val="200000"/>
              </a:lnSpc>
              <a:spcBef>
                <a:spcPts val="0"/>
              </a:spcBef>
              <a:spcAft>
                <a:spcPts val="0"/>
              </a:spcAft>
              <a:buSzPts val="1600"/>
              <a:buChar char="●"/>
            </a:pPr>
            <a:r>
              <a:rPr lang="en" sz="1600"/>
              <a:t>Wallet as browser extension</a:t>
            </a:r>
            <a:endParaRPr sz="1600"/>
          </a:p>
          <a:p>
            <a:pPr indent="-330200" lvl="0" marL="457200" rtl="0">
              <a:lnSpc>
                <a:spcPct val="200000"/>
              </a:lnSpc>
              <a:spcBef>
                <a:spcPts val="0"/>
              </a:spcBef>
              <a:spcAft>
                <a:spcPts val="0"/>
              </a:spcAft>
              <a:buSzPts val="1600"/>
              <a:buChar char="●"/>
            </a:pPr>
            <a:r>
              <a:rPr lang="en" sz="1600"/>
              <a:t>Turns browser into ethereum browser by injecting Web3.js</a:t>
            </a:r>
            <a:endParaRPr sz="1600"/>
          </a:p>
          <a:p>
            <a:pPr indent="-330200" lvl="0" marL="457200" rtl="0">
              <a:lnSpc>
                <a:spcPct val="200000"/>
              </a:lnSpc>
              <a:spcBef>
                <a:spcPts val="0"/>
              </a:spcBef>
              <a:spcAft>
                <a:spcPts val="0"/>
              </a:spcAft>
              <a:buSzPts val="1600"/>
              <a:buChar char="●"/>
            </a:pPr>
            <a:r>
              <a:rPr lang="en" sz="1600"/>
              <a:t>Works by publishing to cloud ethereum nodes, otherwise you’d need to download the whole chain</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Sending with MetaMask</a:t>
            </a:r>
            <a:endParaRPr/>
          </a:p>
        </p:txBody>
      </p:sp>
      <p:sp>
        <p:nvSpPr>
          <p:cNvPr id="175" name="Shape 175"/>
          <p:cNvSpPr txBox="1"/>
          <p:nvPr>
            <p:ph idx="1" type="body"/>
          </p:nvPr>
        </p:nvSpPr>
        <p:spPr>
          <a:xfrm>
            <a:off x="1297500" y="1567550"/>
            <a:ext cx="7038900" cy="3162600"/>
          </a:xfrm>
          <a:prstGeom prst="rect">
            <a:avLst/>
          </a:prstGeom>
        </p:spPr>
        <p:txBody>
          <a:bodyPr anchorCtr="0" anchor="t" bIns="91425" lIns="91425" spcFirstLastPara="1" rIns="91425" wrap="square" tIns="91425">
            <a:noAutofit/>
          </a:bodyPr>
          <a:lstStyle/>
          <a:p>
            <a:pPr indent="-330200" lvl="0" marL="457200" rtl="0">
              <a:lnSpc>
                <a:spcPct val="200000"/>
              </a:lnSpc>
              <a:spcBef>
                <a:spcPts val="0"/>
              </a:spcBef>
              <a:spcAft>
                <a:spcPts val="0"/>
              </a:spcAft>
              <a:buSzPts val="1600"/>
              <a:buChar char="●"/>
            </a:pPr>
            <a:r>
              <a:rPr lang="en" sz="1600"/>
              <a:t>The Rinkeby Testnet - </a:t>
            </a:r>
            <a:r>
              <a:rPr lang="en" sz="1600" u="sng">
                <a:solidFill>
                  <a:schemeClr val="hlink"/>
                </a:solidFill>
                <a:hlinkClick r:id="rId3"/>
              </a:rPr>
              <a:t>https://www.rinkeby.io/#faucet</a:t>
            </a:r>
            <a:endParaRPr sz="1600"/>
          </a:p>
          <a:p>
            <a:pPr indent="-330200" lvl="0" marL="457200" rtl="0">
              <a:lnSpc>
                <a:spcPct val="200000"/>
              </a:lnSpc>
              <a:spcBef>
                <a:spcPts val="0"/>
              </a:spcBef>
              <a:spcAft>
                <a:spcPts val="0"/>
              </a:spcAft>
              <a:buSzPts val="1600"/>
              <a:buChar char="●"/>
            </a:pPr>
            <a:r>
              <a:rPr lang="en" sz="1600"/>
              <a:t>MyEtherWallet - create testnet wallet, password, keystore</a:t>
            </a:r>
            <a:endParaRPr sz="1600"/>
          </a:p>
          <a:p>
            <a:pPr indent="-330200" lvl="0" marL="457200" rtl="0">
              <a:lnSpc>
                <a:spcPct val="200000"/>
              </a:lnSpc>
              <a:spcBef>
                <a:spcPts val="0"/>
              </a:spcBef>
              <a:spcAft>
                <a:spcPts val="0"/>
              </a:spcAft>
              <a:buSzPts val="1600"/>
              <a:buChar char="●"/>
            </a:pPr>
            <a:r>
              <a:rPr lang="en" sz="1600"/>
              <a:t>MetaMask - import keystore</a:t>
            </a:r>
            <a:endParaRPr sz="1600"/>
          </a:p>
          <a:p>
            <a:pPr indent="-330200" lvl="0" marL="457200" rtl="0">
              <a:lnSpc>
                <a:spcPct val="200000"/>
              </a:lnSpc>
              <a:spcBef>
                <a:spcPts val="0"/>
              </a:spcBef>
              <a:spcAft>
                <a:spcPts val="0"/>
              </a:spcAft>
              <a:buSzPts val="1600"/>
              <a:buChar char="●"/>
            </a:pPr>
            <a:r>
              <a:rPr lang="en" sz="1600"/>
              <a:t>Send transaction with test ethereum</a:t>
            </a:r>
            <a:endParaRPr sz="1600"/>
          </a:p>
          <a:p>
            <a:pPr indent="-330200" lvl="0" marL="457200" rtl="0">
              <a:lnSpc>
                <a:spcPct val="200000"/>
              </a:lnSpc>
              <a:spcBef>
                <a:spcPts val="0"/>
              </a:spcBef>
              <a:spcAft>
                <a:spcPts val="0"/>
              </a:spcAft>
              <a:buSzPts val="1600"/>
              <a:buChar char="●"/>
            </a:pPr>
            <a:r>
              <a:rPr lang="en" sz="1600"/>
              <a:t>View Confirmation on rinkeby.etherscan.io</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Ethereum as a Smart Contract Platform</a:t>
            </a:r>
            <a:endParaRPr/>
          </a:p>
        </p:txBody>
      </p:sp>
      <p:sp>
        <p:nvSpPr>
          <p:cNvPr id="181" name="Shape 181"/>
          <p:cNvSpPr txBox="1"/>
          <p:nvPr>
            <p:ph idx="1" type="body"/>
          </p:nvPr>
        </p:nvSpPr>
        <p:spPr>
          <a:xfrm>
            <a:off x="1297500" y="990450"/>
            <a:ext cx="7038900" cy="3162600"/>
          </a:xfrm>
          <a:prstGeom prst="rect">
            <a:avLst/>
          </a:prstGeom>
        </p:spPr>
        <p:txBody>
          <a:bodyPr anchorCtr="0" anchor="t" bIns="91425" lIns="91425" spcFirstLastPara="1" rIns="91425" wrap="square" tIns="91425">
            <a:noAutofit/>
          </a:bodyPr>
          <a:lstStyle/>
          <a:p>
            <a:pPr indent="-330200" lvl="0" marL="457200" rtl="0">
              <a:lnSpc>
                <a:spcPct val="200000"/>
              </a:lnSpc>
              <a:spcBef>
                <a:spcPts val="0"/>
              </a:spcBef>
              <a:spcAft>
                <a:spcPts val="0"/>
              </a:spcAft>
              <a:buSzPts val="1600"/>
              <a:buChar char="●"/>
            </a:pPr>
            <a:r>
              <a:rPr lang="en" sz="1600"/>
              <a:t>Smart Contract</a:t>
            </a:r>
            <a:endParaRPr sz="1600"/>
          </a:p>
          <a:p>
            <a:pPr indent="-330200" lvl="1" marL="914400" rtl="0">
              <a:lnSpc>
                <a:spcPct val="200000"/>
              </a:lnSpc>
              <a:spcBef>
                <a:spcPts val="0"/>
              </a:spcBef>
              <a:spcAft>
                <a:spcPts val="0"/>
              </a:spcAft>
              <a:buSzPts val="1600"/>
              <a:buChar char="○"/>
            </a:pPr>
            <a:r>
              <a:rPr lang="en" sz="1600"/>
              <a:t>Code executing instructions transparently</a:t>
            </a:r>
            <a:endParaRPr sz="1600"/>
          </a:p>
          <a:p>
            <a:pPr indent="-330200" lvl="1" marL="914400" rtl="0">
              <a:lnSpc>
                <a:spcPct val="200000"/>
              </a:lnSpc>
              <a:spcBef>
                <a:spcPts val="0"/>
              </a:spcBef>
              <a:spcAft>
                <a:spcPts val="0"/>
              </a:spcAft>
              <a:buSzPts val="1600"/>
              <a:buChar char="○"/>
            </a:pPr>
            <a:r>
              <a:rPr lang="en" sz="1600"/>
              <a:t>On the blockchain so results are immutable</a:t>
            </a:r>
            <a:endParaRPr sz="1600"/>
          </a:p>
          <a:p>
            <a:pPr indent="-330200" lvl="1" marL="914400" rtl="0">
              <a:lnSpc>
                <a:spcPct val="200000"/>
              </a:lnSpc>
              <a:spcBef>
                <a:spcPts val="0"/>
              </a:spcBef>
              <a:spcAft>
                <a:spcPts val="0"/>
              </a:spcAft>
              <a:buSzPts val="1600"/>
              <a:buChar char="○"/>
            </a:pPr>
            <a:r>
              <a:rPr lang="en" sz="1600"/>
              <a:t>Compare to use of force for traditional contract enforcement</a:t>
            </a:r>
            <a:endParaRPr sz="1600"/>
          </a:p>
          <a:p>
            <a:pPr indent="-330200" lvl="1" marL="914400" rtl="0">
              <a:lnSpc>
                <a:spcPct val="200000"/>
              </a:lnSpc>
              <a:spcBef>
                <a:spcPts val="0"/>
              </a:spcBef>
              <a:spcAft>
                <a:spcPts val="0"/>
              </a:spcAft>
              <a:buSzPts val="1600"/>
              <a:buChar char="○"/>
            </a:pPr>
            <a:r>
              <a:rPr lang="en" sz="1600"/>
              <a:t>Ex. timers, voting, financial agreements, etc.</a:t>
            </a:r>
            <a:endParaRPr sz="1600"/>
          </a:p>
          <a:p>
            <a:pPr indent="-330200" lvl="0" marL="457200" rtl="0">
              <a:lnSpc>
                <a:spcPct val="200000"/>
              </a:lnSpc>
              <a:spcBef>
                <a:spcPts val="0"/>
              </a:spcBef>
              <a:spcAft>
                <a:spcPts val="0"/>
              </a:spcAft>
              <a:buSzPts val="1600"/>
              <a:buChar char="●"/>
            </a:pPr>
            <a:r>
              <a:rPr lang="en" sz="1600"/>
              <a:t>Ethereum Virtual Machine (EVM) is a Turing-Complete Architecture</a:t>
            </a:r>
            <a:endParaRPr sz="1600"/>
          </a:p>
          <a:p>
            <a:pPr indent="-330200" lvl="0" marL="457200" rtl="0">
              <a:lnSpc>
                <a:spcPct val="200000"/>
              </a:lnSpc>
              <a:spcBef>
                <a:spcPts val="0"/>
              </a:spcBef>
              <a:spcAft>
                <a:spcPts val="0"/>
              </a:spcAft>
              <a:buSzPts val="1600"/>
              <a:buChar char="●"/>
            </a:pPr>
            <a:r>
              <a:rPr lang="en" sz="1600"/>
              <a:t>Can execute arbitrary programs governing money + data on the chain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Solidity Programming Language + Tools</a:t>
            </a:r>
            <a:endParaRPr/>
          </a:p>
        </p:txBody>
      </p:sp>
      <p:sp>
        <p:nvSpPr>
          <p:cNvPr id="187" name="Shape 187"/>
          <p:cNvSpPr txBox="1"/>
          <p:nvPr>
            <p:ph idx="1" type="body"/>
          </p:nvPr>
        </p:nvSpPr>
        <p:spPr>
          <a:xfrm>
            <a:off x="1297500" y="1567550"/>
            <a:ext cx="7038900" cy="3162600"/>
          </a:xfrm>
          <a:prstGeom prst="rect">
            <a:avLst/>
          </a:prstGeom>
        </p:spPr>
        <p:txBody>
          <a:bodyPr anchorCtr="0" anchor="t" bIns="91425" lIns="91425" spcFirstLastPara="1" rIns="91425" wrap="square" tIns="91425">
            <a:noAutofit/>
          </a:bodyPr>
          <a:lstStyle/>
          <a:p>
            <a:pPr indent="-330200" lvl="0" marL="457200" rtl="0">
              <a:lnSpc>
                <a:spcPct val="200000"/>
              </a:lnSpc>
              <a:spcBef>
                <a:spcPts val="0"/>
              </a:spcBef>
              <a:spcAft>
                <a:spcPts val="0"/>
              </a:spcAft>
              <a:buSzPts val="1600"/>
              <a:buChar char="●"/>
            </a:pPr>
            <a:r>
              <a:rPr lang="en" sz="1600"/>
              <a:t>Solidity compiles to EVM bytecode</a:t>
            </a:r>
            <a:endParaRPr sz="1600"/>
          </a:p>
          <a:p>
            <a:pPr indent="-330200" lvl="0" marL="457200" rtl="0">
              <a:lnSpc>
                <a:spcPct val="200000"/>
              </a:lnSpc>
              <a:spcBef>
                <a:spcPts val="0"/>
              </a:spcBef>
              <a:spcAft>
                <a:spcPts val="0"/>
              </a:spcAft>
              <a:buSzPts val="1600"/>
              <a:buChar char="●"/>
            </a:pPr>
            <a:r>
              <a:rPr lang="en" sz="1600"/>
              <a:t>Compile open-source contracts to verify they work as intended</a:t>
            </a:r>
            <a:endParaRPr sz="1600"/>
          </a:p>
          <a:p>
            <a:pPr indent="-330200" lvl="0" marL="457200" rtl="0">
              <a:lnSpc>
                <a:spcPct val="200000"/>
              </a:lnSpc>
              <a:spcBef>
                <a:spcPts val="0"/>
              </a:spcBef>
              <a:spcAft>
                <a:spcPts val="0"/>
              </a:spcAft>
              <a:buSzPts val="1600"/>
              <a:buChar char="●"/>
            </a:pPr>
            <a:r>
              <a:rPr lang="en" sz="1600" u="sng">
                <a:solidFill>
                  <a:schemeClr val="hlink"/>
                </a:solidFill>
                <a:hlinkClick r:id="rId3"/>
              </a:rPr>
              <a:t>Remix.Ethereum.org</a:t>
            </a:r>
            <a:r>
              <a:rPr lang="en" sz="1600"/>
              <a:t> - Full-featured IDE for smart contracts</a:t>
            </a:r>
            <a:endParaRPr sz="1600"/>
          </a:p>
          <a:p>
            <a:pPr indent="0" lvl="0" marL="0" rtl="0">
              <a:lnSpc>
                <a:spcPct val="200000"/>
              </a:lnSpc>
              <a:spcBef>
                <a:spcPts val="1600"/>
              </a:spcBef>
              <a:spcAft>
                <a:spcPts val="16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