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0238700" cy="42767250"/>
  <p:notesSz cx="6858000" cy="929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AFFEA4-CB7F-4019-A72A-0FC92F9739D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780000" y="6999120"/>
            <a:ext cx="22678560" cy="148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511640" y="10007280"/>
            <a:ext cx="27214200" cy="11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1511640" y="22962960"/>
            <a:ext cx="27214200" cy="11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789911-8EAA-495D-A4D2-037A1400752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780000" y="6999120"/>
            <a:ext cx="22678560" cy="148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511640" y="10007280"/>
            <a:ext cx="13280400" cy="11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5456600" y="10007280"/>
            <a:ext cx="13280400" cy="11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1511640" y="22962960"/>
            <a:ext cx="13280400" cy="11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15456600" y="22962960"/>
            <a:ext cx="13280400" cy="11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E69F88-00AE-44F4-9D5F-B5592F294E8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780000" y="6999120"/>
            <a:ext cx="22678560" cy="148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511640" y="10007280"/>
            <a:ext cx="8762760" cy="11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10712880" y="10007280"/>
            <a:ext cx="8762760" cy="11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9914120" y="10007280"/>
            <a:ext cx="8762760" cy="11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1511640" y="22962960"/>
            <a:ext cx="8762760" cy="11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10712880" y="22962960"/>
            <a:ext cx="8762760" cy="11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9914120" y="22962960"/>
            <a:ext cx="8762760" cy="11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31590E-B1EF-499B-A5EE-915D2F29EB9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780000" y="6999120"/>
            <a:ext cx="22678560" cy="148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511640" y="10007280"/>
            <a:ext cx="27214200" cy="248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CE0B37-E51B-4327-A5A1-DD73630CA3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780000" y="6999120"/>
            <a:ext cx="22678560" cy="148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511640" y="10007280"/>
            <a:ext cx="27214200" cy="248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AEA369-BF73-4B26-8A97-43C30C1885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780000" y="6999120"/>
            <a:ext cx="22678560" cy="148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511640" y="10007280"/>
            <a:ext cx="13280400" cy="248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15456600" y="10007280"/>
            <a:ext cx="13280400" cy="248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9EA51C-9EA8-4BBF-90AD-94BE817481F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780000" y="6999120"/>
            <a:ext cx="22678560" cy="148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5923E7-1EB5-4BEE-9C48-39D996137D1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780000" y="6999120"/>
            <a:ext cx="22678560" cy="6901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B63B07-F07D-43D5-A57D-612D8BEC1AB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780000" y="6999120"/>
            <a:ext cx="22678560" cy="148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1511640" y="10007280"/>
            <a:ext cx="13280400" cy="11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15456600" y="10007280"/>
            <a:ext cx="13280400" cy="248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1511640" y="22962960"/>
            <a:ext cx="13280400" cy="11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869307-DA41-4417-AE24-8496865C36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780000" y="6999120"/>
            <a:ext cx="22678560" cy="148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511640" y="10007280"/>
            <a:ext cx="13280400" cy="248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15456600" y="10007280"/>
            <a:ext cx="13280400" cy="11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5456600" y="22962960"/>
            <a:ext cx="13280400" cy="11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ED361D-59DA-4483-8698-85B258615E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780000" y="6999120"/>
            <a:ext cx="22678560" cy="148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511640" y="10007280"/>
            <a:ext cx="13280400" cy="11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15456600" y="10007280"/>
            <a:ext cx="13280400" cy="11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1511640" y="22962960"/>
            <a:ext cx="27214200" cy="1183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2AEA28-FDF7-4189-87C0-50F267AFB3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780000" y="6999120"/>
            <a:ext cx="22678560" cy="14888880"/>
          </a:xfrm>
          <a:prstGeom prst="rect">
            <a:avLst/>
          </a:prstGeom>
          <a:noFill/>
          <a:ln w="0">
            <a:noFill/>
          </a:ln>
        </p:spPr>
        <p:txBody>
          <a:bodyPr lIns="416880" rIns="416880" tIns="208440" bIns="208440" anchor="b">
            <a:noAutofit/>
          </a:bodyPr>
          <a:p>
            <a:pPr indent="0">
              <a:buNone/>
            </a:pPr>
            <a:r>
              <a:rPr b="0" lang="zh-TW" sz="6000" spc="-1" strike="noStrike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1511280" y="38943000"/>
            <a:ext cx="7052760" cy="2972880"/>
          </a:xfrm>
          <a:prstGeom prst="rect">
            <a:avLst/>
          </a:prstGeom>
          <a:noFill/>
          <a:ln w="0">
            <a:noFill/>
          </a:ln>
        </p:spPr>
        <p:txBody>
          <a:bodyPr lIns="416880" rIns="416880" tIns="208440" bIns="20844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10334520" y="38943000"/>
            <a:ext cx="9569160" cy="2972880"/>
          </a:xfrm>
          <a:prstGeom prst="rect">
            <a:avLst/>
          </a:prstGeom>
          <a:noFill/>
          <a:ln w="0">
            <a:noFill/>
          </a:ln>
        </p:spPr>
        <p:txBody>
          <a:bodyPr lIns="416880" rIns="416880" tIns="208440" bIns="20844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21674160" y="38943000"/>
            <a:ext cx="7052760" cy="2972880"/>
          </a:xfrm>
          <a:prstGeom prst="rect">
            <a:avLst/>
          </a:prstGeom>
          <a:noFill/>
          <a:ln w="0">
            <a:noFill/>
          </a:ln>
        </p:spPr>
        <p:txBody>
          <a:bodyPr lIns="416880" rIns="416880" tIns="208440" bIns="208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6400" spc="-1" strike="noStrike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83C800E-EDD0-4302-8152-D0A420B43E0C}" type="slidenum">
              <a:rPr b="0" lang="en-US" sz="6400" spc="-1" strike="noStrike">
                <a:solidFill>
                  <a:schemeClr val="dk1"/>
                </a:solidFill>
                <a:latin typeface="Arial"/>
                <a:ea typeface="Arial"/>
              </a:rPr>
              <a:t>1</a:t>
            </a:fld>
            <a:endParaRPr b="0" lang="en-US" sz="6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511640" y="10007280"/>
            <a:ext cx="27214200" cy="248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-12600" y="0"/>
            <a:ext cx="30251160" cy="4365000"/>
          </a:xfrm>
          <a:prstGeom prst="rect">
            <a:avLst/>
          </a:prstGeom>
          <a:solidFill>
            <a:srgbClr val="4bacc6"/>
          </a:solidFill>
          <a:ln w="0">
            <a:noFill/>
          </a:ln>
        </p:spPr>
        <p:txBody>
          <a:bodyPr lIns="416880" rIns="416880" tIns="208440" bIns="208440" anchor="ctr">
            <a:noAutofit/>
          </a:bodyPr>
          <a:p>
            <a:pPr indent="0" algn="ctr">
              <a:lnSpc>
                <a:spcPts val="86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6000" spc="-1" strike="noStrike">
                <a:solidFill>
                  <a:schemeClr val="lt1"/>
                </a:solidFill>
                <a:latin typeface="Arial"/>
                <a:ea typeface="Arial"/>
              </a:rPr>
              <a:t>Gifted Education Fund</a:t>
            </a:r>
            <a:br>
              <a:rPr sz="5500"/>
            </a:br>
            <a:r>
              <a:rPr b="1" lang="en-US" sz="6200" spc="-1" strike="noStrike">
                <a:solidFill>
                  <a:schemeClr val="lt1"/>
                </a:solidFill>
                <a:latin typeface="Arial"/>
                <a:ea typeface="Arial"/>
              </a:rPr>
              <a:t>Coding, Cryptography and FinTech (CCF) Skills Education for Gifted Students</a:t>
            </a:r>
            <a:br>
              <a:rPr sz="6200"/>
            </a:br>
            <a:r>
              <a:rPr b="1" lang="en-US" sz="7800" spc="-1" strike="noStrike">
                <a:solidFill>
                  <a:schemeClr val="lt1"/>
                </a:solidFill>
                <a:latin typeface="Arial"/>
                <a:ea typeface="Arial"/>
              </a:rPr>
              <a:t>Blockchain-based website trustworthy database</a:t>
            </a:r>
            <a:endParaRPr b="0" lang="en-US" sz="7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262880" y="7129080"/>
            <a:ext cx="28104120" cy="7776000"/>
          </a:xfrm>
          <a:prstGeom prst="rect">
            <a:avLst/>
          </a:prstGeom>
          <a:noFill/>
          <a:ln w="0">
            <a:noFill/>
          </a:ln>
        </p:spPr>
        <p:txBody>
          <a:bodyPr lIns="416880" rIns="416880" tIns="208440" bIns="208440" anchor="t">
            <a:noAutofit/>
          </a:bodyPr>
          <a:p>
            <a:pPr indent="0">
              <a:lnSpc>
                <a:spcPct val="10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-US" sz="7500" spc="-1" strike="noStrike">
                <a:solidFill>
                  <a:srgbClr val="4bacc6"/>
                </a:solidFill>
                <a:latin typeface="Arial"/>
                <a:ea typeface="Arial"/>
              </a:rPr>
              <a:t>Objective/Background/Motivation</a:t>
            </a:r>
            <a:endParaRPr b="0" lang="en-US" sz="7500" spc="-1" strike="noStrike">
              <a:solidFill>
                <a:srgbClr val="000000"/>
              </a:solidFill>
              <a:latin typeface="Arial"/>
            </a:endParaRPr>
          </a:p>
          <a:p>
            <a:pPr marL="1143000" indent="-1143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i="1" lang="en-US" sz="7500" spc="-1" strike="noStrike">
                <a:solidFill>
                  <a:schemeClr val="dk1"/>
                </a:solidFill>
                <a:latin typeface="Arial"/>
                <a:ea typeface="Arial"/>
              </a:rPr>
              <a:t>Many people cannot distinguish between a legitimate website and a scam one.</a:t>
            </a:r>
            <a:endParaRPr b="0" lang="en-US" sz="7500" spc="-1" strike="noStrike">
              <a:solidFill>
                <a:srgbClr val="000000"/>
              </a:solidFill>
              <a:latin typeface="Arial"/>
            </a:endParaRPr>
          </a:p>
          <a:p>
            <a:pPr marL="1143000" indent="-1143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i="1" lang="en-US" sz="7500" spc="-1" strike="noStrike">
                <a:solidFill>
                  <a:schemeClr val="dk1"/>
                </a:solidFill>
                <a:latin typeface="Arial"/>
                <a:ea typeface="Arial"/>
              </a:rPr>
              <a:t>e.g. Fake Whatsapp website with similar hostnames to the original one may steal your account</a:t>
            </a:r>
            <a:endParaRPr b="0" lang="en-US" sz="75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85000"/>
              </a:lnSpc>
              <a:buNone/>
              <a:tabLst>
                <a:tab algn="l" pos="0"/>
              </a:tabLst>
            </a:pP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85000"/>
              </a:lnSpc>
              <a:buNone/>
              <a:tabLst>
                <a:tab algn="l" pos="0"/>
              </a:tabLst>
            </a:pP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Google Shape;86;p1"/>
          <p:cNvSpPr/>
          <p:nvPr/>
        </p:nvSpPr>
        <p:spPr>
          <a:xfrm>
            <a:off x="592200" y="21078720"/>
            <a:ext cx="28452240" cy="1173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16880" rIns="416880" tIns="208440" bIns="208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1" lang="en-US" sz="7600" spc="-1" strike="noStrike">
              <a:solidFill>
                <a:srgbClr val="3333ff"/>
              </a:solidFill>
              <a:latin typeface="Arial"/>
              <a:ea typeface="Arial"/>
            </a:endParaRPr>
          </a:p>
        </p:txBody>
      </p:sp>
      <p:sp>
        <p:nvSpPr>
          <p:cNvPr id="44" name="Google Shape;87;p1"/>
          <p:cNvSpPr/>
          <p:nvPr/>
        </p:nvSpPr>
        <p:spPr>
          <a:xfrm>
            <a:off x="0" y="0"/>
            <a:ext cx="3023820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60" bIns="36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84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45" name="Google Shape;88;p1"/>
          <p:cNvSpPr/>
          <p:nvPr/>
        </p:nvSpPr>
        <p:spPr>
          <a:xfrm>
            <a:off x="0" y="18559440"/>
            <a:ext cx="3023820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60" bIns="36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84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46" name="Google Shape;89;p1"/>
          <p:cNvSpPr/>
          <p:nvPr/>
        </p:nvSpPr>
        <p:spPr>
          <a:xfrm>
            <a:off x="-12600" y="4580280"/>
            <a:ext cx="30238200" cy="2159640"/>
          </a:xfrm>
          <a:prstGeom prst="rect">
            <a:avLst/>
          </a:prstGeom>
          <a:noFill/>
          <a:ln w="38100">
            <a:noFill/>
          </a:ln>
        </p:spPr>
        <p:style>
          <a:lnRef idx="0"/>
          <a:fillRef idx="0"/>
          <a:effectRef idx="0"/>
          <a:fontRef idx="minor"/>
        </p:style>
        <p:txBody>
          <a:bodyPr lIns="417600" rIns="416880" tIns="208440" bIns="208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7000" spc="-1" strike="noStrike">
                <a:solidFill>
                  <a:srgbClr val="ff2f92"/>
                </a:solidFill>
                <a:latin typeface="Arial"/>
                <a:ea typeface="Arial"/>
              </a:rPr>
              <a:t>Student: 25 Marco Pui, 42 Cato Yiu, 43 Lewis Chen</a:t>
            </a:r>
            <a:endParaRPr b="0" lang="en-US" sz="7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Google Shape;90;p1"/>
          <p:cNvSpPr/>
          <p:nvPr/>
        </p:nvSpPr>
        <p:spPr>
          <a:xfrm>
            <a:off x="592200" y="19168920"/>
            <a:ext cx="3023820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60" bIns="36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84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48" name="Google Shape;91;p1"/>
          <p:cNvSpPr/>
          <p:nvPr/>
        </p:nvSpPr>
        <p:spPr>
          <a:xfrm>
            <a:off x="1262880" y="15100920"/>
            <a:ext cx="28104120" cy="773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16880" rIns="416880" tIns="208440" bIns="208440" anchor="t">
            <a:noAutofit/>
          </a:bodyPr>
          <a:p>
            <a:pPr>
              <a:lnSpc>
                <a:spcPct val="100000"/>
              </a:lnSpc>
              <a:spcAft>
                <a:spcPts val="1199"/>
              </a:spcAft>
              <a:tabLst>
                <a:tab algn="l" pos="0"/>
              </a:tabLst>
            </a:pPr>
            <a:r>
              <a:rPr b="1" lang="en-US" sz="7500" spc="-1" strike="noStrike">
                <a:solidFill>
                  <a:srgbClr val="4bacc6"/>
                </a:solidFill>
                <a:latin typeface="Arial"/>
                <a:ea typeface="Arial"/>
              </a:rPr>
              <a:t>Existing Solution</a:t>
            </a:r>
            <a:endParaRPr b="0" lang="en-US" sz="7500" spc="-1" strike="noStrike">
              <a:solidFill>
                <a:srgbClr val="000000"/>
              </a:solidFill>
              <a:latin typeface="Arial"/>
            </a:endParaRPr>
          </a:p>
          <a:p>
            <a:pPr marL="1143000" indent="-1143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i="1" lang="en-US" sz="7500" spc="-1" strike="noStrike">
                <a:solidFill>
                  <a:schemeClr val="dk1"/>
                </a:solidFill>
                <a:latin typeface="Arial"/>
                <a:ea typeface="Arial"/>
              </a:rPr>
              <a:t>The padlock of TLS encryption – no longer reliable as free certificates (i.e. ACME) exists</a:t>
            </a:r>
            <a:endParaRPr b="0" lang="en-US" sz="7500" spc="-1" strike="noStrike">
              <a:solidFill>
                <a:srgbClr val="000000"/>
              </a:solidFill>
              <a:latin typeface="Arial"/>
            </a:endParaRPr>
          </a:p>
          <a:p>
            <a:pPr marL="1143000" indent="-1143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i="1" lang="en-US" sz="7500" spc="-1" strike="noStrike">
                <a:solidFill>
                  <a:schemeClr val="dk1"/>
                </a:solidFill>
                <a:latin typeface="Arial"/>
                <a:ea typeface="Arial"/>
              </a:rPr>
              <a:t>Existing website trustworthy databases – may not be obtaining data directly from end users and lack a way to ensure reliability of data</a:t>
            </a:r>
            <a:endParaRPr b="0" lang="en-US" sz="7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Google Shape;92;p1"/>
          <p:cNvSpPr/>
          <p:nvPr/>
        </p:nvSpPr>
        <p:spPr>
          <a:xfrm>
            <a:off x="1262880" y="30200040"/>
            <a:ext cx="28104120" cy="817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16880" rIns="416880" tIns="208440" bIns="208440" anchor="t">
            <a:noAutofit/>
          </a:bodyPr>
          <a:p>
            <a:pPr>
              <a:lnSpc>
                <a:spcPct val="100000"/>
              </a:lnSpc>
              <a:spcAft>
                <a:spcPts val="1199"/>
              </a:spcAft>
              <a:tabLst>
                <a:tab algn="l" pos="0"/>
              </a:tabLst>
            </a:pPr>
            <a:r>
              <a:rPr b="1" lang="en-US" sz="7500" spc="-1" strike="noStrike">
                <a:solidFill>
                  <a:srgbClr val="4bacc6"/>
                </a:solidFill>
                <a:latin typeface="Arial"/>
                <a:ea typeface="Arial"/>
              </a:rPr>
              <a:t>Resources Needed</a:t>
            </a:r>
            <a:endParaRPr b="0" lang="en-US" sz="7500" spc="-1" strike="noStrike">
              <a:solidFill>
                <a:srgbClr val="000000"/>
              </a:solidFill>
              <a:latin typeface="Arial"/>
            </a:endParaRPr>
          </a:p>
          <a:p>
            <a:pPr marL="857160" indent="-85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i="1" lang="en-US" sz="7500" spc="-1" strike="noStrike">
                <a:solidFill>
                  <a:schemeClr val="dk1"/>
                </a:solidFill>
                <a:latin typeface="Arial"/>
                <a:ea typeface="Arial"/>
              </a:rPr>
              <a:t>Server to host websites, serve related executables and the initial blockchain for early testing </a:t>
            </a:r>
            <a:endParaRPr b="0" lang="en-US" sz="7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Google Shape;94;p1"/>
          <p:cNvSpPr/>
          <p:nvPr/>
        </p:nvSpPr>
        <p:spPr>
          <a:xfrm>
            <a:off x="1262880" y="23231520"/>
            <a:ext cx="28104120" cy="699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16880" rIns="416880" tIns="208440" bIns="208440" anchor="t">
            <a:noAutofit/>
          </a:bodyPr>
          <a:p>
            <a:pPr>
              <a:lnSpc>
                <a:spcPct val="100000"/>
              </a:lnSpc>
              <a:spcAft>
                <a:spcPts val="1199"/>
              </a:spcAft>
            </a:pPr>
            <a:r>
              <a:rPr b="1" lang="en-US" sz="7500" spc="-1" strike="noStrike">
                <a:solidFill>
                  <a:srgbClr val="4bacc6"/>
                </a:solidFill>
                <a:latin typeface="Arial"/>
                <a:ea typeface="Arial"/>
              </a:rPr>
              <a:t>Your Solution</a:t>
            </a:r>
            <a:endParaRPr b="0" lang="en-US" sz="7500" spc="-1" strike="noStrike">
              <a:solidFill>
                <a:srgbClr val="000000"/>
              </a:solidFill>
              <a:latin typeface="Arial"/>
            </a:endParaRPr>
          </a:p>
          <a:p>
            <a:pPr marL="857160" indent="-85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7500" spc="-1" strike="noStrike">
                <a:solidFill>
                  <a:schemeClr val="dk1"/>
                </a:solidFill>
                <a:latin typeface="Arial"/>
                <a:ea typeface="Arial"/>
              </a:rPr>
              <a:t>Blockchain storing such data; With proof-of-work mechanics to keep scammers away</a:t>
            </a:r>
            <a:endParaRPr b="0" lang="en-US" sz="7500" spc="-1" strike="noStrike">
              <a:solidFill>
                <a:srgbClr val="000000"/>
              </a:solidFill>
              <a:latin typeface="Arial"/>
            </a:endParaRPr>
          </a:p>
          <a:p>
            <a:pPr marL="857160" indent="-85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7500" spc="-1" strike="noStrike">
                <a:solidFill>
                  <a:schemeClr val="dk1"/>
                </a:solidFill>
                <a:latin typeface="Arial"/>
                <a:ea typeface="Arial"/>
              </a:rPr>
              <a:t>End users contributes to the database by appending blocks</a:t>
            </a:r>
            <a:endParaRPr b="0" lang="en-US" sz="7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  <a:tabLst>
                <a:tab algn="l" pos="0"/>
              </a:tabLst>
            </a:pP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  <a:tabLst>
                <a:tab algn="l" pos="0"/>
              </a:tabLst>
            </a:pPr>
            <a:endParaRPr b="0" lang="en-US" sz="7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Google Shape;95;p1"/>
          <p:cNvSpPr/>
          <p:nvPr/>
        </p:nvSpPr>
        <p:spPr>
          <a:xfrm>
            <a:off x="1672920" y="39452400"/>
            <a:ext cx="9189000" cy="147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6000" spc="-1" strike="noStrike">
                <a:solidFill>
                  <a:srgbClr val="000000"/>
                </a:solidFill>
                <a:latin typeface="Arial"/>
                <a:ea typeface="Arial"/>
              </a:rPr>
              <a:t>Your school logo(s) here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" name="Picture 4" descr=""/>
          <p:cNvPicPr/>
          <p:nvPr/>
        </p:nvPicPr>
        <p:blipFill>
          <a:blip r:embed="rId1"/>
          <a:stretch/>
        </p:blipFill>
        <p:spPr>
          <a:xfrm>
            <a:off x="19376640" y="39031560"/>
            <a:ext cx="9189000" cy="231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968</TotalTime>
  <Application>LibreOffice/7.6.2.1$Linux_X86_64 LibreOffice_project/60$Build-1</Application>
  <AppVersion>15.0000</AppVersion>
  <Words>240</Words>
  <Paragraphs>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2004-09-24T09:27:01Z</dcterms:created>
  <dc:creator>Newman M T Lau</dc:creator>
  <dc:description/>
  <dc:language>zh-TW</dc:language>
  <cp:lastModifiedBy/>
  <cp:lastPrinted>2023-10-29T22:01:35Z</cp:lastPrinted>
  <dcterms:modified xsi:type="dcterms:W3CDTF">2023-10-29T22:06:30Z</dcterms:modified>
  <cp:revision>17</cp:revision>
  <dc:subject/>
  <dc:title>Gifted Education Fund AIoT Coding, Engineering and Entrepreneurial Skills Education for Gifted Students Project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Custom</vt:lpwstr>
  </property>
  <property fmtid="{D5CDD505-2E9C-101B-9397-08002B2CF9AE}" pid="4" name="Slides">
    <vt:i4>1</vt:i4>
  </property>
</Properties>
</file>