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54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09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4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6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7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3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44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33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69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99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CD254-730E-4CDC-9A67-2B5F48C4A393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DE4A0-5F57-4205-9968-4C5A10D2C3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38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307122" y="1259162"/>
            <a:ext cx="1368340" cy="1107280"/>
            <a:chOff x="7640320" y="276422"/>
            <a:chExt cx="1824453" cy="1476372"/>
          </a:xfrm>
        </p:grpSpPr>
        <p:sp>
          <p:nvSpPr>
            <p:cNvPr id="6" name="Rectangle 5"/>
            <p:cNvSpPr/>
            <p:nvPr/>
          </p:nvSpPr>
          <p:spPr>
            <a:xfrm>
              <a:off x="7640320" y="276422"/>
              <a:ext cx="1645920" cy="728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prod-gate1</a:t>
              </a:r>
            </a:p>
            <a:p>
              <a:pPr algn="ctr"/>
              <a:r>
                <a:rPr lang="en-CA" sz="1050" i="1" dirty="0">
                  <a:solidFill>
                    <a:schemeClr val="tx1"/>
                  </a:solidFill>
                </a:rPr>
                <a:t>*.dev.ltc.bcit.ca</a:t>
              </a:r>
            </a:p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.76.186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82853" y="1014130"/>
              <a:ext cx="6819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50" dirty="0"/>
                <a:t>k8s load balancer</a:t>
              </a:r>
            </a:p>
            <a:p>
              <a:r>
                <a:rPr lang="en-CA" sz="750" dirty="0"/>
                <a:t>/proxy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817286" y="3557815"/>
            <a:ext cx="720069" cy="2077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sz="750" dirty="0"/>
              <a:t>cluster admin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985428" y="2868731"/>
            <a:ext cx="5305025" cy="338919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9" name="Rectangle 8"/>
          <p:cNvSpPr/>
          <p:nvPr/>
        </p:nvSpPr>
        <p:spPr>
          <a:xfrm>
            <a:off x="3598268" y="3419135"/>
            <a:ext cx="1234440" cy="543491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prod-manager3</a:t>
            </a:r>
          </a:p>
          <a:p>
            <a:pPr algn="ctr"/>
            <a:endParaRPr lang="en-CA" sz="1050" dirty="0">
              <a:solidFill>
                <a:schemeClr val="tx1"/>
              </a:solidFill>
            </a:endParaRP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.76.153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88568" y="3423796"/>
            <a:ext cx="1234440" cy="54617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prod-manager2</a:t>
            </a:r>
          </a:p>
          <a:p>
            <a:pPr algn="ctr"/>
            <a:endParaRPr lang="en-CA" sz="1050" dirty="0">
              <a:solidFill>
                <a:schemeClr val="tx1"/>
              </a:solidFill>
            </a:endParaRP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.110.50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88568" y="4145940"/>
            <a:ext cx="1234440" cy="54349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prod-worker2</a:t>
            </a:r>
          </a:p>
          <a:p>
            <a:pPr algn="ctr"/>
            <a:endParaRPr lang="en-CA" sz="1050" dirty="0">
              <a:solidFill>
                <a:schemeClr val="tx1"/>
              </a:solidFill>
            </a:endParaRP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.76.62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83028" y="4145940"/>
            <a:ext cx="1234440" cy="54617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prod-worker3</a:t>
            </a:r>
          </a:p>
          <a:p>
            <a:pPr algn="ctr"/>
            <a:endParaRPr lang="en-CA" sz="1050" dirty="0">
              <a:solidFill>
                <a:schemeClr val="tx1"/>
              </a:solidFill>
            </a:endParaRP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.110.52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188568" y="3217451"/>
            <a:ext cx="26289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32745" y="2956402"/>
            <a:ext cx="962508" cy="3000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1350" dirty="0"/>
              <a:t>production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81404" y="4157281"/>
            <a:ext cx="1934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/>
              <a:t>Cluster workloads:</a:t>
            </a:r>
          </a:p>
          <a:p>
            <a:pPr marL="214313" indent="-108000">
              <a:buFont typeface="Arial" panose="020B0604020202020204" pitchFamily="34" charset="0"/>
              <a:buChar char="•"/>
            </a:pPr>
            <a:r>
              <a:rPr lang="en-CA" sz="900" dirty="0"/>
              <a:t>Elasticsearch</a:t>
            </a:r>
          </a:p>
          <a:p>
            <a:pPr marL="214313" indent="-108000">
              <a:buFont typeface="Arial" panose="020B0604020202020204" pitchFamily="34" charset="0"/>
              <a:buChar char="•"/>
            </a:pPr>
            <a:r>
              <a:rPr lang="en-CA" sz="900" dirty="0"/>
              <a:t>Qcon (question conversion)</a:t>
            </a:r>
          </a:p>
          <a:p>
            <a:pPr marL="214313" indent="-108000">
              <a:buFont typeface="Arial" panose="020B0604020202020204" pitchFamily="34" charset="0"/>
              <a:buChar char="•"/>
            </a:pPr>
            <a:r>
              <a:rPr lang="en-CA" sz="900" dirty="0"/>
              <a:t>workflow tools:</a:t>
            </a:r>
          </a:p>
          <a:p>
            <a:pPr marL="557213" lvl="1" indent="-108000">
              <a:buFont typeface="Arial" panose="020B0604020202020204" pitchFamily="34" charset="0"/>
              <a:buChar char="•"/>
            </a:pPr>
            <a:r>
              <a:rPr lang="en-CA" sz="900" dirty="0"/>
              <a:t>calculator</a:t>
            </a:r>
          </a:p>
          <a:p>
            <a:pPr marL="557213" lvl="1" indent="-108000">
              <a:buFont typeface="Arial" panose="020B0604020202020204" pitchFamily="34" charset="0"/>
              <a:buChar char="•"/>
            </a:pPr>
            <a:r>
              <a:rPr lang="en-CA" sz="900" dirty="0" err="1"/>
              <a:t>startup</a:t>
            </a:r>
            <a:endParaRPr lang="en-CA" sz="900" dirty="0"/>
          </a:p>
          <a:p>
            <a:pPr marL="214313" indent="-108000">
              <a:buFont typeface="Arial" panose="020B0604020202020204" pitchFamily="34" charset="0"/>
              <a:buChar char="•"/>
            </a:pPr>
            <a:r>
              <a:rPr lang="en-CA" sz="900" dirty="0"/>
              <a:t>Sugar (online course framework)</a:t>
            </a:r>
          </a:p>
          <a:p>
            <a:pPr marL="214313" indent="-108000">
              <a:buFont typeface="Arial" panose="020B0604020202020204" pitchFamily="34" charset="0"/>
              <a:buChar char="•"/>
            </a:pPr>
            <a:r>
              <a:rPr lang="en-CA" sz="900" dirty="0"/>
              <a:t>Corgi (image viewer)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8079" y="2689948"/>
            <a:ext cx="105830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50" dirty="0"/>
              <a:t>k8s production cluster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6222" y="2895439"/>
            <a:ext cx="1609186" cy="336248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0" name="Rectangle 9"/>
          <p:cNvSpPr/>
          <p:nvPr/>
        </p:nvSpPr>
        <p:spPr>
          <a:xfrm>
            <a:off x="376242" y="4153468"/>
            <a:ext cx="1234440" cy="54617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prod-worker1</a:t>
            </a:r>
          </a:p>
          <a:p>
            <a:pPr algn="ctr"/>
            <a:endParaRPr lang="en-CA" sz="1050" dirty="0">
              <a:solidFill>
                <a:schemeClr val="tx1"/>
              </a:solidFill>
            </a:endParaRP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.76.69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6242" y="3441061"/>
            <a:ext cx="1234440" cy="543491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prod-manager1</a:t>
            </a:r>
          </a:p>
          <a:p>
            <a:pPr algn="ctr"/>
            <a:endParaRPr lang="en-CA" sz="1050" dirty="0">
              <a:solidFill>
                <a:schemeClr val="tx1"/>
              </a:solidFill>
            </a:endParaRP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.76.40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75424" y="3256196"/>
            <a:ext cx="12352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0418" y="2995146"/>
            <a:ext cx="9867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/>
              <a:t>staging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84514" y="2706075"/>
            <a:ext cx="76495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50" dirty="0"/>
              <a:t>k8s dev cluster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09361" y="1152792"/>
            <a:ext cx="1088930" cy="882462"/>
            <a:chOff x="3188235" y="1553398"/>
            <a:chExt cx="1451907" cy="1176615"/>
          </a:xfrm>
        </p:grpSpPr>
        <p:sp>
          <p:nvSpPr>
            <p:cNvPr id="20" name="Rectangle 19"/>
            <p:cNvSpPr/>
            <p:nvPr/>
          </p:nvSpPr>
          <p:spPr>
            <a:xfrm>
              <a:off x="3188235" y="1553398"/>
              <a:ext cx="1309031" cy="7312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prod1</a:t>
              </a:r>
            </a:p>
            <a:p>
              <a:pPr algn="ctr"/>
              <a:r>
                <a:rPr lang="en-CA" sz="900" i="1" dirty="0">
                  <a:solidFill>
                    <a:schemeClr val="tx1"/>
                  </a:solidFill>
                </a:rPr>
                <a:t>ltc.bcit.ca</a:t>
              </a:r>
            </a:p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.76.65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84120" y="2299126"/>
              <a:ext cx="11560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50" dirty="0">
                  <a:solidFill>
                    <a:schemeClr val="bg1">
                      <a:lumMod val="65000"/>
                    </a:schemeClr>
                  </a:solidFill>
                </a:rPr>
                <a:t>legacy production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28717" y="1154166"/>
            <a:ext cx="1596597" cy="899771"/>
            <a:chOff x="5157895" y="1556306"/>
            <a:chExt cx="2128796" cy="1199694"/>
          </a:xfrm>
        </p:grpSpPr>
        <p:sp>
          <p:nvSpPr>
            <p:cNvPr id="18" name="Rectangle 17"/>
            <p:cNvSpPr/>
            <p:nvPr/>
          </p:nvSpPr>
          <p:spPr>
            <a:xfrm>
              <a:off x="5157895" y="1556306"/>
              <a:ext cx="1942381" cy="9114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prod4</a:t>
              </a:r>
            </a:p>
            <a:p>
              <a:pPr algn="ctr"/>
              <a:r>
                <a:rPr lang="en-CA" sz="900" i="1" dirty="0">
                  <a:solidFill>
                    <a:schemeClr val="tx1"/>
                  </a:solidFill>
                </a:rPr>
                <a:t>issues.ltc.bcit.ca</a:t>
              </a:r>
            </a:p>
            <a:p>
              <a:pPr algn="ctr"/>
              <a:r>
                <a:rPr lang="en-CA" sz="900" i="1" dirty="0">
                  <a:solidFill>
                    <a:schemeClr val="tx1"/>
                  </a:solidFill>
                </a:rPr>
                <a:t>mattermost.ltc.bcit.ca</a:t>
              </a:r>
            </a:p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.76.41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0719" y="2479001"/>
              <a:ext cx="895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750" dirty="0">
                  <a:solidFill>
                    <a:schemeClr val="bg1">
                      <a:lumMod val="65000"/>
                    </a:schemeClr>
                  </a:solidFill>
                </a:rPr>
                <a:t>legacy gitlab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36431" y="1151351"/>
            <a:ext cx="1025260" cy="878049"/>
            <a:chOff x="8266376" y="4609662"/>
            <a:chExt cx="1800430" cy="1170731"/>
          </a:xfrm>
        </p:grpSpPr>
        <p:sp>
          <p:nvSpPr>
            <p:cNvPr id="19" name="Rectangle 18"/>
            <p:cNvSpPr/>
            <p:nvPr/>
          </p:nvSpPr>
          <p:spPr>
            <a:xfrm>
              <a:off x="8266376" y="4609662"/>
              <a:ext cx="1645920" cy="728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prod5</a:t>
              </a:r>
            </a:p>
            <a:p>
              <a:pPr algn="ctr"/>
              <a:r>
                <a:rPr lang="en-CA" sz="900" i="1" dirty="0">
                  <a:solidFill>
                    <a:schemeClr val="tx1"/>
                  </a:solidFill>
                </a:rPr>
                <a:t>post.ltc.bcit.ca</a:t>
              </a:r>
            </a:p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.76.35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46392" y="5349507"/>
              <a:ext cx="1120414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50" dirty="0">
                  <a:solidFill>
                    <a:schemeClr val="bg1">
                      <a:lumMod val="65000"/>
                    </a:schemeClr>
                  </a:solidFill>
                </a:rPr>
                <a:t>legacy blogs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7905" y="1151350"/>
            <a:ext cx="1050204" cy="764805"/>
            <a:chOff x="9670397" y="1591101"/>
            <a:chExt cx="1400272" cy="1019741"/>
          </a:xfrm>
        </p:grpSpPr>
        <p:sp>
          <p:nvSpPr>
            <p:cNvPr id="23" name="Rectangle 22"/>
            <p:cNvSpPr/>
            <p:nvPr/>
          </p:nvSpPr>
          <p:spPr>
            <a:xfrm>
              <a:off x="9670397" y="1591101"/>
              <a:ext cx="1244681" cy="728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test1</a:t>
              </a:r>
            </a:p>
            <a:p>
              <a:pPr algn="ctr"/>
              <a:r>
                <a:rPr lang="en-CA" sz="900" i="1" dirty="0">
                  <a:solidFill>
                    <a:schemeClr val="tx1"/>
                  </a:solidFill>
                </a:rPr>
                <a:t>test.ltc.bcit.ca</a:t>
              </a:r>
            </a:p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.76.51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95616" y="2333843"/>
              <a:ext cx="975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750" dirty="0">
                  <a:solidFill>
                    <a:schemeClr val="bg1">
                      <a:lumMod val="65000"/>
                    </a:schemeClr>
                  </a:solidFill>
                </a:rPr>
                <a:t>legacy staging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89949" y="4145536"/>
            <a:ext cx="1357820" cy="753918"/>
            <a:chOff x="8247092" y="4995486"/>
            <a:chExt cx="1810426" cy="1005225"/>
          </a:xfrm>
        </p:grpSpPr>
        <p:sp>
          <p:nvSpPr>
            <p:cNvPr id="22" name="Rectangle 21"/>
            <p:cNvSpPr/>
            <p:nvPr/>
          </p:nvSpPr>
          <p:spPr>
            <a:xfrm>
              <a:off x="8247092" y="4995486"/>
              <a:ext cx="1645920" cy="728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lat-win1</a:t>
              </a:r>
            </a:p>
            <a:p>
              <a:pPr algn="ctr"/>
              <a:endParaRPr lang="en-CA" sz="900" dirty="0">
                <a:solidFill>
                  <a:schemeClr val="tx1"/>
                </a:solidFill>
              </a:endParaRPr>
            </a:p>
            <a:p>
              <a:pPr algn="ctr"/>
              <a:r>
                <a:rPr lang="en-CA" sz="900" dirty="0">
                  <a:solidFill>
                    <a:schemeClr val="tx1"/>
                  </a:solidFill>
                </a:rPr>
                <a:t>.204.141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09442" y="5723712"/>
              <a:ext cx="1148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750" dirty="0">
                  <a:solidFill>
                    <a:schemeClr val="bg1">
                      <a:lumMod val="65000"/>
                    </a:schemeClr>
                  </a:solidFill>
                </a:rPr>
                <a:t>legacy respondus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174312" y="3009028"/>
            <a:ext cx="1234440" cy="5434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prod-admin1</a:t>
            </a:r>
          </a:p>
          <a:p>
            <a:pPr algn="ctr"/>
            <a:r>
              <a:rPr lang="en-CA" sz="1050" i="1" dirty="0">
                <a:solidFill>
                  <a:schemeClr val="tx1"/>
                </a:solidFill>
              </a:rPr>
              <a:t>rancher.ltc.bcit.ca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.110.51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43164" y="2548490"/>
            <a:ext cx="878818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67692" y="2203910"/>
            <a:ext cx="105516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350" dirty="0" err="1"/>
              <a:t>dmz</a:t>
            </a:r>
            <a:r>
              <a:rPr lang="en-CA" sz="1350" dirty="0"/>
              <a:t> (public)</a:t>
            </a:r>
          </a:p>
          <a:p>
            <a:pPr algn="r"/>
            <a:endParaRPr lang="en-CA" sz="1350" dirty="0"/>
          </a:p>
          <a:p>
            <a:pPr algn="r"/>
            <a:r>
              <a:rPr lang="en-CA" sz="1350" dirty="0"/>
              <a:t>internal</a:t>
            </a:r>
          </a:p>
        </p:txBody>
      </p:sp>
      <p:cxnSp>
        <p:nvCxnSpPr>
          <p:cNvPr id="14" name="Straight Connector 13"/>
          <p:cNvCxnSpPr>
            <a:endCxn id="5" idx="0"/>
          </p:cNvCxnSpPr>
          <p:nvPr/>
        </p:nvCxnSpPr>
        <p:spPr>
          <a:xfrm flipH="1">
            <a:off x="1020815" y="2203910"/>
            <a:ext cx="893712" cy="691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</p:cNvCxnSpPr>
          <p:nvPr/>
        </p:nvCxnSpPr>
        <p:spPr>
          <a:xfrm>
            <a:off x="1924342" y="1805332"/>
            <a:ext cx="2210" cy="39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5" idx="0"/>
          </p:cNvCxnSpPr>
          <p:nvPr/>
        </p:nvCxnSpPr>
        <p:spPr>
          <a:xfrm>
            <a:off x="1914525" y="2203910"/>
            <a:ext cx="2723416" cy="664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 rot="19750806">
            <a:off x="-329675" y="215612"/>
            <a:ext cx="1868696" cy="1245762"/>
            <a:chOff x="183042" y="682134"/>
            <a:chExt cx="2491594" cy="1661016"/>
          </a:xfrm>
        </p:grpSpPr>
        <p:sp>
          <p:nvSpPr>
            <p:cNvPr id="43" name="Cloud 42"/>
            <p:cNvSpPr/>
            <p:nvPr/>
          </p:nvSpPr>
          <p:spPr>
            <a:xfrm>
              <a:off x="723900" y="809625"/>
              <a:ext cx="1533525" cy="1533525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528793">
              <a:off x="183042" y="682134"/>
              <a:ext cx="2491594" cy="1244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>
                <a:solidFill>
                  <a:schemeClr val="tx1"/>
                </a:solidFill>
              </a:endParaRPr>
            </a:p>
            <a:p>
              <a:pPr algn="ctr"/>
              <a:endParaRPr lang="en-CA" sz="1350" dirty="0">
                <a:solidFill>
                  <a:schemeClr val="tx1"/>
                </a:solidFill>
              </a:endParaRPr>
            </a:p>
            <a:p>
              <a:pPr algn="ctr"/>
              <a:endParaRPr lang="en-CA" sz="1350" dirty="0">
                <a:solidFill>
                  <a:schemeClr val="tx1"/>
                </a:solidFill>
              </a:endParaRPr>
            </a:p>
            <a:p>
              <a:pPr algn="ctr"/>
              <a:r>
                <a:rPr lang="en-CA" sz="1350" dirty="0">
                  <a:solidFill>
                    <a:schemeClr val="tx1"/>
                  </a:solidFill>
                </a:rPr>
                <a:t>internet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7089" y="194381"/>
            <a:ext cx="426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LTC Server Infrastructure – May 2020</a:t>
            </a:r>
          </a:p>
        </p:txBody>
      </p:sp>
      <p:cxnSp>
        <p:nvCxnSpPr>
          <p:cNvPr id="52" name="Straight Connector 51"/>
          <p:cNvCxnSpPr>
            <a:endCxn id="6" idx="0"/>
          </p:cNvCxnSpPr>
          <p:nvPr/>
        </p:nvCxnSpPr>
        <p:spPr>
          <a:xfrm>
            <a:off x="1184514" y="1042684"/>
            <a:ext cx="739828" cy="21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25817" y="3428886"/>
            <a:ext cx="1234440" cy="543491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prod-manager4</a:t>
            </a:r>
          </a:p>
          <a:p>
            <a:pPr algn="ctr"/>
            <a:endParaRPr lang="en-CA" sz="1050" dirty="0">
              <a:solidFill>
                <a:schemeClr val="tx1"/>
              </a:solidFill>
            </a:endParaRP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.76.47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88568" y="4892110"/>
            <a:ext cx="1234440" cy="54349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prod-worker4</a:t>
            </a:r>
          </a:p>
          <a:p>
            <a:pPr algn="ctr"/>
            <a:endParaRPr lang="en-CA" sz="1050" dirty="0">
              <a:solidFill>
                <a:schemeClr val="tx1"/>
              </a:solidFill>
            </a:endParaRP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.76.46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F716B1-6CAA-E243-B48A-32FDAA6B7268}"/>
              </a:ext>
            </a:extLst>
          </p:cNvPr>
          <p:cNvSpPr/>
          <p:nvPr/>
        </p:nvSpPr>
        <p:spPr>
          <a:xfrm>
            <a:off x="375424" y="4890770"/>
            <a:ext cx="1234440" cy="54617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prod-worker6</a:t>
            </a:r>
          </a:p>
          <a:p>
            <a:pPr algn="ctr"/>
            <a:endParaRPr lang="en-CA" sz="1050" dirty="0">
              <a:solidFill>
                <a:schemeClr val="tx1"/>
              </a:solidFill>
            </a:endParaRP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.110.53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030409-382A-0A40-BF88-CB68539633D0}"/>
              </a:ext>
            </a:extLst>
          </p:cNvPr>
          <p:cNvSpPr/>
          <p:nvPr/>
        </p:nvSpPr>
        <p:spPr>
          <a:xfrm>
            <a:off x="3586994" y="4899140"/>
            <a:ext cx="1234440" cy="546170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</a:rPr>
              <a:t>prod-worker5</a:t>
            </a:r>
          </a:p>
          <a:p>
            <a:pPr algn="ctr"/>
            <a:endParaRPr lang="en-CA" sz="1050" dirty="0">
              <a:solidFill>
                <a:schemeClr val="tx1"/>
              </a:solidFill>
            </a:endParaRP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.76.189</a:t>
            </a:r>
          </a:p>
        </p:txBody>
      </p:sp>
    </p:spTree>
    <p:extLst>
      <p:ext uri="{BB962C8B-B14F-4D97-AF65-F5344CB8AC3E}">
        <p14:creationId xmlns:p14="http://schemas.microsoft.com/office/powerpoint/2010/main" val="155848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161</Words>
  <Application>Microsoft Macintosh PowerPoint</Application>
  <PresentationFormat>On-screen Show (4:3)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BCIT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Hunter</dc:creator>
  <cp:lastModifiedBy>Microsoft Office User</cp:lastModifiedBy>
  <cp:revision>18</cp:revision>
  <cp:lastPrinted>2020-05-13T17:28:37Z</cp:lastPrinted>
  <dcterms:created xsi:type="dcterms:W3CDTF">2019-09-12T20:51:10Z</dcterms:created>
  <dcterms:modified xsi:type="dcterms:W3CDTF">2020-05-13T17:34:00Z</dcterms:modified>
</cp:coreProperties>
</file>