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746" userDrawn="1">
          <p15:clr>
            <a:srgbClr val="A4A3A4"/>
          </p15:clr>
        </p15:guide>
        <p15:guide id="4" pos="1859" userDrawn="1">
          <p15:clr>
            <a:srgbClr val="A4A3A4"/>
          </p15:clr>
        </p15:guide>
        <p15:guide id="5" pos="2993" userDrawn="1">
          <p15:clr>
            <a:srgbClr val="A4A3A4"/>
          </p15:clr>
        </p15:guide>
        <p15:guide id="6" pos="3107" userDrawn="1">
          <p15:clr>
            <a:srgbClr val="A4A3A4"/>
          </p15:clr>
        </p15:guide>
        <p15:guide id="7" pos="3220" userDrawn="1">
          <p15:clr>
            <a:srgbClr val="A4A3A4"/>
          </p15:clr>
        </p15:guide>
        <p15:guide id="8" pos="3334" userDrawn="1">
          <p15:clr>
            <a:srgbClr val="A4A3A4"/>
          </p15:clr>
        </p15:guide>
        <p15:guide id="9" pos="3447" userDrawn="1">
          <p15:clr>
            <a:srgbClr val="A4A3A4"/>
          </p15:clr>
        </p15:guide>
        <p15:guide id="10" pos="3560" userDrawn="1">
          <p15:clr>
            <a:srgbClr val="A4A3A4"/>
          </p15:clr>
        </p15:guide>
        <p15:guide id="11" pos="2767" userDrawn="1">
          <p15:clr>
            <a:srgbClr val="A4A3A4"/>
          </p15:clr>
        </p15:guide>
        <p15:guide id="12" pos="2653" userDrawn="1">
          <p15:clr>
            <a:srgbClr val="A4A3A4"/>
          </p15:clr>
        </p15:guide>
        <p15:guide id="13" pos="1973" userDrawn="1">
          <p15:clr>
            <a:srgbClr val="A4A3A4"/>
          </p15:clr>
        </p15:guide>
        <p15:guide id="14" pos="2086" userDrawn="1">
          <p15:clr>
            <a:srgbClr val="A4A3A4"/>
          </p15:clr>
        </p15:guide>
        <p15:guide id="15" pos="2200" userDrawn="1">
          <p15:clr>
            <a:srgbClr val="A4A3A4"/>
          </p15:clr>
        </p15:guide>
        <p15:guide id="16" pos="2313" userDrawn="1">
          <p15:clr>
            <a:srgbClr val="A4A3A4"/>
          </p15:clr>
        </p15:guide>
        <p15:guide id="17" pos="2426" userDrawn="1">
          <p15:clr>
            <a:srgbClr val="A4A3A4"/>
          </p15:clr>
        </p15:guide>
        <p15:guide id="18" pos="2540" userDrawn="1">
          <p15:clr>
            <a:srgbClr val="A4A3A4"/>
          </p15:clr>
        </p15:guide>
        <p15:guide id="19" pos="1633" userDrawn="1">
          <p15:clr>
            <a:srgbClr val="A4A3A4"/>
          </p15:clr>
        </p15:guide>
        <p15:guide id="20" pos="1519" userDrawn="1">
          <p15:clr>
            <a:srgbClr val="A4A3A4"/>
          </p15:clr>
        </p15:guide>
        <p15:guide id="21" pos="1406" userDrawn="1">
          <p15:clr>
            <a:srgbClr val="A4A3A4"/>
          </p15:clr>
        </p15:guide>
        <p15:guide id="22" pos="1292" userDrawn="1">
          <p15:clr>
            <a:srgbClr val="A4A3A4"/>
          </p15:clr>
        </p15:guide>
        <p15:guide id="23" pos="1179" userDrawn="1">
          <p15:clr>
            <a:srgbClr val="A4A3A4"/>
          </p15:clr>
        </p15:guide>
        <p15:guide id="24" pos="1066" userDrawn="1">
          <p15:clr>
            <a:srgbClr val="A4A3A4"/>
          </p15:clr>
        </p15:guide>
        <p15:guide id="25" pos="952" userDrawn="1">
          <p15:clr>
            <a:srgbClr val="A4A3A4"/>
          </p15:clr>
        </p15:guide>
        <p15:guide id="26" pos="839" userDrawn="1">
          <p15:clr>
            <a:srgbClr val="A4A3A4"/>
          </p15:clr>
        </p15:guide>
        <p15:guide id="27" pos="725" userDrawn="1">
          <p15:clr>
            <a:srgbClr val="A4A3A4"/>
          </p15:clr>
        </p15:guide>
        <p15:guide id="28" pos="612" userDrawn="1">
          <p15:clr>
            <a:srgbClr val="A4A3A4"/>
          </p15:clr>
        </p15:guide>
        <p15:guide id="29" pos="45" userDrawn="1">
          <p15:clr>
            <a:srgbClr val="A4A3A4"/>
          </p15:clr>
        </p15:guide>
        <p15:guide id="30" pos="158" userDrawn="1">
          <p15:clr>
            <a:srgbClr val="A4A3A4"/>
          </p15:clr>
        </p15:guide>
        <p15:guide id="31" pos="272" userDrawn="1">
          <p15:clr>
            <a:srgbClr val="A4A3A4"/>
          </p15:clr>
        </p15:guide>
        <p15:guide id="32" pos="385" userDrawn="1">
          <p15:clr>
            <a:srgbClr val="A4A3A4"/>
          </p15:clr>
        </p15:guide>
        <p15:guide id="33" pos="499" userDrawn="1">
          <p15:clr>
            <a:srgbClr val="A4A3A4"/>
          </p15:clr>
        </p15:guide>
        <p15:guide id="34" pos="3674" userDrawn="1">
          <p15:clr>
            <a:srgbClr val="A4A3A4"/>
          </p15:clr>
        </p15:guide>
        <p15:guide id="35" pos="3787" userDrawn="1">
          <p15:clr>
            <a:srgbClr val="A4A3A4"/>
          </p15:clr>
        </p15:guide>
        <p15:guide id="36" pos="3901" userDrawn="1">
          <p15:clr>
            <a:srgbClr val="A4A3A4"/>
          </p15:clr>
        </p15:guide>
        <p15:guide id="37" pos="4014" userDrawn="1">
          <p15:clr>
            <a:srgbClr val="A4A3A4"/>
          </p15:clr>
        </p15:guide>
        <p15:guide id="38" pos="4127" userDrawn="1">
          <p15:clr>
            <a:srgbClr val="A4A3A4"/>
          </p15:clr>
        </p15:guide>
        <p15:guide id="39" pos="4241" userDrawn="1">
          <p15:clr>
            <a:srgbClr val="A4A3A4"/>
          </p15:clr>
        </p15:guide>
        <p15:guide id="40" pos="4354" userDrawn="1">
          <p15:clr>
            <a:srgbClr val="A4A3A4"/>
          </p15:clr>
        </p15:guide>
        <p15:guide id="41" pos="4468" userDrawn="1">
          <p15:clr>
            <a:srgbClr val="A4A3A4"/>
          </p15:clr>
        </p15:guide>
        <p15:guide id="42" pos="4581" userDrawn="1">
          <p15:clr>
            <a:srgbClr val="A4A3A4"/>
          </p15:clr>
        </p15:guide>
        <p15:guide id="43" pos="4694" userDrawn="1">
          <p15:clr>
            <a:srgbClr val="A4A3A4"/>
          </p15:clr>
        </p15:guide>
        <p15:guide id="44" pos="4808" userDrawn="1">
          <p15:clr>
            <a:srgbClr val="A4A3A4"/>
          </p15:clr>
        </p15:guide>
        <p15:guide id="45" pos="4921" userDrawn="1">
          <p15:clr>
            <a:srgbClr val="A4A3A4"/>
          </p15:clr>
        </p15:guide>
        <p15:guide id="46" pos="5035" userDrawn="1">
          <p15:clr>
            <a:srgbClr val="A4A3A4"/>
          </p15:clr>
        </p15:guide>
        <p15:guide id="47" pos="5148" userDrawn="1">
          <p15:clr>
            <a:srgbClr val="A4A3A4"/>
          </p15:clr>
        </p15:guide>
        <p15:guide id="48" pos="5261" userDrawn="1">
          <p15:clr>
            <a:srgbClr val="A4A3A4"/>
          </p15:clr>
        </p15:guide>
        <p15:guide id="49" pos="5375" userDrawn="1">
          <p15:clr>
            <a:srgbClr val="A4A3A4"/>
          </p15:clr>
        </p15:guide>
        <p15:guide id="50" pos="5488" userDrawn="1">
          <p15:clr>
            <a:srgbClr val="A4A3A4"/>
          </p15:clr>
        </p15:guide>
        <p15:guide id="51" pos="5602" userDrawn="1">
          <p15:clr>
            <a:srgbClr val="A4A3A4"/>
          </p15:clr>
        </p15:guide>
        <p15:guide id="52" pos="5715" userDrawn="1">
          <p15:clr>
            <a:srgbClr val="A4A3A4"/>
          </p15:clr>
        </p15:guide>
        <p15:guide id="53" orient="horz" pos="4088" userDrawn="1">
          <p15:clr>
            <a:srgbClr val="A4A3A4"/>
          </p15:clr>
        </p15:guide>
        <p15:guide id="54" orient="horz" pos="3974" userDrawn="1">
          <p15:clr>
            <a:srgbClr val="A4A3A4"/>
          </p15:clr>
        </p15:guide>
        <p15:guide id="55" orient="horz" pos="4188" userDrawn="1">
          <p15:clr>
            <a:srgbClr val="A4A3A4"/>
          </p15:clr>
        </p15:guide>
        <p15:guide id="56" orient="horz" pos="1480" userDrawn="1">
          <p15:clr>
            <a:srgbClr val="A4A3A4"/>
          </p15:clr>
        </p15:guide>
        <p15:guide id="57" orient="horz" pos="1360" userDrawn="1">
          <p15:clr>
            <a:srgbClr val="A4A3A4"/>
          </p15:clr>
        </p15:guide>
        <p15:guide id="58" orient="horz" pos="1706" userDrawn="1">
          <p15:clr>
            <a:srgbClr val="A4A3A4"/>
          </p15:clr>
        </p15:guide>
        <p15:guide id="59" orient="horz" pos="1820" userDrawn="1">
          <p15:clr>
            <a:srgbClr val="A4A3A4"/>
          </p15:clr>
        </p15:guide>
        <p15:guide id="60" orient="horz" pos="1933" userDrawn="1">
          <p15:clr>
            <a:srgbClr val="A4A3A4"/>
          </p15:clr>
        </p15:guide>
        <p15:guide id="61" orient="horz" pos="2047" userDrawn="1">
          <p15:clr>
            <a:srgbClr val="A4A3A4"/>
          </p15:clr>
        </p15:guide>
        <p15:guide id="62" orient="horz" pos="2160" userDrawn="1">
          <p15:clr>
            <a:srgbClr val="A4A3A4"/>
          </p15:clr>
        </p15:guide>
        <p15:guide id="63" orient="horz" pos="2387" userDrawn="1">
          <p15:clr>
            <a:srgbClr val="A4A3A4"/>
          </p15:clr>
        </p15:guide>
        <p15:guide id="64" orient="horz" pos="2500" userDrawn="1">
          <p15:clr>
            <a:srgbClr val="A4A3A4"/>
          </p15:clr>
        </p15:guide>
        <p15:guide id="65" orient="horz" pos="2614" userDrawn="1">
          <p15:clr>
            <a:srgbClr val="A4A3A4"/>
          </p15:clr>
        </p15:guide>
        <p15:guide id="66" orient="horz" pos="2727" userDrawn="1">
          <p15:clr>
            <a:srgbClr val="A4A3A4"/>
          </p15:clr>
        </p15:guide>
        <p15:guide id="67" orient="horz" pos="2840" userDrawn="1">
          <p15:clr>
            <a:srgbClr val="A4A3A4"/>
          </p15:clr>
        </p15:guide>
        <p15:guide id="68" orient="horz" pos="2954" userDrawn="1">
          <p15:clr>
            <a:srgbClr val="A4A3A4"/>
          </p15:clr>
        </p15:guide>
        <p15:guide id="69" orient="horz" pos="3067" userDrawn="1">
          <p15:clr>
            <a:srgbClr val="A4A3A4"/>
          </p15:clr>
        </p15:guide>
        <p15:guide id="70" orient="horz" pos="3181" userDrawn="1">
          <p15:clr>
            <a:srgbClr val="A4A3A4"/>
          </p15:clr>
        </p15:guide>
        <p15:guide id="71" orient="horz" pos="3294" userDrawn="1">
          <p15:clr>
            <a:srgbClr val="A4A3A4"/>
          </p15:clr>
        </p15:guide>
        <p15:guide id="72" orient="horz" pos="3407" userDrawn="1">
          <p15:clr>
            <a:srgbClr val="A4A3A4"/>
          </p15:clr>
        </p15:guide>
        <p15:guide id="73" orient="horz" pos="3521" userDrawn="1">
          <p15:clr>
            <a:srgbClr val="A4A3A4"/>
          </p15:clr>
        </p15:guide>
        <p15:guide id="74" orient="horz" pos="3634" userDrawn="1">
          <p15:clr>
            <a:srgbClr val="A4A3A4"/>
          </p15:clr>
        </p15:guide>
        <p15:guide id="75" orient="horz" pos="3748" userDrawn="1">
          <p15:clr>
            <a:srgbClr val="A4A3A4"/>
          </p15:clr>
        </p15:guide>
        <p15:guide id="76" orient="horz" pos="3861" userDrawn="1">
          <p15:clr>
            <a:srgbClr val="A4A3A4"/>
          </p15:clr>
        </p15:guide>
        <p15:guide id="77" orient="horz" pos="1580" userDrawn="1">
          <p15:clr>
            <a:srgbClr val="A4A3A4"/>
          </p15:clr>
        </p15:guide>
        <p15:guide id="78" orient="horz" pos="119" userDrawn="1">
          <p15:clr>
            <a:srgbClr val="A4A3A4"/>
          </p15:clr>
        </p15:guide>
        <p15:guide id="79" orient="horz" pos="232" userDrawn="1">
          <p15:clr>
            <a:srgbClr val="A4A3A4"/>
          </p15:clr>
        </p15:guide>
        <p15:guide id="80" orient="horz" pos="346" userDrawn="1">
          <p15:clr>
            <a:srgbClr val="A4A3A4"/>
          </p15:clr>
        </p15:guide>
        <p15:guide id="81" orient="horz" pos="459" userDrawn="1">
          <p15:clr>
            <a:srgbClr val="A4A3A4"/>
          </p15:clr>
        </p15:guide>
        <p15:guide id="82" orient="horz" pos="572" userDrawn="1">
          <p15:clr>
            <a:srgbClr val="A4A3A4"/>
          </p15:clr>
        </p15:guide>
        <p15:guide id="83" orient="horz" pos="686" userDrawn="1">
          <p15:clr>
            <a:srgbClr val="A4A3A4"/>
          </p15:clr>
        </p15:guide>
        <p15:guide id="84" orient="horz" pos="799" userDrawn="1">
          <p15:clr>
            <a:srgbClr val="A4A3A4"/>
          </p15:clr>
        </p15:guide>
        <p15:guide id="85" orient="horz" pos="913" userDrawn="1">
          <p15:clr>
            <a:srgbClr val="A4A3A4"/>
          </p15:clr>
        </p15:guide>
        <p15:guide id="86" orient="horz" pos="1026" userDrawn="1">
          <p15:clr>
            <a:srgbClr val="A4A3A4"/>
          </p15:clr>
        </p15:guide>
        <p15:guide id="87" orient="horz" pos="1139" userDrawn="1">
          <p15:clr>
            <a:srgbClr val="A4A3A4"/>
          </p15:clr>
        </p15:guide>
        <p15:guide id="88" orient="horz" pos="12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6B2C"/>
    <a:srgbClr val="67B93E"/>
    <a:srgbClr val="EDB368"/>
    <a:srgbClr val="E2B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3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840" y="184"/>
      </p:cViewPr>
      <p:guideLst>
        <p:guide orient="horz" pos="2273"/>
        <p:guide pos="2880"/>
        <p:guide pos="1746"/>
        <p:guide pos="1859"/>
        <p:guide pos="2993"/>
        <p:guide pos="3107"/>
        <p:guide pos="3220"/>
        <p:guide pos="3334"/>
        <p:guide pos="3447"/>
        <p:guide pos="3560"/>
        <p:guide pos="2767"/>
        <p:guide pos="2653"/>
        <p:guide pos="1973"/>
        <p:guide pos="2086"/>
        <p:guide pos="2200"/>
        <p:guide pos="2313"/>
        <p:guide pos="2426"/>
        <p:guide pos="2540"/>
        <p:guide pos="1633"/>
        <p:guide pos="1519"/>
        <p:guide pos="1406"/>
        <p:guide pos="1292"/>
        <p:guide pos="1179"/>
        <p:guide pos="1066"/>
        <p:guide pos="952"/>
        <p:guide pos="839"/>
        <p:guide pos="725"/>
        <p:guide pos="612"/>
        <p:guide pos="45"/>
        <p:guide pos="158"/>
        <p:guide pos="272"/>
        <p:guide pos="385"/>
        <p:guide pos="499"/>
        <p:guide pos="3674"/>
        <p:guide pos="3787"/>
        <p:guide pos="3901"/>
        <p:guide pos="4014"/>
        <p:guide pos="4127"/>
        <p:guide pos="4241"/>
        <p:guide pos="4354"/>
        <p:guide pos="4468"/>
        <p:guide pos="4581"/>
        <p:guide pos="4694"/>
        <p:guide pos="4808"/>
        <p:guide pos="4921"/>
        <p:guide pos="5035"/>
        <p:guide pos="5148"/>
        <p:guide pos="5261"/>
        <p:guide pos="5375"/>
        <p:guide pos="5488"/>
        <p:guide pos="5602"/>
        <p:guide pos="5715"/>
        <p:guide orient="horz" pos="4088"/>
        <p:guide orient="horz" pos="3974"/>
        <p:guide orient="horz" pos="4188"/>
        <p:guide orient="horz" pos="1480"/>
        <p:guide orient="horz" pos="1360"/>
        <p:guide orient="horz" pos="1706"/>
        <p:guide orient="horz" pos="1820"/>
        <p:guide orient="horz" pos="1933"/>
        <p:guide orient="horz" pos="2047"/>
        <p:guide orient="horz" pos="2160"/>
        <p:guide orient="horz" pos="2387"/>
        <p:guide orient="horz" pos="2500"/>
        <p:guide orient="horz" pos="2614"/>
        <p:guide orient="horz" pos="2727"/>
        <p:guide orient="horz" pos="2840"/>
        <p:guide orient="horz" pos="2954"/>
        <p:guide orient="horz" pos="3067"/>
        <p:guide orient="horz" pos="3181"/>
        <p:guide orient="horz" pos="3294"/>
        <p:guide orient="horz" pos="3407"/>
        <p:guide orient="horz" pos="3521"/>
        <p:guide orient="horz" pos="3634"/>
        <p:guide orient="horz" pos="3748"/>
        <p:guide orient="horz" pos="3861"/>
        <p:guide orient="horz" pos="1580"/>
        <p:guide orient="horz" pos="119"/>
        <p:guide orient="horz" pos="232"/>
        <p:guide orient="horz" pos="346"/>
        <p:guide orient="horz" pos="459"/>
        <p:guide orient="horz" pos="572"/>
        <p:guide orient="horz" pos="686"/>
        <p:guide orient="horz" pos="799"/>
        <p:guide orient="horz" pos="913"/>
        <p:guide orient="horz" pos="1026"/>
        <p:guide orient="horz" pos="1139"/>
        <p:guide orient="horz" pos="12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D254-730E-4CDC-9A67-2B5F48C4A393}" type="datetimeFigureOut">
              <a:rPr lang="en-CA" smtClean="0"/>
              <a:t>2021-02-16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E4A0-5F57-4205-9968-4C5A10D2C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854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D254-730E-4CDC-9A67-2B5F48C4A393}" type="datetimeFigureOut">
              <a:rPr lang="en-CA" smtClean="0"/>
              <a:t>2021-02-16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E4A0-5F57-4205-9968-4C5A10D2C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909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D254-730E-4CDC-9A67-2B5F48C4A393}" type="datetimeFigureOut">
              <a:rPr lang="en-CA" smtClean="0"/>
              <a:t>2021-02-16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E4A0-5F57-4205-9968-4C5A10D2C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47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D254-730E-4CDC-9A67-2B5F48C4A393}" type="datetimeFigureOut">
              <a:rPr lang="en-CA" smtClean="0"/>
              <a:t>2021-02-16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E4A0-5F57-4205-9968-4C5A10D2C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265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D254-730E-4CDC-9A67-2B5F48C4A393}" type="datetimeFigureOut">
              <a:rPr lang="en-CA" smtClean="0"/>
              <a:t>2021-02-16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E4A0-5F57-4205-9968-4C5A10D2C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71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D254-730E-4CDC-9A67-2B5F48C4A393}" type="datetimeFigureOut">
              <a:rPr lang="en-CA" smtClean="0"/>
              <a:t>2021-02-16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E4A0-5F57-4205-9968-4C5A10D2C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836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D254-730E-4CDC-9A67-2B5F48C4A393}" type="datetimeFigureOut">
              <a:rPr lang="en-CA" smtClean="0"/>
              <a:t>2021-02-16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E4A0-5F57-4205-9968-4C5A10D2C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244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D254-730E-4CDC-9A67-2B5F48C4A393}" type="datetimeFigureOut">
              <a:rPr lang="en-CA" smtClean="0"/>
              <a:t>2021-02-16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E4A0-5F57-4205-9968-4C5A10D2C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77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D254-730E-4CDC-9A67-2B5F48C4A393}" type="datetimeFigureOut">
              <a:rPr lang="en-CA" smtClean="0"/>
              <a:t>2021-02-16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E4A0-5F57-4205-9968-4C5A10D2C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33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D254-730E-4CDC-9A67-2B5F48C4A393}" type="datetimeFigureOut">
              <a:rPr lang="en-CA" smtClean="0"/>
              <a:t>2021-02-16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E4A0-5F57-4205-9968-4C5A10D2C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669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D254-730E-4CDC-9A67-2B5F48C4A393}" type="datetimeFigureOut">
              <a:rPr lang="en-CA" smtClean="0"/>
              <a:t>2021-02-16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E4A0-5F57-4205-9968-4C5A10D2C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99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CD254-730E-4CDC-9A67-2B5F48C4A393}" type="datetimeFigureOut">
              <a:rPr lang="en-CA" smtClean="0"/>
              <a:t>2021-02-16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DE4A0-5F57-4205-9968-4C5A10D2C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638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20674" y="1713859"/>
            <a:ext cx="940990" cy="2836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prod-gate1</a:t>
            </a:r>
          </a:p>
          <a:p>
            <a:pPr algn="ctr"/>
            <a:r>
              <a:rPr lang="en-CA" sz="600" i="1" dirty="0">
                <a:solidFill>
                  <a:schemeClr val="tx1"/>
                </a:solidFill>
              </a:rPr>
              <a:t>*.dev.ltc.bcit.ca</a:t>
            </a:r>
          </a:p>
          <a:p>
            <a:pPr algn="ctr"/>
            <a:r>
              <a:rPr lang="en-CA" sz="600" dirty="0">
                <a:solidFill>
                  <a:schemeClr val="tx1"/>
                </a:solidFill>
              </a:rPr>
              <a:t>.76.186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55324" y="1717174"/>
            <a:ext cx="809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" b="1" dirty="0"/>
              <a:t>load balancer/gateway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54691" y="5811450"/>
            <a:ext cx="5028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600" b="1" dirty="0"/>
              <a:t>cluster admin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50825" y="3968750"/>
            <a:ext cx="1441450" cy="1620838"/>
          </a:xfrm>
          <a:prstGeom prst="roundRect">
            <a:avLst>
              <a:gd name="adj" fmla="val 4212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/>
          </a:p>
        </p:txBody>
      </p:sp>
      <p:sp>
        <p:nvSpPr>
          <p:cNvPr id="9" name="Rectangle 8"/>
          <p:cNvSpPr/>
          <p:nvPr/>
        </p:nvSpPr>
        <p:spPr>
          <a:xfrm>
            <a:off x="428135" y="4507609"/>
            <a:ext cx="900000" cy="216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prod-manager3</a:t>
            </a:r>
          </a:p>
          <a:p>
            <a:pPr algn="ctr"/>
            <a:r>
              <a:rPr lang="en-CA" sz="600" dirty="0">
                <a:solidFill>
                  <a:schemeClr val="tx1"/>
                </a:solidFill>
              </a:rPr>
              <a:t>.76.153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1181" y="4154538"/>
            <a:ext cx="900000" cy="216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prod-manager2</a:t>
            </a:r>
          </a:p>
          <a:p>
            <a:pPr algn="ctr"/>
            <a:r>
              <a:rPr lang="en-CA" sz="600" dirty="0">
                <a:solidFill>
                  <a:schemeClr val="tx1"/>
                </a:solidFill>
              </a:rPr>
              <a:t>.110.50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9071" y="5231512"/>
            <a:ext cx="900000" cy="216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prod-worker3</a:t>
            </a:r>
          </a:p>
          <a:p>
            <a:pPr algn="ctr"/>
            <a:r>
              <a:rPr lang="en-CA" sz="600" dirty="0">
                <a:solidFill>
                  <a:schemeClr val="tx1"/>
                </a:solidFill>
              </a:rPr>
              <a:t>.110.52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29456" y="3966752"/>
            <a:ext cx="540534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CA" sz="600" b="1" dirty="0"/>
              <a:t>production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420005" y="2888599"/>
            <a:ext cx="1425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b="1" dirty="0"/>
              <a:t>Cluster workloads:</a:t>
            </a:r>
          </a:p>
          <a:p>
            <a:pPr marL="214313" indent="-108000">
              <a:buFont typeface="Arial" panose="020B0604020202020204" pitchFamily="34" charset="0"/>
              <a:buChar char="•"/>
            </a:pPr>
            <a:r>
              <a:rPr lang="en-CA" sz="600" dirty="0"/>
              <a:t>Elasticsearch</a:t>
            </a:r>
          </a:p>
          <a:p>
            <a:pPr marL="214313" indent="-108000">
              <a:buFont typeface="Arial" panose="020B0604020202020204" pitchFamily="34" charset="0"/>
              <a:buChar char="•"/>
            </a:pPr>
            <a:r>
              <a:rPr lang="en-CA" sz="600" dirty="0"/>
              <a:t>Qcon (question conversion)</a:t>
            </a:r>
          </a:p>
          <a:p>
            <a:pPr marL="214313" indent="-108000">
              <a:buFont typeface="Arial" panose="020B0604020202020204" pitchFamily="34" charset="0"/>
              <a:buChar char="•"/>
            </a:pPr>
            <a:r>
              <a:rPr lang="en-CA" sz="600" dirty="0"/>
              <a:t>workflow tools:</a:t>
            </a:r>
          </a:p>
          <a:p>
            <a:pPr marL="557213" lvl="1" indent="-108000">
              <a:buFont typeface="Arial" panose="020B0604020202020204" pitchFamily="34" charset="0"/>
              <a:buChar char="•"/>
            </a:pPr>
            <a:r>
              <a:rPr lang="en-CA" sz="600" dirty="0"/>
              <a:t>calculator</a:t>
            </a:r>
          </a:p>
          <a:p>
            <a:pPr marL="557213" lvl="1" indent="-108000">
              <a:buFont typeface="Arial" panose="020B0604020202020204" pitchFamily="34" charset="0"/>
              <a:buChar char="•"/>
            </a:pPr>
            <a:r>
              <a:rPr lang="en-CA" sz="600" dirty="0"/>
              <a:t>startup</a:t>
            </a:r>
          </a:p>
          <a:p>
            <a:pPr marL="214313" indent="-108000">
              <a:buFont typeface="Arial" panose="020B0604020202020204" pitchFamily="34" charset="0"/>
              <a:buChar char="•"/>
            </a:pPr>
            <a:r>
              <a:rPr lang="en-CA" sz="600" dirty="0"/>
              <a:t>Sugar (online course framework)</a:t>
            </a:r>
          </a:p>
          <a:p>
            <a:pPr marL="214313" indent="-108000">
              <a:buFont typeface="Arial" panose="020B0604020202020204" pitchFamily="34" charset="0"/>
              <a:buChar char="•"/>
            </a:pPr>
            <a:r>
              <a:rPr lang="en-CA" sz="600" dirty="0"/>
              <a:t>Corgi (image viewer)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16738" y="2705865"/>
            <a:ext cx="7745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600" b="1" dirty="0"/>
              <a:t>production cluster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0825" y="3073569"/>
            <a:ext cx="1260475" cy="543784"/>
          </a:xfrm>
          <a:prstGeom prst="roundRect">
            <a:avLst>
              <a:gd name="adj" fmla="val 11721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/>
          </a:p>
        </p:txBody>
      </p:sp>
      <p:sp>
        <p:nvSpPr>
          <p:cNvPr id="12" name="Rectangle 11"/>
          <p:cNvSpPr/>
          <p:nvPr/>
        </p:nvSpPr>
        <p:spPr>
          <a:xfrm>
            <a:off x="433941" y="3253300"/>
            <a:ext cx="900000" cy="216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prod-manager1</a:t>
            </a:r>
          </a:p>
          <a:p>
            <a:pPr algn="ctr"/>
            <a:r>
              <a:rPr lang="en-CA" sz="600" dirty="0">
                <a:solidFill>
                  <a:schemeClr val="tx1"/>
                </a:solidFill>
              </a:rPr>
              <a:t>.76.40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2624" y="3073259"/>
            <a:ext cx="42069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" b="1" dirty="0"/>
              <a:t>staging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51275" y="552612"/>
            <a:ext cx="900000" cy="32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prod1</a:t>
            </a:r>
          </a:p>
          <a:p>
            <a:pPr algn="ctr"/>
            <a:r>
              <a:rPr lang="en-CA" sz="600" i="1" dirty="0">
                <a:solidFill>
                  <a:schemeClr val="tx1"/>
                </a:solidFill>
              </a:rPr>
              <a:t>ltc.bcit.ca</a:t>
            </a:r>
          </a:p>
          <a:p>
            <a:pPr algn="ctr"/>
            <a:r>
              <a:rPr lang="en-CA" sz="600" dirty="0">
                <a:solidFill>
                  <a:schemeClr val="tx1"/>
                </a:solidFill>
              </a:rPr>
              <a:t>.76.65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69634" y="382270"/>
            <a:ext cx="6714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600" b="1" dirty="0">
                <a:solidFill>
                  <a:schemeClr val="bg1">
                    <a:lumMod val="65000"/>
                  </a:schemeClr>
                </a:solidFill>
              </a:rPr>
              <a:t>Legacy systems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89558" y="1094704"/>
            <a:ext cx="90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prod4</a:t>
            </a:r>
          </a:p>
          <a:p>
            <a:pPr algn="ctr"/>
            <a:r>
              <a:rPr lang="en-CA" sz="600" i="1" dirty="0">
                <a:solidFill>
                  <a:schemeClr val="tx1"/>
                </a:solidFill>
              </a:rPr>
              <a:t>issues.ltc.bcit.ca</a:t>
            </a:r>
          </a:p>
          <a:p>
            <a:pPr algn="ctr"/>
            <a:r>
              <a:rPr lang="en-CA" sz="600" i="1" dirty="0">
                <a:solidFill>
                  <a:schemeClr val="tx1"/>
                </a:solidFill>
              </a:rPr>
              <a:t>mattermost.ltc.bcit.ca</a:t>
            </a:r>
          </a:p>
          <a:p>
            <a:pPr algn="ctr"/>
            <a:r>
              <a:rPr lang="en-CA" sz="600" dirty="0">
                <a:solidFill>
                  <a:schemeClr val="tx1"/>
                </a:solidFill>
              </a:rPr>
              <a:t>.76.41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82153" y="1229399"/>
            <a:ext cx="4007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" dirty="0">
                <a:solidFill>
                  <a:schemeClr val="bg1">
                    <a:lumMod val="65000"/>
                  </a:schemeClr>
                </a:solidFill>
              </a:rPr>
              <a:t>GitLab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89558" y="552612"/>
            <a:ext cx="900000" cy="32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prod5</a:t>
            </a:r>
          </a:p>
          <a:p>
            <a:pPr algn="ctr"/>
            <a:r>
              <a:rPr lang="en-CA" sz="600" i="1" dirty="0">
                <a:solidFill>
                  <a:schemeClr val="tx1"/>
                </a:solidFill>
              </a:rPr>
              <a:t>post.ltc.bcit.ca</a:t>
            </a:r>
          </a:p>
          <a:p>
            <a:pPr algn="ctr"/>
            <a:r>
              <a:rPr lang="en-CA" sz="600" dirty="0">
                <a:solidFill>
                  <a:schemeClr val="tx1"/>
                </a:solidFill>
              </a:rPr>
              <a:t>.76.35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76264" y="636330"/>
            <a:ext cx="4253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" dirty="0">
                <a:solidFill>
                  <a:schemeClr val="bg1">
                    <a:lumMod val="65000"/>
                  </a:schemeClr>
                </a:solidFill>
              </a:rPr>
              <a:t>blogs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60487" y="1083121"/>
            <a:ext cx="900000" cy="32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test1</a:t>
            </a:r>
          </a:p>
          <a:p>
            <a:pPr algn="ctr"/>
            <a:r>
              <a:rPr lang="en-CA" sz="600" i="1" dirty="0">
                <a:solidFill>
                  <a:schemeClr val="tx1"/>
                </a:solidFill>
              </a:rPr>
              <a:t>test.ltc.bcit.ca</a:t>
            </a:r>
          </a:p>
          <a:p>
            <a:pPr algn="ctr"/>
            <a:r>
              <a:rPr lang="en-CA" sz="600" dirty="0">
                <a:solidFill>
                  <a:schemeClr val="tx1"/>
                </a:solidFill>
              </a:rPr>
              <a:t>.76.51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0274" y="1171821"/>
            <a:ext cx="4253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" dirty="0">
                <a:solidFill>
                  <a:schemeClr val="bg1">
                    <a:lumMod val="65000"/>
                  </a:schemeClr>
                </a:solidFill>
              </a:rPr>
              <a:t>staging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99941" y="1093033"/>
            <a:ext cx="900000" cy="1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lat-win1</a:t>
            </a:r>
          </a:p>
          <a:p>
            <a:pPr algn="ctr"/>
            <a:r>
              <a:rPr lang="en-CA" sz="600" dirty="0">
                <a:solidFill>
                  <a:schemeClr val="tx1"/>
                </a:solidFill>
              </a:rPr>
              <a:t>.204.141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994874" y="1053800"/>
            <a:ext cx="580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" dirty="0">
                <a:solidFill>
                  <a:schemeClr val="bg1">
                    <a:lumMod val="65000"/>
                  </a:schemeClr>
                </a:solidFill>
              </a:rPr>
              <a:t>legacy respondus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4505" y="5774037"/>
            <a:ext cx="900000" cy="32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prod-admin1</a:t>
            </a:r>
          </a:p>
          <a:p>
            <a:pPr algn="ctr"/>
            <a:r>
              <a:rPr lang="en-CA" sz="600" i="1" dirty="0">
                <a:solidFill>
                  <a:schemeClr val="tx1"/>
                </a:solidFill>
              </a:rPr>
              <a:t>rancher.ltc.bcit.ca</a:t>
            </a:r>
          </a:p>
          <a:p>
            <a:pPr algn="ctr"/>
            <a:r>
              <a:rPr lang="en-CA" sz="600" dirty="0">
                <a:solidFill>
                  <a:schemeClr val="tx1"/>
                </a:solidFill>
              </a:rPr>
              <a:t>.110.51</a:t>
            </a:r>
          </a:p>
        </p:txBody>
      </p:sp>
      <p:cxnSp>
        <p:nvCxnSpPr>
          <p:cNvPr id="59" name="Straight Connector 58"/>
          <p:cNvCxnSpPr>
            <a:cxnSpLocks/>
          </p:cNvCxnSpPr>
          <p:nvPr/>
        </p:nvCxnSpPr>
        <p:spPr>
          <a:xfrm>
            <a:off x="16175" y="2517703"/>
            <a:ext cx="6799100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226210" y="105508"/>
            <a:ext cx="5806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600" b="1" dirty="0">
                <a:solidFill>
                  <a:srgbClr val="C00000"/>
                </a:solidFill>
              </a:rPr>
              <a:t>dmz (public)</a:t>
            </a:r>
          </a:p>
        </p:txBody>
      </p:sp>
      <p:cxnSp>
        <p:nvCxnSpPr>
          <p:cNvPr id="14" name="Straight Connector 13"/>
          <p:cNvCxnSpPr>
            <a:cxnSpLocks/>
            <a:stCxn id="6" idx="2"/>
            <a:endCxn id="5" idx="0"/>
          </p:cNvCxnSpPr>
          <p:nvPr/>
        </p:nvCxnSpPr>
        <p:spPr>
          <a:xfrm flipH="1">
            <a:off x="881063" y="1997490"/>
            <a:ext cx="1210106" cy="107607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loud 42"/>
          <p:cNvSpPr/>
          <p:nvPr/>
        </p:nvSpPr>
        <p:spPr>
          <a:xfrm rot="19750806">
            <a:off x="64837" y="175228"/>
            <a:ext cx="1344424" cy="121010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4" name="Rectangle 43"/>
          <p:cNvSpPr/>
          <p:nvPr/>
        </p:nvSpPr>
        <p:spPr>
          <a:xfrm rot="19792950">
            <a:off x="-187729" y="64329"/>
            <a:ext cx="1592968" cy="1041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b="1" dirty="0">
              <a:solidFill>
                <a:schemeClr val="tx1"/>
              </a:solidFill>
            </a:endParaRPr>
          </a:p>
          <a:p>
            <a:pPr algn="ctr"/>
            <a:endParaRPr lang="en-CA" sz="600" b="1" dirty="0">
              <a:solidFill>
                <a:schemeClr val="tx1"/>
              </a:solidFill>
            </a:endParaRPr>
          </a:p>
          <a:p>
            <a:pPr algn="ctr"/>
            <a:endParaRPr lang="en-CA" sz="600" b="1" dirty="0">
              <a:solidFill>
                <a:schemeClr val="tx1"/>
              </a:solidFill>
            </a:endParaRPr>
          </a:p>
          <a:p>
            <a:pPr algn="ctr"/>
            <a:endParaRPr lang="en-CA" sz="600" b="1" dirty="0">
              <a:solidFill>
                <a:schemeClr val="tx1"/>
              </a:solidFill>
            </a:endParaRPr>
          </a:p>
          <a:p>
            <a:pPr algn="ctr"/>
            <a:endParaRPr lang="en-CA" sz="600" b="1" dirty="0">
              <a:solidFill>
                <a:schemeClr val="tx1"/>
              </a:solidFill>
            </a:endParaRPr>
          </a:p>
          <a:p>
            <a:pPr algn="ctr"/>
            <a:endParaRPr lang="en-CA" sz="600" b="1" dirty="0">
              <a:solidFill>
                <a:schemeClr val="tx1"/>
              </a:solidFill>
            </a:endParaRPr>
          </a:p>
          <a:p>
            <a:pPr algn="ctr"/>
            <a:endParaRPr lang="en-CA" sz="600" b="1" dirty="0">
              <a:solidFill>
                <a:schemeClr val="tx1"/>
              </a:solidFill>
            </a:endParaRPr>
          </a:p>
          <a:p>
            <a:pPr algn="ctr"/>
            <a:endParaRPr lang="en-CA" sz="600" b="1" dirty="0">
              <a:solidFill>
                <a:schemeClr val="tx1"/>
              </a:solidFill>
            </a:endParaRPr>
          </a:p>
          <a:p>
            <a:pPr algn="ctr"/>
            <a:r>
              <a:rPr lang="en-CA" sz="1050" b="1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823" y="191876"/>
            <a:ext cx="426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u="sng" dirty="0">
                <a:latin typeface="+mj-lt"/>
              </a:rPr>
              <a:t>LTC Server Infrastructure – January 2021</a:t>
            </a:r>
          </a:p>
        </p:txBody>
      </p:sp>
      <p:cxnSp>
        <p:nvCxnSpPr>
          <p:cNvPr id="52" name="Straight Connector 51"/>
          <p:cNvCxnSpPr>
            <a:cxnSpLocks/>
            <a:endCxn id="6" idx="0"/>
          </p:cNvCxnSpPr>
          <p:nvPr/>
        </p:nvCxnSpPr>
        <p:spPr>
          <a:xfrm>
            <a:off x="1307933" y="959495"/>
            <a:ext cx="783236" cy="75436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28135" y="4873436"/>
            <a:ext cx="900000" cy="216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prod-manager4</a:t>
            </a:r>
          </a:p>
          <a:p>
            <a:pPr algn="ctr"/>
            <a:r>
              <a:rPr lang="en-CA" sz="600" dirty="0">
                <a:solidFill>
                  <a:schemeClr val="tx1"/>
                </a:solidFill>
              </a:rPr>
              <a:t>.76.47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119451" y="4868829"/>
            <a:ext cx="900000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stage-worker1</a:t>
            </a:r>
          </a:p>
          <a:p>
            <a:pPr algn="ctr"/>
            <a:r>
              <a:rPr lang="en-CA" sz="600" dirty="0">
                <a:solidFill>
                  <a:schemeClr val="tx1"/>
                </a:solidFill>
              </a:rPr>
              <a:t>.76.62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9F0FAB1-91DB-6A4A-B6B7-B577C227AD8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600003" y="1997490"/>
            <a:ext cx="491166" cy="19604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269B12-7B1B-404B-B06D-3D29E1DB4032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1307933" y="955534"/>
            <a:ext cx="2363955" cy="285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3E1D8581-BDF6-B74B-BE38-73EA001A32E6}"/>
              </a:ext>
            </a:extLst>
          </p:cNvPr>
          <p:cNvSpPr/>
          <p:nvPr/>
        </p:nvSpPr>
        <p:spPr>
          <a:xfrm>
            <a:off x="3671888" y="382270"/>
            <a:ext cx="4869238" cy="1203688"/>
          </a:xfrm>
          <a:prstGeom prst="roundRect">
            <a:avLst>
              <a:gd name="adj" fmla="val 6953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73599E0-EF67-6F45-B1B7-302FD9023995}"/>
              </a:ext>
            </a:extLst>
          </p:cNvPr>
          <p:cNvSpPr txBox="1"/>
          <p:nvPr/>
        </p:nvSpPr>
        <p:spPr>
          <a:xfrm>
            <a:off x="4751388" y="636330"/>
            <a:ext cx="4253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" dirty="0">
                <a:solidFill>
                  <a:schemeClr val="bg1">
                    <a:lumMod val="65000"/>
                  </a:schemeClr>
                </a:solidFill>
              </a:rPr>
              <a:t>prod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AB20CD57-B540-5D46-B610-141117257BC1}"/>
              </a:ext>
            </a:extLst>
          </p:cNvPr>
          <p:cNvSpPr/>
          <p:nvPr/>
        </p:nvSpPr>
        <p:spPr>
          <a:xfrm>
            <a:off x="72034" y="2705447"/>
            <a:ext cx="1800909" cy="3603278"/>
          </a:xfrm>
          <a:prstGeom prst="roundRect">
            <a:avLst>
              <a:gd name="adj" fmla="val 3486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6C19184-E480-884C-A292-4C6669685849}"/>
              </a:ext>
            </a:extLst>
          </p:cNvPr>
          <p:cNvSpPr txBox="1"/>
          <p:nvPr/>
        </p:nvSpPr>
        <p:spPr>
          <a:xfrm>
            <a:off x="69779" y="2705447"/>
            <a:ext cx="8036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" b="1" dirty="0"/>
              <a:t>transition clusters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1D97984-F11C-4148-831A-4C450E3AD67E}"/>
              </a:ext>
            </a:extLst>
          </p:cNvPr>
          <p:cNvCxnSpPr>
            <a:cxnSpLocks/>
          </p:cNvCxnSpPr>
          <p:nvPr/>
        </p:nvCxnSpPr>
        <p:spPr>
          <a:xfrm flipV="1">
            <a:off x="6815275" y="106506"/>
            <a:ext cx="0" cy="2429023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753A0E4-A0AC-7845-ADE1-DAF46C306445}"/>
              </a:ext>
            </a:extLst>
          </p:cNvPr>
          <p:cNvSpPr txBox="1"/>
          <p:nvPr/>
        </p:nvSpPr>
        <p:spPr>
          <a:xfrm>
            <a:off x="6783192" y="105508"/>
            <a:ext cx="4379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600" b="1" dirty="0">
                <a:solidFill>
                  <a:srgbClr val="C00000"/>
                </a:solidFill>
              </a:rPr>
              <a:t>internal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FC15B28-B6CD-1F4C-A1C4-FFBD0EC2A4D9}"/>
              </a:ext>
            </a:extLst>
          </p:cNvPr>
          <p:cNvSpPr/>
          <p:nvPr/>
        </p:nvSpPr>
        <p:spPr>
          <a:xfrm>
            <a:off x="7814929" y="5049838"/>
            <a:ext cx="900000" cy="32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prod-admin2</a:t>
            </a:r>
          </a:p>
          <a:p>
            <a:pPr algn="ctr"/>
            <a:r>
              <a:rPr lang="en-CA" sz="600" i="1" dirty="0">
                <a:solidFill>
                  <a:schemeClr val="tx1"/>
                </a:solidFill>
              </a:rPr>
              <a:t>rancher2.ltc.bcit.ca</a:t>
            </a:r>
          </a:p>
          <a:p>
            <a:pPr algn="ctr"/>
            <a:r>
              <a:rPr lang="en-CA" sz="600" dirty="0">
                <a:solidFill>
                  <a:schemeClr val="tx1"/>
                </a:solidFill>
              </a:rPr>
              <a:t>.76.194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67CD80-750E-9C42-A621-1A6FD627636B}"/>
              </a:ext>
            </a:extLst>
          </p:cNvPr>
          <p:cNvSpPr/>
          <p:nvPr/>
        </p:nvSpPr>
        <p:spPr>
          <a:xfrm>
            <a:off x="2950224" y="4868829"/>
            <a:ext cx="900000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stage-manager1</a:t>
            </a:r>
          </a:p>
          <a:p>
            <a:pPr algn="ctr"/>
            <a:r>
              <a:rPr lang="en-CA" sz="600" i="1" dirty="0">
                <a:solidFill>
                  <a:schemeClr val="tx1"/>
                </a:solidFill>
              </a:rPr>
              <a:t>to be determined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A30C4EAC-DB4B-B146-BDB1-F7B4DA559570}"/>
              </a:ext>
            </a:extLst>
          </p:cNvPr>
          <p:cNvSpPr/>
          <p:nvPr/>
        </p:nvSpPr>
        <p:spPr>
          <a:xfrm>
            <a:off x="2242284" y="5768973"/>
            <a:ext cx="2316005" cy="900000"/>
          </a:xfrm>
          <a:prstGeom prst="roundRect">
            <a:avLst>
              <a:gd name="adj" fmla="val 595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030409-382A-0A40-BF88-CB68539633D0}"/>
              </a:ext>
            </a:extLst>
          </p:cNvPr>
          <p:cNvSpPr/>
          <p:nvPr/>
        </p:nvSpPr>
        <p:spPr>
          <a:xfrm>
            <a:off x="5123948" y="5955688"/>
            <a:ext cx="900000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prod-etcd1</a:t>
            </a:r>
          </a:p>
          <a:p>
            <a:pPr algn="ctr"/>
            <a:r>
              <a:rPr lang="en-CA" sz="600" dirty="0">
                <a:solidFill>
                  <a:schemeClr val="tx1"/>
                </a:solidFill>
              </a:rPr>
              <a:t>.76.189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C050AF8-7F43-3648-BE15-D0214438395F}"/>
              </a:ext>
            </a:extLst>
          </p:cNvPr>
          <p:cNvSpPr/>
          <p:nvPr/>
        </p:nvSpPr>
        <p:spPr>
          <a:xfrm>
            <a:off x="5123948" y="6311602"/>
            <a:ext cx="900000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prod-etcd2</a:t>
            </a:r>
          </a:p>
          <a:p>
            <a:pPr algn="ctr"/>
            <a:r>
              <a:rPr lang="en-CA" sz="600" dirty="0">
                <a:solidFill>
                  <a:schemeClr val="tx1"/>
                </a:solidFill>
              </a:rPr>
              <a:t>to be determined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D705BA5-4287-C24B-BED4-06FB62D4B619}"/>
              </a:ext>
            </a:extLst>
          </p:cNvPr>
          <p:cNvSpPr/>
          <p:nvPr/>
        </p:nvSpPr>
        <p:spPr>
          <a:xfrm>
            <a:off x="6199994" y="6314463"/>
            <a:ext cx="900000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prod-etcd3</a:t>
            </a:r>
          </a:p>
          <a:p>
            <a:pPr algn="ctr"/>
            <a:r>
              <a:rPr lang="en-CA" sz="600" dirty="0">
                <a:solidFill>
                  <a:schemeClr val="tx1"/>
                </a:solidFill>
              </a:rPr>
              <a:t>.76.198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991679C-6697-764D-A334-DB0D18166588}"/>
              </a:ext>
            </a:extLst>
          </p:cNvPr>
          <p:cNvSpPr/>
          <p:nvPr/>
        </p:nvSpPr>
        <p:spPr>
          <a:xfrm>
            <a:off x="2411525" y="5953777"/>
            <a:ext cx="900000" cy="216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dev-manager1</a:t>
            </a:r>
          </a:p>
          <a:p>
            <a:pPr algn="ctr"/>
            <a:r>
              <a:rPr lang="en-CA" sz="600" i="1" dirty="0">
                <a:solidFill>
                  <a:schemeClr val="tx1"/>
                </a:solidFill>
              </a:rPr>
              <a:t>to be determined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2795B19-7328-554B-A7BE-9473231852CF}"/>
              </a:ext>
            </a:extLst>
          </p:cNvPr>
          <p:cNvSpPr/>
          <p:nvPr/>
        </p:nvSpPr>
        <p:spPr>
          <a:xfrm>
            <a:off x="2411525" y="6171972"/>
            <a:ext cx="900000" cy="108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Docker – 100Gb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8006BF-D4D7-1243-AF88-F153D69B3671}"/>
              </a:ext>
            </a:extLst>
          </p:cNvPr>
          <p:cNvSpPr/>
          <p:nvPr/>
        </p:nvSpPr>
        <p:spPr>
          <a:xfrm>
            <a:off x="2408950" y="6281387"/>
            <a:ext cx="900000" cy="108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StorageOS – 200Gb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B9F3EA-28D8-AB4C-BC60-B800F3E0516F}"/>
              </a:ext>
            </a:extLst>
          </p:cNvPr>
          <p:cNvSpPr txBox="1"/>
          <p:nvPr/>
        </p:nvSpPr>
        <p:spPr>
          <a:xfrm>
            <a:off x="3712155" y="5768829"/>
            <a:ext cx="8467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600" b="1" dirty="0"/>
              <a:t>development cluster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410D63DC-B01E-0C4B-862B-E6863CD30A48}"/>
              </a:ext>
            </a:extLst>
          </p:cNvPr>
          <p:cNvSpPr/>
          <p:nvPr/>
        </p:nvSpPr>
        <p:spPr>
          <a:xfrm>
            <a:off x="4938713" y="5779774"/>
            <a:ext cx="2344708" cy="900000"/>
          </a:xfrm>
          <a:prstGeom prst="roundRect">
            <a:avLst>
              <a:gd name="adj" fmla="val 8945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FE5B1B2-B8BC-504F-82CD-2C360B8131CA}"/>
              </a:ext>
            </a:extLst>
          </p:cNvPr>
          <p:cNvSpPr txBox="1"/>
          <p:nvPr/>
        </p:nvSpPr>
        <p:spPr>
          <a:xfrm>
            <a:off x="6725255" y="5779774"/>
            <a:ext cx="5581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600" b="1" dirty="0" err="1"/>
              <a:t>etcd</a:t>
            </a:r>
            <a:r>
              <a:rPr lang="en-CA" sz="600" b="1" dirty="0"/>
              <a:t> cluster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F5C79EE1-E8F5-CA44-A8EF-FEEF6EF667FC}"/>
              </a:ext>
            </a:extLst>
          </p:cNvPr>
          <p:cNvSpPr/>
          <p:nvPr/>
        </p:nvSpPr>
        <p:spPr>
          <a:xfrm>
            <a:off x="7637899" y="4689588"/>
            <a:ext cx="1265514" cy="1590384"/>
          </a:xfrm>
          <a:prstGeom prst="roundRect">
            <a:avLst>
              <a:gd name="adj" fmla="val 10439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8C7A7A9-7216-FF42-B34C-90A6DC57173B}"/>
              </a:ext>
            </a:extLst>
          </p:cNvPr>
          <p:cNvSpPr txBox="1"/>
          <p:nvPr/>
        </p:nvSpPr>
        <p:spPr>
          <a:xfrm>
            <a:off x="7665718" y="4702570"/>
            <a:ext cx="12376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600" b="1" dirty="0"/>
              <a:t>Rancher RKE cluster admin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4A1BB4E-9A7A-374A-A59F-5BB66F57EA85}"/>
              </a:ext>
            </a:extLst>
          </p:cNvPr>
          <p:cNvSpPr/>
          <p:nvPr/>
        </p:nvSpPr>
        <p:spPr>
          <a:xfrm>
            <a:off x="2773269" y="4684967"/>
            <a:ext cx="4687675" cy="900000"/>
          </a:xfrm>
          <a:prstGeom prst="roundRect">
            <a:avLst>
              <a:gd name="adj" fmla="val 7451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8C1B151-EA89-604A-A419-DA229763A564}"/>
              </a:ext>
            </a:extLst>
          </p:cNvPr>
          <p:cNvSpPr/>
          <p:nvPr/>
        </p:nvSpPr>
        <p:spPr>
          <a:xfrm>
            <a:off x="2952479" y="5048829"/>
            <a:ext cx="900000" cy="108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Docker – 100Gb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C8E10D6-22A8-BD48-836B-3581C82A1E24}"/>
              </a:ext>
            </a:extLst>
          </p:cNvPr>
          <p:cNvSpPr/>
          <p:nvPr/>
        </p:nvSpPr>
        <p:spPr>
          <a:xfrm>
            <a:off x="2950224" y="5156313"/>
            <a:ext cx="900000" cy="108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StorageOS – 200Gb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FE1C655-EEF8-0341-9B17-E45980764AD3}"/>
              </a:ext>
            </a:extLst>
          </p:cNvPr>
          <p:cNvSpPr/>
          <p:nvPr/>
        </p:nvSpPr>
        <p:spPr>
          <a:xfrm>
            <a:off x="4038381" y="4868829"/>
            <a:ext cx="900000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stage-manager2</a:t>
            </a:r>
          </a:p>
          <a:p>
            <a:pPr algn="ctr"/>
            <a:r>
              <a:rPr lang="en-CA" sz="600" dirty="0">
                <a:solidFill>
                  <a:schemeClr val="tx1"/>
                </a:solidFill>
              </a:rPr>
              <a:t>.110.53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9EC0279-1C70-C04F-A418-7FD3F022AFC2}"/>
              </a:ext>
            </a:extLst>
          </p:cNvPr>
          <p:cNvSpPr/>
          <p:nvPr/>
        </p:nvSpPr>
        <p:spPr>
          <a:xfrm>
            <a:off x="4040636" y="5048829"/>
            <a:ext cx="900000" cy="108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Docker – 100Gb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65FBD46-4A04-A74A-84FB-BF79DBDA95FE}"/>
              </a:ext>
            </a:extLst>
          </p:cNvPr>
          <p:cNvSpPr/>
          <p:nvPr/>
        </p:nvSpPr>
        <p:spPr>
          <a:xfrm>
            <a:off x="4040636" y="5159052"/>
            <a:ext cx="900000" cy="108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StorageOS – 200Gb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7E7D071-ACF1-464C-AA08-E71A60ECA9AA}"/>
              </a:ext>
            </a:extLst>
          </p:cNvPr>
          <p:cNvSpPr/>
          <p:nvPr/>
        </p:nvSpPr>
        <p:spPr>
          <a:xfrm>
            <a:off x="5117619" y="5044313"/>
            <a:ext cx="900000" cy="108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Docker – 100Gb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B1414FE-BBA2-E649-B2F7-C9C7A18B86ED}"/>
              </a:ext>
            </a:extLst>
          </p:cNvPr>
          <p:cNvSpPr/>
          <p:nvPr/>
        </p:nvSpPr>
        <p:spPr>
          <a:xfrm>
            <a:off x="5117619" y="5156313"/>
            <a:ext cx="900000" cy="108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StorageOS – 200Gb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CCB49CC8-38EF-0443-99E2-2DA61A9F3863}"/>
              </a:ext>
            </a:extLst>
          </p:cNvPr>
          <p:cNvSpPr/>
          <p:nvPr/>
        </p:nvSpPr>
        <p:spPr>
          <a:xfrm>
            <a:off x="3132416" y="2705865"/>
            <a:ext cx="5758894" cy="1800698"/>
          </a:xfrm>
          <a:prstGeom prst="roundRect">
            <a:avLst>
              <a:gd name="adj" fmla="val 3343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2CCB66-214D-7847-9BEF-66D9F2F08998}"/>
              </a:ext>
            </a:extLst>
          </p:cNvPr>
          <p:cNvSpPr/>
          <p:nvPr/>
        </p:nvSpPr>
        <p:spPr>
          <a:xfrm>
            <a:off x="4391390" y="2888211"/>
            <a:ext cx="900000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prod-worker1</a:t>
            </a:r>
          </a:p>
          <a:p>
            <a:pPr algn="ctr"/>
            <a:r>
              <a:rPr lang="en-CA" sz="600" dirty="0">
                <a:solidFill>
                  <a:schemeClr val="tx1"/>
                </a:solidFill>
              </a:rPr>
              <a:t>.76.199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288DA25-C92C-6B4D-B704-A0BD6A4A265E}"/>
              </a:ext>
            </a:extLst>
          </p:cNvPr>
          <p:cNvSpPr/>
          <p:nvPr/>
        </p:nvSpPr>
        <p:spPr>
          <a:xfrm>
            <a:off x="3305778" y="2882675"/>
            <a:ext cx="900000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prod-manager5</a:t>
            </a:r>
          </a:p>
          <a:p>
            <a:pPr algn="ctr"/>
            <a:r>
              <a:rPr lang="en-CA" sz="600" i="1" dirty="0">
                <a:solidFill>
                  <a:schemeClr val="tx1"/>
                </a:solidFill>
              </a:rPr>
              <a:t>to be determined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2C57405-7BB0-214E-B6FD-EAB8A6D36363}"/>
              </a:ext>
            </a:extLst>
          </p:cNvPr>
          <p:cNvSpPr/>
          <p:nvPr/>
        </p:nvSpPr>
        <p:spPr>
          <a:xfrm>
            <a:off x="3308033" y="3062675"/>
            <a:ext cx="900000" cy="108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Docker – 100Gb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07E4907-F008-F247-AE8E-DDEC86FC9B59}"/>
              </a:ext>
            </a:extLst>
          </p:cNvPr>
          <p:cNvSpPr/>
          <p:nvPr/>
        </p:nvSpPr>
        <p:spPr>
          <a:xfrm>
            <a:off x="3305778" y="3170159"/>
            <a:ext cx="900000" cy="108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StorageOS – 200Gb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9989032-789A-E049-9675-5720B22769A1}"/>
              </a:ext>
            </a:extLst>
          </p:cNvPr>
          <p:cNvSpPr/>
          <p:nvPr/>
        </p:nvSpPr>
        <p:spPr>
          <a:xfrm>
            <a:off x="4389558" y="3063695"/>
            <a:ext cx="900000" cy="108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Docker – 100Gb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3C2CD90-6ECF-064F-B098-369CF0E49BB6}"/>
              </a:ext>
            </a:extLst>
          </p:cNvPr>
          <p:cNvSpPr/>
          <p:nvPr/>
        </p:nvSpPr>
        <p:spPr>
          <a:xfrm>
            <a:off x="4389558" y="3175695"/>
            <a:ext cx="900000" cy="108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StorageOS – 200Gb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7451350-CB29-824D-B53E-472C98109EF0}"/>
              </a:ext>
            </a:extLst>
          </p:cNvPr>
          <p:cNvSpPr/>
          <p:nvPr/>
        </p:nvSpPr>
        <p:spPr>
          <a:xfrm>
            <a:off x="3305314" y="3425039"/>
            <a:ext cx="900000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prod-manager6</a:t>
            </a:r>
          </a:p>
          <a:p>
            <a:pPr algn="ctr"/>
            <a:r>
              <a:rPr lang="en-CA" sz="600" dirty="0">
                <a:solidFill>
                  <a:schemeClr val="tx1"/>
                </a:solidFill>
              </a:rPr>
              <a:t>.76.69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ABC5D64-42CD-344E-85D8-3B16E9DE7321}"/>
              </a:ext>
            </a:extLst>
          </p:cNvPr>
          <p:cNvSpPr/>
          <p:nvPr/>
        </p:nvSpPr>
        <p:spPr>
          <a:xfrm>
            <a:off x="3307569" y="3605039"/>
            <a:ext cx="900000" cy="108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Docker – 100Gb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4E4A002-8783-9441-9641-3C922F2E53F9}"/>
              </a:ext>
            </a:extLst>
          </p:cNvPr>
          <p:cNvSpPr/>
          <p:nvPr/>
        </p:nvSpPr>
        <p:spPr>
          <a:xfrm>
            <a:off x="3307569" y="3715262"/>
            <a:ext cx="900000" cy="108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StorageOS – 200Gb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56D1F07-D2A6-C748-B91C-5DF80B1B21B6}"/>
              </a:ext>
            </a:extLst>
          </p:cNvPr>
          <p:cNvSpPr/>
          <p:nvPr/>
        </p:nvSpPr>
        <p:spPr>
          <a:xfrm>
            <a:off x="4391390" y="3432376"/>
            <a:ext cx="900000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prod-worker2</a:t>
            </a:r>
          </a:p>
          <a:p>
            <a:pPr algn="ctr"/>
            <a:r>
              <a:rPr lang="en-CA" sz="600" dirty="0">
                <a:solidFill>
                  <a:schemeClr val="tx1"/>
                </a:solidFill>
              </a:rPr>
              <a:t>.76.46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3472A4D-8D1C-1549-9C13-D40F6EDC3901}"/>
              </a:ext>
            </a:extLst>
          </p:cNvPr>
          <p:cNvSpPr/>
          <p:nvPr/>
        </p:nvSpPr>
        <p:spPr>
          <a:xfrm>
            <a:off x="4389558" y="3607860"/>
            <a:ext cx="900000" cy="108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Docker – 100Gb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642798D-DF03-1F4E-98B6-5AC984EFA350}"/>
              </a:ext>
            </a:extLst>
          </p:cNvPr>
          <p:cNvSpPr/>
          <p:nvPr/>
        </p:nvSpPr>
        <p:spPr>
          <a:xfrm>
            <a:off x="4389558" y="3719860"/>
            <a:ext cx="900000" cy="108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StorageOS – 200Gb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EC0085C-BC2C-204F-BD77-28E07FB8D1EB}"/>
              </a:ext>
            </a:extLst>
          </p:cNvPr>
          <p:cNvSpPr txBox="1"/>
          <p:nvPr/>
        </p:nvSpPr>
        <p:spPr>
          <a:xfrm>
            <a:off x="6804054" y="4689475"/>
            <a:ext cx="6495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600" b="1" dirty="0"/>
              <a:t>staging cluster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8BF5D08-EEF3-0347-AE30-904743323E5C}"/>
              </a:ext>
            </a:extLst>
          </p:cNvPr>
          <p:cNvSpPr/>
          <p:nvPr/>
        </p:nvSpPr>
        <p:spPr>
          <a:xfrm>
            <a:off x="7814929" y="5373838"/>
            <a:ext cx="900000" cy="1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>
                <a:solidFill>
                  <a:schemeClr val="tx1"/>
                </a:solidFill>
              </a:rPr>
              <a:t>Docker – 100Gb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E9F1948-5636-544C-86E2-62A67CC0BF3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091169" y="1997490"/>
            <a:ext cx="1041247" cy="97518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8A1DE6D-AD05-E748-9FB6-9DD79A37012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091169" y="1997490"/>
            <a:ext cx="894998" cy="269198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D19E896-3DB0-AF40-9ECC-2B3CE64CC45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091169" y="1997490"/>
            <a:ext cx="507379" cy="377148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5DDFD5A-1FC3-544F-906F-029AE74DEBE7}"/>
              </a:ext>
            </a:extLst>
          </p:cNvPr>
          <p:cNvSpPr/>
          <p:nvPr/>
        </p:nvSpPr>
        <p:spPr>
          <a:xfrm>
            <a:off x="6642162" y="5261301"/>
            <a:ext cx="720000" cy="108000"/>
          </a:xfrm>
          <a:prstGeom prst="rect">
            <a:avLst/>
          </a:prstGeom>
          <a:solidFill>
            <a:schemeClr val="bg1"/>
          </a:solidFill>
          <a:ln w="19050">
            <a:solidFill>
              <a:srgbClr val="67B9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00" dirty="0">
                <a:solidFill>
                  <a:srgbClr val="67B93E"/>
                </a:solidFill>
              </a:rPr>
              <a:t>StorageOS operator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EE21F7B-DFBE-FC40-BF99-D8A6826AD4A3}"/>
              </a:ext>
            </a:extLst>
          </p:cNvPr>
          <p:cNvSpPr/>
          <p:nvPr/>
        </p:nvSpPr>
        <p:spPr>
          <a:xfrm>
            <a:off x="6642162" y="5387855"/>
            <a:ext cx="720000" cy="108000"/>
          </a:xfrm>
          <a:prstGeom prst="rect">
            <a:avLst/>
          </a:prstGeom>
          <a:solidFill>
            <a:schemeClr val="bg1"/>
          </a:solidFill>
          <a:ln w="19050">
            <a:solidFill>
              <a:srgbClr val="CA6B2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00" dirty="0">
                <a:solidFill>
                  <a:srgbClr val="CA6B2C"/>
                </a:solidFill>
              </a:rPr>
              <a:t>GitLab runner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D61A4B5-7A11-E04A-AF7C-C9B8A9C9FB4E}"/>
              </a:ext>
            </a:extLst>
          </p:cNvPr>
          <p:cNvSpPr/>
          <p:nvPr/>
        </p:nvSpPr>
        <p:spPr>
          <a:xfrm>
            <a:off x="6642162" y="5133924"/>
            <a:ext cx="720000" cy="108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00" dirty="0">
                <a:solidFill>
                  <a:srgbClr val="00B050"/>
                </a:solidFill>
              </a:rPr>
              <a:t>Fleet GitOps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044FA61-7958-4A4B-B7C2-063203223F01}"/>
              </a:ext>
            </a:extLst>
          </p:cNvPr>
          <p:cNvSpPr/>
          <p:nvPr/>
        </p:nvSpPr>
        <p:spPr>
          <a:xfrm>
            <a:off x="6642162" y="5006547"/>
            <a:ext cx="720000" cy="108000"/>
          </a:xfrm>
          <a:prstGeom prst="rect">
            <a:avLst/>
          </a:prstGeom>
          <a:solidFill>
            <a:schemeClr val="bg1"/>
          </a:solidFill>
          <a:ln w="19050">
            <a:solidFill>
              <a:srgbClr val="EDB36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00" dirty="0">
                <a:solidFill>
                  <a:srgbClr val="EDB368"/>
                </a:solidFill>
              </a:rPr>
              <a:t>Kaniko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C676F1-CEF0-744B-9FF9-FDA6428EDDB6}"/>
              </a:ext>
            </a:extLst>
          </p:cNvPr>
          <p:cNvSpPr/>
          <p:nvPr/>
        </p:nvSpPr>
        <p:spPr>
          <a:xfrm>
            <a:off x="8083612" y="4189355"/>
            <a:ext cx="720000" cy="108000"/>
          </a:xfrm>
          <a:prstGeom prst="rect">
            <a:avLst/>
          </a:prstGeom>
          <a:solidFill>
            <a:schemeClr val="bg1"/>
          </a:solidFill>
          <a:ln w="19050">
            <a:solidFill>
              <a:srgbClr val="67B9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00" dirty="0">
                <a:solidFill>
                  <a:srgbClr val="67B93E"/>
                </a:solidFill>
              </a:rPr>
              <a:t>StorageOS operator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5DDA9CD-BB4A-544F-901A-61AEDC52371F}"/>
              </a:ext>
            </a:extLst>
          </p:cNvPr>
          <p:cNvSpPr/>
          <p:nvPr/>
        </p:nvSpPr>
        <p:spPr>
          <a:xfrm>
            <a:off x="8083612" y="4315909"/>
            <a:ext cx="720000" cy="108000"/>
          </a:xfrm>
          <a:prstGeom prst="rect">
            <a:avLst/>
          </a:prstGeom>
          <a:solidFill>
            <a:schemeClr val="bg1"/>
          </a:solidFill>
          <a:ln w="19050">
            <a:solidFill>
              <a:srgbClr val="CA6B2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00" dirty="0">
                <a:solidFill>
                  <a:srgbClr val="CA6B2C"/>
                </a:solidFill>
              </a:rPr>
              <a:t>GitLab runner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BB6BEB8-4D3F-2749-A2B1-61734E95EE04}"/>
              </a:ext>
            </a:extLst>
          </p:cNvPr>
          <p:cNvSpPr/>
          <p:nvPr/>
        </p:nvSpPr>
        <p:spPr>
          <a:xfrm>
            <a:off x="8083612" y="4061978"/>
            <a:ext cx="720000" cy="108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00" dirty="0">
                <a:solidFill>
                  <a:srgbClr val="00B050"/>
                </a:solidFill>
              </a:rPr>
              <a:t>Fleet GitOps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ABD87CE-F3D3-5B4C-85DF-3296EFA1503F}"/>
              </a:ext>
            </a:extLst>
          </p:cNvPr>
          <p:cNvSpPr/>
          <p:nvPr/>
        </p:nvSpPr>
        <p:spPr>
          <a:xfrm>
            <a:off x="8083612" y="3934601"/>
            <a:ext cx="720000" cy="108000"/>
          </a:xfrm>
          <a:prstGeom prst="rect">
            <a:avLst/>
          </a:prstGeom>
          <a:solidFill>
            <a:schemeClr val="bg1"/>
          </a:solidFill>
          <a:ln w="19050">
            <a:solidFill>
              <a:srgbClr val="EDB36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00" dirty="0">
                <a:solidFill>
                  <a:srgbClr val="EDB368"/>
                </a:solidFill>
              </a:rPr>
              <a:t>Kaniko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E4131D7-3061-6948-A2DF-7D90635EFD79}"/>
              </a:ext>
            </a:extLst>
          </p:cNvPr>
          <p:cNvSpPr/>
          <p:nvPr/>
        </p:nvSpPr>
        <p:spPr>
          <a:xfrm>
            <a:off x="3754026" y="6356964"/>
            <a:ext cx="720000" cy="108000"/>
          </a:xfrm>
          <a:prstGeom prst="rect">
            <a:avLst/>
          </a:prstGeom>
          <a:solidFill>
            <a:schemeClr val="bg1"/>
          </a:solidFill>
          <a:ln w="19050">
            <a:solidFill>
              <a:srgbClr val="67B9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00" dirty="0">
                <a:solidFill>
                  <a:srgbClr val="67B93E"/>
                </a:solidFill>
              </a:rPr>
              <a:t>StorageOS operator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98E9E57-5DB9-A040-A9DD-7C43F313B509}"/>
              </a:ext>
            </a:extLst>
          </p:cNvPr>
          <p:cNvSpPr/>
          <p:nvPr/>
        </p:nvSpPr>
        <p:spPr>
          <a:xfrm>
            <a:off x="3754026" y="6483518"/>
            <a:ext cx="720000" cy="108000"/>
          </a:xfrm>
          <a:prstGeom prst="rect">
            <a:avLst/>
          </a:prstGeom>
          <a:solidFill>
            <a:schemeClr val="bg1"/>
          </a:solidFill>
          <a:ln w="19050">
            <a:solidFill>
              <a:srgbClr val="CA6B2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00" dirty="0">
                <a:solidFill>
                  <a:srgbClr val="CA6B2C"/>
                </a:solidFill>
              </a:rPr>
              <a:t>GitLab runner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96C9543-1C26-9643-90D3-A07F61057B6A}"/>
              </a:ext>
            </a:extLst>
          </p:cNvPr>
          <p:cNvSpPr/>
          <p:nvPr/>
        </p:nvSpPr>
        <p:spPr>
          <a:xfrm>
            <a:off x="3754026" y="6229774"/>
            <a:ext cx="720000" cy="108000"/>
          </a:xfrm>
          <a:prstGeom prst="rect">
            <a:avLst/>
          </a:prstGeom>
          <a:solidFill>
            <a:schemeClr val="bg1"/>
          </a:solidFill>
          <a:ln w="19050">
            <a:solidFill>
              <a:srgbClr val="EDB36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00" dirty="0">
                <a:solidFill>
                  <a:srgbClr val="EDB368"/>
                </a:solidFill>
              </a:rPr>
              <a:t>Kaniko</a:t>
            </a:r>
          </a:p>
        </p:txBody>
      </p:sp>
    </p:spTree>
    <p:extLst>
      <p:ext uri="{BB962C8B-B14F-4D97-AF65-F5344CB8AC3E}">
        <p14:creationId xmlns:p14="http://schemas.microsoft.com/office/powerpoint/2010/main" val="155848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268</Words>
  <Application>Microsoft Macintosh PowerPoint</Application>
  <PresentationFormat>On-screen Show (4:3)</PresentationFormat>
  <Paragraphs>120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Hunter</dc:creator>
  <cp:lastModifiedBy>Kyle Hunter</cp:lastModifiedBy>
  <cp:revision>35</cp:revision>
  <cp:lastPrinted>2020-05-13T17:28:37Z</cp:lastPrinted>
  <dcterms:created xsi:type="dcterms:W3CDTF">2019-09-12T20:51:10Z</dcterms:created>
  <dcterms:modified xsi:type="dcterms:W3CDTF">2021-02-17T03:22:39Z</dcterms:modified>
</cp:coreProperties>
</file>