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0" r:id="rId2"/>
  </p:sldMasterIdLst>
  <p:handoutMasterIdLst>
    <p:handoutMasterId r:id="rId20"/>
  </p:handoutMasterIdLst>
  <p:sldIdLst>
    <p:sldId id="257" r:id="rId3"/>
    <p:sldId id="285" r:id="rId4"/>
    <p:sldId id="314" r:id="rId5"/>
    <p:sldId id="315" r:id="rId6"/>
    <p:sldId id="316" r:id="rId7"/>
    <p:sldId id="317" r:id="rId8"/>
    <p:sldId id="318" r:id="rId9"/>
    <p:sldId id="319" r:id="rId10"/>
    <p:sldId id="320" r:id="rId11"/>
    <p:sldId id="321" r:id="rId12"/>
    <p:sldId id="322" r:id="rId13"/>
    <p:sldId id="323" r:id="rId14"/>
    <p:sldId id="324" r:id="rId15"/>
    <p:sldId id="326" r:id="rId16"/>
    <p:sldId id="327" r:id="rId17"/>
    <p:sldId id="328" r:id="rId18"/>
    <p:sldId id="311"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8" d="100"/>
          <a:sy n="78" d="100"/>
        </p:scale>
        <p:origin x="-58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834"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8C9120-597E-4852-8BC5-C3F0D8923E76}" type="datetimeFigureOut">
              <a:rPr lang="es-ES" smtClean="0"/>
              <a:pPr/>
              <a:t>24/10/2014</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A831AD-50C3-46E0-9787-421C7E911978}" type="slidenum">
              <a:rPr lang="es-ES" smtClean="0"/>
              <a:pPr/>
              <a:t>‹Nº›</a:t>
            </a:fld>
            <a:endParaRPr lang="es-E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9C4676A1-F636-4EA0-91BD-95A4D8E58C6F}" type="slidenum">
              <a:rPr lang="es-ES" smtClean="0"/>
              <a:pPr/>
              <a:t>‹Nº›</a:t>
            </a:fld>
            <a:endParaRPr lang="es-ES"/>
          </a:p>
        </p:txBody>
      </p:sp>
      <p:sp>
        <p:nvSpPr>
          <p:cNvPr id="5" name="1 Título"/>
          <p:cNvSpPr>
            <a:spLocks noGrp="1"/>
          </p:cNvSpPr>
          <p:nvPr>
            <p:ph type="ctrTitle"/>
          </p:nvPr>
        </p:nvSpPr>
        <p:spPr>
          <a:xfrm>
            <a:off x="642910" y="304778"/>
            <a:ext cx="5857916" cy="369881"/>
          </a:xfrm>
          <a:prstGeom prst="rect">
            <a:avLst/>
          </a:prstGeom>
        </p:spPr>
        <p:txBody>
          <a:bodyPr/>
          <a:lstStyle>
            <a:lvl1pPr>
              <a:defRPr kumimoji="0" lang="es-ES" sz="2000" b="0" i="0" u="none" strike="noStrike" kern="1200" cap="none" spc="0" normalizeH="0" baseline="0" noProof="0" dirty="0">
                <a:ln>
                  <a:noFill/>
                </a:ln>
                <a:solidFill>
                  <a:schemeClr val="tx1"/>
                </a:solidFill>
                <a:effectLst/>
                <a:uLnTx/>
                <a:uFillTx/>
                <a:latin typeface="Corbel"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dirty="0" smtClean="0"/>
              <a:t>Haga clic para modificar el estilo de título del patrón</a:t>
            </a:r>
            <a:endParaRPr lang="es-ES" dirty="0"/>
          </a:p>
        </p:txBody>
      </p:sp>
      <p:sp>
        <p:nvSpPr>
          <p:cNvPr id="7" name="9 Marcador de texto"/>
          <p:cNvSpPr>
            <a:spLocks noGrp="1"/>
          </p:cNvSpPr>
          <p:nvPr>
            <p:ph type="body" sz="quarter" idx="14"/>
          </p:nvPr>
        </p:nvSpPr>
        <p:spPr>
          <a:xfrm>
            <a:off x="714348" y="1071546"/>
            <a:ext cx="7715304" cy="5214974"/>
          </a:xfrm>
          <a:prstGeom prst="rect">
            <a:avLst/>
          </a:prstGeom>
        </p:spPr>
        <p:txBody>
          <a:bodyPr vert="horz" lIns="91440" tIns="45720" rIns="91440" bIns="45720" rtlCol="0" anchor="t" anchorCtr="0">
            <a:noAutofit/>
          </a:bodyPr>
          <a:lstStyle>
            <a:lvl1pPr>
              <a:buFont typeface="Arial" pitchFamily="34" charset="0"/>
              <a:buNone/>
              <a:defRPr lang="es-ES" sz="1800" kern="1200" dirty="0" smtClean="0">
                <a:solidFill>
                  <a:schemeClr val="tx1"/>
                </a:solidFill>
                <a:latin typeface="Corbel" pitchFamily="34" charset="0"/>
                <a:ea typeface="+mj-ea"/>
                <a:cs typeface="+mj-cs"/>
              </a:defRPr>
            </a:lvl1pPr>
            <a:lvl2pPr>
              <a:defRPr sz="1800">
                <a:latin typeface="Corbel" pitchFamily="34" charset="0"/>
              </a:defRPr>
            </a:lvl2pPr>
            <a:lvl3pPr>
              <a:buFont typeface="Arial" pitchFamily="34" charset="0"/>
              <a:buChar char="•"/>
              <a:defRPr sz="1800"/>
            </a:lvl3pPr>
          </a:lstStyle>
          <a:p>
            <a:pPr marL="0" lvl="0" algn="just" defTabSz="914400" rtl="0" eaLnBrk="1" latinLnBrk="0" hangingPunct="1">
              <a:spcBef>
                <a:spcPct val="0"/>
              </a:spcBef>
            </a:pPr>
            <a:r>
              <a:rPr lang="es-ES" dirty="0" smtClean="0"/>
              <a:t>Haga clic para modificar el estilo de texto del patrón</a:t>
            </a:r>
          </a:p>
          <a:p>
            <a:pPr marL="400050" lvl="1" algn="just" defTabSz="914400" rtl="0" eaLnBrk="1" latinLnBrk="0" hangingPunct="1">
              <a:spcBef>
                <a:spcPct val="0"/>
              </a:spcBef>
            </a:pPr>
            <a:r>
              <a:rPr lang="es-ES" dirty="0" smtClean="0"/>
              <a:t>Segundo nivel</a:t>
            </a:r>
          </a:p>
          <a:p>
            <a:pPr marL="800100" lvl="2" algn="just" defTabSz="914400" rtl="0" eaLnBrk="1" latinLnBrk="0" hangingPunct="1">
              <a:spcBef>
                <a:spcPct val="0"/>
              </a:spcBef>
            </a:pPr>
            <a:r>
              <a:rPr lang="es-ES" dirty="0" smtClean="0"/>
              <a:t>Tercer nivel</a:t>
            </a:r>
          </a:p>
          <a:p>
            <a:pPr marL="400050" lvl="1" algn="just" defTabSz="914400" rtl="0" eaLnBrk="1" latinLnBrk="0" hangingPunct="1">
              <a:spcBef>
                <a:spcPct val="0"/>
              </a:spcBef>
            </a:pPr>
            <a:r>
              <a:rPr lang="es-ES" dirty="0" smtClean="0"/>
              <a:t>Cuarto nivel</a:t>
            </a:r>
          </a:p>
          <a:p>
            <a:pPr marL="400050" lvl="1" algn="just" defTabSz="914400" rtl="0" eaLnBrk="1" latinLnBrk="0" hangingPunct="1">
              <a:spcBef>
                <a:spcPct val="0"/>
              </a:spcBef>
            </a:pPr>
            <a:r>
              <a:rPr lang="es-ES" dirty="0" smtClean="0"/>
              <a:t>Quinto nivel</a:t>
            </a:r>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17FBF576-0E3B-4227-9AC3-2EA2D2C9590A}"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ca-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fecha"/>
          <p:cNvSpPr>
            <a:spLocks noGrp="1"/>
          </p:cNvSpPr>
          <p:nvPr>
            <p:ph type="dt" sz="half" idx="10"/>
          </p:nvPr>
        </p:nvSpPr>
        <p:spPr>
          <a:xfrm>
            <a:off x="457200" y="6356350"/>
            <a:ext cx="2133600" cy="365125"/>
          </a:xfrm>
          <a:prstGeom prst="rect">
            <a:avLst/>
          </a:prstGeom>
        </p:spPr>
        <p:txBody>
          <a:bodyPr/>
          <a:lstStyle/>
          <a:p>
            <a:fld id="{E2CF6CF2-94A4-4A04-8FBD-A077C94BAD63}" type="datetimeFigureOut">
              <a:rPr lang="ca-ES" smtClean="0"/>
              <a:pPr/>
              <a:t>24/10/2014</a:t>
            </a:fld>
            <a:endParaRPr lang="ca-ES"/>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ca-ES"/>
          </a:p>
        </p:txBody>
      </p:sp>
      <p:sp>
        <p:nvSpPr>
          <p:cNvPr id="7" name="6 Marcador de número de diapositiva"/>
          <p:cNvSpPr>
            <a:spLocks noGrp="1"/>
          </p:cNvSpPr>
          <p:nvPr>
            <p:ph type="sldNum" sz="quarter" idx="12"/>
          </p:nvPr>
        </p:nvSpPr>
        <p:spPr/>
        <p:txBody>
          <a:bodyPr/>
          <a:lstStyle/>
          <a:p>
            <a:fld id="{C25FAE57-0507-4571-A2D5-1779D3683040}" type="slidenum">
              <a:rPr lang="ca-ES" smtClean="0"/>
              <a:pPr/>
              <a:t>‹Nº›</a:t>
            </a:fld>
            <a:endParaRPr lang="ca-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1 Título"/>
          <p:cNvSpPr>
            <a:spLocks noGrp="1"/>
          </p:cNvSpPr>
          <p:nvPr>
            <p:ph type="ctrTitle"/>
          </p:nvPr>
        </p:nvSpPr>
        <p:spPr>
          <a:xfrm>
            <a:off x="1185839" y="3000372"/>
            <a:ext cx="6786610" cy="369881"/>
          </a:xfrm>
          <a:prstGeom prst="rect">
            <a:avLst/>
          </a:prstGeom>
        </p:spPr>
        <p:txBody>
          <a:bodyPr/>
          <a:lstStyle>
            <a:lvl1pPr algn="ctr">
              <a:defRPr kumimoji="0" lang="es-ES" sz="2400" b="0" i="0" u="none" strike="noStrike" kern="1200" cap="none" spc="0" normalizeH="0" baseline="0" noProof="0" dirty="0">
                <a:ln>
                  <a:noFill/>
                </a:ln>
                <a:solidFill>
                  <a:schemeClr val="tx1"/>
                </a:solidFill>
                <a:effectLst/>
                <a:uLnTx/>
                <a:uFillTx/>
                <a:latin typeface="Corbel"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dirty="0" smtClean="0"/>
              <a:t>Haga clic para modificar el estilo de título del patrón</a:t>
            </a:r>
            <a:endParaRPr lang="es-ES" dirty="0"/>
          </a:p>
        </p:txBody>
      </p:sp>
      <p:sp>
        <p:nvSpPr>
          <p:cNvPr id="4" name="9 Marcador de texto"/>
          <p:cNvSpPr>
            <a:spLocks noGrp="1"/>
          </p:cNvSpPr>
          <p:nvPr>
            <p:ph type="body" sz="quarter" idx="14"/>
          </p:nvPr>
        </p:nvSpPr>
        <p:spPr>
          <a:xfrm>
            <a:off x="2233596" y="5000636"/>
            <a:ext cx="4714908" cy="1071570"/>
          </a:xfrm>
          <a:prstGeom prst="rect">
            <a:avLst/>
          </a:prstGeom>
        </p:spPr>
        <p:txBody>
          <a:bodyPr vert="horz" lIns="91440" tIns="45720" rIns="91440" bIns="45720" rtlCol="0" anchor="t" anchorCtr="0">
            <a:noAutofit/>
          </a:bodyPr>
          <a:lstStyle>
            <a:lvl1pPr algn="ctr">
              <a:buFont typeface="Arial" pitchFamily="34" charset="0"/>
              <a:buNone/>
              <a:defRPr lang="es-ES" sz="1200" b="1" kern="1200" dirty="0" smtClean="0">
                <a:solidFill>
                  <a:schemeClr val="tx1">
                    <a:lumMod val="50000"/>
                    <a:lumOff val="50000"/>
                  </a:schemeClr>
                </a:solidFill>
                <a:latin typeface="Corbel" pitchFamily="34" charset="0"/>
                <a:ea typeface="+mj-ea"/>
                <a:cs typeface="+mj-cs"/>
              </a:defRPr>
            </a:lvl1pPr>
            <a:lvl2pPr>
              <a:defRPr sz="1800">
                <a:latin typeface="Corbel" pitchFamily="34" charset="0"/>
              </a:defRPr>
            </a:lvl2pPr>
            <a:lvl3pPr>
              <a:buFont typeface="Arial" pitchFamily="34" charset="0"/>
              <a:buChar char="•"/>
              <a:defRPr sz="1800"/>
            </a:lvl3pPr>
          </a:lstStyle>
          <a:p>
            <a:pPr marL="0" lvl="0" algn="just" defTabSz="914400" rtl="0" eaLnBrk="1" latinLnBrk="0" hangingPunct="1">
              <a:spcBef>
                <a:spcPct val="0"/>
              </a:spcBef>
            </a:pPr>
            <a:r>
              <a:rPr lang="es-ES" dirty="0" smtClean="0"/>
              <a:t>Haga clic para modificar el estilo de texto del patrón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ca-E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E2CF6CF2-94A4-4A04-8FBD-A077C94BAD63}" type="datetimeFigureOut">
              <a:rPr lang="ca-ES" smtClean="0"/>
              <a:pPr/>
              <a:t>24/10/2014</a:t>
            </a:fld>
            <a:endParaRPr lang="ca-ES"/>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ca-ES"/>
          </a:p>
        </p:txBody>
      </p:sp>
      <p:sp>
        <p:nvSpPr>
          <p:cNvPr id="6" name="5 Marcador de número de diapositiva"/>
          <p:cNvSpPr>
            <a:spLocks noGrp="1"/>
          </p:cNvSpPr>
          <p:nvPr>
            <p:ph type="sldNum" sz="quarter" idx="12"/>
          </p:nvPr>
        </p:nvSpPr>
        <p:spPr/>
        <p:txBody>
          <a:bodyPr/>
          <a:lstStyle/>
          <a:p>
            <a:fld id="{C25FAE57-0507-4571-A2D5-1779D3683040}" type="slidenum">
              <a:rPr lang="ca-ES" smtClean="0"/>
              <a:pPr/>
              <a:t>‹Nº›</a:t>
            </a:fld>
            <a:endParaRPr lang="ca-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ca-E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fecha"/>
          <p:cNvSpPr>
            <a:spLocks noGrp="1"/>
          </p:cNvSpPr>
          <p:nvPr>
            <p:ph type="dt" sz="half" idx="10"/>
          </p:nvPr>
        </p:nvSpPr>
        <p:spPr>
          <a:xfrm>
            <a:off x="457200" y="6356350"/>
            <a:ext cx="2133600" cy="365125"/>
          </a:xfrm>
          <a:prstGeom prst="rect">
            <a:avLst/>
          </a:prstGeom>
        </p:spPr>
        <p:txBody>
          <a:bodyPr/>
          <a:lstStyle/>
          <a:p>
            <a:fld id="{E2CF6CF2-94A4-4A04-8FBD-A077C94BAD63}" type="datetimeFigureOut">
              <a:rPr lang="ca-ES" smtClean="0"/>
              <a:pPr/>
              <a:t>24/10/2014</a:t>
            </a:fld>
            <a:endParaRPr lang="ca-ES"/>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ca-ES"/>
          </a:p>
        </p:txBody>
      </p:sp>
      <p:sp>
        <p:nvSpPr>
          <p:cNvPr id="7" name="6 Marcador de número de diapositiva"/>
          <p:cNvSpPr>
            <a:spLocks noGrp="1"/>
          </p:cNvSpPr>
          <p:nvPr>
            <p:ph type="sldNum" sz="quarter" idx="12"/>
          </p:nvPr>
        </p:nvSpPr>
        <p:spPr/>
        <p:txBody>
          <a:bodyPr/>
          <a:lstStyle/>
          <a:p>
            <a:fld id="{C25FAE57-0507-4571-A2D5-1779D3683040}" type="slidenum">
              <a:rPr lang="ca-ES" smtClean="0"/>
              <a:pPr/>
              <a:t>‹Nº›</a:t>
            </a:fld>
            <a:endParaRPr lang="ca-E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descr="C:\Users\eriera\Desktop\powerpointreprap-04.jpg"/>
          <p:cNvPicPr>
            <a:picLocks noChangeAspect="1" noChangeArrowheads="1"/>
          </p:cNvPicPr>
          <p:nvPr userDrawn="1"/>
        </p:nvPicPr>
        <p:blipFill>
          <a:blip r:embed="rId5" cstate="print"/>
          <a:srcRect/>
          <a:stretch>
            <a:fillRect/>
          </a:stretch>
        </p:blipFill>
        <p:spPr bwMode="auto">
          <a:xfrm>
            <a:off x="0" y="0"/>
            <a:ext cx="9141027" cy="6858000"/>
          </a:xfrm>
          <a:prstGeom prst="rect">
            <a:avLst/>
          </a:prstGeom>
          <a:noFill/>
        </p:spPr>
      </p:pic>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676A1-F636-4EA0-91BD-95A4D8E58C6F}" type="slidenum">
              <a:rPr lang="es-ES" smtClean="0"/>
              <a:pPr/>
              <a:t>‹Nº›</a:t>
            </a:fld>
            <a:endParaRPr lang="es-ES"/>
          </a:p>
        </p:txBody>
      </p:sp>
      <p:pic>
        <p:nvPicPr>
          <p:cNvPr id="1027" name="Picture 3"/>
          <p:cNvPicPr>
            <a:picLocks noChangeAspect="1" noChangeArrowheads="1"/>
          </p:cNvPicPr>
          <p:nvPr userDrawn="1"/>
        </p:nvPicPr>
        <p:blipFill>
          <a:blip r:embed="rId6" cstate="print">
            <a:clrChange>
              <a:clrFrom>
                <a:srgbClr val="FFFFFF"/>
              </a:clrFrom>
              <a:clrTo>
                <a:srgbClr val="FFFFFF">
                  <a:alpha val="0"/>
                </a:srgbClr>
              </a:clrTo>
            </a:clrChange>
          </a:blip>
          <a:srcRect/>
          <a:stretch>
            <a:fillRect/>
          </a:stretch>
        </p:blipFill>
        <p:spPr bwMode="auto">
          <a:xfrm>
            <a:off x="500034" y="357166"/>
            <a:ext cx="97156" cy="285752"/>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8" r:id="rId3"/>
  </p:sldLayoutIdLst>
  <p:txStyles>
    <p:titleStyle>
      <a:lvl1pPr algn="l" defTabSz="914400" rtl="0" eaLnBrk="1" latinLnBrk="0" hangingPunct="1">
        <a:spcBef>
          <a:spcPct val="0"/>
        </a:spcBef>
        <a:buNone/>
        <a:defRPr sz="2000" kern="1200">
          <a:solidFill>
            <a:schemeClr val="tx1"/>
          </a:solidFill>
          <a:latin typeface="Corbel" pitchFamily="34" charset="0"/>
          <a:ea typeface="+mj-ea"/>
          <a:cs typeface="+mj-cs"/>
        </a:defRPr>
      </a:lvl1pPr>
    </p:titleStyle>
    <p:bodyStyle>
      <a:lvl1pPr marL="342900" indent="-34290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C:\Users\eriera\Desktop\powerpointreprap-05.jpg"/>
          <p:cNvPicPr>
            <a:picLocks noChangeAspect="1" noChangeArrowheads="1"/>
          </p:cNvPicPr>
          <p:nvPr userDrawn="1"/>
        </p:nvPicPr>
        <p:blipFill>
          <a:blip r:embed="rId5" cstate="print"/>
          <a:srcRect/>
          <a:stretch>
            <a:fillRect/>
          </a:stretch>
        </p:blipFill>
        <p:spPr bwMode="auto">
          <a:xfrm>
            <a:off x="0" y="-17797"/>
            <a:ext cx="9164749" cy="6875797"/>
          </a:xfrm>
          <a:prstGeom prst="rect">
            <a:avLst/>
          </a:prstGeom>
          <a:noFill/>
        </p:spPr>
      </p:pic>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BF576-0E3B-4227-9AC3-2EA2D2C9590A}"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51" r:id="rId1"/>
    <p:sldLayoutId id="2147483659"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ctrTitle"/>
          </p:nvPr>
        </p:nvSpPr>
        <p:spPr>
          <a:xfrm>
            <a:off x="857224" y="3000372"/>
            <a:ext cx="7429551" cy="369881"/>
          </a:xfrm>
        </p:spPr>
        <p:txBody>
          <a:bodyPr/>
          <a:lstStyle/>
          <a:p>
            <a:pPr>
              <a:defRPr/>
            </a:pPr>
            <a:r>
              <a:rPr lang="en-US" b="1" dirty="0" smtClean="0">
                <a:latin typeface="Century Gothic" pitchFamily="34" charset="0"/>
              </a:rPr>
              <a:t>Introduction to manuals </a:t>
            </a:r>
            <a:r>
              <a:rPr b="1" smtClean="0"/>
              <a:t/>
            </a:r>
            <a:br>
              <a:rPr b="1" smtClean="0"/>
            </a:br>
            <a:r>
              <a:rPr lang="en-US" sz="2000" dirty="0" smtClean="0"/>
              <a:t> </a:t>
            </a:r>
            <a:r>
              <a:rPr lang="en-US" sz="2000" dirty="0" smtClean="0">
                <a:latin typeface="Century Gothic" pitchFamily="34" charset="0"/>
              </a:rPr>
              <a:t>Information for the proper use of the manuals</a:t>
            </a:r>
            <a:endParaRPr lang="es-ES" dirty="0">
              <a:latin typeface="Century Gothic" pitchFamily="34" charset="0"/>
            </a:endParaRPr>
          </a:p>
        </p:txBody>
      </p:sp>
      <p:sp>
        <p:nvSpPr>
          <p:cNvPr id="7" name="6 Marcador de texto"/>
          <p:cNvSpPr>
            <a:spLocks noGrp="1"/>
          </p:cNvSpPr>
          <p:nvPr>
            <p:ph type="body" sz="quarter" idx="14"/>
          </p:nvPr>
        </p:nvSpPr>
        <p:spPr/>
        <p:txBody>
          <a:bodyPr/>
          <a:lstStyle/>
          <a:p>
            <a:r>
              <a:rPr lang="en-US" dirty="0" err="1" smtClean="0">
                <a:latin typeface="Century Gothic" pitchFamily="34" charset="0"/>
              </a:rPr>
              <a:t>RepRapBCN</a:t>
            </a:r>
            <a:r>
              <a:rPr lang="en-US" dirty="0">
                <a:latin typeface="Century Gothic" pitchFamily="34" charset="0"/>
              </a:rPr>
              <a:t> Team</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smtClean="0"/>
              <a:t>Structure of the chapters</a:t>
            </a:r>
            <a:endParaRPr lang="es-ES" dirty="0" smtClean="0"/>
          </a:p>
        </p:txBody>
      </p:sp>
      <p:sp>
        <p:nvSpPr>
          <p:cNvPr id="28674" name="AutoShape 2"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6" name="AutoShape 4"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8" name="AutoShape 6"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8" name="7 CuadroTexto"/>
          <p:cNvSpPr txBox="1"/>
          <p:nvPr/>
        </p:nvSpPr>
        <p:spPr>
          <a:xfrm>
            <a:off x="1000100" y="1071546"/>
            <a:ext cx="7344816" cy="1877437"/>
          </a:xfrm>
          <a:prstGeom prst="rect">
            <a:avLst/>
          </a:prstGeom>
          <a:noFill/>
        </p:spPr>
        <p:txBody>
          <a:bodyPr wrap="square" rtlCol="0">
            <a:spAutoFit/>
          </a:bodyPr>
          <a:lstStyle/>
          <a:p>
            <a:pPr algn="just"/>
            <a:r>
              <a:rPr lang="en-US" sz="1600" b="1" dirty="0" smtClean="0">
                <a:latin typeface="Century Gothic" pitchFamily="34" charset="0"/>
              </a:rPr>
              <a:t>Other pages: Installation steps</a:t>
            </a:r>
          </a:p>
          <a:p>
            <a:pPr algn="just"/>
            <a:endParaRPr lang="en-US" sz="1600" b="1" dirty="0" smtClean="0">
              <a:latin typeface="Century Gothic" pitchFamily="34" charset="0"/>
            </a:endParaRPr>
          </a:p>
          <a:p>
            <a:pPr algn="just"/>
            <a:r>
              <a:rPr lang="en-US" sz="1600" dirty="0" smtClean="0">
                <a:latin typeface="Century Gothic" pitchFamily="34" charset="0"/>
              </a:rPr>
              <a:t>Each of the steps shown in a slide type that has </a:t>
            </a:r>
            <a:r>
              <a:rPr lang="en-US" sz="1600" b="1" dirty="0" smtClean="0">
                <a:latin typeface="Century Gothic" pitchFamily="34" charset="0"/>
              </a:rPr>
              <a:t>common elements</a:t>
            </a:r>
            <a:r>
              <a:rPr lang="en-US" sz="1600" dirty="0" smtClean="0">
                <a:latin typeface="Century Gothic" pitchFamily="34" charset="0"/>
              </a:rPr>
              <a:t>: slide number, steps to follow, list of components, callouts and annotations component ID number (only when necessary).</a:t>
            </a:r>
            <a:endParaRPr lang="es-ES" sz="1600" dirty="0" smtClean="0">
              <a:latin typeface="Century Gothic" pitchFamily="34" charset="0"/>
            </a:endParaRPr>
          </a:p>
          <a:p>
            <a:endParaRPr lang="es-ES" dirty="0" smtClean="0"/>
          </a:p>
          <a:p>
            <a:endParaRPr lang="es-ES" dirty="0"/>
          </a:p>
        </p:txBody>
      </p:sp>
      <p:pic>
        <p:nvPicPr>
          <p:cNvPr id="12" name="11 Imagen"/>
          <p:cNvPicPr/>
          <p:nvPr/>
        </p:nvPicPr>
        <p:blipFill>
          <a:blip r:embed="rId2" cstate="print">
            <a:clrChange>
              <a:clrFrom>
                <a:srgbClr val="FFFFFF"/>
              </a:clrFrom>
              <a:clrTo>
                <a:srgbClr val="FFFFFF">
                  <a:alpha val="0"/>
                </a:srgbClr>
              </a:clrTo>
            </a:clrChange>
          </a:blip>
          <a:srcRect/>
          <a:stretch>
            <a:fillRect/>
          </a:stretch>
        </p:blipFill>
        <p:spPr bwMode="auto">
          <a:xfrm>
            <a:off x="1835696" y="2996952"/>
            <a:ext cx="5400040" cy="35711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smtClean="0"/>
              <a:t>Structure of the chapters</a:t>
            </a:r>
            <a:endParaRPr lang="es-ES" dirty="0" smtClean="0"/>
          </a:p>
        </p:txBody>
      </p:sp>
      <p:sp>
        <p:nvSpPr>
          <p:cNvPr id="28674" name="AutoShape 2"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6" name="AutoShape 4"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8" name="AutoShape 6"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9" name="2 Marcador de contenido"/>
          <p:cNvSpPr>
            <a:spLocks noGrp="1"/>
          </p:cNvSpPr>
          <p:nvPr>
            <p:ph type="body" sz="quarter" idx="14"/>
          </p:nvPr>
        </p:nvSpPr>
        <p:spPr>
          <a:xfrm>
            <a:off x="714348" y="1071546"/>
            <a:ext cx="7715304" cy="5214974"/>
          </a:xfrm>
        </p:spPr>
        <p:txBody>
          <a:bodyPr>
            <a:normAutofit/>
          </a:bodyPr>
          <a:lstStyle/>
          <a:p>
            <a:pPr algn="just"/>
            <a:r>
              <a:rPr lang="es-ES" dirty="0" smtClean="0"/>
              <a:t>	</a:t>
            </a:r>
          </a:p>
          <a:p>
            <a:pPr algn="just"/>
            <a:r>
              <a:rPr b="1"/>
              <a:t>	</a:t>
            </a:r>
            <a:r>
              <a:rPr sz="1600" b="1" smtClean="0">
                <a:latin typeface="Century Gothic" pitchFamily="34" charset="0"/>
              </a:rPr>
              <a:t>Common </a:t>
            </a:r>
            <a:r>
              <a:rPr sz="1600" b="1">
                <a:latin typeface="Century Gothic" pitchFamily="34" charset="0"/>
              </a:rPr>
              <a:t>e</a:t>
            </a:r>
            <a:r>
              <a:rPr sz="1600" b="1" smtClean="0">
                <a:latin typeface="Century Gothic" pitchFamily="34" charset="0"/>
              </a:rPr>
              <a:t>lements</a:t>
            </a:r>
            <a:r>
              <a:rPr lang="es-ES" sz="1600" b="1" dirty="0" smtClean="0">
                <a:latin typeface="Century Gothic" pitchFamily="34" charset="0"/>
              </a:rPr>
              <a:t>	</a:t>
            </a:r>
          </a:p>
          <a:p>
            <a:pPr algn="just"/>
            <a:endParaRPr lang="es-ES" sz="1600" dirty="0" smtClean="0">
              <a:latin typeface="Century Gothic" pitchFamily="34" charset="0"/>
            </a:endParaRPr>
          </a:p>
          <a:p>
            <a:pPr algn="just">
              <a:buFont typeface="Arial" pitchFamily="34" charset="0"/>
              <a:buChar char="•"/>
            </a:pPr>
            <a:r>
              <a:rPr lang="en-US" sz="1600" i="1" dirty="0">
                <a:latin typeface="Century Gothic" pitchFamily="34" charset="0"/>
              </a:rPr>
              <a:t>Slide Number: </a:t>
            </a:r>
            <a:r>
              <a:rPr lang="en-US" sz="1600" dirty="0">
                <a:latin typeface="Century Gothic" pitchFamily="34" charset="0"/>
              </a:rPr>
              <a:t>Located in the top left, and helps identify </a:t>
            </a:r>
            <a:r>
              <a:rPr lang="en-US" sz="1600" b="1" dirty="0">
                <a:latin typeface="Century Gothic" pitchFamily="34" charset="0"/>
              </a:rPr>
              <a:t>the step </a:t>
            </a:r>
            <a:r>
              <a:rPr lang="en-US" sz="1600" dirty="0">
                <a:latin typeface="Century Gothic" pitchFamily="34" charset="0"/>
              </a:rPr>
              <a:t>that is being processing</a:t>
            </a:r>
            <a:r>
              <a:rPr lang="es-ES" sz="1600" dirty="0" smtClean="0">
                <a:latin typeface="Century Gothic" pitchFamily="34" charset="0"/>
              </a:rPr>
              <a:t>.</a:t>
            </a:r>
          </a:p>
          <a:p>
            <a:pPr algn="just">
              <a:buFont typeface="Arial" pitchFamily="34" charset="0"/>
              <a:buChar char="•"/>
            </a:pPr>
            <a:endParaRPr lang="es-ES" sz="1600" dirty="0">
              <a:latin typeface="Century Gothic" pitchFamily="34" charset="0"/>
            </a:endParaRPr>
          </a:p>
          <a:p>
            <a:pPr algn="just">
              <a:buFont typeface="Arial" pitchFamily="34" charset="0"/>
              <a:buChar char="•"/>
            </a:pPr>
            <a:endParaRPr lang="es-ES" sz="1600" dirty="0">
              <a:latin typeface="Century Gothic" pitchFamily="34" charset="0"/>
            </a:endParaRPr>
          </a:p>
          <a:p>
            <a:pPr algn="just">
              <a:buFont typeface="Arial" pitchFamily="34" charset="0"/>
              <a:buChar char="•"/>
            </a:pPr>
            <a:r>
              <a:rPr lang="en-US" sz="1600" i="1" dirty="0">
                <a:latin typeface="Century Gothic" pitchFamily="34" charset="0"/>
              </a:rPr>
              <a:t>Steps to perform: </a:t>
            </a:r>
            <a:r>
              <a:rPr lang="en-US" sz="1600" dirty="0">
                <a:latin typeface="Century Gothic" pitchFamily="34" charset="0"/>
              </a:rPr>
              <a:t>Figure of the machine tells you the </a:t>
            </a:r>
            <a:r>
              <a:rPr lang="en-US" sz="1600" b="1" dirty="0">
                <a:latin typeface="Century Gothic" pitchFamily="34" charset="0"/>
              </a:rPr>
              <a:t>components </a:t>
            </a:r>
            <a:r>
              <a:rPr lang="en-US" sz="1600" dirty="0">
                <a:latin typeface="Century Gothic" pitchFamily="34" charset="0"/>
              </a:rPr>
              <a:t>to be mounted on that step. When you change the slide, the components are moved to the mounting position. Back and forth you can get a better idea of ​​how to mount the component, and you can repeat this step as many times as you needed</a:t>
            </a:r>
            <a:r>
              <a:rPr lang="es-ES" sz="1600" dirty="0" smtClean="0">
                <a:latin typeface="Century Gothic" pitchFamily="34" charset="0"/>
              </a:rPr>
              <a:t>.</a:t>
            </a:r>
          </a:p>
          <a:p>
            <a:pPr>
              <a:buFont typeface="Arial" pitchFamily="34" charset="0"/>
              <a:buChar char="•"/>
            </a:pPr>
            <a:endParaRPr lang="es-ES" dirty="0"/>
          </a:p>
          <a:p>
            <a:pPr algn="just"/>
            <a:endParaRPr lang="es-ES" dirty="0" smtClean="0"/>
          </a:p>
          <a:p>
            <a:pPr lvl="1">
              <a:buFont typeface="Courier New" pitchFamily="49" charset="0"/>
              <a:buChar char="o"/>
            </a:pPr>
            <a:endParaRPr lang="es-ES" dirty="0" smtClean="0"/>
          </a:p>
          <a:p>
            <a:pPr>
              <a:buFont typeface="Arial" pitchFamily="34" charset="0"/>
              <a:buChar char="•"/>
            </a:pPr>
            <a:endParaRPr lang="es-ES" dirty="0"/>
          </a:p>
          <a:p>
            <a:pPr algn="just">
              <a:buFont typeface="Arial" pitchFamily="34" charset="0"/>
              <a:buChar char="•"/>
            </a:pPr>
            <a:endParaRPr lang="es-ES" dirty="0"/>
          </a:p>
          <a:p>
            <a:pPr algn="just">
              <a:buFont typeface="Arial" pitchFamily="34" charset="0"/>
              <a:buChar char="•"/>
            </a:pPr>
            <a:endParaRPr lang="es-ES" dirty="0" smtClean="0"/>
          </a:p>
          <a:p>
            <a:pPr algn="just">
              <a:buFont typeface="Arial" pitchFamily="34" charset="0"/>
              <a:buChar char="•"/>
            </a:pPr>
            <a:endParaRPr lang="es-ES" dirty="0"/>
          </a:p>
          <a:p>
            <a:endParaRPr lang="es-ES_tradnl" dirty="0"/>
          </a:p>
          <a:p>
            <a:endParaRPr lang="es-ES_tradnl" dirty="0"/>
          </a:p>
          <a:p>
            <a:endParaRPr lang="es-ES_tradnl" dirty="0"/>
          </a:p>
          <a:p>
            <a:pPr marL="0" indent="0"/>
            <a:endParaRPr lang="es-ES_tradnl" dirty="0" smtClean="0"/>
          </a:p>
          <a:p>
            <a:pPr marL="0" indent="0"/>
            <a:endParaRPr lang="es-ES_tradnl" dirty="0"/>
          </a:p>
          <a:p>
            <a:pPr marL="0" indent="0"/>
            <a:endParaRPr lang="es-ES_tradnl" dirty="0" smtClean="0"/>
          </a:p>
          <a:p>
            <a:endParaRPr lang="es-ES_tradnl"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smtClean="0"/>
              <a:t>Structure of the chapters</a:t>
            </a:r>
            <a:endParaRPr lang="es-ES" dirty="0" smtClean="0"/>
          </a:p>
        </p:txBody>
      </p:sp>
      <p:sp>
        <p:nvSpPr>
          <p:cNvPr id="28674" name="AutoShape 2"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6" name="AutoShape 4"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8" name="AutoShape 6"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9" name="2 Marcador de contenido"/>
          <p:cNvSpPr>
            <a:spLocks noGrp="1"/>
          </p:cNvSpPr>
          <p:nvPr>
            <p:ph type="body" sz="quarter" idx="14"/>
          </p:nvPr>
        </p:nvSpPr>
        <p:spPr>
          <a:xfrm>
            <a:off x="714348" y="1071546"/>
            <a:ext cx="7715304" cy="5214974"/>
          </a:xfrm>
        </p:spPr>
        <p:txBody>
          <a:bodyPr>
            <a:normAutofit/>
          </a:bodyPr>
          <a:lstStyle/>
          <a:p>
            <a:pPr algn="just"/>
            <a:r>
              <a:rPr lang="es-ES" dirty="0" smtClean="0"/>
              <a:t>	</a:t>
            </a:r>
          </a:p>
          <a:p>
            <a:pPr algn="just"/>
            <a:r>
              <a:rPr lang="es-ES" b="1" dirty="0" smtClean="0"/>
              <a:t>	</a:t>
            </a:r>
            <a:r>
              <a:rPr sz="1600" b="1" smtClean="0">
                <a:latin typeface="Century Gothic" pitchFamily="34" charset="0"/>
              </a:rPr>
              <a:t>Common </a:t>
            </a:r>
            <a:r>
              <a:rPr sz="1600" b="1">
                <a:latin typeface="Century Gothic" pitchFamily="34" charset="0"/>
              </a:rPr>
              <a:t>elements </a:t>
            </a:r>
            <a:r>
              <a:rPr lang="es-ES" sz="1600" b="1" dirty="0" smtClean="0">
                <a:latin typeface="Century Gothic" pitchFamily="34" charset="0"/>
              </a:rPr>
              <a:t>	</a:t>
            </a:r>
          </a:p>
          <a:p>
            <a:pPr>
              <a:buFont typeface="Arial" pitchFamily="34" charset="0"/>
              <a:buChar char="•"/>
            </a:pPr>
            <a:endParaRPr lang="es-ES" sz="1600" dirty="0">
              <a:latin typeface="Century Gothic" pitchFamily="34" charset="0"/>
            </a:endParaRPr>
          </a:p>
          <a:p>
            <a:pPr>
              <a:buFont typeface="Arial" pitchFamily="34" charset="0"/>
              <a:buChar char="•"/>
            </a:pPr>
            <a:r>
              <a:rPr lang="en-US" sz="1600" i="1" dirty="0">
                <a:latin typeface="Century Gothic" pitchFamily="34" charset="0"/>
              </a:rPr>
              <a:t>List of components: </a:t>
            </a:r>
            <a:r>
              <a:rPr lang="en-US" sz="1600" dirty="0">
                <a:latin typeface="Century Gothic" pitchFamily="34" charset="0"/>
              </a:rPr>
              <a:t>The table is usually found on the bottom left (although sometimes may appear elsewhere) indicates the components that you need in that step. The first column is the ID part of the manual, the second is the name and the third the quantity. We recommend </a:t>
            </a:r>
            <a:r>
              <a:rPr lang="en-US" sz="1600" b="1" dirty="0">
                <a:latin typeface="Century Gothic" pitchFamily="34" charset="0"/>
              </a:rPr>
              <a:t>to prepare </a:t>
            </a:r>
            <a:r>
              <a:rPr lang="en-US" sz="1600" dirty="0">
                <a:latin typeface="Century Gothic" pitchFamily="34" charset="0"/>
              </a:rPr>
              <a:t>all the parts of the table </a:t>
            </a:r>
            <a:r>
              <a:rPr lang="en-US" sz="1600" b="1" dirty="0">
                <a:latin typeface="Century Gothic" pitchFamily="34" charset="0"/>
              </a:rPr>
              <a:t>before</a:t>
            </a:r>
            <a:r>
              <a:rPr lang="en-US" sz="1600" dirty="0">
                <a:latin typeface="Century Gothic" pitchFamily="34" charset="0"/>
              </a:rPr>
              <a:t> you start assembling the step</a:t>
            </a:r>
            <a:r>
              <a:rPr lang="es-ES" sz="1600" dirty="0" smtClean="0">
                <a:latin typeface="Century Gothic" pitchFamily="34" charset="0"/>
              </a:rPr>
              <a:t>.</a:t>
            </a:r>
          </a:p>
          <a:p>
            <a:endParaRPr lang="es-ES" sz="1600" dirty="0">
              <a:latin typeface="Century Gothic" pitchFamily="34" charset="0"/>
            </a:endParaRPr>
          </a:p>
          <a:p>
            <a:pPr>
              <a:buFont typeface="Arial" pitchFamily="34" charset="0"/>
              <a:buChar char="•"/>
            </a:pPr>
            <a:r>
              <a:rPr lang="en-US" sz="1600" i="1" dirty="0">
                <a:latin typeface="Century Gothic" pitchFamily="34" charset="0"/>
              </a:rPr>
              <a:t>The callouts component indicator: </a:t>
            </a:r>
            <a:r>
              <a:rPr lang="en-US" sz="1600" dirty="0" smtClean="0">
                <a:latin typeface="Century Gothic" pitchFamily="34" charset="0"/>
              </a:rPr>
              <a:t>Indicator </a:t>
            </a:r>
            <a:r>
              <a:rPr lang="en-US" sz="1600" dirty="0">
                <a:latin typeface="Century Gothic" pitchFamily="34" charset="0"/>
              </a:rPr>
              <a:t>used to easily </a:t>
            </a:r>
            <a:r>
              <a:rPr lang="en-US" sz="1600" b="1" dirty="0" smtClean="0">
                <a:latin typeface="Century Gothic" pitchFamily="34" charset="0"/>
              </a:rPr>
              <a:t>identify </a:t>
            </a:r>
            <a:r>
              <a:rPr lang="en-US" sz="1600" dirty="0">
                <a:latin typeface="Century Gothic" pitchFamily="34" charset="0"/>
              </a:rPr>
              <a:t>the parts to be assembled in 3D view. The callouts still appears even rotate the 3D view and if necessary, you can move to have a clearer view and to avoid crossing the image. Just click on the callouts itself and without releasing the mouse button, drag it to the desired position</a:t>
            </a:r>
            <a:r>
              <a:rPr lang="es-ES" sz="1600" dirty="0" smtClean="0">
                <a:latin typeface="Century Gothic" pitchFamily="34" charset="0"/>
              </a:rPr>
              <a:t>.</a:t>
            </a:r>
            <a:endParaRPr lang="es-ES" sz="1600" dirty="0">
              <a:latin typeface="Century Gothic" pitchFamily="34" charset="0"/>
            </a:endParaRPr>
          </a:p>
          <a:p>
            <a:pPr>
              <a:buFont typeface="Arial" pitchFamily="34" charset="0"/>
              <a:buChar char="•"/>
            </a:pPr>
            <a:endParaRPr lang="es-ES" dirty="0"/>
          </a:p>
          <a:p>
            <a:pPr algn="just"/>
            <a:endParaRPr lang="es-ES" dirty="0" smtClean="0"/>
          </a:p>
          <a:p>
            <a:pPr lvl="1">
              <a:buFont typeface="Courier New" pitchFamily="49" charset="0"/>
              <a:buChar char="o"/>
            </a:pPr>
            <a:endParaRPr lang="es-ES" dirty="0" smtClean="0"/>
          </a:p>
          <a:p>
            <a:pPr>
              <a:buFont typeface="Arial" pitchFamily="34" charset="0"/>
              <a:buChar char="•"/>
            </a:pPr>
            <a:endParaRPr lang="es-ES" dirty="0"/>
          </a:p>
          <a:p>
            <a:pPr algn="just">
              <a:buFont typeface="Arial" pitchFamily="34" charset="0"/>
              <a:buChar char="•"/>
            </a:pPr>
            <a:endParaRPr lang="es-ES" dirty="0"/>
          </a:p>
          <a:p>
            <a:pPr algn="just">
              <a:buFont typeface="Arial" pitchFamily="34" charset="0"/>
              <a:buChar char="•"/>
            </a:pPr>
            <a:endParaRPr lang="es-ES" dirty="0" smtClean="0"/>
          </a:p>
          <a:p>
            <a:pPr algn="just">
              <a:buFont typeface="Arial" pitchFamily="34" charset="0"/>
              <a:buChar char="•"/>
            </a:pPr>
            <a:endParaRPr lang="es-ES" dirty="0"/>
          </a:p>
          <a:p>
            <a:endParaRPr lang="es-ES_tradnl" dirty="0"/>
          </a:p>
          <a:p>
            <a:endParaRPr lang="es-ES_tradnl" dirty="0"/>
          </a:p>
          <a:p>
            <a:endParaRPr lang="es-ES_tradnl" dirty="0"/>
          </a:p>
          <a:p>
            <a:pPr marL="0" indent="0"/>
            <a:endParaRPr lang="es-ES_tradnl" dirty="0" smtClean="0"/>
          </a:p>
          <a:p>
            <a:pPr marL="0" indent="0"/>
            <a:endParaRPr lang="es-ES_tradnl" dirty="0"/>
          </a:p>
          <a:p>
            <a:pPr marL="0" indent="0"/>
            <a:endParaRPr lang="es-ES_tradnl" dirty="0" smtClean="0"/>
          </a:p>
          <a:p>
            <a:endParaRPr lang="es-ES_tradnl"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smtClean="0"/>
              <a:t>Structure of the chapters</a:t>
            </a:r>
            <a:endParaRPr lang="es-ES" dirty="0" smtClean="0"/>
          </a:p>
        </p:txBody>
      </p:sp>
      <p:sp>
        <p:nvSpPr>
          <p:cNvPr id="28674" name="AutoShape 2"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6" name="AutoShape 4"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8" name="AutoShape 6"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9" name="2 Marcador de contenido"/>
          <p:cNvSpPr>
            <a:spLocks noGrp="1"/>
          </p:cNvSpPr>
          <p:nvPr>
            <p:ph type="body" sz="quarter" idx="14"/>
          </p:nvPr>
        </p:nvSpPr>
        <p:spPr>
          <a:xfrm>
            <a:off x="714348" y="1071546"/>
            <a:ext cx="7715304" cy="5214974"/>
          </a:xfrm>
        </p:spPr>
        <p:txBody>
          <a:bodyPr>
            <a:normAutofit/>
          </a:bodyPr>
          <a:lstStyle/>
          <a:p>
            <a:pPr algn="just"/>
            <a:r>
              <a:rPr lang="es-ES" dirty="0" smtClean="0"/>
              <a:t>	</a:t>
            </a:r>
            <a:endParaRPr lang="es-ES" b="1" dirty="0"/>
          </a:p>
          <a:p>
            <a:r>
              <a:rPr lang="en-US" b="1" dirty="0" smtClean="0"/>
              <a:t>	</a:t>
            </a:r>
            <a:r>
              <a:rPr lang="en-US" sz="1600" b="1" dirty="0" smtClean="0">
                <a:latin typeface="Century Gothic" pitchFamily="34" charset="0"/>
              </a:rPr>
              <a:t>Notes</a:t>
            </a:r>
            <a:r>
              <a:rPr lang="en-US" sz="1600" b="1" dirty="0">
                <a:latin typeface="Century Gothic" pitchFamily="34" charset="0"/>
              </a:rPr>
              <a:t>: </a:t>
            </a:r>
            <a:r>
              <a:rPr lang="en-US" sz="1600" dirty="0">
                <a:latin typeface="Century Gothic" pitchFamily="34" charset="0"/>
              </a:rPr>
              <a:t>In the slides that require it, a series of annotations. Each </a:t>
            </a:r>
            <a:r>
              <a:rPr lang="en-US" sz="1600" dirty="0" smtClean="0">
                <a:latin typeface="Century Gothic" pitchFamily="34" charset="0"/>
              </a:rPr>
              <a:t>symbol corresponds </a:t>
            </a:r>
            <a:r>
              <a:rPr lang="en-US" sz="1600" dirty="0">
                <a:latin typeface="Century Gothic" pitchFamily="34" charset="0"/>
              </a:rPr>
              <a:t>to the message that is described below:</a:t>
            </a:r>
            <a:endParaRPr lang="es-ES" sz="1600" dirty="0">
              <a:latin typeface="Century Gothic" pitchFamily="34" charset="0"/>
            </a:endParaRPr>
          </a:p>
          <a:p>
            <a:r>
              <a:rPr lang="es-ES" sz="1600" dirty="0">
                <a:latin typeface="Century Gothic" pitchFamily="34" charset="0"/>
              </a:rPr>
              <a:t> </a:t>
            </a:r>
          </a:p>
          <a:p>
            <a:pPr algn="just"/>
            <a:endParaRPr lang="es-ES" dirty="0" smtClean="0"/>
          </a:p>
          <a:p>
            <a:pPr lvl="1">
              <a:buFont typeface="Courier New" pitchFamily="49" charset="0"/>
              <a:buChar char="o"/>
            </a:pPr>
            <a:endParaRPr lang="es-ES" dirty="0" smtClean="0"/>
          </a:p>
          <a:p>
            <a:pPr>
              <a:buFont typeface="Arial" pitchFamily="34" charset="0"/>
              <a:buChar char="•"/>
            </a:pPr>
            <a:endParaRPr lang="es-ES" dirty="0"/>
          </a:p>
          <a:p>
            <a:pPr algn="just">
              <a:buFont typeface="Arial" pitchFamily="34" charset="0"/>
              <a:buChar char="•"/>
            </a:pPr>
            <a:endParaRPr lang="es-ES" dirty="0"/>
          </a:p>
          <a:p>
            <a:pPr algn="just">
              <a:buFont typeface="Arial" pitchFamily="34" charset="0"/>
              <a:buChar char="•"/>
            </a:pPr>
            <a:endParaRPr lang="es-ES" dirty="0" smtClean="0"/>
          </a:p>
          <a:p>
            <a:pPr algn="just">
              <a:buFont typeface="Arial" pitchFamily="34" charset="0"/>
              <a:buChar char="•"/>
            </a:pPr>
            <a:endParaRPr lang="es-ES" dirty="0"/>
          </a:p>
          <a:p>
            <a:endParaRPr lang="es-ES_tradnl" dirty="0"/>
          </a:p>
          <a:p>
            <a:endParaRPr lang="es-ES_tradnl" dirty="0"/>
          </a:p>
          <a:p>
            <a:endParaRPr lang="es-ES_tradnl" dirty="0"/>
          </a:p>
          <a:p>
            <a:pPr marL="0" indent="0"/>
            <a:endParaRPr lang="es-ES_tradnl" dirty="0" smtClean="0"/>
          </a:p>
          <a:p>
            <a:pPr marL="0" indent="0"/>
            <a:endParaRPr lang="es-ES_tradnl" dirty="0"/>
          </a:p>
          <a:p>
            <a:pPr marL="0" indent="0"/>
            <a:endParaRPr lang="es-ES_tradnl" dirty="0" smtClean="0"/>
          </a:p>
          <a:p>
            <a:endParaRPr lang="es-ES_tradnl" dirty="0" smtClean="0"/>
          </a:p>
        </p:txBody>
      </p:sp>
      <p:pic>
        <p:nvPicPr>
          <p:cNvPr id="8" name="7 Imagen" descr="P:\P1304038 - REPRAP INTERN - I+D BCN3D Projectes\Desenvolupament\Manuals\IMATGES\simbologia.bmp"/>
          <p:cNvPicPr/>
          <p:nvPr/>
        </p:nvPicPr>
        <p:blipFill>
          <a:blip r:embed="rId2" cstate="print"/>
          <a:srcRect l="6173" t="8953" r="76543" b="77411"/>
          <a:stretch>
            <a:fillRect/>
          </a:stretch>
        </p:blipFill>
        <p:spPr bwMode="auto">
          <a:xfrm>
            <a:off x="755576" y="2534707"/>
            <a:ext cx="933450" cy="942975"/>
          </a:xfrm>
          <a:prstGeom prst="rect">
            <a:avLst/>
          </a:prstGeom>
          <a:noFill/>
          <a:ln w="9525">
            <a:noFill/>
            <a:miter lim="800000"/>
            <a:headEnd/>
            <a:tailEnd/>
          </a:ln>
        </p:spPr>
      </p:pic>
      <p:pic>
        <p:nvPicPr>
          <p:cNvPr id="10" name="9 Imagen" descr="P:\P1304038 - REPRAP INTERN - I+D BCN3D Projectes\Desenvolupament\Manuals\IMATGES\simbologia.bmp"/>
          <p:cNvPicPr/>
          <p:nvPr/>
        </p:nvPicPr>
        <p:blipFill>
          <a:blip r:embed="rId2" cstate="print"/>
          <a:srcRect l="6173" t="23691" r="76543" b="62673"/>
          <a:stretch>
            <a:fillRect/>
          </a:stretch>
        </p:blipFill>
        <p:spPr bwMode="auto">
          <a:xfrm>
            <a:off x="746051" y="3758843"/>
            <a:ext cx="933450" cy="942975"/>
          </a:xfrm>
          <a:prstGeom prst="rect">
            <a:avLst/>
          </a:prstGeom>
          <a:noFill/>
          <a:ln w="9525">
            <a:noFill/>
            <a:miter lim="800000"/>
            <a:headEnd/>
            <a:tailEnd/>
          </a:ln>
        </p:spPr>
      </p:pic>
      <p:pic>
        <p:nvPicPr>
          <p:cNvPr id="11" name="10 Imagen" descr="P:\P1304038 - REPRAP INTERN - I+D BCN3D Projectes\Desenvolupament\Manuals\IMATGES\simbologia.bmp"/>
          <p:cNvPicPr/>
          <p:nvPr/>
        </p:nvPicPr>
        <p:blipFill>
          <a:blip r:embed="rId2" cstate="print"/>
          <a:srcRect l="6173" t="38292" r="76543" b="48209"/>
          <a:stretch>
            <a:fillRect/>
          </a:stretch>
        </p:blipFill>
        <p:spPr bwMode="auto">
          <a:xfrm>
            <a:off x="721668" y="4982979"/>
            <a:ext cx="933450" cy="933450"/>
          </a:xfrm>
          <a:prstGeom prst="rect">
            <a:avLst/>
          </a:prstGeom>
          <a:noFill/>
          <a:ln w="9525">
            <a:noFill/>
            <a:miter lim="800000"/>
            <a:headEnd/>
            <a:tailEnd/>
          </a:ln>
        </p:spPr>
      </p:pic>
      <p:sp>
        <p:nvSpPr>
          <p:cNvPr id="12" name="11 CuadroTexto"/>
          <p:cNvSpPr txBox="1"/>
          <p:nvPr/>
        </p:nvSpPr>
        <p:spPr>
          <a:xfrm>
            <a:off x="1835696" y="2678723"/>
            <a:ext cx="6120680" cy="830997"/>
          </a:xfrm>
          <a:prstGeom prst="rect">
            <a:avLst/>
          </a:prstGeom>
          <a:noFill/>
        </p:spPr>
        <p:txBody>
          <a:bodyPr wrap="square" rtlCol="0">
            <a:spAutoFit/>
          </a:bodyPr>
          <a:lstStyle/>
          <a:p>
            <a:pPr algn="just"/>
            <a:r>
              <a:rPr lang="en-US" sz="1600" b="1" dirty="0" smtClean="0">
                <a:latin typeface="Century Gothic" pitchFamily="34" charset="0"/>
              </a:rPr>
              <a:t>INFORMATION: </a:t>
            </a:r>
            <a:r>
              <a:rPr lang="en-US" sz="1600" dirty="0" smtClean="0">
                <a:latin typeface="Century Gothic" pitchFamily="34" charset="0"/>
              </a:rPr>
              <a:t>Always accompanied by an explanatory note that is not essential for the assembly of the printer but is useful to </a:t>
            </a:r>
            <a:r>
              <a:rPr lang="en-US" sz="1600" b="1" dirty="0" smtClean="0">
                <a:latin typeface="Century Gothic" pitchFamily="34" charset="0"/>
              </a:rPr>
              <a:t>facilitate understanding </a:t>
            </a:r>
            <a:r>
              <a:rPr lang="en-US" sz="1600" dirty="0" smtClean="0">
                <a:latin typeface="Century Gothic" pitchFamily="34" charset="0"/>
              </a:rPr>
              <a:t>of the manual.</a:t>
            </a:r>
            <a:endParaRPr lang="es-ES" dirty="0">
              <a:latin typeface="Century Gothic" pitchFamily="34" charset="0"/>
            </a:endParaRPr>
          </a:p>
        </p:txBody>
      </p:sp>
      <p:sp>
        <p:nvSpPr>
          <p:cNvPr id="13" name="12 CuadroTexto"/>
          <p:cNvSpPr txBox="1"/>
          <p:nvPr/>
        </p:nvSpPr>
        <p:spPr>
          <a:xfrm>
            <a:off x="1857356" y="3929066"/>
            <a:ext cx="6120680" cy="1107996"/>
          </a:xfrm>
          <a:prstGeom prst="rect">
            <a:avLst/>
          </a:prstGeom>
          <a:noFill/>
        </p:spPr>
        <p:txBody>
          <a:bodyPr wrap="square" rtlCol="0">
            <a:spAutoFit/>
          </a:bodyPr>
          <a:lstStyle/>
          <a:p>
            <a:pPr algn="just"/>
            <a:r>
              <a:rPr lang="en-US" sz="1600" b="1" dirty="0" smtClean="0">
                <a:latin typeface="Century Gothic" pitchFamily="34" charset="0"/>
              </a:rPr>
              <a:t>CAUTION:</a:t>
            </a:r>
            <a:r>
              <a:rPr lang="en-US" sz="1600" dirty="0" smtClean="0">
                <a:latin typeface="Century Gothic" pitchFamily="34" charset="0"/>
              </a:rPr>
              <a:t> This icon is always accompanied by an </a:t>
            </a:r>
            <a:r>
              <a:rPr lang="en-US" sz="1600" b="1" dirty="0" smtClean="0">
                <a:latin typeface="Century Gothic" pitchFamily="34" charset="0"/>
              </a:rPr>
              <a:t>essential</a:t>
            </a:r>
            <a:r>
              <a:rPr lang="en-US" sz="1600" dirty="0" smtClean="0">
                <a:latin typeface="Century Gothic" pitchFamily="34" charset="0"/>
              </a:rPr>
              <a:t> explanatory annotation for the correct assembly of the printer.</a:t>
            </a:r>
            <a:endParaRPr lang="es-ES" sz="1600" dirty="0" smtClean="0">
              <a:latin typeface="Century Gothic" pitchFamily="34" charset="0"/>
            </a:endParaRPr>
          </a:p>
          <a:p>
            <a:endParaRPr lang="es-ES" dirty="0"/>
          </a:p>
        </p:txBody>
      </p:sp>
      <p:sp>
        <p:nvSpPr>
          <p:cNvPr id="14" name="13 CuadroTexto"/>
          <p:cNvSpPr txBox="1"/>
          <p:nvPr/>
        </p:nvSpPr>
        <p:spPr>
          <a:xfrm>
            <a:off x="1857356" y="5072074"/>
            <a:ext cx="6120680" cy="1107996"/>
          </a:xfrm>
          <a:prstGeom prst="rect">
            <a:avLst/>
          </a:prstGeom>
          <a:noFill/>
        </p:spPr>
        <p:txBody>
          <a:bodyPr wrap="square" rtlCol="0">
            <a:spAutoFit/>
          </a:bodyPr>
          <a:lstStyle/>
          <a:p>
            <a:pPr algn="just"/>
            <a:r>
              <a:rPr lang="en-US" sz="1600" b="1" dirty="0" smtClean="0">
                <a:latin typeface="Century Gothic" pitchFamily="34" charset="0"/>
              </a:rPr>
              <a:t>NOT: </a:t>
            </a:r>
            <a:r>
              <a:rPr lang="en-US" sz="1600" dirty="0" smtClean="0">
                <a:latin typeface="Century Gothic" pitchFamily="34" charset="0"/>
              </a:rPr>
              <a:t>Indicates something that should not be as in the picture. It also used to help distinguish between components to be used.</a:t>
            </a:r>
            <a:endParaRPr lang="es-ES" sz="1600" dirty="0" smtClean="0">
              <a:latin typeface="Century Gothic" pitchFamily="34" charset="0"/>
            </a:endParaRPr>
          </a:p>
          <a:p>
            <a:endParaRPr lang="es-E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smtClean="0"/>
              <a:t>Structure of the chapters</a:t>
            </a:r>
            <a:endParaRPr lang="es-ES" dirty="0" smtClean="0"/>
          </a:p>
        </p:txBody>
      </p:sp>
      <p:sp>
        <p:nvSpPr>
          <p:cNvPr id="28674" name="AutoShape 2"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6" name="AutoShape 4"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8" name="AutoShape 6"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9" name="2 Marcador de contenido"/>
          <p:cNvSpPr>
            <a:spLocks noGrp="1"/>
          </p:cNvSpPr>
          <p:nvPr>
            <p:ph type="body" sz="quarter" idx="14"/>
          </p:nvPr>
        </p:nvSpPr>
        <p:spPr>
          <a:xfrm>
            <a:off x="714348" y="1071546"/>
            <a:ext cx="7715304" cy="5214974"/>
          </a:xfrm>
        </p:spPr>
        <p:txBody>
          <a:bodyPr>
            <a:normAutofit/>
          </a:bodyPr>
          <a:lstStyle/>
          <a:p>
            <a:pPr algn="just"/>
            <a:r>
              <a:rPr lang="es-ES" dirty="0" smtClean="0"/>
              <a:t>	</a:t>
            </a:r>
            <a:endParaRPr lang="es-ES" b="1" dirty="0"/>
          </a:p>
          <a:p>
            <a:endParaRPr lang="es-ES" dirty="0"/>
          </a:p>
          <a:p>
            <a:r>
              <a:rPr lang="es-ES" dirty="0"/>
              <a:t> </a:t>
            </a:r>
          </a:p>
          <a:p>
            <a:pPr algn="just"/>
            <a:endParaRPr lang="es-ES" dirty="0" smtClean="0"/>
          </a:p>
          <a:p>
            <a:pPr lvl="1">
              <a:buFont typeface="Courier New" pitchFamily="49" charset="0"/>
              <a:buChar char="o"/>
            </a:pPr>
            <a:endParaRPr lang="es-ES" dirty="0" smtClean="0"/>
          </a:p>
          <a:p>
            <a:pPr>
              <a:buFont typeface="Arial" pitchFamily="34" charset="0"/>
              <a:buChar char="•"/>
            </a:pPr>
            <a:endParaRPr lang="es-ES" dirty="0"/>
          </a:p>
          <a:p>
            <a:pPr algn="just">
              <a:buFont typeface="Arial" pitchFamily="34" charset="0"/>
              <a:buChar char="•"/>
            </a:pPr>
            <a:endParaRPr lang="es-ES" dirty="0"/>
          </a:p>
          <a:p>
            <a:pPr algn="just">
              <a:buFont typeface="Arial" pitchFamily="34" charset="0"/>
              <a:buChar char="•"/>
            </a:pPr>
            <a:endParaRPr lang="es-ES" dirty="0" smtClean="0"/>
          </a:p>
          <a:p>
            <a:pPr algn="just">
              <a:buFont typeface="Arial" pitchFamily="34" charset="0"/>
              <a:buChar char="•"/>
            </a:pPr>
            <a:endParaRPr lang="es-ES" dirty="0"/>
          </a:p>
          <a:p>
            <a:endParaRPr lang="es-ES_tradnl" dirty="0"/>
          </a:p>
          <a:p>
            <a:endParaRPr lang="es-ES_tradnl" dirty="0"/>
          </a:p>
          <a:p>
            <a:endParaRPr lang="es-ES_tradnl" dirty="0"/>
          </a:p>
          <a:p>
            <a:pPr marL="0" indent="0"/>
            <a:endParaRPr lang="es-ES_tradnl" dirty="0" smtClean="0"/>
          </a:p>
          <a:p>
            <a:pPr marL="0" indent="0"/>
            <a:endParaRPr lang="es-ES_tradnl" dirty="0"/>
          </a:p>
          <a:p>
            <a:pPr marL="0" indent="0"/>
            <a:endParaRPr lang="es-ES_tradnl" dirty="0" smtClean="0"/>
          </a:p>
          <a:p>
            <a:endParaRPr lang="es-ES_tradnl" dirty="0" smtClean="0"/>
          </a:p>
        </p:txBody>
      </p:sp>
      <p:sp>
        <p:nvSpPr>
          <p:cNvPr id="12" name="11 CuadroTexto"/>
          <p:cNvSpPr txBox="1"/>
          <p:nvPr/>
        </p:nvSpPr>
        <p:spPr>
          <a:xfrm>
            <a:off x="1835696" y="1384900"/>
            <a:ext cx="6120680" cy="861774"/>
          </a:xfrm>
          <a:prstGeom prst="rect">
            <a:avLst/>
          </a:prstGeom>
          <a:noFill/>
        </p:spPr>
        <p:txBody>
          <a:bodyPr wrap="square" rtlCol="0">
            <a:spAutoFit/>
          </a:bodyPr>
          <a:lstStyle/>
          <a:p>
            <a:pPr algn="just"/>
            <a:r>
              <a:rPr lang="en-US" sz="1600" b="1" dirty="0" smtClean="0">
                <a:latin typeface="Century Gothic" pitchFamily="34" charset="0"/>
              </a:rPr>
              <a:t>TIGHTEN WITH FINGER: </a:t>
            </a:r>
            <a:r>
              <a:rPr lang="en-US" sz="1600" dirty="0" smtClean="0">
                <a:latin typeface="Century Gothic" pitchFamily="34" charset="0"/>
              </a:rPr>
              <a:t>Indicates something that should hold it by hand until it locks in a definitive way.</a:t>
            </a:r>
            <a:endParaRPr lang="es-ES" sz="1600" dirty="0" smtClean="0">
              <a:latin typeface="Century Gothic" pitchFamily="34" charset="0"/>
            </a:endParaRPr>
          </a:p>
          <a:p>
            <a:endParaRPr lang="es-ES" dirty="0"/>
          </a:p>
        </p:txBody>
      </p:sp>
      <p:sp>
        <p:nvSpPr>
          <p:cNvPr id="13" name="12 CuadroTexto"/>
          <p:cNvSpPr txBox="1"/>
          <p:nvPr/>
        </p:nvSpPr>
        <p:spPr>
          <a:xfrm>
            <a:off x="1835696" y="2722855"/>
            <a:ext cx="6120680" cy="1107996"/>
          </a:xfrm>
          <a:prstGeom prst="rect">
            <a:avLst/>
          </a:prstGeom>
          <a:noFill/>
        </p:spPr>
        <p:txBody>
          <a:bodyPr wrap="square" rtlCol="0">
            <a:spAutoFit/>
          </a:bodyPr>
          <a:lstStyle/>
          <a:p>
            <a:pPr algn="just"/>
            <a:r>
              <a:rPr lang="en-US" sz="1600" b="1" dirty="0" smtClean="0">
                <a:latin typeface="Century Gothic" pitchFamily="34" charset="0"/>
              </a:rPr>
              <a:t>THREAD: </a:t>
            </a:r>
            <a:r>
              <a:rPr lang="en-US" sz="1600" dirty="0" smtClean="0">
                <a:latin typeface="Century Gothic" pitchFamily="34" charset="0"/>
              </a:rPr>
              <a:t>Indicates the component that affects must be threaded.</a:t>
            </a:r>
            <a:endParaRPr lang="es-ES" sz="1600" dirty="0" smtClean="0">
              <a:latin typeface="Century Gothic" pitchFamily="34" charset="0"/>
            </a:endParaRPr>
          </a:p>
          <a:p>
            <a:pPr algn="just"/>
            <a:endParaRPr lang="es-ES" sz="1600" dirty="0" smtClean="0"/>
          </a:p>
          <a:p>
            <a:endParaRPr lang="es-ES" dirty="0"/>
          </a:p>
        </p:txBody>
      </p:sp>
      <p:sp>
        <p:nvSpPr>
          <p:cNvPr id="14" name="13 CuadroTexto"/>
          <p:cNvSpPr txBox="1"/>
          <p:nvPr/>
        </p:nvSpPr>
        <p:spPr>
          <a:xfrm>
            <a:off x="1857356" y="3714753"/>
            <a:ext cx="6120680" cy="1354217"/>
          </a:xfrm>
          <a:prstGeom prst="rect">
            <a:avLst/>
          </a:prstGeom>
          <a:noFill/>
        </p:spPr>
        <p:txBody>
          <a:bodyPr wrap="square" rtlCol="0">
            <a:spAutoFit/>
          </a:bodyPr>
          <a:lstStyle/>
          <a:p>
            <a:pPr algn="just"/>
            <a:r>
              <a:rPr lang="en-US" sz="1600" b="1" dirty="0" smtClean="0">
                <a:latin typeface="Century Gothic" pitchFamily="34" charset="0"/>
              </a:rPr>
              <a:t>FLAT SURFACE: </a:t>
            </a:r>
            <a:r>
              <a:rPr lang="en-US" sz="1600" dirty="0" smtClean="0">
                <a:latin typeface="Century Gothic" pitchFamily="34" charset="0"/>
              </a:rPr>
              <a:t>Indicates that the operation referred to must be performed on a flat surface. Affects </a:t>
            </a:r>
            <a:r>
              <a:rPr lang="en-US" sz="1600" b="1" dirty="0" smtClean="0">
                <a:latin typeface="Century Gothic" pitchFamily="34" charset="0"/>
              </a:rPr>
              <a:t>critical parts </a:t>
            </a:r>
            <a:r>
              <a:rPr lang="en-US" sz="1600" dirty="0" smtClean="0">
                <a:latin typeface="Century Gothic" pitchFamily="34" charset="0"/>
              </a:rPr>
              <a:t>of the structure and serves to ensure a good reference planes for other mechanisms.</a:t>
            </a:r>
            <a:endParaRPr lang="es-ES" sz="1600" dirty="0" smtClean="0">
              <a:latin typeface="Century Gothic" pitchFamily="34" charset="0"/>
            </a:endParaRPr>
          </a:p>
          <a:p>
            <a:endParaRPr lang="es-ES" dirty="0"/>
          </a:p>
        </p:txBody>
      </p:sp>
      <p:pic>
        <p:nvPicPr>
          <p:cNvPr id="15" name="14 Imagen" descr="P:\P1304038 - REPRAP INTERN - I+D BCN3D Projectes\Desenvolupament\Manuals\IMATGES\simbologia.bmp"/>
          <p:cNvPicPr/>
          <p:nvPr/>
        </p:nvPicPr>
        <p:blipFill>
          <a:blip r:embed="rId2" cstate="print"/>
          <a:srcRect l="6173" t="57438" r="76543" b="29063"/>
          <a:stretch>
            <a:fillRect/>
          </a:stretch>
        </p:blipFill>
        <p:spPr bwMode="auto">
          <a:xfrm>
            <a:off x="789484" y="1196752"/>
            <a:ext cx="933450" cy="933450"/>
          </a:xfrm>
          <a:prstGeom prst="rect">
            <a:avLst/>
          </a:prstGeom>
          <a:noFill/>
          <a:ln w="9525">
            <a:noFill/>
            <a:miter lim="800000"/>
            <a:headEnd/>
            <a:tailEnd/>
          </a:ln>
        </p:spPr>
      </p:pic>
      <p:pic>
        <p:nvPicPr>
          <p:cNvPr id="16" name="15 Imagen" descr="P:\P1304038 - REPRAP INTERN - I+D BCN3D Projectes\Desenvolupament\Manuals\IMATGES\simbologia.bmp"/>
          <p:cNvPicPr/>
          <p:nvPr/>
        </p:nvPicPr>
        <p:blipFill>
          <a:blip r:embed="rId2" cstate="print"/>
          <a:srcRect l="6173" t="72039" r="76543" b="14463"/>
          <a:stretch>
            <a:fillRect/>
          </a:stretch>
        </p:blipFill>
        <p:spPr bwMode="auto">
          <a:xfrm>
            <a:off x="765101" y="2420888"/>
            <a:ext cx="933450" cy="933450"/>
          </a:xfrm>
          <a:prstGeom prst="rect">
            <a:avLst/>
          </a:prstGeom>
          <a:noFill/>
          <a:ln w="9525">
            <a:noFill/>
            <a:miter lim="800000"/>
            <a:headEnd/>
            <a:tailEnd/>
          </a:ln>
        </p:spPr>
      </p:pic>
      <p:pic>
        <p:nvPicPr>
          <p:cNvPr id="17" name="16 Imagen" descr="P:\P1304038 - REPRAP INTERN - I+D BCN3D Projectes\Desenvolupament\Manuals\IMATGES\simbologia.bmp"/>
          <p:cNvPicPr/>
          <p:nvPr/>
        </p:nvPicPr>
        <p:blipFill>
          <a:blip r:embed="rId2" cstate="print"/>
          <a:srcRect l="6173" t="86639" r="76543"/>
          <a:stretch>
            <a:fillRect/>
          </a:stretch>
        </p:blipFill>
        <p:spPr bwMode="auto">
          <a:xfrm>
            <a:off x="755576" y="3717032"/>
            <a:ext cx="933450" cy="923925"/>
          </a:xfrm>
          <a:prstGeom prst="rect">
            <a:avLst/>
          </a:prstGeom>
          <a:noFill/>
          <a:ln w="9525">
            <a:noFill/>
            <a:miter lim="800000"/>
            <a:headEnd/>
            <a:tailEnd/>
          </a:ln>
        </p:spPr>
      </p:pic>
      <p:pic>
        <p:nvPicPr>
          <p:cNvPr id="18" name="17 Imagen" descr="P:\P1304038 - REPRAP INTERN - I+D BCN3D Projectes\Desenvolupament\Manuals\IMATGES\simbologia.bmp"/>
          <p:cNvPicPr/>
          <p:nvPr/>
        </p:nvPicPr>
        <p:blipFill>
          <a:blip r:embed="rId2" cstate="print"/>
          <a:srcRect l="61023" t="57438" r="21693" b="28926"/>
          <a:stretch>
            <a:fillRect/>
          </a:stretch>
        </p:blipFill>
        <p:spPr bwMode="auto">
          <a:xfrm>
            <a:off x="720130" y="5013176"/>
            <a:ext cx="933450" cy="942975"/>
          </a:xfrm>
          <a:prstGeom prst="rect">
            <a:avLst/>
          </a:prstGeom>
          <a:noFill/>
          <a:ln w="9525">
            <a:noFill/>
            <a:miter lim="800000"/>
            <a:headEnd/>
            <a:tailEnd/>
          </a:ln>
        </p:spPr>
      </p:pic>
      <p:sp>
        <p:nvSpPr>
          <p:cNvPr id="19" name="18 CuadroTexto"/>
          <p:cNvSpPr txBox="1"/>
          <p:nvPr/>
        </p:nvSpPr>
        <p:spPr>
          <a:xfrm>
            <a:off x="1857356" y="5143512"/>
            <a:ext cx="6120680" cy="830997"/>
          </a:xfrm>
          <a:prstGeom prst="rect">
            <a:avLst/>
          </a:prstGeom>
          <a:noFill/>
        </p:spPr>
        <p:txBody>
          <a:bodyPr wrap="square" rtlCol="0">
            <a:spAutoFit/>
          </a:bodyPr>
          <a:lstStyle/>
          <a:p>
            <a:pPr algn="just"/>
            <a:r>
              <a:rPr lang="en-US" sz="1600" b="1" dirty="0" smtClean="0">
                <a:latin typeface="Century Gothic" pitchFamily="34" charset="0"/>
              </a:rPr>
              <a:t>FLANGE CLOSE: </a:t>
            </a:r>
            <a:r>
              <a:rPr lang="en-US" sz="1600" dirty="0" smtClean="0">
                <a:latin typeface="Century Gothic" pitchFamily="34" charset="0"/>
              </a:rPr>
              <a:t>This icon indicates that the corresponding step needs to close one or more flanges at the indicated position.</a:t>
            </a:r>
            <a:endParaRPr lang="es-ES" dirty="0">
              <a:latin typeface="Century Gothic"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smtClean="0"/>
              <a:t>Structure of the chapters</a:t>
            </a:r>
            <a:endParaRPr lang="es-ES" dirty="0" smtClean="0"/>
          </a:p>
        </p:txBody>
      </p:sp>
      <p:sp>
        <p:nvSpPr>
          <p:cNvPr id="28674" name="AutoShape 2"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6" name="AutoShape 4"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8" name="AutoShape 6"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9" name="2 Marcador de contenido"/>
          <p:cNvSpPr>
            <a:spLocks noGrp="1"/>
          </p:cNvSpPr>
          <p:nvPr>
            <p:ph type="body" sz="quarter" idx="14"/>
          </p:nvPr>
        </p:nvSpPr>
        <p:spPr>
          <a:xfrm>
            <a:off x="714348" y="1071546"/>
            <a:ext cx="7715304" cy="5214974"/>
          </a:xfrm>
        </p:spPr>
        <p:txBody>
          <a:bodyPr>
            <a:normAutofit/>
          </a:bodyPr>
          <a:lstStyle/>
          <a:p>
            <a:endParaRPr lang="es-ES" dirty="0"/>
          </a:p>
          <a:p>
            <a:r>
              <a:rPr lang="es-ES" dirty="0"/>
              <a:t> </a:t>
            </a:r>
          </a:p>
          <a:p>
            <a:pPr algn="just"/>
            <a:endParaRPr lang="es-ES" dirty="0" smtClean="0"/>
          </a:p>
          <a:p>
            <a:pPr lvl="1">
              <a:buFont typeface="Courier New" pitchFamily="49" charset="0"/>
              <a:buChar char="o"/>
            </a:pPr>
            <a:endParaRPr lang="es-ES" dirty="0" smtClean="0"/>
          </a:p>
          <a:p>
            <a:pPr>
              <a:buFont typeface="Arial" pitchFamily="34" charset="0"/>
              <a:buChar char="•"/>
            </a:pPr>
            <a:endParaRPr lang="es-ES" dirty="0"/>
          </a:p>
          <a:p>
            <a:pPr algn="just">
              <a:buFont typeface="Arial" pitchFamily="34" charset="0"/>
              <a:buChar char="•"/>
            </a:pPr>
            <a:endParaRPr lang="es-ES" dirty="0"/>
          </a:p>
          <a:p>
            <a:pPr algn="just">
              <a:buFont typeface="Arial" pitchFamily="34" charset="0"/>
              <a:buChar char="•"/>
            </a:pPr>
            <a:endParaRPr lang="es-ES" dirty="0" smtClean="0"/>
          </a:p>
          <a:p>
            <a:pPr algn="just">
              <a:buFont typeface="Arial" pitchFamily="34" charset="0"/>
              <a:buChar char="•"/>
            </a:pPr>
            <a:endParaRPr lang="es-ES" dirty="0"/>
          </a:p>
          <a:p>
            <a:endParaRPr lang="es-ES_tradnl" dirty="0"/>
          </a:p>
          <a:p>
            <a:endParaRPr lang="es-ES_tradnl" dirty="0"/>
          </a:p>
          <a:p>
            <a:endParaRPr lang="es-ES_tradnl" dirty="0"/>
          </a:p>
          <a:p>
            <a:pPr marL="0" indent="0"/>
            <a:endParaRPr lang="es-ES_tradnl" dirty="0" smtClean="0"/>
          </a:p>
          <a:p>
            <a:pPr marL="0" indent="0"/>
            <a:endParaRPr lang="es-ES_tradnl" dirty="0"/>
          </a:p>
          <a:p>
            <a:pPr marL="0" indent="0"/>
            <a:endParaRPr lang="es-ES_tradnl" dirty="0" smtClean="0"/>
          </a:p>
          <a:p>
            <a:endParaRPr lang="es-ES_tradnl" dirty="0" smtClean="0"/>
          </a:p>
        </p:txBody>
      </p:sp>
      <p:sp>
        <p:nvSpPr>
          <p:cNvPr id="12" name="11 CuadroTexto"/>
          <p:cNvSpPr txBox="1"/>
          <p:nvPr/>
        </p:nvSpPr>
        <p:spPr>
          <a:xfrm>
            <a:off x="1830363" y="1078285"/>
            <a:ext cx="6120680" cy="1600438"/>
          </a:xfrm>
          <a:prstGeom prst="rect">
            <a:avLst/>
          </a:prstGeom>
          <a:noFill/>
        </p:spPr>
        <p:txBody>
          <a:bodyPr wrap="square" rtlCol="0">
            <a:spAutoFit/>
          </a:bodyPr>
          <a:lstStyle/>
          <a:p>
            <a:pPr algn="just"/>
            <a:r>
              <a:rPr lang="en-US" sz="1600" b="1" dirty="0" smtClean="0">
                <a:latin typeface="Century Gothic" pitchFamily="34" charset="0"/>
              </a:rPr>
              <a:t>SOFT TIGHTEN: </a:t>
            </a:r>
            <a:r>
              <a:rPr lang="en-US" sz="1600" dirty="0" smtClean="0">
                <a:latin typeface="Century Gothic" pitchFamily="34" charset="0"/>
              </a:rPr>
              <a:t>Indicates that this torque should be smooth, simply to ensure that the screw is attached to the component without deforming. It usually affects plastic components that can break under excessive force.</a:t>
            </a:r>
            <a:endParaRPr lang="es-ES" sz="1600" dirty="0" smtClean="0">
              <a:latin typeface="Century Gothic" pitchFamily="34" charset="0"/>
            </a:endParaRPr>
          </a:p>
          <a:p>
            <a:pPr algn="just"/>
            <a:endParaRPr lang="es-ES" sz="1600" dirty="0" smtClean="0">
              <a:latin typeface="Century Gothic" pitchFamily="34" charset="0"/>
            </a:endParaRPr>
          </a:p>
          <a:p>
            <a:endParaRPr lang="es-ES" dirty="0"/>
          </a:p>
        </p:txBody>
      </p:sp>
      <p:sp>
        <p:nvSpPr>
          <p:cNvPr id="13" name="12 CuadroTexto"/>
          <p:cNvSpPr txBox="1"/>
          <p:nvPr/>
        </p:nvSpPr>
        <p:spPr>
          <a:xfrm>
            <a:off x="1835696" y="2441788"/>
            <a:ext cx="6120680" cy="1846659"/>
          </a:xfrm>
          <a:prstGeom prst="rect">
            <a:avLst/>
          </a:prstGeom>
          <a:noFill/>
        </p:spPr>
        <p:txBody>
          <a:bodyPr wrap="square" rtlCol="0">
            <a:spAutoFit/>
          </a:bodyPr>
          <a:lstStyle/>
          <a:p>
            <a:pPr algn="just"/>
            <a:r>
              <a:rPr lang="en-US" sz="1600" b="1" dirty="0" smtClean="0">
                <a:latin typeface="Century Gothic" pitchFamily="34" charset="0"/>
              </a:rPr>
              <a:t>TIGHTEN STRONG: </a:t>
            </a:r>
            <a:r>
              <a:rPr lang="en-US" sz="1600" dirty="0" smtClean="0">
                <a:latin typeface="Century Gothic" pitchFamily="34" charset="0"/>
              </a:rPr>
              <a:t>Indicates that this torque must be strong to ensure that the component is properly fixed. It usually affects metallic components that transmit </a:t>
            </a:r>
            <a:r>
              <a:rPr lang="en-US" sz="1600" b="1" dirty="0" smtClean="0">
                <a:latin typeface="Century Gothic" pitchFamily="34" charset="0"/>
              </a:rPr>
              <a:t>important efforts </a:t>
            </a:r>
            <a:r>
              <a:rPr lang="en-US" sz="1600" dirty="0" smtClean="0">
                <a:latin typeface="Century Gothic" pitchFamily="34" charset="0"/>
              </a:rPr>
              <a:t>under operation.</a:t>
            </a:r>
            <a:endParaRPr lang="es-ES" sz="1600" dirty="0" smtClean="0">
              <a:latin typeface="Century Gothic" pitchFamily="34" charset="0"/>
            </a:endParaRPr>
          </a:p>
          <a:p>
            <a:pPr algn="just"/>
            <a:endParaRPr lang="es-ES" sz="1600" dirty="0" smtClean="0"/>
          </a:p>
          <a:p>
            <a:pPr algn="just"/>
            <a:endParaRPr lang="es-ES" sz="1600" dirty="0" smtClean="0"/>
          </a:p>
          <a:p>
            <a:endParaRPr lang="es-ES" dirty="0"/>
          </a:p>
        </p:txBody>
      </p:sp>
      <p:sp>
        <p:nvSpPr>
          <p:cNvPr id="14" name="13 CuadroTexto"/>
          <p:cNvSpPr txBox="1"/>
          <p:nvPr/>
        </p:nvSpPr>
        <p:spPr>
          <a:xfrm>
            <a:off x="1763688" y="3670573"/>
            <a:ext cx="6120680" cy="1077218"/>
          </a:xfrm>
          <a:prstGeom prst="rect">
            <a:avLst/>
          </a:prstGeom>
          <a:noFill/>
        </p:spPr>
        <p:txBody>
          <a:bodyPr wrap="square" rtlCol="0">
            <a:spAutoFit/>
          </a:bodyPr>
          <a:lstStyle/>
          <a:p>
            <a:pPr algn="just"/>
            <a:r>
              <a:rPr lang="en-US" sz="1600" b="1" dirty="0" smtClean="0">
                <a:latin typeface="Century Gothic" pitchFamily="34" charset="0"/>
              </a:rPr>
              <a:t>FLAT SURFACE: </a:t>
            </a:r>
            <a:r>
              <a:rPr lang="en-US" sz="1600" dirty="0" smtClean="0">
                <a:latin typeface="Century Gothic" pitchFamily="34" charset="0"/>
              </a:rPr>
              <a:t>Indicates that the operation referred to must be performed on a flat surface. Affects critical parts of the structure and serves to ensure a good reference planes for the mechanisms.</a:t>
            </a:r>
            <a:endParaRPr lang="es-ES" dirty="0">
              <a:latin typeface="Century Gothic" pitchFamily="34" charset="0"/>
            </a:endParaRPr>
          </a:p>
        </p:txBody>
      </p:sp>
      <p:pic>
        <p:nvPicPr>
          <p:cNvPr id="17" name="16 Imagen" descr="P:\P1304038 - REPRAP INTERN - I+D BCN3D Projectes\Desenvolupament\Manuals\IMATGES\simbologia.bmp"/>
          <p:cNvPicPr/>
          <p:nvPr/>
        </p:nvPicPr>
        <p:blipFill>
          <a:blip r:embed="rId2" cstate="print"/>
          <a:srcRect l="6173" t="86639" r="76543"/>
          <a:stretch>
            <a:fillRect/>
          </a:stretch>
        </p:blipFill>
        <p:spPr bwMode="auto">
          <a:xfrm>
            <a:off x="755576" y="3742581"/>
            <a:ext cx="933450" cy="923925"/>
          </a:xfrm>
          <a:prstGeom prst="rect">
            <a:avLst/>
          </a:prstGeom>
          <a:noFill/>
          <a:ln w="9525">
            <a:noFill/>
            <a:miter lim="800000"/>
            <a:headEnd/>
            <a:tailEnd/>
          </a:ln>
        </p:spPr>
      </p:pic>
      <p:pic>
        <p:nvPicPr>
          <p:cNvPr id="19" name="18 Imagen" descr="P:\P1304038 - REPRAP INTERN - I+D BCN3D Projectes\Desenvolupament\Manuals\IMATGES\simbologia.bmp"/>
          <p:cNvPicPr/>
          <p:nvPr/>
        </p:nvPicPr>
        <p:blipFill>
          <a:blip r:embed="rId2" cstate="print"/>
          <a:srcRect l="61023" t="8953" r="21693" b="77411"/>
          <a:stretch>
            <a:fillRect/>
          </a:stretch>
        </p:blipFill>
        <p:spPr bwMode="auto">
          <a:xfrm>
            <a:off x="793676" y="1150293"/>
            <a:ext cx="933450" cy="942975"/>
          </a:xfrm>
          <a:prstGeom prst="rect">
            <a:avLst/>
          </a:prstGeom>
          <a:noFill/>
          <a:ln w="9525">
            <a:noFill/>
            <a:miter lim="800000"/>
            <a:headEnd/>
            <a:tailEnd/>
          </a:ln>
        </p:spPr>
      </p:pic>
      <p:pic>
        <p:nvPicPr>
          <p:cNvPr id="20" name="19 Imagen" descr="P:\P1304038 - REPRAP INTERN - I+D BCN3D Projectes\Desenvolupament\Manuals\IMATGES\simbologia.bmp"/>
          <p:cNvPicPr/>
          <p:nvPr/>
        </p:nvPicPr>
        <p:blipFill>
          <a:blip r:embed="rId2" cstate="print"/>
          <a:srcRect l="61023" t="23554" r="21693" b="62810"/>
          <a:stretch>
            <a:fillRect/>
          </a:stretch>
        </p:blipFill>
        <p:spPr bwMode="auto">
          <a:xfrm>
            <a:off x="789484" y="2446437"/>
            <a:ext cx="933450" cy="942975"/>
          </a:xfrm>
          <a:prstGeom prst="rect">
            <a:avLst/>
          </a:prstGeom>
          <a:noFill/>
          <a:ln w="9525">
            <a:noFill/>
            <a:miter lim="800000"/>
            <a:headEnd/>
            <a:tailEnd/>
          </a:ln>
        </p:spPr>
      </p:pic>
      <p:pic>
        <p:nvPicPr>
          <p:cNvPr id="21" name="20 Imagen" descr="P:\P1304038 - REPRAP INTERN - I+D BCN3D Projectes\Desenvolupament\Manuals\IMATGES\simbologia.bmp"/>
          <p:cNvPicPr/>
          <p:nvPr/>
        </p:nvPicPr>
        <p:blipFill>
          <a:blip r:embed="rId2" cstate="print"/>
          <a:srcRect l="61023" t="71901" r="21693" b="14187"/>
          <a:stretch>
            <a:fillRect/>
          </a:stretch>
        </p:blipFill>
        <p:spPr bwMode="auto">
          <a:xfrm>
            <a:off x="755576" y="4941168"/>
            <a:ext cx="933450" cy="962025"/>
          </a:xfrm>
          <a:prstGeom prst="rect">
            <a:avLst/>
          </a:prstGeom>
          <a:noFill/>
          <a:ln w="9525">
            <a:noFill/>
            <a:miter lim="800000"/>
            <a:headEnd/>
            <a:tailEnd/>
          </a:ln>
        </p:spPr>
      </p:pic>
      <p:sp>
        <p:nvSpPr>
          <p:cNvPr id="22" name="21 CuadroTexto"/>
          <p:cNvSpPr txBox="1"/>
          <p:nvPr/>
        </p:nvSpPr>
        <p:spPr>
          <a:xfrm>
            <a:off x="1797596" y="5032226"/>
            <a:ext cx="6120680" cy="584775"/>
          </a:xfrm>
          <a:prstGeom prst="rect">
            <a:avLst/>
          </a:prstGeom>
          <a:noFill/>
        </p:spPr>
        <p:txBody>
          <a:bodyPr wrap="square" rtlCol="0">
            <a:spAutoFit/>
          </a:bodyPr>
          <a:lstStyle/>
          <a:p>
            <a:pPr algn="just"/>
            <a:r>
              <a:rPr lang="en-US" sz="1600" b="1" dirty="0" smtClean="0">
                <a:latin typeface="Century Gothic" pitchFamily="34" charset="0"/>
              </a:rPr>
              <a:t>TAPE: </a:t>
            </a:r>
            <a:r>
              <a:rPr lang="en-US" sz="1600" dirty="0" smtClean="0">
                <a:latin typeface="Century Gothic" pitchFamily="34" charset="0"/>
              </a:rPr>
              <a:t>Indicates to use adhesive (or similar) tape during the step to temporarily hold some component.</a:t>
            </a:r>
            <a:endParaRPr lang="es-ES" dirty="0">
              <a:latin typeface="Century Gothic"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smtClean="0"/>
              <a:t>Structure of the chapters</a:t>
            </a:r>
            <a:endParaRPr lang="es-ES" dirty="0" smtClean="0"/>
          </a:p>
        </p:txBody>
      </p:sp>
      <p:sp>
        <p:nvSpPr>
          <p:cNvPr id="28674" name="AutoShape 2"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6" name="AutoShape 4"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8" name="AutoShape 6"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11" name="2 Marcador de contenido"/>
          <p:cNvSpPr>
            <a:spLocks noGrp="1"/>
          </p:cNvSpPr>
          <p:nvPr>
            <p:ph type="body" sz="quarter" idx="14"/>
          </p:nvPr>
        </p:nvSpPr>
        <p:spPr>
          <a:xfrm>
            <a:off x="714348" y="1071546"/>
            <a:ext cx="7715304" cy="5214974"/>
          </a:xfrm>
        </p:spPr>
        <p:txBody>
          <a:bodyPr>
            <a:normAutofit/>
          </a:bodyPr>
          <a:lstStyle/>
          <a:p>
            <a:pPr algn="just"/>
            <a:r>
              <a:rPr lang="es-ES" dirty="0" smtClean="0"/>
              <a:t>	</a:t>
            </a:r>
          </a:p>
          <a:p>
            <a:pPr algn="just"/>
            <a:endParaRPr lang="es-ES" dirty="0" smtClean="0"/>
          </a:p>
          <a:p>
            <a:pPr algn="just"/>
            <a:endParaRPr lang="es-ES" dirty="0"/>
          </a:p>
          <a:p>
            <a:pPr lvl="1">
              <a:buFont typeface="Courier New" pitchFamily="49" charset="0"/>
              <a:buChar char="o"/>
            </a:pPr>
            <a:endParaRPr lang="es-ES" dirty="0" smtClean="0"/>
          </a:p>
          <a:p>
            <a:pPr lvl="1">
              <a:buFont typeface="Courier New" pitchFamily="49" charset="0"/>
              <a:buChar char="o"/>
            </a:pPr>
            <a:endParaRPr lang="es-ES" dirty="0" smtClean="0"/>
          </a:p>
          <a:p>
            <a:pPr>
              <a:buFont typeface="Arial" pitchFamily="34" charset="0"/>
              <a:buChar char="•"/>
            </a:pPr>
            <a:endParaRPr lang="es-ES" dirty="0"/>
          </a:p>
          <a:p>
            <a:pPr algn="just">
              <a:buFont typeface="Arial" pitchFamily="34" charset="0"/>
              <a:buChar char="•"/>
            </a:pPr>
            <a:endParaRPr lang="es-ES" dirty="0"/>
          </a:p>
          <a:p>
            <a:pPr algn="just">
              <a:buFont typeface="Arial" pitchFamily="34" charset="0"/>
              <a:buChar char="•"/>
            </a:pPr>
            <a:endParaRPr lang="es-ES" dirty="0" smtClean="0"/>
          </a:p>
          <a:p>
            <a:pPr algn="just">
              <a:buFont typeface="Arial" pitchFamily="34" charset="0"/>
              <a:buChar char="•"/>
            </a:pPr>
            <a:endParaRPr lang="es-ES" dirty="0"/>
          </a:p>
          <a:p>
            <a:endParaRPr lang="es-ES_tradnl" dirty="0"/>
          </a:p>
          <a:p>
            <a:endParaRPr lang="es-ES_tradnl" dirty="0"/>
          </a:p>
          <a:p>
            <a:endParaRPr lang="es-ES_tradnl" dirty="0"/>
          </a:p>
          <a:p>
            <a:pPr marL="0" indent="0"/>
            <a:endParaRPr lang="es-ES_tradnl" dirty="0" smtClean="0"/>
          </a:p>
          <a:p>
            <a:pPr marL="0" indent="0"/>
            <a:endParaRPr lang="es-ES_tradnl" dirty="0"/>
          </a:p>
          <a:p>
            <a:pPr marL="0" indent="0"/>
            <a:endParaRPr lang="es-ES_tradnl" dirty="0" smtClean="0"/>
          </a:p>
          <a:p>
            <a:endParaRPr lang="es-ES_tradnl" dirty="0" smtClean="0"/>
          </a:p>
        </p:txBody>
      </p:sp>
      <p:sp>
        <p:nvSpPr>
          <p:cNvPr id="8" name="7 CuadroTexto"/>
          <p:cNvSpPr txBox="1"/>
          <p:nvPr/>
        </p:nvSpPr>
        <p:spPr>
          <a:xfrm>
            <a:off x="971600" y="1268760"/>
            <a:ext cx="7344816" cy="1077218"/>
          </a:xfrm>
          <a:prstGeom prst="rect">
            <a:avLst/>
          </a:prstGeom>
          <a:noFill/>
        </p:spPr>
        <p:txBody>
          <a:bodyPr wrap="square" rtlCol="0">
            <a:spAutoFit/>
          </a:bodyPr>
          <a:lstStyle/>
          <a:p>
            <a:r>
              <a:rPr lang="en-US" sz="1600" b="1" dirty="0" smtClean="0">
                <a:latin typeface="Century Gothic" pitchFamily="34" charset="0"/>
              </a:rPr>
              <a:t>Last Page: End of Chapter</a:t>
            </a:r>
          </a:p>
          <a:p>
            <a:endParaRPr lang="en-US" sz="1600" dirty="0" smtClean="0">
              <a:latin typeface="Century Gothic" pitchFamily="34" charset="0"/>
            </a:endParaRPr>
          </a:p>
          <a:p>
            <a:r>
              <a:rPr lang="en-US" sz="1600" dirty="0" smtClean="0">
                <a:latin typeface="Century Gothic" pitchFamily="34" charset="0"/>
              </a:rPr>
              <a:t>The last page of each chapter shows the final step of the assembly procedure.</a:t>
            </a:r>
            <a:endParaRPr lang="es-ES" sz="1600" dirty="0">
              <a:latin typeface="Century Gothic" pitchFamily="34" charset="0"/>
            </a:endParaRPr>
          </a:p>
        </p:txBody>
      </p:sp>
      <p:pic>
        <p:nvPicPr>
          <p:cNvPr id="9" name="8 Imagen"/>
          <p:cNvPicPr/>
          <p:nvPr/>
        </p:nvPicPr>
        <p:blipFill>
          <a:blip r:embed="rId2" cstate="print">
            <a:clrChange>
              <a:clrFrom>
                <a:srgbClr val="FFFFFF"/>
              </a:clrFrom>
              <a:clrTo>
                <a:srgbClr val="FFFFFF">
                  <a:alpha val="0"/>
                </a:srgbClr>
              </a:clrTo>
            </a:clrChange>
          </a:blip>
          <a:srcRect/>
          <a:stretch>
            <a:fillRect/>
          </a:stretch>
        </p:blipFill>
        <p:spPr bwMode="auto">
          <a:xfrm>
            <a:off x="1714480" y="2714620"/>
            <a:ext cx="4685660" cy="39290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texto"/>
          <p:cNvSpPr>
            <a:spLocks noGrp="1"/>
          </p:cNvSpPr>
          <p:nvPr>
            <p:ph type="body" sz="quarter" idx="14"/>
          </p:nvPr>
        </p:nvSpPr>
        <p:spPr/>
        <p:txBody>
          <a:bodyPr/>
          <a:lstStyle/>
          <a:p>
            <a:r>
              <a:rPr smtClean="0"/>
              <a:t>RepRapBCN Team</a:t>
            </a:r>
            <a:endParaRPr lang="es-ES" dirty="0"/>
          </a:p>
        </p:txBody>
      </p:sp>
      <p:sp>
        <p:nvSpPr>
          <p:cNvPr id="6" name="5 Título"/>
          <p:cNvSpPr>
            <a:spLocks noGrp="1"/>
          </p:cNvSpPr>
          <p:nvPr>
            <p:ph type="ctrTitle"/>
          </p:nvPr>
        </p:nvSpPr>
        <p:spPr>
          <a:xfrm>
            <a:off x="1000100" y="3000372"/>
            <a:ext cx="7143800" cy="369881"/>
          </a:xfrm>
        </p:spPr>
        <p:txBody>
          <a:bodyPr/>
          <a:lstStyle/>
          <a:p>
            <a:r>
              <a:rPr lang="en-US" sz="2200" b="1" dirty="0" smtClean="0">
                <a:latin typeface="Century Gothic" pitchFamily="34" charset="0"/>
              </a:rPr>
              <a:t>We hope you enjoy the experience!</a:t>
            </a:r>
            <a:r>
              <a:rPr lang="en-US" sz="2200" dirty="0" smtClean="0">
                <a:latin typeface="Century Gothic" pitchFamily="34" charset="0"/>
              </a:rPr>
              <a:t/>
            </a:r>
            <a:br>
              <a:rPr lang="en-US" sz="2200" dirty="0" smtClean="0">
                <a:latin typeface="Century Gothic" pitchFamily="34" charset="0"/>
              </a:rPr>
            </a:br>
            <a:r>
              <a:rPr lang="en-US" sz="2000" dirty="0" smtClean="0">
                <a:latin typeface="Century Gothic" pitchFamily="34" charset="0"/>
              </a:rPr>
              <a:t>Do not forget to follow us on Twitter and </a:t>
            </a:r>
            <a:r>
              <a:rPr lang="en-US" sz="2000" dirty="0" err="1" smtClean="0">
                <a:latin typeface="Century Gothic" pitchFamily="34" charset="0"/>
              </a:rPr>
              <a:t>Facebook</a:t>
            </a:r>
            <a:r>
              <a:rPr lang="en-US" sz="2000" dirty="0" smtClean="0">
                <a:latin typeface="Century Gothic" pitchFamily="34" charset="0"/>
              </a:rPr>
              <a:t/>
            </a:r>
            <a:br>
              <a:rPr lang="en-US" sz="2000" dirty="0" smtClean="0">
                <a:latin typeface="Century Gothic" pitchFamily="34" charset="0"/>
              </a:rPr>
            </a:br>
            <a:r>
              <a:rPr lang="en-US" sz="2000" dirty="0" smtClean="0">
                <a:latin typeface="Century Gothic" pitchFamily="34" charset="0"/>
              </a:rPr>
              <a:t>For any questions visit our forum!</a:t>
            </a:r>
            <a:r>
              <a:rPr lang="en-US" dirty="0" smtClean="0"/>
              <a:t/>
            </a:r>
            <a:br>
              <a:rPr lang="en-US" dirty="0" smtClean="0"/>
            </a:br>
            <a:endParaRPr lang="es-E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lang="es-ES" dirty="0" err="1" smtClean="0"/>
              <a:t>Welcome</a:t>
            </a:r>
            <a:endParaRPr lang="es-ES" dirty="0" smtClean="0"/>
          </a:p>
        </p:txBody>
      </p:sp>
      <p:sp>
        <p:nvSpPr>
          <p:cNvPr id="3" name="2 Marcador de contenido"/>
          <p:cNvSpPr>
            <a:spLocks noGrp="1"/>
          </p:cNvSpPr>
          <p:nvPr>
            <p:ph type="body" sz="quarter" idx="14"/>
          </p:nvPr>
        </p:nvSpPr>
        <p:spPr/>
        <p:txBody>
          <a:bodyPr>
            <a:normAutofit/>
          </a:bodyPr>
          <a:lstStyle/>
          <a:p>
            <a:pPr algn="just"/>
            <a:r>
              <a:rPr lang="es-ES" dirty="0" smtClean="0"/>
              <a:t>	</a:t>
            </a:r>
          </a:p>
          <a:p>
            <a:pPr algn="just"/>
            <a:endParaRPr lang="es-ES" dirty="0"/>
          </a:p>
          <a:p>
            <a:pPr algn="just"/>
            <a:endParaRPr lang="es-ES" dirty="0" smtClean="0"/>
          </a:p>
          <a:p>
            <a:pPr algn="just">
              <a:buFont typeface="Arial" pitchFamily="34" charset="0"/>
              <a:buChar char="•"/>
            </a:pPr>
            <a:r>
              <a:rPr lang="en-US" sz="1600" dirty="0">
                <a:latin typeface="Century Gothic" pitchFamily="34" charset="0"/>
              </a:rPr>
              <a:t>If you're holding this book means you're ready to start assembling your </a:t>
            </a:r>
            <a:r>
              <a:rPr lang="en-US" sz="1600" b="1" dirty="0">
                <a:latin typeface="Century Gothic" pitchFamily="34" charset="0"/>
              </a:rPr>
              <a:t>BCN3D+ </a:t>
            </a:r>
            <a:r>
              <a:rPr lang="en-US" sz="1600" dirty="0" smtClean="0">
                <a:latin typeface="Century Gothic" pitchFamily="34" charset="0"/>
              </a:rPr>
              <a:t>. </a:t>
            </a:r>
            <a:r>
              <a:rPr lang="en-US" sz="1600" dirty="0">
                <a:latin typeface="Century Gothic" pitchFamily="34" charset="0"/>
              </a:rPr>
              <a:t>We hope you will enjoy the experience during the construction process of your printer and also after creating your pieces.</a:t>
            </a:r>
            <a:endParaRPr lang="es-ES" sz="1600" dirty="0">
              <a:latin typeface="Century Gothic" pitchFamily="34" charset="0"/>
            </a:endParaRPr>
          </a:p>
          <a:p>
            <a:pPr algn="just">
              <a:buFont typeface="Arial" pitchFamily="34" charset="0"/>
              <a:buChar char="•"/>
            </a:pPr>
            <a:endParaRPr lang="es-ES" sz="1600" dirty="0" smtClean="0">
              <a:latin typeface="Century Gothic" pitchFamily="34" charset="0"/>
            </a:endParaRPr>
          </a:p>
          <a:p>
            <a:pPr algn="just">
              <a:buFont typeface="Arial" pitchFamily="34" charset="0"/>
              <a:buChar char="•"/>
            </a:pPr>
            <a:endParaRPr lang="es-ES" sz="1600" dirty="0">
              <a:latin typeface="Century Gothic" pitchFamily="34" charset="0"/>
            </a:endParaRPr>
          </a:p>
          <a:p>
            <a:pPr algn="just">
              <a:buFont typeface="Arial" pitchFamily="34" charset="0"/>
              <a:buChar char="•"/>
            </a:pPr>
            <a:r>
              <a:rPr lang="en-US" sz="1600" dirty="0">
                <a:latin typeface="Century Gothic" pitchFamily="34" charset="0"/>
              </a:rPr>
              <a:t>Before you start we going to make a </a:t>
            </a:r>
            <a:r>
              <a:rPr lang="en-US" sz="1600" b="1" dirty="0">
                <a:latin typeface="Century Gothic" pitchFamily="34" charset="0"/>
              </a:rPr>
              <a:t>brief introduction </a:t>
            </a:r>
            <a:r>
              <a:rPr lang="en-US" sz="1600" dirty="0">
                <a:latin typeface="Century Gothic" pitchFamily="34" charset="0"/>
              </a:rPr>
              <a:t>to the series of manuals for a even </a:t>
            </a:r>
            <a:r>
              <a:rPr lang="en-US" sz="1600" b="1" dirty="0">
                <a:latin typeface="Century Gothic" pitchFamily="34" charset="0"/>
              </a:rPr>
              <a:t>easier </a:t>
            </a:r>
            <a:r>
              <a:rPr lang="en-US" sz="1600" dirty="0">
                <a:latin typeface="Century Gothic" pitchFamily="34" charset="0"/>
              </a:rPr>
              <a:t>experience.</a:t>
            </a:r>
          </a:p>
          <a:p>
            <a:pPr>
              <a:buFont typeface="Arial" pitchFamily="34" charset="0"/>
              <a:buChar char="•"/>
            </a:pPr>
            <a:endParaRPr lang="es-ES_tradnl" dirty="0"/>
          </a:p>
          <a:p>
            <a:endParaRPr lang="es-ES_tradnl" dirty="0"/>
          </a:p>
          <a:p>
            <a:endParaRPr lang="es-ES_tradnl" dirty="0"/>
          </a:p>
          <a:p>
            <a:pPr marL="0" indent="0"/>
            <a:endParaRPr lang="es-ES_tradnl" dirty="0" smtClean="0"/>
          </a:p>
          <a:p>
            <a:pPr marL="0" indent="0"/>
            <a:endParaRPr lang="es-ES_tradnl" dirty="0"/>
          </a:p>
          <a:p>
            <a:pPr marL="0" indent="0"/>
            <a:endParaRPr lang="es-ES_tradnl" dirty="0" smtClean="0"/>
          </a:p>
          <a:p>
            <a:endParaRPr lang="es-ES_tradnl" dirty="0" smtClean="0"/>
          </a:p>
        </p:txBody>
      </p:sp>
      <p:sp>
        <p:nvSpPr>
          <p:cNvPr id="28674" name="AutoShape 2"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dirty="0"/>
          </a:p>
        </p:txBody>
      </p:sp>
      <p:sp>
        <p:nvSpPr>
          <p:cNvPr id="28676" name="AutoShape 4"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dirty="0"/>
          </a:p>
        </p:txBody>
      </p:sp>
      <p:sp>
        <p:nvSpPr>
          <p:cNvPr id="28678" name="AutoShape 6"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smtClean="0"/>
              <a:t>Location of the manuals</a:t>
            </a:r>
            <a:endParaRPr lang="es-ES" dirty="0" smtClean="0"/>
          </a:p>
        </p:txBody>
      </p:sp>
      <p:sp>
        <p:nvSpPr>
          <p:cNvPr id="3" name="2 Marcador de contenido"/>
          <p:cNvSpPr>
            <a:spLocks noGrp="1"/>
          </p:cNvSpPr>
          <p:nvPr>
            <p:ph type="body" sz="quarter" idx="14"/>
          </p:nvPr>
        </p:nvSpPr>
        <p:spPr/>
        <p:txBody>
          <a:bodyPr>
            <a:normAutofit/>
          </a:bodyPr>
          <a:lstStyle/>
          <a:p>
            <a:pPr algn="just"/>
            <a:r>
              <a:rPr lang="es-ES" dirty="0" smtClean="0"/>
              <a:t>	</a:t>
            </a:r>
          </a:p>
          <a:p>
            <a:pPr algn="just"/>
            <a:endParaRPr lang="es-ES" dirty="0"/>
          </a:p>
          <a:p>
            <a:pPr algn="just"/>
            <a:endParaRPr lang="es-ES" dirty="0" smtClean="0"/>
          </a:p>
          <a:p>
            <a:pPr algn="just">
              <a:buFont typeface="Arial" pitchFamily="34" charset="0"/>
              <a:buChar char="•"/>
            </a:pPr>
            <a:r>
              <a:rPr lang="en-US" sz="1600" dirty="0">
                <a:latin typeface="Century Gothic" pitchFamily="34" charset="0"/>
              </a:rPr>
              <a:t>In the directory of manuals from the </a:t>
            </a:r>
            <a:r>
              <a:rPr lang="en-US" sz="1600" b="1" dirty="0">
                <a:latin typeface="Century Gothic" pitchFamily="34" charset="0"/>
              </a:rPr>
              <a:t>SD card</a:t>
            </a:r>
            <a:r>
              <a:rPr lang="en-US" sz="1600" dirty="0">
                <a:latin typeface="Century Gothic" pitchFamily="34" charset="0"/>
              </a:rPr>
              <a:t> are 8 folders. Each corresponds to a subsystem of the printer and will assemble them in the </a:t>
            </a:r>
            <a:r>
              <a:rPr lang="en-US" sz="1600" b="1" dirty="0">
                <a:latin typeface="Century Gothic" pitchFamily="34" charset="0"/>
              </a:rPr>
              <a:t>indicated order</a:t>
            </a:r>
            <a:r>
              <a:rPr lang="en-US" sz="1600" dirty="0">
                <a:latin typeface="Century Gothic" pitchFamily="34" charset="0"/>
              </a:rPr>
              <a:t>.</a:t>
            </a:r>
            <a:r>
              <a:rPr lang="es-ES" sz="1600" dirty="0" smtClean="0">
                <a:latin typeface="Century Gothic" pitchFamily="34" charset="0"/>
              </a:rPr>
              <a:t> </a:t>
            </a:r>
          </a:p>
          <a:p>
            <a:pPr algn="just">
              <a:buFont typeface="Arial" pitchFamily="34" charset="0"/>
              <a:buChar char="•"/>
            </a:pPr>
            <a:endParaRPr lang="es-ES" sz="1600" dirty="0">
              <a:latin typeface="Century Gothic" pitchFamily="34" charset="0"/>
            </a:endParaRPr>
          </a:p>
          <a:p>
            <a:pPr algn="just">
              <a:buFont typeface="Arial" pitchFamily="34" charset="0"/>
              <a:buChar char="•"/>
            </a:pPr>
            <a:endParaRPr lang="es-ES" sz="1600" dirty="0" smtClean="0">
              <a:latin typeface="Century Gothic" pitchFamily="34" charset="0"/>
            </a:endParaRPr>
          </a:p>
          <a:p>
            <a:pPr algn="just">
              <a:buFont typeface="Arial" pitchFamily="34" charset="0"/>
              <a:buChar char="•"/>
            </a:pPr>
            <a:r>
              <a:rPr lang="en-US" sz="1600" dirty="0">
                <a:latin typeface="Century Gothic" pitchFamily="34" charset="0"/>
              </a:rPr>
              <a:t>This way we begin with the structure of the printer, to continue with the elements that allow movement in all three axes (Y, X and Z). With all the mechanics prepared just miss to add the electronics and LCD screen, and finally the wiring.</a:t>
            </a:r>
            <a:endParaRPr lang="es-ES" sz="1600" dirty="0">
              <a:latin typeface="Century Gothic" pitchFamily="34" charset="0"/>
            </a:endParaRPr>
          </a:p>
          <a:p>
            <a:pPr algn="just">
              <a:buFont typeface="Arial" pitchFamily="34" charset="0"/>
              <a:buChar char="•"/>
            </a:pPr>
            <a:endParaRPr lang="es-ES" dirty="0" smtClean="0"/>
          </a:p>
          <a:p>
            <a:pPr algn="just">
              <a:buFont typeface="Arial" pitchFamily="34" charset="0"/>
              <a:buChar char="•"/>
            </a:pPr>
            <a:endParaRPr lang="es-ES" dirty="0"/>
          </a:p>
          <a:p>
            <a:endParaRPr lang="es-ES_tradnl" dirty="0"/>
          </a:p>
          <a:p>
            <a:endParaRPr lang="es-ES_tradnl" dirty="0"/>
          </a:p>
          <a:p>
            <a:endParaRPr lang="es-ES_tradnl" dirty="0"/>
          </a:p>
          <a:p>
            <a:pPr marL="0" indent="0"/>
            <a:endParaRPr lang="es-ES_tradnl" dirty="0" smtClean="0"/>
          </a:p>
          <a:p>
            <a:pPr marL="0" indent="0"/>
            <a:endParaRPr lang="es-ES_tradnl" dirty="0"/>
          </a:p>
          <a:p>
            <a:pPr marL="0" indent="0"/>
            <a:endParaRPr lang="es-ES_tradnl" dirty="0" smtClean="0"/>
          </a:p>
          <a:p>
            <a:endParaRPr lang="es-ES_tradnl" dirty="0" smtClean="0"/>
          </a:p>
        </p:txBody>
      </p:sp>
      <p:sp>
        <p:nvSpPr>
          <p:cNvPr id="28674" name="AutoShape 2"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dirty="0"/>
          </a:p>
        </p:txBody>
      </p:sp>
      <p:sp>
        <p:nvSpPr>
          <p:cNvPr id="28676" name="AutoShape 4"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dirty="0"/>
          </a:p>
        </p:txBody>
      </p:sp>
      <p:sp>
        <p:nvSpPr>
          <p:cNvPr id="28678" name="AutoShape 6"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smtClean="0"/>
              <a:t>File </a:t>
            </a:r>
            <a:r>
              <a:rPr smtClean="0"/>
              <a:t>types</a:t>
            </a:r>
            <a:endParaRPr lang="es-ES" dirty="0" smtClean="0"/>
          </a:p>
        </p:txBody>
      </p:sp>
      <p:sp>
        <p:nvSpPr>
          <p:cNvPr id="3" name="2 Marcador de contenido"/>
          <p:cNvSpPr>
            <a:spLocks noGrp="1"/>
          </p:cNvSpPr>
          <p:nvPr>
            <p:ph type="body" sz="quarter" idx="14"/>
          </p:nvPr>
        </p:nvSpPr>
        <p:spPr/>
        <p:txBody>
          <a:bodyPr>
            <a:normAutofit/>
          </a:bodyPr>
          <a:lstStyle/>
          <a:p>
            <a:pPr algn="just"/>
            <a:r>
              <a:rPr lang="es-ES" dirty="0" smtClean="0"/>
              <a:t>	</a:t>
            </a:r>
          </a:p>
          <a:p>
            <a:pPr algn="just"/>
            <a:endParaRPr lang="es-ES" dirty="0"/>
          </a:p>
          <a:p>
            <a:pPr algn="just"/>
            <a:endParaRPr lang="es-ES" dirty="0" smtClean="0"/>
          </a:p>
          <a:p>
            <a:pPr algn="just">
              <a:buFont typeface="Arial" pitchFamily="34" charset="0"/>
              <a:buChar char="•"/>
            </a:pPr>
            <a:r>
              <a:rPr lang="en-US" sz="1600" dirty="0">
                <a:latin typeface="Century Gothic" pitchFamily="34" charset="0"/>
              </a:rPr>
              <a:t>In each folder you will find 2 types of file with the same </a:t>
            </a:r>
            <a:r>
              <a:rPr lang="en-US" sz="1600" dirty="0" smtClean="0">
                <a:latin typeface="Century Gothic" pitchFamily="34" charset="0"/>
              </a:rPr>
              <a:t>name</a:t>
            </a:r>
            <a:r>
              <a:rPr lang="es-ES" sz="1600" dirty="0" smtClean="0">
                <a:latin typeface="Century Gothic" pitchFamily="34" charset="0"/>
              </a:rPr>
              <a:t>:</a:t>
            </a:r>
          </a:p>
          <a:p>
            <a:pPr lvl="1" algn="just">
              <a:buFont typeface="Courier New" pitchFamily="49" charset="0"/>
              <a:buChar char="o"/>
            </a:pPr>
            <a:r>
              <a:rPr lang="en-US" sz="1600" b="1" dirty="0" smtClean="0">
                <a:latin typeface="Century Gothic" pitchFamily="34" charset="0"/>
              </a:rPr>
              <a:t>*.exe </a:t>
            </a:r>
            <a:r>
              <a:rPr lang="en-US" sz="1600" dirty="0" smtClean="0">
                <a:latin typeface="Century Gothic" pitchFamily="34" charset="0"/>
              </a:rPr>
              <a:t>file is an application that offers an interactive guide assembly. You can zoom, move and rotate the view. </a:t>
            </a:r>
            <a:r>
              <a:rPr lang="en-US" sz="1600" b="1" dirty="0" smtClean="0">
                <a:latin typeface="Century Gothic" pitchFamily="34" charset="0"/>
              </a:rPr>
              <a:t>We recommend this to use</a:t>
            </a:r>
            <a:r>
              <a:rPr lang="en-US" sz="1600" dirty="0" smtClean="0">
                <a:latin typeface="Century Gothic" pitchFamily="34" charset="0"/>
              </a:rPr>
              <a:t> because it allows much better understanding of the assembly.</a:t>
            </a:r>
            <a:endParaRPr lang="es-ES" sz="1600" dirty="0" smtClean="0">
              <a:latin typeface="Century Gothic" pitchFamily="34" charset="0"/>
            </a:endParaRPr>
          </a:p>
          <a:p>
            <a:pPr lvl="1" algn="just">
              <a:buFont typeface="Courier New" pitchFamily="49" charset="0"/>
              <a:buChar char="o"/>
            </a:pPr>
            <a:endParaRPr lang="es-ES" sz="1600" dirty="0" smtClean="0">
              <a:latin typeface="Century Gothic" pitchFamily="34" charset="0"/>
            </a:endParaRPr>
          </a:p>
          <a:p>
            <a:pPr lvl="1" algn="just">
              <a:buFont typeface="Courier New" pitchFamily="49" charset="0"/>
              <a:buChar char="o"/>
            </a:pPr>
            <a:r>
              <a:rPr lang="en-US" sz="1600" b="1" dirty="0" smtClean="0">
                <a:latin typeface="Century Gothic" pitchFamily="34" charset="0"/>
              </a:rPr>
              <a:t>*.pdf </a:t>
            </a:r>
            <a:r>
              <a:rPr lang="en-US" sz="1600" dirty="0" smtClean="0">
                <a:latin typeface="Century Gothic" pitchFamily="34" charset="0"/>
              </a:rPr>
              <a:t>file is a sequence of images that correspond to the interactive slides manual. It's equivalent to the above but designed for those users who can not run the application (especially </a:t>
            </a:r>
            <a:r>
              <a:rPr lang="en-US" sz="1600" b="1" dirty="0" smtClean="0">
                <a:latin typeface="Century Gothic" pitchFamily="34" charset="0"/>
              </a:rPr>
              <a:t>Mac and Linux</a:t>
            </a:r>
            <a:r>
              <a:rPr lang="en-US" sz="1600" dirty="0" smtClean="0">
                <a:latin typeface="Century Gothic" pitchFamily="34" charset="0"/>
              </a:rPr>
              <a:t>). Also useful is the .</a:t>
            </a:r>
            <a:r>
              <a:rPr lang="en-US" sz="1600" dirty="0" err="1" smtClean="0">
                <a:latin typeface="Century Gothic" pitchFamily="34" charset="0"/>
              </a:rPr>
              <a:t>pdf</a:t>
            </a:r>
            <a:r>
              <a:rPr lang="en-US" sz="1600" dirty="0" smtClean="0">
                <a:latin typeface="Century Gothic" pitchFamily="34" charset="0"/>
              </a:rPr>
              <a:t> file if you want to assemble the printer with a </a:t>
            </a:r>
            <a:r>
              <a:rPr lang="en-US" sz="1600" b="1" dirty="0" smtClean="0">
                <a:latin typeface="Century Gothic" pitchFamily="34" charset="0"/>
              </a:rPr>
              <a:t>paper edition </a:t>
            </a:r>
            <a:r>
              <a:rPr lang="en-US" sz="1600" dirty="0" smtClean="0">
                <a:latin typeface="Century Gothic" pitchFamily="34" charset="0"/>
              </a:rPr>
              <a:t>of the manual.</a:t>
            </a:r>
            <a:endParaRPr lang="es-ES" sz="1600" dirty="0" smtClean="0">
              <a:latin typeface="Century Gothic" pitchFamily="34" charset="0"/>
            </a:endParaRPr>
          </a:p>
          <a:p>
            <a:pPr lvl="1">
              <a:buFont typeface="Courier New" pitchFamily="49" charset="0"/>
              <a:buChar char="o"/>
            </a:pPr>
            <a:endParaRPr lang="es-ES" dirty="0" smtClean="0"/>
          </a:p>
          <a:p>
            <a:pPr>
              <a:buFont typeface="Arial" pitchFamily="34" charset="0"/>
              <a:buChar char="•"/>
            </a:pPr>
            <a:endParaRPr lang="es-ES" dirty="0"/>
          </a:p>
          <a:p>
            <a:pPr algn="just">
              <a:buFont typeface="Arial" pitchFamily="34" charset="0"/>
              <a:buChar char="•"/>
            </a:pPr>
            <a:endParaRPr lang="es-ES" dirty="0"/>
          </a:p>
          <a:p>
            <a:pPr algn="just">
              <a:buFont typeface="Arial" pitchFamily="34" charset="0"/>
              <a:buChar char="•"/>
            </a:pPr>
            <a:endParaRPr lang="es-ES" dirty="0" smtClean="0"/>
          </a:p>
          <a:p>
            <a:pPr algn="just">
              <a:buFont typeface="Arial" pitchFamily="34" charset="0"/>
              <a:buChar char="•"/>
            </a:pPr>
            <a:endParaRPr lang="es-ES" dirty="0"/>
          </a:p>
          <a:p>
            <a:endParaRPr lang="es-ES_tradnl" dirty="0"/>
          </a:p>
          <a:p>
            <a:endParaRPr lang="es-ES_tradnl" dirty="0"/>
          </a:p>
          <a:p>
            <a:endParaRPr lang="es-ES_tradnl" dirty="0"/>
          </a:p>
          <a:p>
            <a:pPr marL="0" indent="0"/>
            <a:endParaRPr lang="es-ES_tradnl" dirty="0" smtClean="0"/>
          </a:p>
          <a:p>
            <a:pPr marL="0" indent="0"/>
            <a:endParaRPr lang="es-ES_tradnl" dirty="0"/>
          </a:p>
          <a:p>
            <a:pPr marL="0" indent="0"/>
            <a:endParaRPr lang="es-ES_tradnl" dirty="0" smtClean="0"/>
          </a:p>
          <a:p>
            <a:endParaRPr lang="es-ES_tradnl" dirty="0" smtClean="0"/>
          </a:p>
        </p:txBody>
      </p:sp>
      <p:sp>
        <p:nvSpPr>
          <p:cNvPr id="28674" name="AutoShape 2"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6" name="AutoShape 4"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8" name="AutoShape 6"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smtClean="0"/>
              <a:t>Interactive </a:t>
            </a:r>
            <a:r>
              <a:rPr smtClean="0"/>
              <a:t>operation manual</a:t>
            </a:r>
            <a:endParaRPr lang="es-ES" dirty="0"/>
          </a:p>
        </p:txBody>
      </p:sp>
      <p:sp>
        <p:nvSpPr>
          <p:cNvPr id="3" name="2 Marcador de contenido"/>
          <p:cNvSpPr>
            <a:spLocks noGrp="1"/>
          </p:cNvSpPr>
          <p:nvPr>
            <p:ph type="body" sz="quarter" idx="14"/>
          </p:nvPr>
        </p:nvSpPr>
        <p:spPr/>
        <p:txBody>
          <a:bodyPr>
            <a:normAutofit/>
          </a:bodyPr>
          <a:lstStyle/>
          <a:p>
            <a:pPr algn="just">
              <a:buFont typeface="Arial" pitchFamily="34" charset="0"/>
              <a:buChar char="•"/>
            </a:pPr>
            <a:r>
              <a:rPr lang="en-US" sz="1600" dirty="0">
                <a:latin typeface="Century Gothic" pitchFamily="34" charset="0"/>
              </a:rPr>
              <a:t>The application of the interactive manual is easy to use, you just need to know the icons </a:t>
            </a:r>
            <a:r>
              <a:rPr lang="en-US" sz="1600" b="1" dirty="0">
                <a:latin typeface="Century Gothic" pitchFamily="34" charset="0"/>
              </a:rPr>
              <a:t>to manipulate the views of the 3D printer assembly </a:t>
            </a:r>
            <a:r>
              <a:rPr lang="es-ES" sz="1600" b="1" dirty="0" smtClean="0">
                <a:latin typeface="Century Gothic" pitchFamily="34" charset="0"/>
              </a:rPr>
              <a:t>:</a:t>
            </a:r>
          </a:p>
          <a:p>
            <a:pPr lvl="1">
              <a:buNone/>
            </a:pPr>
            <a:endParaRPr lang="es-ES" dirty="0" smtClean="0"/>
          </a:p>
          <a:p>
            <a:pPr lvl="1">
              <a:buNone/>
            </a:pPr>
            <a:endParaRPr lang="es-ES" dirty="0" smtClean="0"/>
          </a:p>
          <a:p>
            <a:pPr lvl="1">
              <a:buFont typeface="Courier New" pitchFamily="49" charset="0"/>
              <a:buChar char="o"/>
            </a:pPr>
            <a:endParaRPr lang="es-ES" dirty="0" smtClean="0"/>
          </a:p>
          <a:p>
            <a:pPr>
              <a:buFont typeface="Arial" pitchFamily="34" charset="0"/>
              <a:buChar char="•"/>
            </a:pPr>
            <a:endParaRPr lang="es-ES" dirty="0"/>
          </a:p>
          <a:p>
            <a:pPr algn="just">
              <a:buFont typeface="Arial" pitchFamily="34" charset="0"/>
              <a:buChar char="•"/>
            </a:pPr>
            <a:endParaRPr lang="es-ES" dirty="0"/>
          </a:p>
          <a:p>
            <a:pPr algn="just">
              <a:buFont typeface="Arial" pitchFamily="34" charset="0"/>
              <a:buChar char="•"/>
            </a:pPr>
            <a:endParaRPr lang="es-ES" dirty="0" smtClean="0"/>
          </a:p>
          <a:p>
            <a:pPr algn="just">
              <a:buFont typeface="Arial" pitchFamily="34" charset="0"/>
              <a:buChar char="•"/>
            </a:pPr>
            <a:endParaRPr lang="es-ES" dirty="0"/>
          </a:p>
          <a:p>
            <a:endParaRPr lang="es-ES_tradnl" dirty="0"/>
          </a:p>
          <a:p>
            <a:endParaRPr lang="es-ES_tradnl" dirty="0"/>
          </a:p>
          <a:p>
            <a:endParaRPr lang="es-ES_tradnl" dirty="0"/>
          </a:p>
          <a:p>
            <a:pPr marL="0" indent="0"/>
            <a:endParaRPr lang="es-ES_tradnl" dirty="0" smtClean="0"/>
          </a:p>
          <a:p>
            <a:pPr marL="0" indent="0"/>
            <a:endParaRPr lang="es-ES_tradnl" dirty="0"/>
          </a:p>
          <a:p>
            <a:pPr marL="0" indent="0"/>
            <a:endParaRPr lang="es-ES_tradnl" dirty="0" smtClean="0"/>
          </a:p>
          <a:p>
            <a:endParaRPr lang="es-ES_tradnl" dirty="0" smtClean="0"/>
          </a:p>
        </p:txBody>
      </p:sp>
      <p:sp>
        <p:nvSpPr>
          <p:cNvPr id="28674" name="AutoShape 2"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6" name="AutoShape 4"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8" name="AutoShape 6"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pic>
        <p:nvPicPr>
          <p:cNvPr id="1026" name="Picture 2" descr="C:\Users\epallares\Desktop\Sin título.png"/>
          <p:cNvPicPr>
            <a:picLocks noChangeAspect="1" noChangeArrowheads="1"/>
          </p:cNvPicPr>
          <p:nvPr/>
        </p:nvPicPr>
        <p:blipFill>
          <a:blip r:embed="rId2" cstate="print"/>
          <a:srcRect/>
          <a:stretch>
            <a:fillRect/>
          </a:stretch>
        </p:blipFill>
        <p:spPr bwMode="auto">
          <a:xfrm>
            <a:off x="971600" y="1772816"/>
            <a:ext cx="6843218" cy="4784689"/>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smtClean="0"/>
              <a:t>Interactive operation manual: Navigation</a:t>
            </a:r>
            <a:endParaRPr lang="es-ES" dirty="0"/>
          </a:p>
        </p:txBody>
      </p:sp>
      <p:sp>
        <p:nvSpPr>
          <p:cNvPr id="3" name="2 Marcador de contenido"/>
          <p:cNvSpPr>
            <a:spLocks noGrp="1"/>
          </p:cNvSpPr>
          <p:nvPr>
            <p:ph type="body" sz="quarter" idx="14"/>
          </p:nvPr>
        </p:nvSpPr>
        <p:spPr/>
        <p:txBody>
          <a:bodyPr>
            <a:normAutofit/>
          </a:bodyPr>
          <a:lstStyle/>
          <a:p>
            <a:pPr lvl="1">
              <a:buFont typeface="Arial" pitchFamily="34" charset="0"/>
              <a:buChar char="•"/>
            </a:pPr>
            <a:endParaRPr lang="es-ES" i="1" dirty="0" smtClean="0"/>
          </a:p>
          <a:p>
            <a:pPr lvl="1">
              <a:buFont typeface="Arial" pitchFamily="34" charset="0"/>
              <a:buChar char="•"/>
            </a:pPr>
            <a:endParaRPr lang="es-ES" i="1" dirty="0" smtClean="0"/>
          </a:p>
          <a:p>
            <a:pPr lvl="1" algn="just">
              <a:buFont typeface="Arial" pitchFamily="34" charset="0"/>
              <a:buChar char="•"/>
            </a:pPr>
            <a:r>
              <a:rPr lang="en-US" sz="1600" i="1" dirty="0" smtClean="0">
                <a:latin typeface="Century Gothic" pitchFamily="34" charset="0"/>
              </a:rPr>
              <a:t>Sequential Navigation: </a:t>
            </a:r>
            <a:r>
              <a:rPr lang="en-US" sz="1600" dirty="0" smtClean="0">
                <a:latin typeface="Century Gothic" pitchFamily="34" charset="0"/>
              </a:rPr>
              <a:t>To get around the manual you can use the buttons on the top. With them you can </a:t>
            </a:r>
            <a:r>
              <a:rPr lang="en-US" sz="1600" b="1" dirty="0" smtClean="0">
                <a:latin typeface="Century Gothic" pitchFamily="34" charset="0"/>
              </a:rPr>
              <a:t>go back </a:t>
            </a:r>
            <a:r>
              <a:rPr lang="en-US" sz="1600" dirty="0" smtClean="0">
                <a:latin typeface="Century Gothic" pitchFamily="34" charset="0"/>
              </a:rPr>
              <a:t>to a slide, </a:t>
            </a:r>
            <a:r>
              <a:rPr lang="en-US" sz="1600" b="1" dirty="0" smtClean="0">
                <a:latin typeface="Century Gothic" pitchFamily="34" charset="0"/>
              </a:rPr>
              <a:t>play</a:t>
            </a:r>
            <a:r>
              <a:rPr lang="en-US" sz="1600" dirty="0" smtClean="0">
                <a:latin typeface="Century Gothic" pitchFamily="34" charset="0"/>
              </a:rPr>
              <a:t> in auto mode, </a:t>
            </a:r>
            <a:r>
              <a:rPr lang="en-US" sz="1600" b="1" dirty="0" smtClean="0">
                <a:latin typeface="Century Gothic" pitchFamily="34" charset="0"/>
              </a:rPr>
              <a:t>stop</a:t>
            </a:r>
            <a:r>
              <a:rPr lang="en-US" sz="1600" dirty="0" smtClean="0">
                <a:latin typeface="Century Gothic" pitchFamily="34" charset="0"/>
              </a:rPr>
              <a:t> the auto play and go to a slide, in the order they appear</a:t>
            </a:r>
            <a:r>
              <a:rPr lang="es-ES" sz="1600" dirty="0" smtClean="0">
                <a:latin typeface="Century Gothic" pitchFamily="34" charset="0"/>
              </a:rPr>
              <a:t>.</a:t>
            </a:r>
          </a:p>
          <a:p>
            <a:pPr lvl="5" algn="just"/>
            <a:endParaRPr lang="es-ES" sz="1600" dirty="0" smtClean="0">
              <a:latin typeface="Century Gothic" pitchFamily="34" charset="0"/>
            </a:endParaRPr>
          </a:p>
          <a:p>
            <a:pPr lvl="5" algn="just"/>
            <a:r>
              <a:rPr lang="en-US" sz="1600" i="1" dirty="0" smtClean="0">
                <a:latin typeface="Century Gothic" pitchFamily="34" charset="0"/>
              </a:rPr>
              <a:t>Sequential Navigation: </a:t>
            </a:r>
            <a:r>
              <a:rPr lang="en-US" sz="1600" dirty="0" smtClean="0">
                <a:latin typeface="Century Gothic" pitchFamily="34" charset="0"/>
              </a:rPr>
              <a:t>To get around the manual you can use the buttons on the top. With them you can go back to a slide, advance in auto mode, stop the auto play and </a:t>
            </a:r>
            <a:r>
              <a:rPr lang="en-US" sz="1600" b="1" dirty="0" smtClean="0">
                <a:latin typeface="Century Gothic" pitchFamily="34" charset="0"/>
              </a:rPr>
              <a:t>go to a slide</a:t>
            </a:r>
            <a:r>
              <a:rPr lang="en-US" sz="1600" dirty="0" smtClean="0">
                <a:latin typeface="Century Gothic" pitchFamily="34" charset="0"/>
              </a:rPr>
              <a:t>, in the order they appear.</a:t>
            </a:r>
            <a:endParaRPr lang="es-ES" sz="1600" dirty="0" smtClean="0">
              <a:latin typeface="Century Gothic" pitchFamily="34" charset="0"/>
            </a:endParaRPr>
          </a:p>
          <a:p>
            <a:pPr lvl="1">
              <a:buNone/>
            </a:pPr>
            <a:endParaRPr lang="es-ES" dirty="0" smtClean="0"/>
          </a:p>
          <a:p>
            <a:pPr lvl="1">
              <a:buNone/>
            </a:pPr>
            <a:endParaRPr lang="es-ES" dirty="0" smtClean="0"/>
          </a:p>
          <a:p>
            <a:pPr lvl="1">
              <a:buFont typeface="Courier New" pitchFamily="49" charset="0"/>
              <a:buChar char="o"/>
            </a:pPr>
            <a:endParaRPr lang="es-ES" dirty="0" smtClean="0"/>
          </a:p>
          <a:p>
            <a:pPr>
              <a:buFont typeface="Arial" pitchFamily="34" charset="0"/>
              <a:buChar char="•"/>
            </a:pPr>
            <a:endParaRPr lang="es-ES" dirty="0"/>
          </a:p>
          <a:p>
            <a:pPr algn="just">
              <a:buFont typeface="Arial" pitchFamily="34" charset="0"/>
              <a:buChar char="•"/>
            </a:pPr>
            <a:endParaRPr lang="es-ES" dirty="0"/>
          </a:p>
          <a:p>
            <a:pPr algn="just">
              <a:buFont typeface="Arial" pitchFamily="34" charset="0"/>
              <a:buChar char="•"/>
            </a:pPr>
            <a:endParaRPr lang="es-ES" dirty="0" smtClean="0"/>
          </a:p>
          <a:p>
            <a:pPr algn="just">
              <a:buFont typeface="Arial" pitchFamily="34" charset="0"/>
              <a:buChar char="•"/>
            </a:pPr>
            <a:endParaRPr lang="es-ES" dirty="0"/>
          </a:p>
          <a:p>
            <a:endParaRPr lang="es-ES_tradnl" dirty="0"/>
          </a:p>
          <a:p>
            <a:endParaRPr lang="es-ES_tradnl" dirty="0"/>
          </a:p>
          <a:p>
            <a:endParaRPr lang="es-ES_tradnl" dirty="0"/>
          </a:p>
          <a:p>
            <a:pPr marL="0" indent="0"/>
            <a:endParaRPr lang="es-ES_tradnl" dirty="0" smtClean="0"/>
          </a:p>
          <a:p>
            <a:pPr marL="0" indent="0"/>
            <a:endParaRPr lang="es-ES_tradnl" dirty="0"/>
          </a:p>
          <a:p>
            <a:pPr marL="0" indent="0"/>
            <a:endParaRPr lang="es-ES_tradnl" dirty="0" smtClean="0"/>
          </a:p>
          <a:p>
            <a:endParaRPr lang="es-ES_tradnl" dirty="0" smtClean="0"/>
          </a:p>
        </p:txBody>
      </p:sp>
      <p:sp>
        <p:nvSpPr>
          <p:cNvPr id="28674" name="AutoShape 2"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6" name="AutoShape 4"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8" name="AutoShape 6"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pic>
        <p:nvPicPr>
          <p:cNvPr id="2051" name="Picture 3"/>
          <p:cNvPicPr>
            <a:picLocks noChangeAspect="1" noChangeArrowheads="1"/>
          </p:cNvPicPr>
          <p:nvPr/>
        </p:nvPicPr>
        <p:blipFill>
          <a:blip r:embed="rId2" cstate="print">
            <a:clrChange>
              <a:clrFrom>
                <a:srgbClr val="F0F0F0"/>
              </a:clrFrom>
              <a:clrTo>
                <a:srgbClr val="F0F0F0">
                  <a:alpha val="0"/>
                </a:srgbClr>
              </a:clrTo>
            </a:clrChange>
          </a:blip>
          <a:srcRect/>
          <a:stretch>
            <a:fillRect/>
          </a:stretch>
        </p:blipFill>
        <p:spPr bwMode="auto">
          <a:xfrm>
            <a:off x="3707904" y="1340768"/>
            <a:ext cx="1368152" cy="322822"/>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1500166" y="2928934"/>
            <a:ext cx="1285884" cy="35773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smtClean="0"/>
              <a:t>Interactive operation manual: Navigation</a:t>
            </a:r>
            <a:endParaRPr lang="es-ES" dirty="0" smtClean="0"/>
          </a:p>
        </p:txBody>
      </p:sp>
      <p:sp>
        <p:nvSpPr>
          <p:cNvPr id="28674" name="AutoShape 2"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6" name="AutoShape 4"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8" name="AutoShape 6"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11" name="2 Marcador de contenido"/>
          <p:cNvSpPr>
            <a:spLocks noGrp="1"/>
          </p:cNvSpPr>
          <p:nvPr>
            <p:ph type="body" sz="quarter" idx="14"/>
          </p:nvPr>
        </p:nvSpPr>
        <p:spPr>
          <a:xfrm>
            <a:off x="714348" y="1071546"/>
            <a:ext cx="7715304" cy="5214974"/>
          </a:xfrm>
        </p:spPr>
        <p:txBody>
          <a:bodyPr>
            <a:normAutofit/>
          </a:bodyPr>
          <a:lstStyle/>
          <a:p>
            <a:pPr algn="just"/>
            <a:r>
              <a:rPr lang="es-ES" dirty="0" smtClean="0"/>
              <a:t>	</a:t>
            </a:r>
          </a:p>
          <a:p>
            <a:pPr algn="just"/>
            <a:endParaRPr lang="es-ES" dirty="0" smtClean="0"/>
          </a:p>
          <a:p>
            <a:pPr algn="just">
              <a:buFont typeface="Arial" pitchFamily="34" charset="0"/>
              <a:buChar char="•"/>
            </a:pPr>
            <a:r>
              <a:rPr lang="en-US" sz="1600" i="1" dirty="0" smtClean="0">
                <a:latin typeface="Century Gothic" pitchFamily="34" charset="0"/>
              </a:rPr>
              <a:t>Zoom </a:t>
            </a:r>
            <a:r>
              <a:rPr lang="en-US" sz="1600" i="1" dirty="0">
                <a:latin typeface="Century Gothic" pitchFamily="34" charset="0"/>
              </a:rPr>
              <a:t>in / out: </a:t>
            </a:r>
            <a:r>
              <a:rPr lang="en-US" sz="1600" dirty="0">
                <a:latin typeface="Century Gothic" pitchFamily="34" charset="0"/>
              </a:rPr>
              <a:t>By rotating the mouse wheel you can change the </a:t>
            </a:r>
            <a:r>
              <a:rPr lang="en-US" sz="1600" b="1" dirty="0">
                <a:latin typeface="Century Gothic" pitchFamily="34" charset="0"/>
              </a:rPr>
              <a:t>zoom </a:t>
            </a:r>
            <a:r>
              <a:rPr lang="en-US" sz="1600" dirty="0">
                <a:latin typeface="Century Gothic" pitchFamily="34" charset="0"/>
              </a:rPr>
              <a:t>and focus on the area you </a:t>
            </a:r>
            <a:r>
              <a:rPr lang="en-US" sz="1600" dirty="0" smtClean="0">
                <a:latin typeface="Century Gothic" pitchFamily="34" charset="0"/>
              </a:rPr>
              <a:t>want</a:t>
            </a:r>
            <a:r>
              <a:rPr lang="es-ES" sz="1600" dirty="0" smtClean="0">
                <a:latin typeface="Century Gothic" pitchFamily="34" charset="0"/>
              </a:rPr>
              <a:t>.</a:t>
            </a:r>
          </a:p>
          <a:p>
            <a:pPr algn="just">
              <a:buFont typeface="Arial" pitchFamily="34" charset="0"/>
              <a:buChar char="•"/>
            </a:pPr>
            <a:endParaRPr lang="es-ES" sz="1600" dirty="0">
              <a:latin typeface="Century Gothic" pitchFamily="34" charset="0"/>
            </a:endParaRPr>
          </a:p>
          <a:p>
            <a:pPr algn="just">
              <a:buFont typeface="Arial" pitchFamily="34" charset="0"/>
              <a:buChar char="•"/>
            </a:pPr>
            <a:r>
              <a:rPr lang="en-US" sz="1600" i="1" dirty="0">
                <a:latin typeface="Century Gothic" pitchFamily="34" charset="0"/>
              </a:rPr>
              <a:t>Move:</a:t>
            </a:r>
            <a:r>
              <a:rPr lang="en-US" sz="1600" dirty="0">
                <a:latin typeface="Century Gothic" pitchFamily="34" charset="0"/>
              </a:rPr>
              <a:t> With the same wheel, but using it in button mode you can </a:t>
            </a:r>
            <a:r>
              <a:rPr lang="en-US" sz="1600" b="1" dirty="0">
                <a:latin typeface="Century Gothic" pitchFamily="34" charset="0"/>
              </a:rPr>
              <a:t>scroll</a:t>
            </a:r>
            <a:r>
              <a:rPr lang="en-US" sz="1600" dirty="0">
                <a:latin typeface="Century Gothic" pitchFamily="34" charset="0"/>
              </a:rPr>
              <a:t> the image. This way you can move to different parts of the printer without changing the perspective</a:t>
            </a:r>
            <a:r>
              <a:rPr lang="en-US" sz="1600" dirty="0" smtClean="0">
                <a:latin typeface="Century Gothic" pitchFamily="34" charset="0"/>
              </a:rPr>
              <a:t>.</a:t>
            </a:r>
          </a:p>
          <a:p>
            <a:pPr algn="just">
              <a:buFont typeface="Arial" pitchFamily="34" charset="0"/>
              <a:buChar char="•"/>
            </a:pPr>
            <a:endParaRPr lang="es-ES" sz="1600" dirty="0">
              <a:latin typeface="Century Gothic" pitchFamily="34" charset="0"/>
            </a:endParaRPr>
          </a:p>
          <a:p>
            <a:pPr algn="just">
              <a:buFont typeface="Arial" pitchFamily="34" charset="0"/>
              <a:buChar char="•"/>
            </a:pPr>
            <a:r>
              <a:rPr lang="en-US" sz="1600" i="1" dirty="0">
                <a:latin typeface="Century Gothic" pitchFamily="34" charset="0"/>
              </a:rPr>
              <a:t>Rotate:</a:t>
            </a:r>
            <a:r>
              <a:rPr lang="en-US" sz="1600" dirty="0">
                <a:latin typeface="Century Gothic" pitchFamily="34" charset="0"/>
              </a:rPr>
              <a:t> If you need to get </a:t>
            </a:r>
            <a:r>
              <a:rPr lang="en-US" sz="1600" b="1" dirty="0">
                <a:latin typeface="Century Gothic" pitchFamily="34" charset="0"/>
              </a:rPr>
              <a:t>another point of view</a:t>
            </a:r>
            <a:r>
              <a:rPr lang="en-US" sz="1600" dirty="0">
                <a:latin typeface="Century Gothic" pitchFamily="34" charset="0"/>
              </a:rPr>
              <a:t>, you can change the perspective by using the right mouse button, holding it down while you rotate the view.</a:t>
            </a:r>
            <a:endParaRPr lang="es-ES" sz="1600" dirty="0" smtClean="0">
              <a:latin typeface="Century Gothic" pitchFamily="34" charset="0"/>
            </a:endParaRPr>
          </a:p>
          <a:p>
            <a:pPr lvl="1">
              <a:buFont typeface="Courier New" pitchFamily="49" charset="0"/>
              <a:buChar char="o"/>
            </a:pPr>
            <a:endParaRPr lang="es-ES" dirty="0" smtClean="0"/>
          </a:p>
          <a:p>
            <a:pPr>
              <a:buFont typeface="Arial" pitchFamily="34" charset="0"/>
              <a:buChar char="•"/>
            </a:pPr>
            <a:endParaRPr lang="es-ES" dirty="0"/>
          </a:p>
          <a:p>
            <a:pPr algn="just">
              <a:buFont typeface="Arial" pitchFamily="34" charset="0"/>
              <a:buChar char="•"/>
            </a:pPr>
            <a:endParaRPr lang="es-ES" dirty="0"/>
          </a:p>
          <a:p>
            <a:pPr algn="just">
              <a:buFont typeface="Arial" pitchFamily="34" charset="0"/>
              <a:buChar char="•"/>
            </a:pPr>
            <a:endParaRPr lang="es-ES" dirty="0" smtClean="0"/>
          </a:p>
          <a:p>
            <a:pPr algn="just">
              <a:buFont typeface="Arial" pitchFamily="34" charset="0"/>
              <a:buChar char="•"/>
            </a:pPr>
            <a:endParaRPr lang="es-ES" dirty="0"/>
          </a:p>
          <a:p>
            <a:endParaRPr lang="es-ES_tradnl" dirty="0"/>
          </a:p>
          <a:p>
            <a:endParaRPr lang="es-ES_tradnl" dirty="0"/>
          </a:p>
          <a:p>
            <a:endParaRPr lang="es-ES_tradnl" dirty="0"/>
          </a:p>
          <a:p>
            <a:pPr marL="0" indent="0"/>
            <a:endParaRPr lang="es-ES_tradnl" dirty="0" smtClean="0"/>
          </a:p>
          <a:p>
            <a:pPr marL="0" indent="0"/>
            <a:endParaRPr lang="es-ES_tradnl" dirty="0"/>
          </a:p>
          <a:p>
            <a:pPr marL="0" indent="0"/>
            <a:endParaRPr lang="es-ES_tradnl" dirty="0" smtClean="0"/>
          </a:p>
          <a:p>
            <a:endParaRPr lang="es-ES_tradnl"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smtClean="0"/>
              <a:t>Structure of the chapters</a:t>
            </a:r>
            <a:endParaRPr lang="es-ES" dirty="0" smtClean="0"/>
          </a:p>
        </p:txBody>
      </p:sp>
      <p:sp>
        <p:nvSpPr>
          <p:cNvPr id="28674" name="AutoShape 2"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6" name="AutoShape 4"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8" name="AutoShape 6"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11" name="2 Marcador de contenido"/>
          <p:cNvSpPr>
            <a:spLocks noGrp="1"/>
          </p:cNvSpPr>
          <p:nvPr>
            <p:ph type="body" sz="quarter" idx="14"/>
          </p:nvPr>
        </p:nvSpPr>
        <p:spPr>
          <a:xfrm>
            <a:off x="714348" y="1071546"/>
            <a:ext cx="7715304" cy="5214974"/>
          </a:xfrm>
        </p:spPr>
        <p:txBody>
          <a:bodyPr>
            <a:normAutofit/>
          </a:bodyPr>
          <a:lstStyle/>
          <a:p>
            <a:pPr algn="just"/>
            <a:r>
              <a:rPr lang="es-ES" dirty="0" smtClean="0"/>
              <a:t>	</a:t>
            </a:r>
          </a:p>
          <a:p>
            <a:pPr algn="just"/>
            <a:endParaRPr lang="es-ES" dirty="0" smtClean="0"/>
          </a:p>
          <a:p>
            <a:pPr algn="just"/>
            <a:endParaRPr lang="es-ES" dirty="0"/>
          </a:p>
          <a:p>
            <a:pPr lvl="1">
              <a:buFont typeface="Courier New" pitchFamily="49" charset="0"/>
              <a:buChar char="o"/>
            </a:pPr>
            <a:endParaRPr lang="es-ES" dirty="0" smtClean="0"/>
          </a:p>
          <a:p>
            <a:pPr lvl="1">
              <a:buFont typeface="Courier New" pitchFamily="49" charset="0"/>
              <a:buChar char="o"/>
            </a:pPr>
            <a:endParaRPr lang="es-ES" dirty="0" smtClean="0"/>
          </a:p>
          <a:p>
            <a:pPr>
              <a:buFont typeface="Arial" pitchFamily="34" charset="0"/>
              <a:buChar char="•"/>
            </a:pPr>
            <a:endParaRPr lang="es-ES" dirty="0"/>
          </a:p>
          <a:p>
            <a:pPr algn="just">
              <a:buFont typeface="Arial" pitchFamily="34" charset="0"/>
              <a:buChar char="•"/>
            </a:pPr>
            <a:endParaRPr lang="es-ES" dirty="0"/>
          </a:p>
          <a:p>
            <a:pPr algn="just">
              <a:buFont typeface="Arial" pitchFamily="34" charset="0"/>
              <a:buChar char="•"/>
            </a:pPr>
            <a:endParaRPr lang="es-ES" dirty="0" smtClean="0"/>
          </a:p>
          <a:p>
            <a:pPr algn="just">
              <a:buFont typeface="Arial" pitchFamily="34" charset="0"/>
              <a:buChar char="•"/>
            </a:pPr>
            <a:endParaRPr lang="es-ES" dirty="0"/>
          </a:p>
          <a:p>
            <a:endParaRPr lang="es-ES_tradnl" dirty="0"/>
          </a:p>
          <a:p>
            <a:endParaRPr lang="es-ES_tradnl" dirty="0"/>
          </a:p>
          <a:p>
            <a:endParaRPr lang="es-ES_tradnl" dirty="0"/>
          </a:p>
          <a:p>
            <a:pPr marL="0" indent="0"/>
            <a:endParaRPr lang="es-ES_tradnl" dirty="0" smtClean="0"/>
          </a:p>
          <a:p>
            <a:pPr marL="0" indent="0"/>
            <a:endParaRPr lang="es-ES_tradnl" dirty="0"/>
          </a:p>
          <a:p>
            <a:pPr marL="0" indent="0"/>
            <a:endParaRPr lang="es-ES_tradnl" dirty="0" smtClean="0"/>
          </a:p>
          <a:p>
            <a:endParaRPr lang="es-ES_tradnl" dirty="0" smtClean="0"/>
          </a:p>
        </p:txBody>
      </p:sp>
      <p:pic>
        <p:nvPicPr>
          <p:cNvPr id="1741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39752" y="2924944"/>
            <a:ext cx="4048089" cy="3720220"/>
          </a:xfrm>
          <a:prstGeom prst="rect">
            <a:avLst/>
          </a:prstGeom>
          <a:noFill/>
          <a:ln w="9525">
            <a:noFill/>
            <a:miter lim="800000"/>
            <a:headEnd/>
            <a:tailEnd/>
          </a:ln>
        </p:spPr>
      </p:pic>
      <p:sp>
        <p:nvSpPr>
          <p:cNvPr id="8" name="7 CuadroTexto"/>
          <p:cNvSpPr txBox="1"/>
          <p:nvPr/>
        </p:nvSpPr>
        <p:spPr>
          <a:xfrm>
            <a:off x="928662" y="1142984"/>
            <a:ext cx="7344816" cy="1354217"/>
          </a:xfrm>
          <a:prstGeom prst="rect">
            <a:avLst/>
          </a:prstGeom>
          <a:noFill/>
        </p:spPr>
        <p:txBody>
          <a:bodyPr wrap="square" rtlCol="0">
            <a:spAutoFit/>
          </a:bodyPr>
          <a:lstStyle/>
          <a:p>
            <a:r>
              <a:rPr lang="en-US" sz="1600" b="1" dirty="0" smtClean="0">
                <a:latin typeface="Century Gothic" pitchFamily="34" charset="0"/>
              </a:rPr>
              <a:t>1st Page: Presentation of Chapter</a:t>
            </a:r>
          </a:p>
          <a:p>
            <a:r>
              <a:rPr lang="en-US" sz="1600" dirty="0" smtClean="0">
                <a:latin typeface="Century Gothic" pitchFamily="34" charset="0"/>
              </a:rPr>
              <a:t>The title of the chapter and the whole machine is displayed on the first slide, with the silhouette of the pieces you have assembled so far and in color which have to be installed in this chapter</a:t>
            </a:r>
            <a:r>
              <a:rPr lang="es-ES" sz="1600" dirty="0" smtClean="0">
                <a:latin typeface="Century Gothic" pitchFamily="34" charset="0"/>
              </a:rPr>
              <a:t>. </a:t>
            </a:r>
          </a:p>
          <a:p>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smtClean="0"/>
              <a:t>Structure of the chapters</a:t>
            </a:r>
            <a:endParaRPr lang="es-ES" dirty="0" smtClean="0"/>
          </a:p>
        </p:txBody>
      </p:sp>
      <p:sp>
        <p:nvSpPr>
          <p:cNvPr id="28674" name="AutoShape 2"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6" name="AutoShape 4"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28678" name="AutoShape 6" descr="imap://xmartinez@correufcim.upc.es:143/fetch%3EUID%3E.INBOX%3E8783?part=1.2&amp;type=image/jpeg&amp;filename=20131218_111609.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a-ES"/>
          </a:p>
        </p:txBody>
      </p:sp>
      <p:sp>
        <p:nvSpPr>
          <p:cNvPr id="11" name="2 Marcador de contenido"/>
          <p:cNvSpPr>
            <a:spLocks noGrp="1"/>
          </p:cNvSpPr>
          <p:nvPr>
            <p:ph type="body" sz="quarter" idx="14"/>
          </p:nvPr>
        </p:nvSpPr>
        <p:spPr>
          <a:xfrm>
            <a:off x="714348" y="1071546"/>
            <a:ext cx="7715304" cy="5214974"/>
          </a:xfrm>
        </p:spPr>
        <p:txBody>
          <a:bodyPr>
            <a:normAutofit/>
          </a:bodyPr>
          <a:lstStyle/>
          <a:p>
            <a:pPr algn="just"/>
            <a:r>
              <a:rPr lang="es-ES" dirty="0" smtClean="0"/>
              <a:t>	</a:t>
            </a:r>
          </a:p>
          <a:p>
            <a:pPr algn="just"/>
            <a:endParaRPr lang="es-ES" dirty="0" smtClean="0"/>
          </a:p>
          <a:p>
            <a:pPr algn="just"/>
            <a:endParaRPr lang="es-ES" dirty="0"/>
          </a:p>
          <a:p>
            <a:pPr lvl="1">
              <a:buFont typeface="Courier New" pitchFamily="49" charset="0"/>
              <a:buChar char="o"/>
            </a:pPr>
            <a:endParaRPr lang="es-ES" dirty="0" smtClean="0"/>
          </a:p>
          <a:p>
            <a:pPr lvl="1">
              <a:buFont typeface="Courier New" pitchFamily="49" charset="0"/>
              <a:buChar char="o"/>
            </a:pPr>
            <a:endParaRPr lang="es-ES" dirty="0" smtClean="0"/>
          </a:p>
          <a:p>
            <a:pPr>
              <a:buFont typeface="Arial" pitchFamily="34" charset="0"/>
              <a:buChar char="•"/>
            </a:pPr>
            <a:endParaRPr lang="es-ES" dirty="0"/>
          </a:p>
          <a:p>
            <a:pPr algn="just">
              <a:buFont typeface="Arial" pitchFamily="34" charset="0"/>
              <a:buChar char="•"/>
            </a:pPr>
            <a:endParaRPr lang="es-ES" dirty="0"/>
          </a:p>
          <a:p>
            <a:pPr algn="just">
              <a:buFont typeface="Arial" pitchFamily="34" charset="0"/>
              <a:buChar char="•"/>
            </a:pPr>
            <a:endParaRPr lang="es-ES" dirty="0" smtClean="0"/>
          </a:p>
          <a:p>
            <a:pPr algn="just">
              <a:buFont typeface="Arial" pitchFamily="34" charset="0"/>
              <a:buChar char="•"/>
            </a:pPr>
            <a:endParaRPr lang="es-ES" dirty="0"/>
          </a:p>
          <a:p>
            <a:endParaRPr lang="es-ES_tradnl" dirty="0"/>
          </a:p>
          <a:p>
            <a:endParaRPr lang="es-ES_tradnl" dirty="0"/>
          </a:p>
          <a:p>
            <a:endParaRPr lang="es-ES_tradnl" dirty="0"/>
          </a:p>
          <a:p>
            <a:pPr marL="0" indent="0"/>
            <a:endParaRPr lang="es-ES_tradnl" dirty="0" smtClean="0"/>
          </a:p>
          <a:p>
            <a:pPr marL="0" indent="0"/>
            <a:endParaRPr lang="es-ES_tradnl" dirty="0"/>
          </a:p>
          <a:p>
            <a:pPr marL="0" indent="0"/>
            <a:endParaRPr lang="es-ES_tradnl" dirty="0" smtClean="0"/>
          </a:p>
          <a:p>
            <a:endParaRPr lang="es-ES_tradnl" dirty="0" smtClean="0"/>
          </a:p>
        </p:txBody>
      </p:sp>
      <p:sp>
        <p:nvSpPr>
          <p:cNvPr id="8" name="7 CuadroTexto"/>
          <p:cNvSpPr txBox="1"/>
          <p:nvPr/>
        </p:nvSpPr>
        <p:spPr>
          <a:xfrm>
            <a:off x="971600" y="908720"/>
            <a:ext cx="7344816" cy="2339102"/>
          </a:xfrm>
          <a:prstGeom prst="rect">
            <a:avLst/>
          </a:prstGeom>
          <a:noFill/>
        </p:spPr>
        <p:txBody>
          <a:bodyPr wrap="square" rtlCol="0">
            <a:spAutoFit/>
          </a:bodyPr>
          <a:lstStyle/>
          <a:p>
            <a:pPr algn="just"/>
            <a:endParaRPr lang="en-US" sz="1600" b="1" dirty="0" smtClean="0">
              <a:latin typeface="Century Gothic" pitchFamily="34" charset="0"/>
            </a:endParaRPr>
          </a:p>
          <a:p>
            <a:pPr algn="just"/>
            <a:r>
              <a:rPr lang="en-US" sz="1600" b="1" dirty="0" smtClean="0">
                <a:latin typeface="Century Gothic" pitchFamily="34" charset="0"/>
              </a:rPr>
              <a:t>2nd page: parts distribution in boxes</a:t>
            </a:r>
          </a:p>
          <a:p>
            <a:pPr algn="just"/>
            <a:r>
              <a:rPr lang="en-US" sz="1600" dirty="0" smtClean="0">
                <a:latin typeface="Century Gothic" pitchFamily="34" charset="0"/>
              </a:rPr>
              <a:t>The second page is </a:t>
            </a:r>
            <a:r>
              <a:rPr lang="en-US" sz="1600" b="1" dirty="0" smtClean="0">
                <a:latin typeface="Century Gothic" pitchFamily="34" charset="0"/>
              </a:rPr>
              <a:t>a summary </a:t>
            </a:r>
            <a:r>
              <a:rPr lang="en-US" sz="1600" dirty="0" smtClean="0">
                <a:latin typeface="Century Gothic" pitchFamily="34" charset="0"/>
              </a:rPr>
              <a:t>of the parts to be used in this chapter, grouped by type of part,  to identify where you have to look for each one.</a:t>
            </a:r>
            <a:endParaRPr lang="es-ES" sz="1600" dirty="0" smtClean="0">
              <a:latin typeface="Century Gothic" pitchFamily="34" charset="0"/>
            </a:endParaRPr>
          </a:p>
          <a:p>
            <a:pPr algn="just"/>
            <a:endParaRPr lang="es-ES" sz="1600" dirty="0" smtClean="0">
              <a:latin typeface="Century Gothic" pitchFamily="34" charset="0"/>
            </a:endParaRPr>
          </a:p>
          <a:p>
            <a:pPr algn="just"/>
            <a:r>
              <a:rPr lang="en-US" sz="1600" dirty="0" smtClean="0">
                <a:latin typeface="Century Gothic" pitchFamily="34" charset="0"/>
              </a:rPr>
              <a:t>It is important to remember that </a:t>
            </a:r>
            <a:r>
              <a:rPr lang="en-US" sz="1600" b="1" dirty="0" smtClean="0">
                <a:latin typeface="Century Gothic" pitchFamily="34" charset="0"/>
              </a:rPr>
              <a:t>NOT </a:t>
            </a:r>
            <a:r>
              <a:rPr lang="en-US" sz="1600" dirty="0" smtClean="0">
                <a:latin typeface="Century Gothic" pitchFamily="34" charset="0"/>
              </a:rPr>
              <a:t>all parts are listed only the main ones, is just to know in which boxes are the necessary equipment.</a:t>
            </a:r>
            <a:endParaRPr lang="es-ES" sz="1600" dirty="0" smtClean="0">
              <a:latin typeface="Century Gothic" pitchFamily="34" charset="0"/>
            </a:endParaRPr>
          </a:p>
          <a:p>
            <a:endParaRPr lang="es-ES" dirty="0"/>
          </a:p>
        </p:txBody>
      </p:sp>
      <p:pic>
        <p:nvPicPr>
          <p:cNvPr id="1843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14546" y="3071810"/>
            <a:ext cx="4562500" cy="36285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1517</TotalTime>
  <Words>654</Words>
  <Application>Microsoft Office PowerPoint</Application>
  <PresentationFormat>Presentación en pantalla (4:3)</PresentationFormat>
  <Paragraphs>254</Paragraphs>
  <Slides>17</Slides>
  <Notes>0</Notes>
  <HiddenSlides>0</HiddenSlides>
  <MMClips>0</MMClips>
  <ScaleCrop>false</ScaleCrop>
  <HeadingPairs>
    <vt:vector size="4" baseType="variant">
      <vt:variant>
        <vt:lpstr>Tema</vt:lpstr>
      </vt:variant>
      <vt:variant>
        <vt:i4>2</vt:i4>
      </vt:variant>
      <vt:variant>
        <vt:lpstr>Títulos de diapositiva</vt:lpstr>
      </vt:variant>
      <vt:variant>
        <vt:i4>17</vt:i4>
      </vt:variant>
    </vt:vector>
  </HeadingPairs>
  <TitlesOfParts>
    <vt:vector size="19" baseType="lpstr">
      <vt:lpstr>1_Tema de Office</vt:lpstr>
      <vt:lpstr>Diseño personalizado</vt:lpstr>
      <vt:lpstr>Introduction to manuals   Information for the proper use of the manuals</vt:lpstr>
      <vt:lpstr>Welcome</vt:lpstr>
      <vt:lpstr>Location of the manuals</vt:lpstr>
      <vt:lpstr>File types</vt:lpstr>
      <vt:lpstr>Interactive operation manual</vt:lpstr>
      <vt:lpstr>Interactive operation manual: Navigation</vt:lpstr>
      <vt:lpstr>Interactive operation manual: Navigation</vt:lpstr>
      <vt:lpstr>Structure of the chapters</vt:lpstr>
      <vt:lpstr>Structure of the chapters</vt:lpstr>
      <vt:lpstr>Structure of the chapters</vt:lpstr>
      <vt:lpstr>Structure of the chapters</vt:lpstr>
      <vt:lpstr>Structure of the chapters</vt:lpstr>
      <vt:lpstr>Structure of the chapters</vt:lpstr>
      <vt:lpstr>Structure of the chapters</vt:lpstr>
      <vt:lpstr>Structure of the chapters</vt:lpstr>
      <vt:lpstr>Structure of the chapters</vt:lpstr>
      <vt:lpstr>We hope you enjoy the experience! Do not forget to follow us on Twitter and Facebook For any questions visit our forum!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eriera</dc:creator>
  <cp:lastModifiedBy>reprap</cp:lastModifiedBy>
  <cp:revision>110</cp:revision>
  <dcterms:created xsi:type="dcterms:W3CDTF">2013-05-17T08:20:34Z</dcterms:created>
  <dcterms:modified xsi:type="dcterms:W3CDTF">2014-10-24T14:21:10Z</dcterms:modified>
</cp:coreProperties>
</file>