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 id="2147483650" r:id="rId3"/>
  </p:sldMasterIdLst>
  <p:handoutMasterIdLst>
    <p:handoutMasterId r:id="rId17"/>
  </p:handoutMasterIdLst>
  <p:sldIdLst>
    <p:sldId id="257" r:id="rId4"/>
    <p:sldId id="285" r:id="rId5"/>
    <p:sldId id="287" r:id="rId6"/>
    <p:sldId id="288" r:id="rId7"/>
    <p:sldId id="289" r:id="rId8"/>
    <p:sldId id="290" r:id="rId9"/>
    <p:sldId id="291" r:id="rId10"/>
    <p:sldId id="312" r:id="rId11"/>
    <p:sldId id="292" r:id="rId12"/>
    <p:sldId id="293" r:id="rId13"/>
    <p:sldId id="313" r:id="rId14"/>
    <p:sldId id="294" r:id="rId15"/>
    <p:sldId id="314"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6" autoAdjust="0"/>
    <p:restoredTop sz="94628" autoAdjust="0"/>
  </p:normalViewPr>
  <p:slideViewPr>
    <p:cSldViewPr>
      <p:cViewPr>
        <p:scale>
          <a:sx n="100" d="100"/>
          <a:sy n="100" d="100"/>
        </p:scale>
        <p:origin x="-504" y="-162"/>
      </p:cViewPr>
      <p:guideLst>
        <p:guide orient="horz" pos="2160"/>
        <p:guide pos="2880"/>
      </p:guideLst>
    </p:cSldViewPr>
  </p:slideViewPr>
  <p:outlineViewPr>
    <p:cViewPr>
      <p:scale>
        <a:sx n="33" d="100"/>
        <a:sy n="33" d="100"/>
      </p:scale>
      <p:origin x="0" y="294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8C9120-597E-4852-8BC5-C3F0D8923E76}" type="datetimeFigureOut">
              <a:rPr lang="es-ES" smtClean="0"/>
              <a:pPr/>
              <a:t>04/03/2015</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A831AD-50C3-46E0-9787-421C7E911978}" type="slidenum">
              <a:rPr lang="es-ES" smtClean="0"/>
              <a:pPr/>
              <a:t>‹Nº›</a:t>
            </a:fld>
            <a:endParaRPr lang="es-ES"/>
          </a:p>
        </p:txBody>
      </p:sp>
    </p:spTree>
    <p:extLst>
      <p:ext uri="{BB962C8B-B14F-4D97-AF65-F5344CB8AC3E}">
        <p14:creationId xmlns:p14="http://schemas.microsoft.com/office/powerpoint/2010/main" val="22893453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9C4676A1-F636-4EA0-91BD-95A4D8E58C6F}" type="slidenum">
              <a:rPr lang="es-ES" smtClean="0"/>
              <a:pPr/>
              <a:t>‹Nº›</a:t>
            </a:fld>
            <a:endParaRPr lang="es-ES"/>
          </a:p>
        </p:txBody>
      </p:sp>
      <p:sp>
        <p:nvSpPr>
          <p:cNvPr id="7" name="1 Título"/>
          <p:cNvSpPr>
            <a:spLocks noGrp="1"/>
          </p:cNvSpPr>
          <p:nvPr>
            <p:ph type="ctrTitle"/>
          </p:nvPr>
        </p:nvSpPr>
        <p:spPr>
          <a:xfrm>
            <a:off x="642910" y="314303"/>
            <a:ext cx="5857916" cy="369881"/>
          </a:xfrm>
          <a:prstGeom prst="rect">
            <a:avLst/>
          </a:prstGeom>
        </p:spPr>
        <p:txBody>
          <a:bodyPr/>
          <a:lstStyle>
            <a:lvl1pPr>
              <a:defRPr kumimoji="0" lang="es-ES" sz="2000" b="0" i="0" u="none" strike="noStrike" kern="1200" cap="none" spc="0" normalizeH="0" baseline="0" noProof="0" dirty="0">
                <a:ln>
                  <a:noFill/>
                </a:ln>
                <a:solidFill>
                  <a:schemeClr val="tx1"/>
                </a:solidFill>
                <a:effectLst/>
                <a:uLnTx/>
                <a:uFillTx/>
                <a:latin typeface="Corbel"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dirty="0" smtClean="0"/>
              <a:t>Haga clic para modificar el estilo de título del patrón</a:t>
            </a:r>
            <a:endParaRPr lang="es-ES" dirty="0"/>
          </a:p>
        </p:txBody>
      </p:sp>
      <p:sp>
        <p:nvSpPr>
          <p:cNvPr id="10" name="9 Marcador de texto"/>
          <p:cNvSpPr>
            <a:spLocks noGrp="1"/>
          </p:cNvSpPr>
          <p:nvPr>
            <p:ph type="body" sz="quarter" idx="13"/>
          </p:nvPr>
        </p:nvSpPr>
        <p:spPr>
          <a:xfrm>
            <a:off x="895324" y="1119172"/>
            <a:ext cx="7534328" cy="357190"/>
          </a:xfrm>
          <a:prstGeom prst="rect">
            <a:avLst/>
          </a:prstGeom>
        </p:spPr>
        <p:txBody>
          <a:bodyPr vert="horz" lIns="91440" tIns="45720" rIns="91440" bIns="45720" rtlCol="0" anchor="t" anchorCtr="0">
            <a:noAutofit/>
          </a:bodyPr>
          <a:lstStyle>
            <a:lvl1pPr>
              <a:buFont typeface="Arial" pitchFamily="34" charset="0"/>
              <a:buNone/>
              <a:defRPr lang="es-ES" sz="2000" b="1" kern="1200" dirty="0" smtClean="0">
                <a:solidFill>
                  <a:schemeClr val="tx1"/>
                </a:solidFill>
                <a:latin typeface="Corbel" pitchFamily="34" charset="0"/>
                <a:ea typeface="+mj-ea"/>
                <a:cs typeface="+mj-cs"/>
              </a:defRPr>
            </a:lvl1pPr>
            <a:lvl2pPr>
              <a:defRPr sz="1800">
                <a:latin typeface="Corbel" pitchFamily="34" charset="0"/>
              </a:defRPr>
            </a:lvl2pPr>
            <a:lvl3pPr>
              <a:buFont typeface="Arial" pitchFamily="34" charset="0"/>
              <a:buChar char="•"/>
              <a:defRPr sz="1800"/>
            </a:lvl3pPr>
          </a:lstStyle>
          <a:p>
            <a:pPr marL="0" lvl="0" algn="just" defTabSz="914400" rtl="0" eaLnBrk="1" latinLnBrk="0" hangingPunct="1">
              <a:spcBef>
                <a:spcPct val="0"/>
              </a:spcBef>
            </a:pPr>
            <a:r>
              <a:rPr lang="es-ES" dirty="0" smtClean="0"/>
              <a:t>Haga clic para modificar el estilo de texto del patrón</a:t>
            </a:r>
          </a:p>
        </p:txBody>
      </p:sp>
      <p:sp>
        <p:nvSpPr>
          <p:cNvPr id="11" name="9 Marcador de texto"/>
          <p:cNvSpPr>
            <a:spLocks noGrp="1"/>
          </p:cNvSpPr>
          <p:nvPr>
            <p:ph type="body" sz="quarter" idx="14"/>
          </p:nvPr>
        </p:nvSpPr>
        <p:spPr>
          <a:xfrm>
            <a:off x="714348" y="1857364"/>
            <a:ext cx="7715304" cy="4429156"/>
          </a:xfrm>
          <a:prstGeom prst="rect">
            <a:avLst/>
          </a:prstGeom>
        </p:spPr>
        <p:txBody>
          <a:bodyPr vert="horz" lIns="91440" tIns="45720" rIns="91440" bIns="45720" rtlCol="0" anchor="t" anchorCtr="0">
            <a:noAutofit/>
          </a:bodyPr>
          <a:lstStyle>
            <a:lvl1pPr>
              <a:buFont typeface="Arial" pitchFamily="34" charset="0"/>
              <a:buNone/>
              <a:defRPr lang="es-ES" sz="1800" kern="1200" dirty="0" smtClean="0">
                <a:solidFill>
                  <a:schemeClr val="tx1"/>
                </a:solidFill>
                <a:latin typeface="Corbel" pitchFamily="34" charset="0"/>
                <a:ea typeface="+mj-ea"/>
                <a:cs typeface="+mj-cs"/>
              </a:defRPr>
            </a:lvl1pPr>
            <a:lvl2pPr>
              <a:defRPr sz="1800">
                <a:latin typeface="Corbel" pitchFamily="34" charset="0"/>
              </a:defRPr>
            </a:lvl2pPr>
            <a:lvl3pPr>
              <a:buFont typeface="Arial" pitchFamily="34" charset="0"/>
              <a:buChar char="•"/>
              <a:defRPr sz="1800"/>
            </a:lvl3pPr>
          </a:lstStyle>
          <a:p>
            <a:pPr marL="0" lvl="0" algn="just" defTabSz="914400" rtl="0" eaLnBrk="1" latinLnBrk="0" hangingPunct="1">
              <a:spcBef>
                <a:spcPct val="0"/>
              </a:spcBef>
            </a:pPr>
            <a:r>
              <a:rPr lang="es-ES" dirty="0" smtClean="0"/>
              <a:t>Haga clic para modificar el estilo de texto del patrón</a:t>
            </a:r>
          </a:p>
          <a:p>
            <a:pPr marL="400050" lvl="1" algn="just" defTabSz="914400" rtl="0" eaLnBrk="1" latinLnBrk="0" hangingPunct="1">
              <a:spcBef>
                <a:spcPct val="0"/>
              </a:spcBef>
            </a:pPr>
            <a:r>
              <a:rPr lang="es-ES" dirty="0" smtClean="0"/>
              <a:t>Segundo nivel</a:t>
            </a:r>
          </a:p>
          <a:p>
            <a:pPr marL="800100" lvl="2" algn="just" defTabSz="914400" rtl="0" eaLnBrk="1" latinLnBrk="0" hangingPunct="1">
              <a:spcBef>
                <a:spcPct val="0"/>
              </a:spcBef>
            </a:pPr>
            <a:r>
              <a:rPr lang="es-ES" dirty="0" smtClean="0"/>
              <a:t>Tercer nivel</a:t>
            </a:r>
          </a:p>
          <a:p>
            <a:pPr marL="400050" lvl="1" algn="just" defTabSz="914400" rtl="0" eaLnBrk="1" latinLnBrk="0" hangingPunct="1">
              <a:spcBef>
                <a:spcPct val="0"/>
              </a:spcBef>
            </a:pPr>
            <a:r>
              <a:rPr lang="es-ES" dirty="0" smtClean="0"/>
              <a:t>Cuarto nivel</a:t>
            </a:r>
          </a:p>
          <a:p>
            <a:pPr marL="400050" lvl="1" algn="just" defTabSz="914400" rtl="0" eaLnBrk="1" latinLnBrk="0" hangingPunct="1">
              <a:spcBef>
                <a:spcPct val="0"/>
              </a:spcBef>
            </a:pPr>
            <a:r>
              <a:rPr lang="es-ES" dirty="0" smtClean="0"/>
              <a:t>Quinto nivel</a:t>
            </a:r>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E2CF6CF2-94A4-4A04-8FBD-A077C94BAD63}" type="datetimeFigureOut">
              <a:rPr lang="ca-ES" smtClean="0"/>
              <a:pPr/>
              <a:t>04/03/2015</a:t>
            </a:fld>
            <a:endParaRPr lang="ca-ES"/>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ca-ES"/>
          </a:p>
        </p:txBody>
      </p:sp>
      <p:sp>
        <p:nvSpPr>
          <p:cNvPr id="7" name="6 Marcador de número de diapositiva"/>
          <p:cNvSpPr>
            <a:spLocks noGrp="1"/>
          </p:cNvSpPr>
          <p:nvPr>
            <p:ph type="sldNum" sz="quarter" idx="12"/>
          </p:nvPr>
        </p:nvSpPr>
        <p:spPr/>
        <p:txBody>
          <a:bodyPr/>
          <a:lstStyle/>
          <a:p>
            <a:fld id="{C25FAE57-0507-4571-A2D5-1779D3683040}" type="slidenum">
              <a:rPr lang="ca-ES" smtClean="0"/>
              <a:pPr/>
              <a:t>‹Nº›</a:t>
            </a:fld>
            <a:endParaRPr lang="ca-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E2CF6CF2-94A4-4A04-8FBD-A077C94BAD63}" type="datetimeFigureOut">
              <a:rPr lang="ca-ES" smtClean="0"/>
              <a:pPr/>
              <a:t>04/03/2015</a:t>
            </a:fld>
            <a:endParaRPr lang="ca-ES"/>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ca-ES"/>
          </a:p>
        </p:txBody>
      </p:sp>
      <p:sp>
        <p:nvSpPr>
          <p:cNvPr id="7" name="6 Marcador de número de diapositiva"/>
          <p:cNvSpPr>
            <a:spLocks noGrp="1"/>
          </p:cNvSpPr>
          <p:nvPr>
            <p:ph type="sldNum" sz="quarter" idx="12"/>
          </p:nvPr>
        </p:nvSpPr>
        <p:spPr/>
        <p:txBody>
          <a:bodyPr/>
          <a:lstStyle/>
          <a:p>
            <a:fld id="{C25FAE57-0507-4571-A2D5-1779D3683040}" type="slidenum">
              <a:rPr lang="ca-ES" smtClean="0"/>
              <a:pPr/>
              <a:t>‹Nº›</a:t>
            </a:fld>
            <a:endParaRPr lang="ca-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E2CF6CF2-94A4-4A04-8FBD-A077C94BAD63}" type="datetimeFigureOut">
              <a:rPr lang="ca-ES" smtClean="0"/>
              <a:pPr/>
              <a:t>04/03/2015</a:t>
            </a:fld>
            <a:endParaRPr lang="ca-ES"/>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ca-ES"/>
          </a:p>
        </p:txBody>
      </p:sp>
      <p:sp>
        <p:nvSpPr>
          <p:cNvPr id="6" name="5 Marcador de número de diapositiva"/>
          <p:cNvSpPr>
            <a:spLocks noGrp="1"/>
          </p:cNvSpPr>
          <p:nvPr>
            <p:ph type="sldNum" sz="quarter" idx="12"/>
          </p:nvPr>
        </p:nvSpPr>
        <p:spPr/>
        <p:txBody>
          <a:bodyPr/>
          <a:lstStyle/>
          <a:p>
            <a:fld id="{C25FAE57-0507-4571-A2D5-1779D3683040}" type="slidenum">
              <a:rPr lang="ca-ES" smtClean="0"/>
              <a:pPr/>
              <a:t>‹Nº›</a:t>
            </a:fld>
            <a:endParaRPr lang="ca-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3" name="1 Título"/>
          <p:cNvSpPr>
            <a:spLocks noGrp="1"/>
          </p:cNvSpPr>
          <p:nvPr>
            <p:ph type="ctrTitle"/>
          </p:nvPr>
        </p:nvSpPr>
        <p:spPr>
          <a:xfrm>
            <a:off x="1185839" y="3000372"/>
            <a:ext cx="6786610" cy="369881"/>
          </a:xfrm>
          <a:prstGeom prst="rect">
            <a:avLst/>
          </a:prstGeom>
        </p:spPr>
        <p:txBody>
          <a:bodyPr/>
          <a:lstStyle>
            <a:lvl1pPr algn="ctr">
              <a:defRPr kumimoji="0" lang="es-ES" sz="2400" b="0" i="0" u="none" strike="noStrike" kern="1200" cap="none" spc="0" normalizeH="0" baseline="0" noProof="0" dirty="0">
                <a:ln>
                  <a:noFill/>
                </a:ln>
                <a:solidFill>
                  <a:schemeClr val="tx1"/>
                </a:solidFill>
                <a:effectLst/>
                <a:uLnTx/>
                <a:uFillTx/>
                <a:latin typeface="Corbel"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dirty="0" smtClean="0"/>
              <a:t>Haga clic para modificar el estilo de título del patrón</a:t>
            </a:r>
            <a:endParaRPr lang="es-ES" dirty="0"/>
          </a:p>
        </p:txBody>
      </p:sp>
      <p:sp>
        <p:nvSpPr>
          <p:cNvPr id="4" name="9 Marcador de texto"/>
          <p:cNvSpPr>
            <a:spLocks noGrp="1"/>
          </p:cNvSpPr>
          <p:nvPr>
            <p:ph type="body" sz="quarter" idx="14"/>
          </p:nvPr>
        </p:nvSpPr>
        <p:spPr>
          <a:xfrm>
            <a:off x="2233596" y="5000636"/>
            <a:ext cx="4714908" cy="1071570"/>
          </a:xfrm>
          <a:prstGeom prst="rect">
            <a:avLst/>
          </a:prstGeom>
        </p:spPr>
        <p:txBody>
          <a:bodyPr vert="horz" lIns="91440" tIns="45720" rIns="91440" bIns="45720" rtlCol="0" anchor="t" anchorCtr="0">
            <a:noAutofit/>
          </a:bodyPr>
          <a:lstStyle>
            <a:lvl1pPr algn="ctr">
              <a:buFont typeface="Arial" pitchFamily="34" charset="0"/>
              <a:buNone/>
              <a:defRPr lang="es-ES" sz="1200" b="1" kern="1200" dirty="0" smtClean="0">
                <a:solidFill>
                  <a:schemeClr val="tx1">
                    <a:lumMod val="50000"/>
                    <a:lumOff val="50000"/>
                  </a:schemeClr>
                </a:solidFill>
                <a:latin typeface="Corbel" pitchFamily="34" charset="0"/>
                <a:ea typeface="+mj-ea"/>
                <a:cs typeface="+mj-cs"/>
              </a:defRPr>
            </a:lvl1pPr>
            <a:lvl2pPr>
              <a:defRPr sz="1800">
                <a:latin typeface="Corbel" pitchFamily="34" charset="0"/>
              </a:defRPr>
            </a:lvl2pPr>
            <a:lvl3pPr>
              <a:buFont typeface="Arial" pitchFamily="34" charset="0"/>
              <a:buChar char="•"/>
              <a:defRPr sz="1800"/>
            </a:lvl3pPr>
          </a:lstStyle>
          <a:p>
            <a:pPr marL="0" lvl="0" algn="just" defTabSz="914400" rtl="0" eaLnBrk="1" latinLnBrk="0" hangingPunct="1">
              <a:spcBef>
                <a:spcPct val="0"/>
              </a:spcBef>
            </a:pPr>
            <a:r>
              <a:rPr lang="es-ES" dirty="0" smtClean="0"/>
              <a:t>Haga clic para modificar el estilo de texto del patrón</a:t>
            </a:r>
          </a:p>
        </p:txBody>
      </p:sp>
    </p:spTree>
    <p:extLst>
      <p:ext uri="{BB962C8B-B14F-4D97-AF65-F5344CB8AC3E}">
        <p14:creationId xmlns:p14="http://schemas.microsoft.com/office/powerpoint/2010/main" val="335907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9C4676A1-F636-4EA0-91BD-95A4D8E58C6F}" type="slidenum">
              <a:rPr lang="es-ES" smtClean="0"/>
              <a:pPr/>
              <a:t>‹Nº›</a:t>
            </a:fld>
            <a:endParaRPr lang="es-ES"/>
          </a:p>
        </p:txBody>
      </p:sp>
      <p:sp>
        <p:nvSpPr>
          <p:cNvPr id="5" name="1 Título"/>
          <p:cNvSpPr>
            <a:spLocks noGrp="1"/>
          </p:cNvSpPr>
          <p:nvPr>
            <p:ph type="ctrTitle"/>
          </p:nvPr>
        </p:nvSpPr>
        <p:spPr>
          <a:xfrm>
            <a:off x="642910" y="304778"/>
            <a:ext cx="5857916" cy="369881"/>
          </a:xfrm>
          <a:prstGeom prst="rect">
            <a:avLst/>
          </a:prstGeom>
        </p:spPr>
        <p:txBody>
          <a:bodyPr/>
          <a:lstStyle>
            <a:lvl1pPr>
              <a:defRPr kumimoji="0" lang="es-ES" sz="2000" b="0" i="0" u="none" strike="noStrike" kern="1200" cap="none" spc="0" normalizeH="0" baseline="0" noProof="0" dirty="0">
                <a:ln>
                  <a:noFill/>
                </a:ln>
                <a:solidFill>
                  <a:schemeClr val="tx1"/>
                </a:solidFill>
                <a:effectLst/>
                <a:uLnTx/>
                <a:uFillTx/>
                <a:latin typeface="Corbel"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dirty="0" smtClean="0"/>
              <a:t>Haga clic para modificar el estilo de título del patrón</a:t>
            </a:r>
            <a:endParaRPr lang="es-ES" dirty="0"/>
          </a:p>
        </p:txBody>
      </p:sp>
      <p:sp>
        <p:nvSpPr>
          <p:cNvPr id="7" name="9 Marcador de texto"/>
          <p:cNvSpPr>
            <a:spLocks noGrp="1"/>
          </p:cNvSpPr>
          <p:nvPr>
            <p:ph type="body" sz="quarter" idx="14"/>
          </p:nvPr>
        </p:nvSpPr>
        <p:spPr>
          <a:xfrm>
            <a:off x="714348" y="1071546"/>
            <a:ext cx="7715304" cy="5214974"/>
          </a:xfrm>
          <a:prstGeom prst="rect">
            <a:avLst/>
          </a:prstGeom>
        </p:spPr>
        <p:txBody>
          <a:bodyPr vert="horz" lIns="91440" tIns="45720" rIns="91440" bIns="45720" rtlCol="0" anchor="t" anchorCtr="0">
            <a:noAutofit/>
          </a:bodyPr>
          <a:lstStyle>
            <a:lvl1pPr>
              <a:buFont typeface="Arial" pitchFamily="34" charset="0"/>
              <a:buNone/>
              <a:defRPr lang="es-ES" sz="1800" kern="1200" dirty="0" smtClean="0">
                <a:solidFill>
                  <a:schemeClr val="tx1"/>
                </a:solidFill>
                <a:latin typeface="Corbel" pitchFamily="34" charset="0"/>
                <a:ea typeface="+mj-ea"/>
                <a:cs typeface="+mj-cs"/>
              </a:defRPr>
            </a:lvl1pPr>
            <a:lvl2pPr>
              <a:defRPr sz="1800">
                <a:latin typeface="Corbel" pitchFamily="34" charset="0"/>
              </a:defRPr>
            </a:lvl2pPr>
            <a:lvl3pPr>
              <a:buFont typeface="Arial" pitchFamily="34" charset="0"/>
              <a:buChar char="•"/>
              <a:defRPr sz="1800"/>
            </a:lvl3pPr>
          </a:lstStyle>
          <a:p>
            <a:pPr marL="0" lvl="0" algn="just" defTabSz="914400" rtl="0" eaLnBrk="1" latinLnBrk="0" hangingPunct="1">
              <a:spcBef>
                <a:spcPct val="0"/>
              </a:spcBef>
            </a:pPr>
            <a:r>
              <a:rPr lang="es-ES" dirty="0" smtClean="0"/>
              <a:t>Haga clic para modificar el estilo de texto del patrón</a:t>
            </a:r>
          </a:p>
          <a:p>
            <a:pPr marL="400050" lvl="1" algn="just" defTabSz="914400" rtl="0" eaLnBrk="1" latinLnBrk="0" hangingPunct="1">
              <a:spcBef>
                <a:spcPct val="0"/>
              </a:spcBef>
            </a:pPr>
            <a:r>
              <a:rPr lang="es-ES" dirty="0" smtClean="0"/>
              <a:t>Segundo nivel</a:t>
            </a:r>
          </a:p>
          <a:p>
            <a:pPr marL="800100" lvl="2" algn="just" defTabSz="914400" rtl="0" eaLnBrk="1" latinLnBrk="0" hangingPunct="1">
              <a:spcBef>
                <a:spcPct val="0"/>
              </a:spcBef>
            </a:pPr>
            <a:r>
              <a:rPr lang="es-ES" dirty="0" smtClean="0"/>
              <a:t>Tercer nivel</a:t>
            </a:r>
          </a:p>
          <a:p>
            <a:pPr marL="400050" lvl="1" algn="just" defTabSz="914400" rtl="0" eaLnBrk="1" latinLnBrk="0" hangingPunct="1">
              <a:spcBef>
                <a:spcPct val="0"/>
              </a:spcBef>
            </a:pPr>
            <a:r>
              <a:rPr lang="es-ES" dirty="0" smtClean="0"/>
              <a:t>Cuarto nivel</a:t>
            </a:r>
          </a:p>
          <a:p>
            <a:pPr marL="400050" lvl="1" algn="just" defTabSz="914400" rtl="0" eaLnBrk="1" latinLnBrk="0" hangingPunct="1">
              <a:spcBef>
                <a:spcPct val="0"/>
              </a:spcBef>
            </a:pPr>
            <a:r>
              <a:rPr lang="es-ES" dirty="0" smtClean="0"/>
              <a:t>Quinto nivel</a:t>
            </a:r>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17FBF576-0E3B-4227-9AC3-2EA2D2C9590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E2CF6CF2-94A4-4A04-8FBD-A077C94BAD63}" type="datetimeFigureOut">
              <a:rPr lang="ca-ES" smtClean="0"/>
              <a:pPr/>
              <a:t>04/03/2015</a:t>
            </a:fld>
            <a:endParaRPr lang="ca-ES"/>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ca-ES"/>
          </a:p>
        </p:txBody>
      </p:sp>
      <p:sp>
        <p:nvSpPr>
          <p:cNvPr id="7" name="6 Marcador de número de diapositiva"/>
          <p:cNvSpPr>
            <a:spLocks noGrp="1"/>
          </p:cNvSpPr>
          <p:nvPr>
            <p:ph type="sldNum" sz="quarter" idx="12"/>
          </p:nvPr>
        </p:nvSpPr>
        <p:spPr/>
        <p:txBody>
          <a:bodyPr/>
          <a:lstStyle/>
          <a:p>
            <a:fld id="{C25FAE57-0507-4571-A2D5-1779D3683040}" type="slidenum">
              <a:rPr lang="ca-ES" smtClean="0"/>
              <a:pPr/>
              <a:t>‹Nº›</a:t>
            </a:fld>
            <a:endParaRPr lang="ca-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1 Título"/>
          <p:cNvSpPr>
            <a:spLocks noGrp="1"/>
          </p:cNvSpPr>
          <p:nvPr>
            <p:ph type="ctrTitle"/>
          </p:nvPr>
        </p:nvSpPr>
        <p:spPr>
          <a:xfrm>
            <a:off x="1185839" y="3000372"/>
            <a:ext cx="6786610" cy="369881"/>
          </a:xfrm>
          <a:prstGeom prst="rect">
            <a:avLst/>
          </a:prstGeom>
        </p:spPr>
        <p:txBody>
          <a:bodyPr/>
          <a:lstStyle>
            <a:lvl1pPr algn="ctr">
              <a:defRPr kumimoji="0" lang="es-ES" sz="2400" b="0" i="0" u="none" strike="noStrike" kern="1200" cap="none" spc="0" normalizeH="0" baseline="0" noProof="0" dirty="0">
                <a:ln>
                  <a:noFill/>
                </a:ln>
                <a:solidFill>
                  <a:schemeClr val="tx1"/>
                </a:solidFill>
                <a:effectLst/>
                <a:uLnTx/>
                <a:uFillTx/>
                <a:latin typeface="Corbel"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dirty="0" smtClean="0"/>
              <a:t>Haga clic para modificar el estilo de título del patrón</a:t>
            </a:r>
            <a:endParaRPr lang="es-ES" dirty="0"/>
          </a:p>
        </p:txBody>
      </p:sp>
      <p:sp>
        <p:nvSpPr>
          <p:cNvPr id="4" name="9 Marcador de texto"/>
          <p:cNvSpPr>
            <a:spLocks noGrp="1"/>
          </p:cNvSpPr>
          <p:nvPr>
            <p:ph type="body" sz="quarter" idx="14"/>
          </p:nvPr>
        </p:nvSpPr>
        <p:spPr>
          <a:xfrm>
            <a:off x="2233596" y="5000636"/>
            <a:ext cx="4714908" cy="1071570"/>
          </a:xfrm>
          <a:prstGeom prst="rect">
            <a:avLst/>
          </a:prstGeom>
        </p:spPr>
        <p:txBody>
          <a:bodyPr vert="horz" lIns="91440" tIns="45720" rIns="91440" bIns="45720" rtlCol="0" anchor="t" anchorCtr="0">
            <a:noAutofit/>
          </a:bodyPr>
          <a:lstStyle>
            <a:lvl1pPr algn="ctr">
              <a:buFont typeface="Arial" pitchFamily="34" charset="0"/>
              <a:buNone/>
              <a:defRPr lang="es-ES" sz="1200" b="1" kern="1200" dirty="0" smtClean="0">
                <a:solidFill>
                  <a:schemeClr val="tx1">
                    <a:lumMod val="50000"/>
                    <a:lumOff val="50000"/>
                  </a:schemeClr>
                </a:solidFill>
                <a:latin typeface="Corbel" pitchFamily="34" charset="0"/>
                <a:ea typeface="+mj-ea"/>
                <a:cs typeface="+mj-cs"/>
              </a:defRPr>
            </a:lvl1pPr>
            <a:lvl2pPr>
              <a:defRPr sz="1800">
                <a:latin typeface="Corbel" pitchFamily="34" charset="0"/>
              </a:defRPr>
            </a:lvl2pPr>
            <a:lvl3pPr>
              <a:buFont typeface="Arial" pitchFamily="34" charset="0"/>
              <a:buChar char="•"/>
              <a:defRPr sz="1800"/>
            </a:lvl3pPr>
          </a:lstStyle>
          <a:p>
            <a:pPr marL="0" lvl="0" algn="just" defTabSz="914400" rtl="0" eaLnBrk="1" latinLnBrk="0" hangingPunct="1">
              <a:spcBef>
                <a:spcPct val="0"/>
              </a:spcBef>
            </a:pPr>
            <a:r>
              <a:rPr lang="es-ES" dirty="0"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E2CF6CF2-94A4-4A04-8FBD-A077C94BAD63}" type="datetimeFigureOut">
              <a:rPr lang="ca-ES" smtClean="0"/>
              <a:pPr/>
              <a:t>04/03/2015</a:t>
            </a:fld>
            <a:endParaRPr lang="ca-ES"/>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ca-ES"/>
          </a:p>
        </p:txBody>
      </p:sp>
      <p:sp>
        <p:nvSpPr>
          <p:cNvPr id="6" name="5 Marcador de número de diapositiva"/>
          <p:cNvSpPr>
            <a:spLocks noGrp="1"/>
          </p:cNvSpPr>
          <p:nvPr>
            <p:ph type="sldNum" sz="quarter" idx="12"/>
          </p:nvPr>
        </p:nvSpPr>
        <p:spPr/>
        <p:txBody>
          <a:bodyPr/>
          <a:lstStyle/>
          <a:p>
            <a:fld id="{C25FAE57-0507-4571-A2D5-1779D3683040}" type="slidenum">
              <a:rPr lang="ca-ES" smtClean="0"/>
              <a:pPr/>
              <a:t>‹Nº›</a:t>
            </a:fld>
            <a:endParaRPr lang="ca-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descr="C:\Users\eriera\Desktop\powerpointreprap-04.jpg"/>
          <p:cNvPicPr>
            <a:picLocks noChangeAspect="1" noChangeArrowheads="1"/>
          </p:cNvPicPr>
          <p:nvPr userDrawn="1"/>
        </p:nvPicPr>
        <p:blipFill>
          <a:blip r:embed="rId6" cstate="print"/>
          <a:srcRect/>
          <a:stretch>
            <a:fillRect/>
          </a:stretch>
        </p:blipFill>
        <p:spPr bwMode="auto">
          <a:xfrm>
            <a:off x="0" y="0"/>
            <a:ext cx="9141027" cy="6858000"/>
          </a:xfrm>
          <a:prstGeom prst="rect">
            <a:avLst/>
          </a:prstGeom>
          <a:noFill/>
        </p:spPr>
      </p:pic>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676A1-F636-4EA0-91BD-95A4D8E58C6F}" type="slidenum">
              <a:rPr lang="es-ES" smtClean="0"/>
              <a:pPr/>
              <a:t>‹Nº›</a:t>
            </a:fld>
            <a:endParaRPr lang="es-ES"/>
          </a:p>
        </p:txBody>
      </p:sp>
      <p:pic>
        <p:nvPicPr>
          <p:cNvPr id="1027" name="Picture 3"/>
          <p:cNvPicPr>
            <a:picLocks noChangeAspect="1" noChangeArrowheads="1"/>
          </p:cNvPicPr>
          <p:nvPr userDrawn="1"/>
        </p:nvPicPr>
        <p:blipFill>
          <a:blip r:embed="rId7" cstate="print">
            <a:clrChange>
              <a:clrFrom>
                <a:srgbClr val="FFFFFF"/>
              </a:clrFrom>
              <a:clrTo>
                <a:srgbClr val="FFFFFF">
                  <a:alpha val="0"/>
                </a:srgbClr>
              </a:clrTo>
            </a:clrChange>
          </a:blip>
          <a:srcRect/>
          <a:stretch>
            <a:fillRect/>
          </a:stretch>
        </p:blipFill>
        <p:spPr bwMode="auto">
          <a:xfrm>
            <a:off x="500034" y="357166"/>
            <a:ext cx="97156" cy="285752"/>
          </a:xfrm>
          <a:prstGeom prst="rect">
            <a:avLst/>
          </a:prstGeom>
          <a:noFill/>
          <a:ln w="9525">
            <a:noFill/>
            <a:miter lim="800000"/>
            <a:headEnd/>
            <a:tailEnd/>
          </a:ln>
          <a:effectLst/>
        </p:spPr>
      </p:pic>
      <p:pic>
        <p:nvPicPr>
          <p:cNvPr id="1029" name="Picture 5"/>
          <p:cNvPicPr>
            <a:picLocks noChangeAspect="1" noChangeArrowheads="1"/>
          </p:cNvPicPr>
          <p:nvPr userDrawn="1"/>
        </p:nvPicPr>
        <p:blipFill>
          <a:blip r:embed="rId8" cstate="print">
            <a:clrChange>
              <a:clrFrom>
                <a:srgbClr val="FFFFFF"/>
              </a:clrFrom>
              <a:clrTo>
                <a:srgbClr val="FFFFFF">
                  <a:alpha val="0"/>
                </a:srgbClr>
              </a:clrTo>
            </a:clrChange>
          </a:blip>
          <a:srcRect/>
          <a:stretch>
            <a:fillRect/>
          </a:stretch>
        </p:blipFill>
        <p:spPr bwMode="auto">
          <a:xfrm>
            <a:off x="714348" y="1142984"/>
            <a:ext cx="95251" cy="285752"/>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61" r:id="rId4"/>
  </p:sldLayoutIdLst>
  <p:txStyles>
    <p:titleStyle>
      <a:lvl1pPr algn="l" defTabSz="914400" rtl="0" eaLnBrk="1" latinLnBrk="0" hangingPunct="1">
        <a:spcBef>
          <a:spcPct val="0"/>
        </a:spcBef>
        <a:buNone/>
        <a:defRPr sz="2000" kern="1200">
          <a:solidFill>
            <a:schemeClr val="tx1"/>
          </a:solidFill>
          <a:latin typeface="Corbel" pitchFamily="34" charset="0"/>
          <a:ea typeface="+mj-ea"/>
          <a:cs typeface="+mj-cs"/>
        </a:defRPr>
      </a:lvl1pPr>
    </p:titleStyle>
    <p:bodyStyle>
      <a:lvl1pPr marL="342900" indent="-34290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eriera\Desktop\powerpointreprap-04.jpg"/>
          <p:cNvPicPr>
            <a:picLocks noChangeAspect="1" noChangeArrowheads="1"/>
          </p:cNvPicPr>
          <p:nvPr userDrawn="1"/>
        </p:nvPicPr>
        <p:blipFill>
          <a:blip r:embed="rId5" cstate="print"/>
          <a:srcRect/>
          <a:stretch>
            <a:fillRect/>
          </a:stretch>
        </p:blipFill>
        <p:spPr bwMode="auto">
          <a:xfrm>
            <a:off x="0" y="0"/>
            <a:ext cx="9141027" cy="6858000"/>
          </a:xfrm>
          <a:prstGeom prst="rect">
            <a:avLst/>
          </a:prstGeom>
          <a:noFill/>
        </p:spPr>
      </p:pic>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676A1-F636-4EA0-91BD-95A4D8E58C6F}" type="slidenum">
              <a:rPr lang="es-ES" smtClean="0"/>
              <a:pPr/>
              <a:t>‹Nº›</a:t>
            </a:fld>
            <a:endParaRPr lang="es-ES"/>
          </a:p>
        </p:txBody>
      </p:sp>
      <p:pic>
        <p:nvPicPr>
          <p:cNvPr id="1027" name="Picture 3"/>
          <p:cNvPicPr>
            <a:picLocks noChangeAspect="1" noChangeArrowheads="1"/>
          </p:cNvPicPr>
          <p:nvPr userDrawn="1"/>
        </p:nvPicPr>
        <p:blipFill>
          <a:blip r:embed="rId6" cstate="print">
            <a:clrChange>
              <a:clrFrom>
                <a:srgbClr val="FFFFFF"/>
              </a:clrFrom>
              <a:clrTo>
                <a:srgbClr val="FFFFFF">
                  <a:alpha val="0"/>
                </a:srgbClr>
              </a:clrTo>
            </a:clrChange>
          </a:blip>
          <a:srcRect/>
          <a:stretch>
            <a:fillRect/>
          </a:stretch>
        </p:blipFill>
        <p:spPr bwMode="auto">
          <a:xfrm>
            <a:off x="500034" y="357166"/>
            <a:ext cx="97156" cy="285752"/>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8" r:id="rId3"/>
  </p:sldLayoutIdLst>
  <p:txStyles>
    <p:titleStyle>
      <a:lvl1pPr algn="l" defTabSz="914400" rtl="0" eaLnBrk="1" latinLnBrk="0" hangingPunct="1">
        <a:spcBef>
          <a:spcPct val="0"/>
        </a:spcBef>
        <a:buNone/>
        <a:defRPr sz="2000" kern="1200">
          <a:solidFill>
            <a:schemeClr val="tx1"/>
          </a:solidFill>
          <a:latin typeface="Corbel" pitchFamily="34" charset="0"/>
          <a:ea typeface="+mj-ea"/>
          <a:cs typeface="+mj-cs"/>
        </a:defRPr>
      </a:lvl1pPr>
    </p:titleStyle>
    <p:bodyStyle>
      <a:lvl1pPr marL="342900" indent="-34290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C:\Users\eriera\Desktop\powerpointreprap-05.jpg"/>
          <p:cNvPicPr>
            <a:picLocks noChangeAspect="1" noChangeArrowheads="1"/>
          </p:cNvPicPr>
          <p:nvPr userDrawn="1"/>
        </p:nvPicPr>
        <p:blipFill>
          <a:blip r:embed="rId5" cstate="print"/>
          <a:srcRect/>
          <a:stretch>
            <a:fillRect/>
          </a:stretch>
        </p:blipFill>
        <p:spPr bwMode="auto">
          <a:xfrm>
            <a:off x="0" y="-17797"/>
            <a:ext cx="9164749" cy="6875797"/>
          </a:xfrm>
          <a:prstGeom prst="rect">
            <a:avLst/>
          </a:prstGeom>
          <a:noFill/>
        </p:spPr>
      </p:pic>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BF576-0E3B-4227-9AC3-2EA2D2C9590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51"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www.reprapbcn.com/es/foru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reprapbcn.com/es/forum"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www.reprapbcn.com/es/foru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www.reprapbcn.com/es/foru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reprapbcn.com/es/forum"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reprapbcn.com/es/foru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reprapbcn.com/es/foru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reprapbcn.com/es/foru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reprapbcn.com/es/forum"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reprapbcn.com/es/foru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reprapbcn.com/es/foru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reprapbcn.com/es/forum"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a:xfrm>
            <a:off x="857224" y="3000372"/>
            <a:ext cx="7429551" cy="369881"/>
          </a:xfrm>
        </p:spPr>
        <p:txBody>
          <a:bodyPr/>
          <a:lstStyle/>
          <a:p>
            <a:pPr lvl="0">
              <a:defRPr/>
            </a:pPr>
            <a:r>
              <a:rPr b="1" dirty="0" smtClean="0">
                <a:latin typeface="Segoe UI Light" panose="020B0502040204020203" pitchFamily="34" charset="0"/>
              </a:rPr>
              <a:t>Puesta en marcha</a:t>
            </a:r>
            <a:br>
              <a:rPr b="1" dirty="0" smtClean="0">
                <a:latin typeface="Segoe UI Light" panose="020B0502040204020203" pitchFamily="34" charset="0"/>
              </a:rPr>
            </a:br>
            <a:r>
              <a:rPr sz="2000" dirty="0" smtClean="0">
                <a:latin typeface="Segoe UI Light" panose="020B0502040204020203" pitchFamily="34" charset="0"/>
              </a:rPr>
              <a:t>Encendido y ajustes previos al funcionamiento de la máquina</a:t>
            </a:r>
            <a:endParaRPr lang="es-ES" dirty="0">
              <a:latin typeface="Segoe UI Light" panose="020B0502040204020203" pitchFamily="34" charset="0"/>
            </a:endParaRPr>
          </a:p>
        </p:txBody>
      </p:sp>
      <p:sp>
        <p:nvSpPr>
          <p:cNvPr id="5" name="4 Marcador de texto"/>
          <p:cNvSpPr txBox="1">
            <a:spLocks/>
          </p:cNvSpPr>
          <p:nvPr/>
        </p:nvSpPr>
        <p:spPr>
          <a:xfrm>
            <a:off x="2233596" y="4581128"/>
            <a:ext cx="4714908" cy="1071570"/>
          </a:xfrm>
          <a:prstGeom prst="rect">
            <a:avLst/>
          </a:prstGeom>
        </p:spPr>
        <p:txBody>
          <a:bodyPr vert="horz" lIns="91440" tIns="45720" rIns="91440" bIns="45720" rtlCol="0" anchor="t" anchorCtr="0">
            <a:noAutofit/>
          </a:bodyPr>
          <a:lstStyle>
            <a:lvl1pPr marL="342900" indent="-342900" algn="ctr" defTabSz="914400" rtl="0" eaLnBrk="1" latinLnBrk="0" hangingPunct="1">
              <a:spcBef>
                <a:spcPct val="20000"/>
              </a:spcBef>
              <a:buFont typeface="Arial" pitchFamily="34" charset="0"/>
              <a:buNone/>
              <a:defRPr lang="es-ES" sz="1200" b="1" kern="1200" dirty="0" smtClean="0">
                <a:solidFill>
                  <a:schemeClr val="tx1">
                    <a:lumMod val="50000"/>
                    <a:lumOff val="50000"/>
                  </a:schemeClr>
                </a:solidFill>
                <a:latin typeface="Corbel" pitchFamily="34" charset="0"/>
                <a:ea typeface="+mj-ea"/>
                <a:cs typeface="+mj-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orbel" pitchFamily="34"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1800" smtClean="0">
                <a:latin typeface="Segoe UI Light" panose="020B0502040204020203" pitchFamily="34" charset="0"/>
              </a:rPr>
              <a:t>Equipo RepRapBCN</a:t>
            </a:r>
            <a:endParaRPr lang="es-ES" sz="1800">
              <a:latin typeface="Segoe UI Light" panose="020B0502040204020203"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 Título"/>
          <p:cNvSpPr>
            <a:spLocks noGrp="1"/>
          </p:cNvSpPr>
          <p:nvPr>
            <p:ph type="ctrTitle"/>
          </p:nvPr>
        </p:nvSpPr>
        <p:spPr/>
        <p:txBody>
          <a:bodyPr>
            <a:noAutofit/>
          </a:bodyPr>
          <a:lstStyle/>
          <a:p>
            <a:r>
              <a:rPr lang="es-ES_tradnl" noProof="0" dirty="0" smtClean="0">
                <a:latin typeface="Segoe UI Light" panose="020B0502040204020203" pitchFamily="34" charset="0"/>
              </a:rPr>
              <a:t>Puesta en marcha</a:t>
            </a:r>
            <a:endParaRPr lang="es-ES_tradnl" noProof="0" dirty="0">
              <a:latin typeface="Segoe UI Light" panose="020B0502040204020203" pitchFamily="34" charset="0"/>
            </a:endParaRPr>
          </a:p>
        </p:txBody>
      </p:sp>
      <p:sp>
        <p:nvSpPr>
          <p:cNvPr id="3" name="2 Marcador de contenido"/>
          <p:cNvSpPr>
            <a:spLocks noGrp="1"/>
          </p:cNvSpPr>
          <p:nvPr>
            <p:ph type="body" sz="quarter" idx="13"/>
          </p:nvPr>
        </p:nvSpPr>
        <p:spPr/>
        <p:txBody>
          <a:bodyPr>
            <a:noAutofit/>
          </a:bodyPr>
          <a:lstStyle/>
          <a:p>
            <a:pPr>
              <a:buNone/>
            </a:pPr>
            <a:r>
              <a:rPr lang="es-ES_tradnl" sz="1800" dirty="0" smtClean="0">
                <a:latin typeface="Segoe UI Light" panose="020B0502040204020203" pitchFamily="34" charset="0"/>
              </a:rPr>
              <a:t>Comprobaciones de funcionamiento: Extrusor</a:t>
            </a:r>
          </a:p>
        </p:txBody>
      </p:sp>
      <p:sp>
        <p:nvSpPr>
          <p:cNvPr id="14" name="13 Marcador de texto"/>
          <p:cNvSpPr>
            <a:spLocks noGrp="1"/>
          </p:cNvSpPr>
          <p:nvPr>
            <p:ph type="body" sz="quarter" idx="14"/>
          </p:nvPr>
        </p:nvSpPr>
        <p:spPr>
          <a:xfrm>
            <a:off x="679771" y="1628800"/>
            <a:ext cx="7715304" cy="4429156"/>
          </a:xfrm>
        </p:spPr>
        <p:txBody>
          <a:bodyPr/>
          <a:lstStyle/>
          <a:p>
            <a:pPr algn="just">
              <a:lnSpc>
                <a:spcPct val="150000"/>
              </a:lnSpc>
              <a:buFont typeface="Arial" pitchFamily="34" charset="0"/>
              <a:buChar char="•"/>
            </a:pPr>
            <a:r>
              <a:rPr lang="es-ES_tradnl" sz="1600" dirty="0">
                <a:latin typeface="Segoe UI Light" panose="020B0502040204020203" pitchFamily="34" charset="0"/>
              </a:rPr>
              <a:t>Una vez el extrusor esté a la temperatura preestablecida para el PLA, pulsar </a:t>
            </a:r>
            <a:r>
              <a:rPr lang="es-ES_tradnl" sz="1600" i="1" dirty="0" smtClean="0">
                <a:latin typeface="Segoe UI Light" panose="020B0502040204020203" pitchFamily="34" charset="0"/>
              </a:rPr>
              <a:t>1mm  &gt; </a:t>
            </a:r>
            <a:r>
              <a:rPr lang="es-ES_tradnl" sz="1600" i="1" dirty="0" err="1" smtClean="0">
                <a:latin typeface="Segoe UI Light" panose="020B0502040204020203" pitchFamily="34" charset="0"/>
              </a:rPr>
              <a:t>Extruder</a:t>
            </a:r>
            <a:r>
              <a:rPr lang="es-ES_tradnl" sz="1600" dirty="0" smtClean="0">
                <a:latin typeface="Segoe UI Light" panose="020B0502040204020203" pitchFamily="34" charset="0"/>
              </a:rPr>
              <a:t> </a:t>
            </a:r>
            <a:r>
              <a:rPr lang="es-ES_tradnl" sz="1600" dirty="0">
                <a:latin typeface="Segoe UI Light" panose="020B0502040204020203" pitchFamily="34" charset="0"/>
              </a:rPr>
              <a:t>en el menú de </a:t>
            </a:r>
            <a:r>
              <a:rPr lang="es-ES_tradnl" sz="1600" i="1" dirty="0" err="1">
                <a:latin typeface="Segoe UI Light" panose="020B0502040204020203" pitchFamily="34" charset="0"/>
              </a:rPr>
              <a:t>Move</a:t>
            </a:r>
            <a:r>
              <a:rPr lang="es-ES_tradnl" sz="1600" i="1" dirty="0">
                <a:latin typeface="Segoe UI Light" panose="020B0502040204020203" pitchFamily="34" charset="0"/>
              </a:rPr>
              <a:t> Axis</a:t>
            </a:r>
            <a:r>
              <a:rPr lang="es-ES_tradnl" sz="1600" dirty="0">
                <a:latin typeface="Segoe UI Light" panose="020B0502040204020203" pitchFamily="34" charset="0"/>
              </a:rPr>
              <a:t> y comprobar que el engranaje </a:t>
            </a:r>
            <a:r>
              <a:rPr lang="es-ES_tradnl" sz="1600" b="1" dirty="0">
                <a:latin typeface="Segoe UI Light" panose="020B0502040204020203" pitchFamily="34" charset="0"/>
              </a:rPr>
              <a:t>grande</a:t>
            </a:r>
            <a:r>
              <a:rPr lang="es-ES_tradnl" sz="1600" dirty="0">
                <a:latin typeface="Segoe UI Light" panose="020B0502040204020203" pitchFamily="34" charset="0"/>
              </a:rPr>
              <a:t> gira en el sentido de las agujas del reloj.</a:t>
            </a:r>
          </a:p>
          <a:p>
            <a:pPr algn="just">
              <a:lnSpc>
                <a:spcPct val="150000"/>
              </a:lnSpc>
              <a:buFont typeface="Arial" pitchFamily="34" charset="0"/>
              <a:buChar char="•"/>
            </a:pPr>
            <a:r>
              <a:rPr lang="es-ES_tradnl" sz="1600" dirty="0" smtClean="0">
                <a:latin typeface="Segoe UI Light" panose="020B0502040204020203" pitchFamily="34" charset="0"/>
              </a:rPr>
              <a:t>Si no es así, cambiar la orientación del conector del motor en la placa electrónica.</a:t>
            </a:r>
          </a:p>
        </p:txBody>
      </p:sp>
      <p:sp>
        <p:nvSpPr>
          <p:cNvPr id="26" name="25 Rectángulo"/>
          <p:cNvSpPr/>
          <p:nvPr/>
        </p:nvSpPr>
        <p:spPr>
          <a:xfrm>
            <a:off x="1081039" y="3356992"/>
            <a:ext cx="6912768" cy="1015663"/>
          </a:xfrm>
          <a:prstGeom prst="rect">
            <a:avLst/>
          </a:prstGeom>
          <a:solidFill>
            <a:srgbClr val="FFC000"/>
          </a:solidFill>
          <a:ln w="12700">
            <a:solidFill>
              <a:schemeClr val="tx1"/>
            </a:solidFill>
          </a:ln>
        </p:spPr>
        <p:txBody>
          <a:bodyPr wrap="square" rtlCol="0">
            <a:spAutoFit/>
          </a:bodyPr>
          <a:lstStyle/>
          <a:p>
            <a:pPr marL="0" lvl="2" algn="ctr">
              <a:lnSpc>
                <a:spcPct val="150000"/>
              </a:lnSpc>
              <a:tabLst>
                <a:tab pos="0" algn="l"/>
              </a:tabLst>
            </a:pPr>
            <a:r>
              <a:rPr lang="es-ES" sz="1400" dirty="0" smtClean="0">
                <a:solidFill>
                  <a:schemeClr val="tx1"/>
                </a:solidFill>
                <a:latin typeface="Segoe UI Light" panose="020B0502040204020203" pitchFamily="34" charset="0"/>
              </a:rPr>
              <a:t>Esta comprobación se deber realizar con la máquina caliente y el extrusor a la temperatura del hilo que se va a extruir (PLA ± 190/220ºC , ABS ± 230/250ºC)</a:t>
            </a:r>
          </a:p>
          <a:p>
            <a:pPr marL="0" lvl="2" algn="ctr">
              <a:lnSpc>
                <a:spcPct val="150000"/>
              </a:lnSpc>
              <a:tabLst>
                <a:tab pos="0" algn="l"/>
              </a:tabLst>
            </a:pPr>
            <a:r>
              <a:rPr lang="es-ES" sz="1200" dirty="0" smtClean="0">
                <a:solidFill>
                  <a:schemeClr val="tx1"/>
                </a:solidFill>
                <a:latin typeface="Segoe UI Light" panose="020B0502040204020203" pitchFamily="34" charset="0"/>
              </a:rPr>
              <a:t>Para modificar las temperaturas objetivo seleccionar </a:t>
            </a:r>
            <a:r>
              <a:rPr lang="es-ES" sz="1200" dirty="0" err="1" smtClean="0">
                <a:solidFill>
                  <a:schemeClr val="tx1"/>
                </a:solidFill>
                <a:latin typeface="Segoe UI Light" panose="020B0502040204020203" pitchFamily="34" charset="0"/>
              </a:rPr>
              <a:t>Temperature</a:t>
            </a:r>
            <a:r>
              <a:rPr lang="es-ES" sz="1200" dirty="0" smtClean="0">
                <a:solidFill>
                  <a:schemeClr val="tx1"/>
                </a:solidFill>
                <a:latin typeface="Segoe UI Light" panose="020B0502040204020203" pitchFamily="34" charset="0"/>
              </a:rPr>
              <a:t> &gt;</a:t>
            </a:r>
            <a:r>
              <a:rPr lang="es-ES" sz="1200" dirty="0" err="1" smtClean="0">
                <a:solidFill>
                  <a:schemeClr val="tx1"/>
                </a:solidFill>
                <a:latin typeface="Segoe UI Light" panose="020B0502040204020203" pitchFamily="34" charset="0"/>
              </a:rPr>
              <a:t>Nozzle</a:t>
            </a:r>
            <a:r>
              <a:rPr lang="es-ES" sz="1200" dirty="0" smtClean="0">
                <a:solidFill>
                  <a:schemeClr val="tx1"/>
                </a:solidFill>
                <a:latin typeface="Segoe UI Light" panose="020B0502040204020203" pitchFamily="34" charset="0"/>
              </a:rPr>
              <a:t> en el menú Control</a:t>
            </a:r>
          </a:p>
        </p:txBody>
      </p:sp>
      <p:sp>
        <p:nvSpPr>
          <p:cNvPr id="6" name="5 Recortar rectángulo de esquina diagonal">
            <a:hlinkClick r:id="rId2"/>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 Título"/>
          <p:cNvSpPr>
            <a:spLocks noGrp="1"/>
          </p:cNvSpPr>
          <p:nvPr>
            <p:ph type="ctrTitle"/>
          </p:nvPr>
        </p:nvSpPr>
        <p:spPr/>
        <p:txBody>
          <a:bodyPr>
            <a:noAutofit/>
          </a:bodyPr>
          <a:lstStyle/>
          <a:p>
            <a:r>
              <a:rPr lang="es-ES_tradnl" noProof="0" dirty="0" smtClean="0">
                <a:latin typeface="Segoe UI Light" panose="020B0502040204020203" pitchFamily="34" charset="0"/>
              </a:rPr>
              <a:t>Puesta en marcha</a:t>
            </a:r>
            <a:endParaRPr lang="es-ES_tradnl" noProof="0" dirty="0">
              <a:latin typeface="Segoe UI Light" panose="020B0502040204020203" pitchFamily="34" charset="0"/>
            </a:endParaRPr>
          </a:p>
        </p:txBody>
      </p:sp>
      <p:sp>
        <p:nvSpPr>
          <p:cNvPr id="3" name="2 Marcador de contenido"/>
          <p:cNvSpPr>
            <a:spLocks noGrp="1"/>
          </p:cNvSpPr>
          <p:nvPr>
            <p:ph type="body" sz="quarter" idx="13"/>
          </p:nvPr>
        </p:nvSpPr>
        <p:spPr/>
        <p:txBody>
          <a:bodyPr>
            <a:noAutofit/>
          </a:bodyPr>
          <a:lstStyle/>
          <a:p>
            <a:pPr>
              <a:buNone/>
            </a:pPr>
            <a:r>
              <a:rPr lang="es-ES_tradnl" sz="1800" dirty="0" smtClean="0">
                <a:latin typeface="Segoe UI Light" panose="020B0502040204020203" pitchFamily="34" charset="0"/>
              </a:rPr>
              <a:t>Comprobaciones de funcionamiento: Extrusor</a:t>
            </a:r>
          </a:p>
        </p:txBody>
      </p:sp>
      <p:sp>
        <p:nvSpPr>
          <p:cNvPr id="14" name="13 Marcador de texto"/>
          <p:cNvSpPr>
            <a:spLocks noGrp="1"/>
          </p:cNvSpPr>
          <p:nvPr>
            <p:ph type="body" sz="quarter" idx="14"/>
          </p:nvPr>
        </p:nvSpPr>
        <p:spPr>
          <a:xfrm>
            <a:off x="611560" y="1628800"/>
            <a:ext cx="6095218" cy="4429156"/>
          </a:xfrm>
        </p:spPr>
        <p:txBody>
          <a:bodyPr/>
          <a:lstStyle/>
          <a:p>
            <a:pPr algn="just">
              <a:lnSpc>
                <a:spcPct val="150000"/>
              </a:lnSpc>
              <a:buFont typeface="Arial" pitchFamily="34" charset="0"/>
              <a:buChar char="•"/>
            </a:pPr>
            <a:r>
              <a:rPr lang="es-ES_tradnl" sz="1600" dirty="0" smtClean="0">
                <a:latin typeface="Segoe UI Light" panose="020B0502040204020203" pitchFamily="34" charset="0"/>
              </a:rPr>
              <a:t>Cuando el sentido de giro ya sea el correcto, comprobar que el ventilador del disipador (el mas pequeño esté funcionando) </a:t>
            </a:r>
          </a:p>
          <a:p>
            <a:pPr algn="just">
              <a:lnSpc>
                <a:spcPct val="150000"/>
              </a:lnSpc>
              <a:buFont typeface="Arial" pitchFamily="34" charset="0"/>
              <a:buChar char="•"/>
            </a:pPr>
            <a:r>
              <a:rPr lang="es-ES_tradnl" sz="1600" dirty="0" smtClean="0">
                <a:latin typeface="Segoe UI Light" panose="020B0502040204020203" pitchFamily="34" charset="0"/>
              </a:rPr>
              <a:t>Abrir </a:t>
            </a:r>
            <a:r>
              <a:rPr lang="es-ES_tradnl" sz="1600" dirty="0">
                <a:latin typeface="Segoe UI Light" panose="020B0502040204020203" pitchFamily="34" charset="0"/>
              </a:rPr>
              <a:t>el fijador del extrusor y pasar hilo por el agujero. Asegurarse que el hilo encara el segundo agujero</a:t>
            </a:r>
          </a:p>
          <a:p>
            <a:pPr algn="just">
              <a:lnSpc>
                <a:spcPct val="150000"/>
              </a:lnSpc>
              <a:buFont typeface="Arial" pitchFamily="34" charset="0"/>
              <a:buChar char="•"/>
            </a:pPr>
            <a:r>
              <a:rPr lang="es-ES_tradnl" sz="1600" dirty="0">
                <a:latin typeface="Segoe UI Light" panose="020B0502040204020203" pitchFamily="34" charset="0"/>
              </a:rPr>
              <a:t>Introduciendo hilo con suavidad hasta que éste empieza a salir fundido por la boquilla.</a:t>
            </a:r>
          </a:p>
          <a:p>
            <a:pPr algn="just">
              <a:lnSpc>
                <a:spcPct val="150000"/>
              </a:lnSpc>
              <a:buFont typeface="Arial" pitchFamily="34" charset="0"/>
              <a:buChar char="•"/>
            </a:pPr>
            <a:r>
              <a:rPr lang="es-ES_tradnl" sz="1600" dirty="0">
                <a:latin typeface="Segoe UI Light" panose="020B0502040204020203" pitchFamily="34" charset="0"/>
              </a:rPr>
              <a:t>Cerrar el fijador de manera que ejerza una cierta presión.</a:t>
            </a:r>
          </a:p>
          <a:p>
            <a:pPr lvl="1" algn="just">
              <a:lnSpc>
                <a:spcPct val="150000"/>
              </a:lnSpc>
            </a:pPr>
            <a:r>
              <a:rPr lang="es-ES_tradnl" sz="1600" dirty="0" smtClean="0">
                <a:latin typeface="Segoe UI Light" panose="020B0502040204020203" pitchFamily="34" charset="0"/>
              </a:rPr>
              <a:t>Demasiada fuerza erosionará el hilo y no </a:t>
            </a:r>
            <a:r>
              <a:rPr lang="es-ES_tradnl" sz="1600" dirty="0" err="1" smtClean="0">
                <a:latin typeface="Segoe UI Light" panose="020B0502040204020203" pitchFamily="34" charset="0"/>
              </a:rPr>
              <a:t>traccionará</a:t>
            </a:r>
            <a:r>
              <a:rPr lang="es-ES_tradnl" sz="1600" dirty="0" smtClean="0">
                <a:latin typeface="Segoe UI Light" panose="020B0502040204020203" pitchFamily="34" charset="0"/>
              </a:rPr>
              <a:t> correctamente con la parte </a:t>
            </a:r>
            <a:r>
              <a:rPr lang="es-ES_tradnl" sz="1600" dirty="0" err="1" smtClean="0">
                <a:latin typeface="Segoe UI Light" panose="020B0502040204020203" pitchFamily="34" charset="0"/>
              </a:rPr>
              <a:t>grafilada</a:t>
            </a:r>
            <a:endParaRPr lang="es-ES_tradnl" sz="1600" dirty="0" smtClean="0">
              <a:latin typeface="Segoe UI Light" panose="020B0502040204020203" pitchFamily="34" charset="0"/>
            </a:endParaRPr>
          </a:p>
          <a:p>
            <a:pPr lvl="1" algn="just">
              <a:lnSpc>
                <a:spcPct val="150000"/>
              </a:lnSpc>
            </a:pPr>
            <a:r>
              <a:rPr lang="es-ES_tradnl" sz="1600" dirty="0" smtClean="0">
                <a:latin typeface="Segoe UI Light" panose="020B0502040204020203" pitchFamily="34" charset="0"/>
              </a:rPr>
              <a:t>Poca fuerza dejará el hilo suelto y tampoco saldrá.</a:t>
            </a:r>
          </a:p>
          <a:p>
            <a:pPr lvl="3" algn="just">
              <a:lnSpc>
                <a:spcPct val="150000"/>
              </a:lnSpc>
              <a:buNone/>
            </a:pPr>
            <a:endParaRPr lang="es-ES_tradnl" sz="1600" dirty="0" smtClean="0">
              <a:latin typeface="Segoe UI Light" panose="020B0502040204020203" pitchFamily="34" charset="0"/>
            </a:endParaRPr>
          </a:p>
          <a:p>
            <a:pPr algn="just">
              <a:lnSpc>
                <a:spcPct val="150000"/>
              </a:lnSpc>
            </a:pPr>
            <a:endParaRPr lang="es-ES" sz="1600" dirty="0">
              <a:latin typeface="Segoe UI Light" panose="020B0502040204020203" pitchFamily="34" charset="0"/>
            </a:endParaRPr>
          </a:p>
        </p:txBody>
      </p:sp>
      <p:pic>
        <p:nvPicPr>
          <p:cNvPr id="19457" name="Picture 1" descr="T:\xmartinez\Extrusor.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444208" y="2060848"/>
            <a:ext cx="2778817" cy="3050679"/>
          </a:xfrm>
          <a:prstGeom prst="rect">
            <a:avLst/>
          </a:prstGeom>
          <a:noFill/>
        </p:spPr>
      </p:pic>
      <p:sp>
        <p:nvSpPr>
          <p:cNvPr id="16" name="15 Flecha derecha"/>
          <p:cNvSpPr/>
          <p:nvPr/>
        </p:nvSpPr>
        <p:spPr>
          <a:xfrm rot="5400000">
            <a:off x="7231692" y="2303351"/>
            <a:ext cx="64807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20" name="19 Recortar rectángulo de esquina diagonal">
            <a:hlinkClick r:id="rId3"/>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
        <p:nvSpPr>
          <p:cNvPr id="10" name="9 Rectángulo"/>
          <p:cNvSpPr/>
          <p:nvPr/>
        </p:nvSpPr>
        <p:spPr>
          <a:xfrm>
            <a:off x="693712" y="5710217"/>
            <a:ext cx="6790008" cy="1015663"/>
          </a:xfrm>
          <a:prstGeom prst="rect">
            <a:avLst/>
          </a:prstGeom>
          <a:solidFill>
            <a:srgbClr val="FFC000"/>
          </a:solidFill>
          <a:ln w="12700">
            <a:solidFill>
              <a:schemeClr val="tx1"/>
            </a:solidFill>
          </a:ln>
        </p:spPr>
        <p:txBody>
          <a:bodyPr wrap="square" rtlCol="0">
            <a:spAutoFit/>
          </a:bodyPr>
          <a:lstStyle/>
          <a:p>
            <a:pPr marL="0" lvl="2" algn="ctr">
              <a:lnSpc>
                <a:spcPct val="150000"/>
              </a:lnSpc>
              <a:tabLst>
                <a:tab pos="0" algn="l"/>
              </a:tabLst>
            </a:pPr>
            <a:r>
              <a:rPr lang="es-ES" sz="1400" dirty="0" smtClean="0">
                <a:solidFill>
                  <a:schemeClr val="tx1"/>
                </a:solidFill>
                <a:latin typeface="Segoe UI Light" panose="020B0502040204020203" pitchFamily="34" charset="0"/>
              </a:rPr>
              <a:t>Esta comprobación se deber realizar con la máquina caliente y el extrusor a la temperatura del hilo que se va a extruir (PLA ± 190/220ºC , ABS ± 230/250ºC)</a:t>
            </a:r>
          </a:p>
          <a:p>
            <a:pPr marL="0" lvl="2" algn="ctr">
              <a:lnSpc>
                <a:spcPct val="150000"/>
              </a:lnSpc>
              <a:tabLst>
                <a:tab pos="0" algn="l"/>
              </a:tabLst>
            </a:pPr>
            <a:r>
              <a:rPr lang="es-ES" sz="1200" dirty="0" smtClean="0">
                <a:solidFill>
                  <a:schemeClr val="tx1"/>
                </a:solidFill>
                <a:latin typeface="Segoe UI Light" panose="020B0502040204020203" pitchFamily="34" charset="0"/>
              </a:rPr>
              <a:t>Para modificar las temperaturas objetivo seleccionar </a:t>
            </a:r>
            <a:r>
              <a:rPr lang="es-ES" sz="1200" dirty="0" err="1" smtClean="0">
                <a:solidFill>
                  <a:schemeClr val="tx1"/>
                </a:solidFill>
                <a:latin typeface="Segoe UI Light" panose="020B0502040204020203" pitchFamily="34" charset="0"/>
              </a:rPr>
              <a:t>Temperature</a:t>
            </a:r>
            <a:r>
              <a:rPr lang="es-ES" sz="1200" dirty="0" smtClean="0">
                <a:solidFill>
                  <a:schemeClr val="tx1"/>
                </a:solidFill>
                <a:latin typeface="Segoe UI Light" panose="020B0502040204020203" pitchFamily="34" charset="0"/>
              </a:rPr>
              <a:t> &gt;</a:t>
            </a:r>
            <a:r>
              <a:rPr lang="es-ES" sz="1200" dirty="0" err="1" smtClean="0">
                <a:solidFill>
                  <a:schemeClr val="tx1"/>
                </a:solidFill>
                <a:latin typeface="Segoe UI Light" panose="020B0502040204020203" pitchFamily="34" charset="0"/>
              </a:rPr>
              <a:t>Nozzle</a:t>
            </a:r>
            <a:r>
              <a:rPr lang="es-ES" sz="1200" dirty="0" smtClean="0">
                <a:solidFill>
                  <a:schemeClr val="tx1"/>
                </a:solidFill>
                <a:latin typeface="Segoe UI Light" panose="020B0502040204020203" pitchFamily="34" charset="0"/>
              </a:rPr>
              <a:t> en el menú Control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dirty="0" smtClean="0">
                <a:latin typeface="Segoe UI Light" panose="020B0502040204020203" pitchFamily="34" charset="0"/>
              </a:rPr>
              <a:t>Puesta en marcha</a:t>
            </a:r>
            <a:endParaRPr lang="es-ES" dirty="0">
              <a:latin typeface="Segoe UI Light" panose="020B0502040204020203" pitchFamily="34" charset="0"/>
            </a:endParaRPr>
          </a:p>
        </p:txBody>
      </p:sp>
      <p:sp>
        <p:nvSpPr>
          <p:cNvPr id="3" name="2 Marcador de contenido"/>
          <p:cNvSpPr>
            <a:spLocks noGrp="1"/>
          </p:cNvSpPr>
          <p:nvPr>
            <p:ph type="body" sz="quarter" idx="13"/>
          </p:nvPr>
        </p:nvSpPr>
        <p:spPr/>
        <p:txBody>
          <a:bodyPr>
            <a:noAutofit/>
          </a:bodyPr>
          <a:lstStyle/>
          <a:p>
            <a:pPr>
              <a:buNone/>
            </a:pPr>
            <a:r>
              <a:rPr lang="es-ES_tradnl" dirty="0" smtClean="0">
                <a:latin typeface="Segoe UI Light" panose="020B0502040204020203" pitchFamily="34" charset="0"/>
              </a:rPr>
              <a:t>Comprobaciones de funcionamiento: Extrusor</a:t>
            </a:r>
          </a:p>
        </p:txBody>
      </p:sp>
      <p:sp>
        <p:nvSpPr>
          <p:cNvPr id="5" name="4 Marcador de texto"/>
          <p:cNvSpPr>
            <a:spLocks noGrp="1"/>
          </p:cNvSpPr>
          <p:nvPr>
            <p:ph type="body" sz="quarter" idx="14"/>
          </p:nvPr>
        </p:nvSpPr>
        <p:spPr>
          <a:xfrm>
            <a:off x="750352" y="1628800"/>
            <a:ext cx="7715304" cy="4429156"/>
          </a:xfrm>
        </p:spPr>
        <p:txBody>
          <a:bodyPr/>
          <a:lstStyle/>
          <a:p>
            <a:pPr algn="just">
              <a:lnSpc>
                <a:spcPct val="150000"/>
              </a:lnSpc>
              <a:buFont typeface="Arial" pitchFamily="34" charset="0"/>
              <a:buChar char="•"/>
            </a:pPr>
            <a:r>
              <a:rPr lang="es-ES_tradnl" sz="1600" dirty="0">
                <a:latin typeface="Segoe UI Light" panose="020B0502040204020203" pitchFamily="34" charset="0"/>
              </a:rPr>
              <a:t>Una vez preparado el hilo se accede al </a:t>
            </a:r>
            <a:r>
              <a:rPr lang="es-ES_tradnl" sz="1600" i="1" dirty="0" err="1">
                <a:latin typeface="Segoe UI Light" panose="020B0502040204020203" pitchFamily="34" charset="0"/>
              </a:rPr>
              <a:t>menu</a:t>
            </a:r>
            <a:r>
              <a:rPr lang="es-ES_tradnl" sz="1600" i="1" dirty="0">
                <a:latin typeface="Segoe UI Light" panose="020B0502040204020203" pitchFamily="34" charset="0"/>
              </a:rPr>
              <a:t> prepare &gt; </a:t>
            </a:r>
            <a:r>
              <a:rPr lang="es-ES_tradnl" sz="1600" i="1" dirty="0" err="1">
                <a:latin typeface="Segoe UI Light" panose="020B0502040204020203" pitchFamily="34" charset="0"/>
              </a:rPr>
              <a:t>move</a:t>
            </a:r>
            <a:r>
              <a:rPr lang="es-ES_tradnl" sz="1600" i="1" dirty="0">
                <a:latin typeface="Segoe UI Light" panose="020B0502040204020203" pitchFamily="34" charset="0"/>
              </a:rPr>
              <a:t> axis </a:t>
            </a:r>
            <a:r>
              <a:rPr lang="es-ES_tradnl" sz="1600" i="1" dirty="0" smtClean="0">
                <a:latin typeface="Segoe UI Light" panose="020B0502040204020203" pitchFamily="34" charset="0"/>
              </a:rPr>
              <a:t>&gt; 1mm &gt; </a:t>
            </a:r>
            <a:r>
              <a:rPr lang="es-ES_tradnl" sz="1600" i="1" dirty="0" err="1" smtClean="0">
                <a:latin typeface="Segoe UI Light" panose="020B0502040204020203" pitchFamily="34" charset="0"/>
              </a:rPr>
              <a:t>Extruder</a:t>
            </a:r>
            <a:r>
              <a:rPr lang="es-ES_tradnl" sz="1600" i="1" dirty="0" smtClean="0">
                <a:latin typeface="Segoe UI Light" panose="020B0502040204020203" pitchFamily="34" charset="0"/>
              </a:rPr>
              <a:t> </a:t>
            </a:r>
            <a:r>
              <a:rPr lang="es-ES_tradnl" sz="1600" dirty="0" smtClean="0">
                <a:latin typeface="Segoe UI Light" panose="020B0502040204020203" pitchFamily="34" charset="0"/>
              </a:rPr>
              <a:t> </a:t>
            </a:r>
            <a:r>
              <a:rPr lang="es-ES_tradnl" sz="1600" b="1" dirty="0">
                <a:latin typeface="Segoe UI Light" panose="020B0502040204020203" pitchFamily="34" charset="0"/>
              </a:rPr>
              <a:t>SIN apretarlo.</a:t>
            </a:r>
          </a:p>
          <a:p>
            <a:pPr algn="just">
              <a:lnSpc>
                <a:spcPct val="150000"/>
              </a:lnSpc>
              <a:buFont typeface="Arial" pitchFamily="34" charset="0"/>
              <a:buChar char="•"/>
            </a:pPr>
            <a:r>
              <a:rPr lang="es-ES_tradnl" sz="1600" dirty="0" smtClean="0">
                <a:latin typeface="Segoe UI Light" panose="020B0502040204020203" pitchFamily="34" charset="0"/>
              </a:rPr>
              <a:t>Colocar los </a:t>
            </a:r>
            <a:r>
              <a:rPr lang="es-ES_tradnl" sz="1600" dirty="0">
                <a:latin typeface="Segoe UI Light" panose="020B0502040204020203" pitchFamily="34" charset="0"/>
              </a:rPr>
              <a:t>dedos en la parte del hilo que justo entra por el orificio superior y le damos a </a:t>
            </a:r>
            <a:r>
              <a:rPr lang="es-ES_tradnl" sz="1600" i="1" dirty="0">
                <a:latin typeface="Segoe UI Light" panose="020B0502040204020203" pitchFamily="34" charset="0"/>
              </a:rPr>
              <a:t>Extrude</a:t>
            </a:r>
            <a:r>
              <a:rPr lang="es-ES_tradnl" sz="1600" dirty="0">
                <a:latin typeface="Segoe UI Light" panose="020B0502040204020203" pitchFamily="34" charset="0"/>
              </a:rPr>
              <a:t> </a:t>
            </a:r>
          </a:p>
          <a:p>
            <a:pPr algn="just">
              <a:lnSpc>
                <a:spcPct val="150000"/>
              </a:lnSpc>
              <a:buFont typeface="Arial" pitchFamily="34" charset="0"/>
              <a:buChar char="•"/>
            </a:pPr>
            <a:r>
              <a:rPr lang="es-ES_tradnl" sz="1600" dirty="0" smtClean="0">
                <a:latin typeface="Segoe UI Light" panose="020B0502040204020203" pitchFamily="34" charset="0"/>
              </a:rPr>
              <a:t>Comprobar si </a:t>
            </a:r>
            <a:r>
              <a:rPr lang="es-ES_tradnl" sz="1600" dirty="0">
                <a:latin typeface="Segoe UI Light" panose="020B0502040204020203" pitchFamily="34" charset="0"/>
              </a:rPr>
              <a:t>el extrusor tira el hilo (dejando que este entre. </a:t>
            </a:r>
            <a:r>
              <a:rPr lang="es-ES_tradnl" sz="1600" b="1" dirty="0">
                <a:latin typeface="Segoe UI Light" panose="020B0502040204020203" pitchFamily="34" charset="0"/>
              </a:rPr>
              <a:t>NUNCA</a:t>
            </a:r>
            <a:r>
              <a:rPr lang="es-ES_tradnl" sz="1600" dirty="0">
                <a:latin typeface="Segoe UI Light" panose="020B0502040204020203" pitchFamily="34" charset="0"/>
              </a:rPr>
              <a:t> intentando evitar el movimiento del hilo)</a:t>
            </a:r>
          </a:p>
          <a:p>
            <a:pPr algn="just">
              <a:lnSpc>
                <a:spcPct val="150000"/>
              </a:lnSpc>
              <a:buFont typeface="Arial" pitchFamily="34" charset="0"/>
              <a:buChar char="•"/>
            </a:pPr>
            <a:r>
              <a:rPr lang="es-ES_tradnl" sz="1600" dirty="0" smtClean="0">
                <a:latin typeface="Segoe UI Light" panose="020B0502040204020203" pitchFamily="34" charset="0"/>
              </a:rPr>
              <a:t>Pulsar varias </a:t>
            </a:r>
            <a:r>
              <a:rPr lang="es-ES_tradnl" sz="1600" dirty="0">
                <a:latin typeface="Segoe UI Light" panose="020B0502040204020203" pitchFamily="34" charset="0"/>
              </a:rPr>
              <a:t>veces a </a:t>
            </a:r>
            <a:r>
              <a:rPr lang="es-ES_tradnl" sz="1600" i="1" dirty="0">
                <a:latin typeface="Segoe UI Light" panose="020B0502040204020203" pitchFamily="34" charset="0"/>
              </a:rPr>
              <a:t>Extrude</a:t>
            </a:r>
            <a:r>
              <a:rPr lang="es-ES_tradnl" sz="1600" dirty="0">
                <a:latin typeface="Segoe UI Light" panose="020B0502040204020203" pitchFamily="34" charset="0"/>
              </a:rPr>
              <a:t> hasta que el plástico salga de manera fluida y </a:t>
            </a:r>
            <a:r>
              <a:rPr lang="es-ES_tradnl" sz="1600" dirty="0" smtClean="0">
                <a:latin typeface="Segoe UI Light" panose="020B0502040204020203" pitchFamily="34" charset="0"/>
              </a:rPr>
              <a:t>continua </a:t>
            </a:r>
            <a:r>
              <a:rPr lang="es-ES_tradnl" sz="1600" dirty="0">
                <a:latin typeface="Segoe UI Light" panose="020B0502040204020203" pitchFamily="34" charset="0"/>
              </a:rPr>
              <a:t>por la boquilla.</a:t>
            </a:r>
          </a:p>
          <a:p>
            <a:pPr lvl="1" algn="just">
              <a:lnSpc>
                <a:spcPct val="150000"/>
              </a:lnSpc>
            </a:pPr>
            <a:endParaRPr lang="es-ES_tradnl" sz="1600" dirty="0" smtClean="0">
              <a:latin typeface="Segoe UI Light" panose="020B0502040204020203" pitchFamily="34" charset="0"/>
            </a:endParaRPr>
          </a:p>
          <a:p>
            <a:pPr lvl="3" algn="just">
              <a:lnSpc>
                <a:spcPct val="150000"/>
              </a:lnSpc>
              <a:buNone/>
            </a:pPr>
            <a:endParaRPr lang="es-ES_tradnl" sz="1600" dirty="0" smtClean="0">
              <a:latin typeface="Segoe UI Light" panose="020B0502040204020203" pitchFamily="34" charset="0"/>
            </a:endParaRPr>
          </a:p>
          <a:p>
            <a:pPr algn="just">
              <a:lnSpc>
                <a:spcPct val="150000"/>
              </a:lnSpc>
            </a:pPr>
            <a:endParaRPr lang="es-ES" sz="1600" dirty="0">
              <a:latin typeface="Segoe UI Light" panose="020B0502040204020203" pitchFamily="34" charset="0"/>
            </a:endParaRPr>
          </a:p>
        </p:txBody>
      </p:sp>
      <p:sp>
        <p:nvSpPr>
          <p:cNvPr id="6" name="5 Rectángulo"/>
          <p:cNvSpPr/>
          <p:nvPr/>
        </p:nvSpPr>
        <p:spPr>
          <a:xfrm>
            <a:off x="899592" y="5013176"/>
            <a:ext cx="7416824" cy="415498"/>
          </a:xfrm>
          <a:prstGeom prst="rect">
            <a:avLst/>
          </a:prstGeom>
          <a:solidFill>
            <a:srgbClr val="FFC000"/>
          </a:solidFill>
          <a:ln w="12700">
            <a:solidFill>
              <a:schemeClr val="tx1"/>
            </a:solidFill>
          </a:ln>
        </p:spPr>
        <p:txBody>
          <a:bodyPr wrap="square" rtlCol="0">
            <a:spAutoFit/>
          </a:bodyPr>
          <a:lstStyle/>
          <a:p>
            <a:pPr marL="0" lvl="2" algn="ctr">
              <a:lnSpc>
                <a:spcPct val="150000"/>
              </a:lnSpc>
              <a:tabLst>
                <a:tab pos="0" algn="l"/>
              </a:tabLst>
            </a:pPr>
            <a:r>
              <a:rPr lang="es-ES" sz="1400" smtClean="0">
                <a:solidFill>
                  <a:schemeClr val="tx1"/>
                </a:solidFill>
                <a:latin typeface="Segoe UI Light" panose="020B0502040204020203" pitchFamily="34" charset="0"/>
              </a:rPr>
              <a:t>Vigilar no </a:t>
            </a:r>
            <a:r>
              <a:rPr lang="es-ES" sz="1400" dirty="0" smtClean="0">
                <a:solidFill>
                  <a:schemeClr val="tx1"/>
                </a:solidFill>
                <a:latin typeface="Segoe UI Light" panose="020B0502040204020203" pitchFamily="34" charset="0"/>
              </a:rPr>
              <a:t>poner los dedos en contacto con ninguna parte móvil que no sea el hilo!</a:t>
            </a:r>
          </a:p>
        </p:txBody>
      </p:sp>
      <p:sp>
        <p:nvSpPr>
          <p:cNvPr id="7" name="6 Recortar rectángulo de esquina diagonal">
            <a:hlinkClick r:id="rId2"/>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texto"/>
          <p:cNvSpPr>
            <a:spLocks noGrp="1"/>
          </p:cNvSpPr>
          <p:nvPr>
            <p:ph type="body" sz="quarter" idx="14"/>
          </p:nvPr>
        </p:nvSpPr>
        <p:spPr/>
        <p:txBody>
          <a:bodyPr/>
          <a:lstStyle/>
          <a:p>
            <a:r>
              <a:rPr dirty="0" smtClean="0">
                <a:latin typeface="Segoe UI Light" panose="020B0502040204020203" pitchFamily="34" charset="0"/>
              </a:rPr>
              <a:t>Equipo RepRapBCN</a:t>
            </a:r>
            <a:endParaRPr lang="es-ES" dirty="0">
              <a:latin typeface="Segoe UI Light" panose="020B0502040204020203" pitchFamily="34" charset="0"/>
            </a:endParaRPr>
          </a:p>
        </p:txBody>
      </p:sp>
      <p:sp>
        <p:nvSpPr>
          <p:cNvPr id="6" name="5 Título"/>
          <p:cNvSpPr>
            <a:spLocks noGrp="1"/>
          </p:cNvSpPr>
          <p:nvPr>
            <p:ph type="ctrTitle"/>
          </p:nvPr>
        </p:nvSpPr>
        <p:spPr>
          <a:xfrm>
            <a:off x="1000100" y="3000372"/>
            <a:ext cx="7143800" cy="369881"/>
          </a:xfrm>
        </p:spPr>
        <p:txBody>
          <a:bodyPr/>
          <a:lstStyle/>
          <a:p>
            <a:pPr lvl="0"/>
            <a:r>
              <a:rPr b="1" dirty="0" err="1" smtClean="0">
                <a:latin typeface="Segoe UI Light" panose="020B0502040204020203" pitchFamily="34" charset="0"/>
              </a:rPr>
              <a:t>Esperamos</a:t>
            </a:r>
            <a:r>
              <a:rPr b="1" dirty="0" smtClean="0">
                <a:latin typeface="Segoe UI Light" panose="020B0502040204020203" pitchFamily="34" charset="0"/>
              </a:rPr>
              <a:t> </a:t>
            </a:r>
            <a:r>
              <a:rPr b="1" dirty="0" err="1" smtClean="0">
                <a:latin typeface="Segoe UI Light" panose="020B0502040204020203" pitchFamily="34" charset="0"/>
              </a:rPr>
              <a:t>que</a:t>
            </a:r>
            <a:r>
              <a:rPr b="1" dirty="0" smtClean="0">
                <a:latin typeface="Segoe UI Light" panose="020B0502040204020203" pitchFamily="34" charset="0"/>
              </a:rPr>
              <a:t> </a:t>
            </a:r>
            <a:r>
              <a:rPr b="1" dirty="0" err="1" smtClean="0">
                <a:latin typeface="Segoe UI Light" panose="020B0502040204020203" pitchFamily="34" charset="0"/>
              </a:rPr>
              <a:t>hayais</a:t>
            </a:r>
            <a:r>
              <a:rPr b="1" dirty="0" smtClean="0">
                <a:latin typeface="Segoe UI Light" panose="020B0502040204020203" pitchFamily="34" charset="0"/>
              </a:rPr>
              <a:t> </a:t>
            </a:r>
            <a:r>
              <a:rPr b="1" dirty="0" err="1" smtClean="0">
                <a:latin typeface="Segoe UI Light" panose="020B0502040204020203" pitchFamily="34" charset="0"/>
              </a:rPr>
              <a:t>disfrutado</a:t>
            </a:r>
            <a:r>
              <a:rPr b="1" dirty="0" smtClean="0">
                <a:latin typeface="Segoe UI Light" panose="020B0502040204020203" pitchFamily="34" charset="0"/>
              </a:rPr>
              <a:t> de la </a:t>
            </a:r>
            <a:r>
              <a:rPr b="1" dirty="0" err="1" smtClean="0">
                <a:latin typeface="Segoe UI Light" panose="020B0502040204020203" pitchFamily="34" charset="0"/>
              </a:rPr>
              <a:t>experiencia</a:t>
            </a:r>
            <a:r>
              <a:rPr b="1" dirty="0" smtClean="0">
                <a:latin typeface="Segoe UI Light" panose="020B0502040204020203" pitchFamily="34" charset="0"/>
              </a:rPr>
              <a:t>!</a:t>
            </a:r>
            <a:br>
              <a:rPr b="1" dirty="0" smtClean="0">
                <a:latin typeface="Segoe UI Light" panose="020B0502040204020203" pitchFamily="34" charset="0"/>
              </a:rPr>
            </a:br>
            <a:r>
              <a:rPr dirty="0" smtClean="0">
                <a:latin typeface="Segoe UI Light" panose="020B0502040204020203" pitchFamily="34" charset="0"/>
              </a:rPr>
              <a:t>No </a:t>
            </a:r>
            <a:r>
              <a:rPr dirty="0" err="1" smtClean="0">
                <a:latin typeface="Segoe UI Light" panose="020B0502040204020203" pitchFamily="34" charset="0"/>
              </a:rPr>
              <a:t>olvidéis</a:t>
            </a:r>
            <a:r>
              <a:rPr dirty="0" smtClean="0">
                <a:latin typeface="Segoe UI Light" panose="020B0502040204020203" pitchFamily="34" charset="0"/>
              </a:rPr>
              <a:t> </a:t>
            </a:r>
            <a:r>
              <a:rPr dirty="0" err="1" smtClean="0">
                <a:latin typeface="Segoe UI Light" panose="020B0502040204020203" pitchFamily="34" charset="0"/>
              </a:rPr>
              <a:t>seguirnos</a:t>
            </a:r>
            <a:r>
              <a:rPr dirty="0" smtClean="0">
                <a:latin typeface="Segoe UI Light" panose="020B0502040204020203" pitchFamily="34" charset="0"/>
              </a:rPr>
              <a:t> en Twitter y </a:t>
            </a:r>
            <a:r>
              <a:rPr dirty="0" err="1" smtClean="0">
                <a:latin typeface="Segoe UI Light" panose="020B0502040204020203" pitchFamily="34" charset="0"/>
              </a:rPr>
              <a:t>Facebook</a:t>
            </a:r>
            <a:r>
              <a:rPr dirty="0" smtClean="0">
                <a:latin typeface="Segoe UI Light" panose="020B0502040204020203" pitchFamily="34" charset="0"/>
              </a:rPr>
              <a:t/>
            </a:r>
            <a:br>
              <a:rPr dirty="0" smtClean="0">
                <a:latin typeface="Segoe UI Light" panose="020B0502040204020203" pitchFamily="34" charset="0"/>
              </a:rPr>
            </a:br>
            <a:r>
              <a:rPr lang="es-ES" dirty="0" smtClean="0">
                <a:latin typeface="Segoe UI Light" panose="020B0502040204020203" pitchFamily="34" charset="0"/>
              </a:rPr>
              <a:t>Para cualquier duda visita nuestro </a:t>
            </a:r>
            <a:r>
              <a:rPr lang="es-ES" dirty="0" smtClean="0">
                <a:latin typeface="Segoe UI Light" panose="020B0502040204020203" pitchFamily="34" charset="0"/>
                <a:hlinkClick r:id="rId2"/>
              </a:rPr>
              <a:t>foro</a:t>
            </a:r>
            <a:r>
              <a:rPr lang="es-ES" dirty="0" smtClean="0">
                <a:latin typeface="Segoe UI Light" panose="020B0502040204020203" pitchFamily="34" charset="0"/>
              </a:rPr>
              <a:t>!</a:t>
            </a:r>
            <a:endParaRPr lang="es-ES" dirty="0">
              <a:latin typeface="Segoe UI Light" panose="020B0502040204020203" pitchFamily="34" charset="0"/>
            </a:endParaRPr>
          </a:p>
        </p:txBody>
      </p:sp>
    </p:spTree>
    <p:extLst>
      <p:ext uri="{BB962C8B-B14F-4D97-AF65-F5344CB8AC3E}">
        <p14:creationId xmlns:p14="http://schemas.microsoft.com/office/powerpoint/2010/main" val="34898154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s-ES_tradnl" noProof="0" dirty="0" smtClean="0">
                <a:latin typeface="Segoe UI Light" panose="020B0502040204020203" pitchFamily="34" charset="0"/>
              </a:rPr>
              <a:t>Puesta en marcha</a:t>
            </a:r>
            <a:endParaRPr lang="es-ES_tradnl" noProof="0" dirty="0">
              <a:latin typeface="Segoe UI Light" panose="020B0502040204020203" pitchFamily="34" charset="0"/>
            </a:endParaRPr>
          </a:p>
        </p:txBody>
      </p:sp>
      <p:sp>
        <p:nvSpPr>
          <p:cNvPr id="3" name="2 Marcador de contenido"/>
          <p:cNvSpPr>
            <a:spLocks noGrp="1"/>
          </p:cNvSpPr>
          <p:nvPr>
            <p:ph type="body" sz="quarter" idx="14"/>
          </p:nvPr>
        </p:nvSpPr>
        <p:spPr>
          <a:xfrm>
            <a:off x="714348" y="980728"/>
            <a:ext cx="7715304" cy="5214974"/>
          </a:xfrm>
        </p:spPr>
        <p:txBody>
          <a:bodyPr>
            <a:noAutofit/>
          </a:bodyPr>
          <a:lstStyle/>
          <a:p>
            <a:pPr marL="0" indent="0" algn="just">
              <a:lnSpc>
                <a:spcPct val="150000"/>
              </a:lnSpc>
            </a:pPr>
            <a:r>
              <a:rPr lang="es-ES_tradnl" sz="1600" noProof="0" dirty="0" smtClean="0">
                <a:latin typeface="Segoe UI Light" panose="020B0502040204020203" pitchFamily="34" charset="0"/>
              </a:rPr>
              <a:t>Con el conexionado listo y el firmware ya instalado se puede arrancar la máquina. Para hacerlo sólo hay que apretar el interruptor de la parte posterior</a:t>
            </a:r>
            <a:r>
              <a:rPr lang="es-ES_tradnl" sz="1600" dirty="0" smtClean="0">
                <a:latin typeface="Segoe UI Light" panose="020B0502040204020203" pitchFamily="34" charset="0"/>
              </a:rPr>
              <a:t>.</a:t>
            </a:r>
          </a:p>
          <a:p>
            <a:pPr marL="0" indent="0" algn="just">
              <a:lnSpc>
                <a:spcPct val="150000"/>
              </a:lnSpc>
            </a:pPr>
            <a:r>
              <a:rPr lang="es-ES_tradnl" sz="1600" dirty="0">
                <a:latin typeface="Segoe UI Light" panose="020B0502040204020203" pitchFamily="34" charset="0"/>
              </a:rPr>
              <a:t>La pantalla debería quedar como en la imagen:</a:t>
            </a:r>
          </a:p>
          <a:p>
            <a:pPr algn="just">
              <a:lnSpc>
                <a:spcPct val="150000"/>
              </a:lnSpc>
            </a:pPr>
            <a:endParaRPr lang="es-ES_tradnl" sz="1600" dirty="0">
              <a:latin typeface="Segoe UI Light" panose="020B0502040204020203" pitchFamily="34" charset="0"/>
            </a:endParaRPr>
          </a:p>
          <a:p>
            <a:pPr algn="just">
              <a:lnSpc>
                <a:spcPct val="150000"/>
              </a:lnSpc>
            </a:pPr>
            <a:endParaRPr lang="es-ES_tradnl" sz="1600" dirty="0">
              <a:latin typeface="Segoe UI Light" panose="020B0502040204020203" pitchFamily="34" charset="0"/>
            </a:endParaRPr>
          </a:p>
          <a:p>
            <a:pPr algn="just">
              <a:lnSpc>
                <a:spcPct val="150000"/>
              </a:lnSpc>
            </a:pPr>
            <a:endParaRPr lang="es-ES_tradnl" sz="1600" dirty="0">
              <a:latin typeface="Segoe UI Light" panose="020B0502040204020203" pitchFamily="34" charset="0"/>
            </a:endParaRPr>
          </a:p>
          <a:p>
            <a:pPr marL="0" indent="0" algn="just">
              <a:lnSpc>
                <a:spcPct val="150000"/>
              </a:lnSpc>
            </a:pPr>
            <a:endParaRPr lang="es-ES_tradnl" sz="1600" dirty="0" smtClean="0">
              <a:latin typeface="Segoe UI Light" panose="020B0502040204020203" pitchFamily="34" charset="0"/>
            </a:endParaRPr>
          </a:p>
          <a:p>
            <a:pPr marL="0" indent="0" algn="just">
              <a:lnSpc>
                <a:spcPct val="150000"/>
              </a:lnSpc>
            </a:pPr>
            <a:endParaRPr lang="es-ES_tradnl" sz="1600" dirty="0">
              <a:latin typeface="Segoe UI Light" panose="020B0502040204020203" pitchFamily="34" charset="0"/>
            </a:endParaRPr>
          </a:p>
          <a:p>
            <a:pPr marL="0" indent="0" algn="just">
              <a:lnSpc>
                <a:spcPct val="150000"/>
              </a:lnSpc>
            </a:pPr>
            <a:endParaRPr lang="es-ES_tradnl" sz="1600" dirty="0" smtClean="0">
              <a:latin typeface="Segoe UI Light" panose="020B0502040204020203" pitchFamily="34" charset="0"/>
            </a:endParaRPr>
          </a:p>
          <a:p>
            <a:pPr marL="0" indent="0" algn="just">
              <a:lnSpc>
                <a:spcPct val="150000"/>
              </a:lnSpc>
            </a:pPr>
            <a:r>
              <a:rPr lang="es-ES_tradnl" sz="1600" dirty="0" smtClean="0">
                <a:latin typeface="Segoe UI Light" panose="020B0502040204020203" pitchFamily="34" charset="0"/>
              </a:rPr>
              <a:t>Cuando </a:t>
            </a:r>
            <a:r>
              <a:rPr lang="es-ES_tradnl" sz="1600" dirty="0">
                <a:latin typeface="Segoe UI Light" panose="020B0502040204020203" pitchFamily="34" charset="0"/>
              </a:rPr>
              <a:t>se haga por primera vez es importante estar atentos a posibles ruidos o cualquier anomalía.</a:t>
            </a:r>
          </a:p>
          <a:p>
            <a:pPr algn="just">
              <a:lnSpc>
                <a:spcPct val="150000"/>
              </a:lnSpc>
              <a:buNone/>
            </a:pPr>
            <a:endParaRPr lang="es-ES_tradnl" sz="1600" dirty="0" smtClean="0">
              <a:latin typeface="Segoe UI Light" panose="020B0502040204020203" pitchFamily="34" charset="0"/>
            </a:endParaRPr>
          </a:p>
          <a:p>
            <a:pPr lvl="1" algn="just">
              <a:lnSpc>
                <a:spcPct val="150000"/>
              </a:lnSpc>
              <a:buNone/>
            </a:pPr>
            <a:r>
              <a:rPr lang="es-ES_tradnl" sz="1600" dirty="0" smtClean="0">
                <a:latin typeface="Segoe UI Light" panose="020B0502040204020203" pitchFamily="34" charset="0"/>
              </a:rPr>
              <a:t>NOTA:</a:t>
            </a:r>
          </a:p>
          <a:p>
            <a:pPr algn="just">
              <a:lnSpc>
                <a:spcPct val="150000"/>
              </a:lnSpc>
            </a:pPr>
            <a:endParaRPr lang="es-ES_tradnl" sz="1600" dirty="0" smtClean="0">
              <a:latin typeface="Segoe UI Light" panose="020B0502040204020203" pitchFamily="34" charset="0"/>
            </a:endParaRPr>
          </a:p>
        </p:txBody>
      </p:sp>
      <p:sp>
        <p:nvSpPr>
          <p:cNvPr id="5" name="4 CuadroTexto"/>
          <p:cNvSpPr txBox="1"/>
          <p:nvPr/>
        </p:nvSpPr>
        <p:spPr>
          <a:xfrm>
            <a:off x="1005986" y="5568255"/>
            <a:ext cx="6783710" cy="1061829"/>
          </a:xfrm>
          <a:prstGeom prst="rect">
            <a:avLst/>
          </a:prstGeom>
          <a:solidFill>
            <a:srgbClr val="FFC000"/>
          </a:solidFill>
          <a:ln w="12700">
            <a:solidFill>
              <a:schemeClr val="tx1"/>
            </a:solidFill>
          </a:ln>
        </p:spPr>
        <p:txBody>
          <a:bodyPr wrap="square" rtlCol="0">
            <a:spAutoFit/>
          </a:bodyPr>
          <a:lstStyle/>
          <a:p>
            <a:pPr marL="0" lvl="2" algn="just">
              <a:lnSpc>
                <a:spcPct val="150000"/>
              </a:lnSpc>
              <a:buNone/>
              <a:tabLst>
                <a:tab pos="0" algn="l"/>
              </a:tabLst>
            </a:pPr>
            <a:r>
              <a:rPr lang="es-ES_tradnl" sz="1400" dirty="0" smtClean="0">
                <a:latin typeface="Segoe UI Light" panose="020B0502040204020203" pitchFamily="34" charset="0"/>
              </a:rPr>
              <a:t>Si ha recibido su maquina ya montada no es imprescindible que realice muchas de las siguientes comprobaciones aunque es recomendable hacerlas para detectar posibles problemas y para familiarizarse con su funcionamiento.</a:t>
            </a:r>
            <a:endParaRPr lang="es-ES" sz="1400" dirty="0">
              <a:latin typeface="Segoe UI Light" panose="020B0502040204020203" pitchFamily="34" charset="0"/>
            </a:endParaRPr>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pic>
        <p:nvPicPr>
          <p:cNvPr id="28679" name="Picture 7" descr="T:\xmartinez\20131218_111609.jpg"/>
          <p:cNvPicPr>
            <a:picLocks noChangeAspect="1" noChangeArrowheads="1"/>
          </p:cNvPicPr>
          <p:nvPr/>
        </p:nvPicPr>
        <p:blipFill>
          <a:blip r:embed="rId2" cstate="print"/>
          <a:srcRect l="25397" r="6349"/>
          <a:stretch>
            <a:fillRect/>
          </a:stretch>
        </p:blipFill>
        <p:spPr bwMode="auto">
          <a:xfrm rot="5400000">
            <a:off x="3245713" y="2162999"/>
            <a:ext cx="2304256" cy="2532002"/>
          </a:xfrm>
          <a:prstGeom prst="rect">
            <a:avLst/>
          </a:prstGeom>
          <a:noFill/>
        </p:spPr>
      </p:pic>
      <p:sp>
        <p:nvSpPr>
          <p:cNvPr id="10" name="9 Recortar rectángulo de esquina diagonal">
            <a:hlinkClick r:id="rId3"/>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ctrTitle"/>
          </p:nvPr>
        </p:nvSpPr>
        <p:spPr/>
        <p:txBody>
          <a:bodyPr>
            <a:noAutofit/>
          </a:bodyPr>
          <a:lstStyle/>
          <a:p>
            <a:r>
              <a:rPr lang="es-ES_tradnl" noProof="0" dirty="0" smtClean="0">
                <a:latin typeface="Segoe UI Light" panose="020B0502040204020203" pitchFamily="34" charset="0"/>
              </a:rPr>
              <a:t>Puesta en marcha</a:t>
            </a:r>
            <a:endParaRPr lang="es-ES_tradnl" noProof="0" dirty="0">
              <a:latin typeface="Segoe UI Light" panose="020B0502040204020203" pitchFamily="34" charset="0"/>
            </a:endParaRPr>
          </a:p>
        </p:txBody>
      </p:sp>
      <p:sp>
        <p:nvSpPr>
          <p:cNvPr id="3" name="2 Marcador de contenido"/>
          <p:cNvSpPr>
            <a:spLocks noGrp="1"/>
          </p:cNvSpPr>
          <p:nvPr>
            <p:ph type="body" sz="quarter" idx="13"/>
          </p:nvPr>
        </p:nvSpPr>
        <p:spPr>
          <a:xfrm>
            <a:off x="895324" y="1127594"/>
            <a:ext cx="7534328" cy="357190"/>
          </a:xfrm>
        </p:spPr>
        <p:txBody>
          <a:bodyPr>
            <a:noAutofit/>
          </a:bodyPr>
          <a:lstStyle/>
          <a:p>
            <a:pPr>
              <a:buNone/>
            </a:pPr>
            <a:r>
              <a:rPr lang="es-ES_tradnl" sz="1800" dirty="0" smtClean="0">
                <a:latin typeface="Segoe UI Light" panose="020B0502040204020203" pitchFamily="34" charset="0"/>
              </a:rPr>
              <a:t>Árbol de menús de la pantalla</a:t>
            </a:r>
            <a:endParaRPr lang="es-ES_tradnl" sz="1800" dirty="0">
              <a:latin typeface="Segoe UI Light" panose="020B0502040204020203" pitchFamily="34" charset="0"/>
            </a:endParaRPr>
          </a:p>
        </p:txBody>
      </p:sp>
      <p:sp>
        <p:nvSpPr>
          <p:cNvPr id="6" name="5 Marcador de texto"/>
          <p:cNvSpPr>
            <a:spLocks noGrp="1"/>
          </p:cNvSpPr>
          <p:nvPr>
            <p:ph type="body" sz="quarter" idx="14"/>
          </p:nvPr>
        </p:nvSpPr>
        <p:spPr>
          <a:xfrm>
            <a:off x="755576" y="1520124"/>
            <a:ext cx="7715304" cy="4429156"/>
          </a:xfrm>
        </p:spPr>
        <p:txBody>
          <a:bodyPr/>
          <a:lstStyle/>
          <a:p>
            <a:pPr>
              <a:buFont typeface="Arial" pitchFamily="34" charset="0"/>
              <a:buChar char="•"/>
            </a:pPr>
            <a:r>
              <a:rPr lang="es-ES_tradnl" sz="1600" dirty="0" smtClean="0">
                <a:latin typeface="Segoe UI Light" panose="020B0502040204020203" pitchFamily="34" charset="0"/>
              </a:rPr>
              <a:t>Para entrar en el árbol pulse el botón giratorio:</a:t>
            </a:r>
          </a:p>
          <a:p>
            <a:pPr>
              <a:buFont typeface="Arial" pitchFamily="34" charset="0"/>
              <a:buChar char="•"/>
            </a:pPr>
            <a:endParaRPr lang="es-ES_tradnl" sz="1600" dirty="0">
              <a:latin typeface="Segoe UI Light" panose="020B0502040204020203" pitchFamily="34" charset="0"/>
            </a:endParaRPr>
          </a:p>
          <a:p>
            <a:pPr>
              <a:buFont typeface="Arial" pitchFamily="34" charset="0"/>
              <a:buChar char="•"/>
            </a:pPr>
            <a:r>
              <a:rPr lang="es-ES_tradnl" sz="1600" dirty="0" smtClean="0">
                <a:latin typeface="Segoe UI Light" panose="020B0502040204020203" pitchFamily="34" charset="0"/>
              </a:rPr>
              <a:t>Prepare</a:t>
            </a:r>
          </a:p>
          <a:p>
            <a:pPr lvl="1">
              <a:buFont typeface="Arial" pitchFamily="34" charset="0"/>
              <a:buChar char="•"/>
            </a:pPr>
            <a:r>
              <a:rPr lang="es-ES_tradnl" sz="1600" dirty="0" err="1" smtClean="0">
                <a:latin typeface="Segoe UI Light" panose="020B0502040204020203" pitchFamily="34" charset="0"/>
              </a:rPr>
              <a:t>Dissable</a:t>
            </a:r>
            <a:r>
              <a:rPr lang="es-ES_tradnl" sz="1600" dirty="0" smtClean="0">
                <a:latin typeface="Segoe UI Light" panose="020B0502040204020203" pitchFamily="34" charset="0"/>
              </a:rPr>
              <a:t> </a:t>
            </a:r>
            <a:r>
              <a:rPr lang="es-ES_tradnl" sz="1600" dirty="0" err="1" smtClean="0">
                <a:latin typeface="Segoe UI Light" panose="020B0502040204020203" pitchFamily="34" charset="0"/>
              </a:rPr>
              <a:t>steppers</a:t>
            </a:r>
            <a:r>
              <a:rPr lang="es-ES_tradnl" sz="1600" dirty="0" smtClean="0">
                <a:latin typeface="Segoe UI Light" panose="020B0502040204020203" pitchFamily="34" charset="0"/>
              </a:rPr>
              <a:t> 	</a:t>
            </a:r>
            <a:r>
              <a:rPr lang="es-ES_tradnl" sz="1200" dirty="0" smtClean="0">
                <a:latin typeface="Segoe UI Light" panose="020B0502040204020203" pitchFamily="34" charset="0"/>
              </a:rPr>
              <a:t>(desbloquea motores para movimiento manual)</a:t>
            </a:r>
            <a:endParaRPr lang="es-ES_tradnl" sz="1600" dirty="0" smtClean="0">
              <a:latin typeface="Segoe UI Light" panose="020B0502040204020203" pitchFamily="34" charset="0"/>
            </a:endParaRPr>
          </a:p>
          <a:p>
            <a:pPr lvl="1">
              <a:buFont typeface="Arial" pitchFamily="34" charset="0"/>
              <a:buChar char="•"/>
            </a:pPr>
            <a:r>
              <a:rPr lang="es-ES_tradnl" sz="1600" dirty="0" err="1" smtClean="0">
                <a:latin typeface="Segoe UI Light" panose="020B0502040204020203" pitchFamily="34" charset="0"/>
              </a:rPr>
              <a:t>AutoHome</a:t>
            </a:r>
            <a:r>
              <a:rPr lang="es-ES_tradnl" sz="1600" dirty="0" smtClean="0">
                <a:latin typeface="Segoe UI Light" panose="020B0502040204020203" pitchFamily="34" charset="0"/>
              </a:rPr>
              <a:t> 		</a:t>
            </a:r>
            <a:r>
              <a:rPr lang="es-ES_tradnl" sz="1200" dirty="0" smtClean="0">
                <a:latin typeface="Segoe UI Light" panose="020B0502040204020203" pitchFamily="34" charset="0"/>
              </a:rPr>
              <a:t>(Lleva la máquina a x=0, y=0, z=0)</a:t>
            </a:r>
            <a:endParaRPr lang="es-ES_tradnl" sz="1600" dirty="0" smtClean="0">
              <a:latin typeface="Segoe UI Light" panose="020B0502040204020203" pitchFamily="34" charset="0"/>
            </a:endParaRPr>
          </a:p>
          <a:p>
            <a:pPr lvl="1">
              <a:buFont typeface="Arial" pitchFamily="34" charset="0"/>
              <a:buChar char="•"/>
            </a:pPr>
            <a:r>
              <a:rPr lang="es-ES_tradnl" sz="1600" dirty="0" err="1" smtClean="0">
                <a:latin typeface="Segoe UI Light" panose="020B0502040204020203" pitchFamily="34" charset="0"/>
              </a:rPr>
              <a:t>Preheat</a:t>
            </a:r>
            <a:r>
              <a:rPr lang="es-ES_tradnl" sz="1600" dirty="0" smtClean="0">
                <a:latin typeface="Segoe UI Light" panose="020B0502040204020203" pitchFamily="34" charset="0"/>
              </a:rPr>
              <a:t> 		</a:t>
            </a:r>
            <a:r>
              <a:rPr lang="es-ES_tradnl" sz="1200" dirty="0" smtClean="0">
                <a:latin typeface="Segoe UI Light" panose="020B0502040204020203" pitchFamily="34" charset="0"/>
              </a:rPr>
              <a:t>(Precalentamiento de máquina)</a:t>
            </a:r>
            <a:endParaRPr lang="es-ES_tradnl" sz="1600" dirty="0" smtClean="0">
              <a:latin typeface="Segoe UI Light" panose="020B0502040204020203" pitchFamily="34" charset="0"/>
            </a:endParaRPr>
          </a:p>
          <a:p>
            <a:pPr lvl="1">
              <a:buFont typeface="Arial" pitchFamily="34" charset="0"/>
              <a:buChar char="•"/>
            </a:pPr>
            <a:r>
              <a:rPr lang="es-ES_tradnl" sz="1600" dirty="0" err="1" smtClean="0">
                <a:latin typeface="Segoe UI Light" panose="020B0502040204020203" pitchFamily="34" charset="0"/>
              </a:rPr>
              <a:t>Cooldown</a:t>
            </a:r>
            <a:r>
              <a:rPr lang="es-ES_tradnl" sz="1600" dirty="0" smtClean="0">
                <a:latin typeface="Segoe UI Light" panose="020B0502040204020203" pitchFamily="34" charset="0"/>
              </a:rPr>
              <a:t> 		</a:t>
            </a:r>
            <a:r>
              <a:rPr lang="es-ES_tradnl" sz="1200" dirty="0" smtClean="0">
                <a:latin typeface="Segoe UI Light" panose="020B0502040204020203" pitchFamily="34" charset="0"/>
              </a:rPr>
              <a:t>(Enfriamiento de máquina)</a:t>
            </a:r>
            <a:endParaRPr lang="es-ES_tradnl" sz="1600" dirty="0" smtClean="0">
              <a:latin typeface="Segoe UI Light" panose="020B0502040204020203" pitchFamily="34" charset="0"/>
            </a:endParaRPr>
          </a:p>
          <a:p>
            <a:pPr lvl="1">
              <a:buFont typeface="Arial" pitchFamily="34" charset="0"/>
              <a:buChar char="•"/>
            </a:pPr>
            <a:r>
              <a:rPr lang="es-ES_tradnl" sz="1600" dirty="0" err="1" smtClean="0">
                <a:latin typeface="Segoe UI Light" panose="020B0502040204020203" pitchFamily="34" charset="0"/>
              </a:rPr>
              <a:t>Move</a:t>
            </a:r>
            <a:r>
              <a:rPr lang="es-ES_tradnl" sz="1600" dirty="0" smtClean="0">
                <a:latin typeface="Segoe UI Light" panose="020B0502040204020203" pitchFamily="34" charset="0"/>
              </a:rPr>
              <a:t> Axis 		</a:t>
            </a:r>
            <a:r>
              <a:rPr lang="es-ES_tradnl" sz="1200" dirty="0" smtClean="0">
                <a:latin typeface="Segoe UI Light" panose="020B0502040204020203" pitchFamily="34" charset="0"/>
              </a:rPr>
              <a:t>(Movimiento de ejes desde pantalla)</a:t>
            </a:r>
            <a:endParaRPr lang="es-ES_tradnl" sz="1600" dirty="0" smtClean="0">
              <a:latin typeface="Segoe UI Light" panose="020B0502040204020203" pitchFamily="34" charset="0"/>
            </a:endParaRPr>
          </a:p>
          <a:p>
            <a:pPr>
              <a:buFont typeface="Arial" pitchFamily="34" charset="0"/>
              <a:buChar char="•"/>
            </a:pPr>
            <a:r>
              <a:rPr lang="es-ES_tradnl" sz="1600" dirty="0" smtClean="0">
                <a:latin typeface="Segoe UI Light" panose="020B0502040204020203" pitchFamily="34" charset="0"/>
              </a:rPr>
              <a:t>Control</a:t>
            </a:r>
          </a:p>
          <a:p>
            <a:pPr lvl="1">
              <a:buFont typeface="Arial" pitchFamily="34" charset="0"/>
              <a:buChar char="•"/>
            </a:pPr>
            <a:r>
              <a:rPr lang="es-ES_tradnl" sz="1600" dirty="0" err="1" smtClean="0">
                <a:latin typeface="Segoe UI Light" panose="020B0502040204020203" pitchFamily="34" charset="0"/>
              </a:rPr>
              <a:t>Temperature</a:t>
            </a:r>
            <a:endParaRPr lang="es-ES_tradnl" sz="1600" dirty="0" smtClean="0">
              <a:latin typeface="Segoe UI Light" panose="020B0502040204020203" pitchFamily="34" charset="0"/>
            </a:endParaRPr>
          </a:p>
          <a:p>
            <a:pPr lvl="2"/>
            <a:r>
              <a:rPr lang="es-ES_tradnl" sz="1600" dirty="0" err="1" smtClean="0">
                <a:latin typeface="Segoe UI Light" panose="020B0502040204020203" pitchFamily="34" charset="0"/>
              </a:rPr>
              <a:t>Nozzle</a:t>
            </a:r>
            <a:r>
              <a:rPr lang="es-ES_tradnl" sz="1600" dirty="0" smtClean="0">
                <a:latin typeface="Segoe UI Light" panose="020B0502040204020203" pitchFamily="34" charset="0"/>
              </a:rPr>
              <a:t> 		</a:t>
            </a:r>
            <a:r>
              <a:rPr lang="es-ES_tradnl" sz="1200" dirty="0" smtClean="0">
                <a:latin typeface="Segoe UI Light" panose="020B0502040204020203" pitchFamily="34" charset="0"/>
              </a:rPr>
              <a:t>(elección manual de temperatura del extrusor)</a:t>
            </a:r>
            <a:endParaRPr lang="es-ES_tradnl" sz="1600" dirty="0" smtClean="0">
              <a:latin typeface="Segoe UI Light" panose="020B0502040204020203" pitchFamily="34" charset="0"/>
            </a:endParaRPr>
          </a:p>
          <a:p>
            <a:pPr lvl="2"/>
            <a:r>
              <a:rPr lang="es-ES_tradnl" sz="1600" dirty="0" err="1" smtClean="0">
                <a:latin typeface="Segoe UI Light" panose="020B0502040204020203" pitchFamily="34" charset="0"/>
              </a:rPr>
              <a:t>Bed</a:t>
            </a:r>
            <a:r>
              <a:rPr lang="es-ES_tradnl" sz="1600" dirty="0" smtClean="0">
                <a:latin typeface="Segoe UI Light" panose="020B0502040204020203" pitchFamily="34" charset="0"/>
              </a:rPr>
              <a:t> 		</a:t>
            </a:r>
            <a:r>
              <a:rPr lang="es-ES_tradnl" sz="1200" dirty="0" smtClean="0">
                <a:latin typeface="Segoe UI Light" panose="020B0502040204020203" pitchFamily="34" charset="0"/>
              </a:rPr>
              <a:t>(elección manual de la temperatura de la base calefactora)</a:t>
            </a:r>
            <a:endParaRPr lang="es-ES_tradnl" sz="1600" dirty="0" smtClean="0">
              <a:latin typeface="Segoe UI Light" panose="020B0502040204020203" pitchFamily="34" charset="0"/>
            </a:endParaRPr>
          </a:p>
          <a:p>
            <a:pPr lvl="1">
              <a:buFont typeface="Arial" pitchFamily="34" charset="0"/>
              <a:buChar char="•"/>
            </a:pPr>
            <a:r>
              <a:rPr lang="es-ES_tradnl" sz="1600" dirty="0" err="1" smtClean="0">
                <a:latin typeface="Segoe UI Light" panose="020B0502040204020203" pitchFamily="34" charset="0"/>
              </a:rPr>
              <a:t>Motion</a:t>
            </a:r>
            <a:endParaRPr lang="es-ES_tradnl" sz="1600" dirty="0" smtClean="0">
              <a:latin typeface="Segoe UI Light" panose="020B0502040204020203" pitchFamily="34" charset="0"/>
            </a:endParaRPr>
          </a:p>
          <a:p>
            <a:endParaRPr lang="es-ES" sz="1600" dirty="0">
              <a:latin typeface="Segoe UI Light" panose="020B0502040204020203" pitchFamily="34" charset="0"/>
            </a:endParaRPr>
          </a:p>
        </p:txBody>
      </p:sp>
      <p:sp>
        <p:nvSpPr>
          <p:cNvPr id="8" name="7 CuadroTexto"/>
          <p:cNvSpPr txBox="1"/>
          <p:nvPr/>
        </p:nvSpPr>
        <p:spPr>
          <a:xfrm>
            <a:off x="827584" y="5929211"/>
            <a:ext cx="7272808" cy="415498"/>
          </a:xfrm>
          <a:prstGeom prst="rect">
            <a:avLst/>
          </a:prstGeom>
          <a:solidFill>
            <a:srgbClr val="FFC000"/>
          </a:solidFill>
          <a:ln w="12700">
            <a:solidFill>
              <a:schemeClr val="tx1"/>
            </a:solidFill>
          </a:ln>
        </p:spPr>
        <p:txBody>
          <a:bodyPr wrap="square" rtlCol="0" anchor="ctr">
            <a:spAutoFit/>
          </a:bodyPr>
          <a:lstStyle/>
          <a:p>
            <a:pPr marL="0" lvl="2" algn="ctr">
              <a:lnSpc>
                <a:spcPct val="150000"/>
              </a:lnSpc>
              <a:buNone/>
              <a:tabLst>
                <a:tab pos="0" algn="l"/>
              </a:tabLst>
            </a:pPr>
            <a:r>
              <a:rPr lang="es-ES_tradnl" sz="1400" dirty="0" smtClean="0">
                <a:latin typeface="Segoe UI Light" panose="020B0502040204020203" pitchFamily="34" charset="0"/>
              </a:rPr>
              <a:t>Para saber mas sobre el resto de opciones del menú visitad y comentad nuestro </a:t>
            </a:r>
            <a:r>
              <a:rPr lang="es-ES_tradnl" sz="1400" dirty="0" smtClean="0">
                <a:latin typeface="Segoe UI Light" panose="020B0502040204020203" pitchFamily="34" charset="0"/>
                <a:hlinkClick r:id="rId2"/>
              </a:rPr>
              <a:t>foro.</a:t>
            </a:r>
            <a:endParaRPr lang="es-ES" sz="1400" dirty="0">
              <a:latin typeface="Segoe UI Light" panose="020B0502040204020203" pitchFamily="34" charset="0"/>
            </a:endParaRPr>
          </a:p>
        </p:txBody>
      </p:sp>
      <p:sp>
        <p:nvSpPr>
          <p:cNvPr id="9" name="8 Recortar rectángulo de esquina diagonal">
            <a:hlinkClick r:id="rId2"/>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ctrTitle"/>
          </p:nvPr>
        </p:nvSpPr>
        <p:spPr/>
        <p:txBody>
          <a:bodyPr>
            <a:noAutofit/>
          </a:bodyPr>
          <a:lstStyle/>
          <a:p>
            <a:r>
              <a:rPr lang="es-ES_tradnl" noProof="0" dirty="0" smtClean="0">
                <a:latin typeface="Segoe UI Light" panose="020B0502040204020203" pitchFamily="34" charset="0"/>
              </a:rPr>
              <a:t>Puesta en marcha</a:t>
            </a:r>
            <a:endParaRPr lang="es-ES_tradnl" noProof="0" dirty="0">
              <a:latin typeface="Segoe UI Light" panose="020B0502040204020203" pitchFamily="34" charset="0"/>
            </a:endParaRPr>
          </a:p>
        </p:txBody>
      </p:sp>
      <p:sp>
        <p:nvSpPr>
          <p:cNvPr id="3" name="2 Marcador de contenido"/>
          <p:cNvSpPr>
            <a:spLocks noGrp="1"/>
          </p:cNvSpPr>
          <p:nvPr>
            <p:ph type="body" sz="quarter" idx="13"/>
          </p:nvPr>
        </p:nvSpPr>
        <p:spPr/>
        <p:txBody>
          <a:bodyPr>
            <a:noAutofit/>
          </a:bodyPr>
          <a:lstStyle/>
          <a:p>
            <a:r>
              <a:rPr lang="es-ES_tradnl" sz="1800" dirty="0" smtClean="0">
                <a:latin typeface="Segoe UI Light" panose="020B0502040204020203" pitchFamily="34" charset="0"/>
              </a:rPr>
              <a:t>Comprobaciones de funcionamiento: Termistores y motores X e Y</a:t>
            </a:r>
            <a:endParaRPr lang="es-ES_tradnl" sz="1800" noProof="0" dirty="0" smtClean="0">
              <a:latin typeface="Segoe UI Light" panose="020B0502040204020203" pitchFamily="34" charset="0"/>
            </a:endParaRPr>
          </a:p>
        </p:txBody>
      </p:sp>
      <p:sp>
        <p:nvSpPr>
          <p:cNvPr id="6" name="5 Marcador de texto"/>
          <p:cNvSpPr>
            <a:spLocks noGrp="1"/>
          </p:cNvSpPr>
          <p:nvPr>
            <p:ph type="body" sz="quarter" idx="14"/>
          </p:nvPr>
        </p:nvSpPr>
        <p:spPr>
          <a:xfrm>
            <a:off x="683568" y="1628800"/>
            <a:ext cx="7715304" cy="4429156"/>
          </a:xfrm>
        </p:spPr>
        <p:txBody>
          <a:bodyPr/>
          <a:lstStyle/>
          <a:p>
            <a:pPr>
              <a:lnSpc>
                <a:spcPct val="150000"/>
              </a:lnSpc>
              <a:buFont typeface="Arial" pitchFamily="34" charset="0"/>
              <a:buChar char="•"/>
            </a:pPr>
            <a:r>
              <a:rPr lang="es-ES_tradnl" sz="1600" dirty="0" smtClean="0">
                <a:latin typeface="Segoe UI Light" panose="020B0502040204020203" pitchFamily="34" charset="0"/>
              </a:rPr>
              <a:t>Termistores: </a:t>
            </a:r>
          </a:p>
          <a:p>
            <a:pPr lvl="1">
              <a:lnSpc>
                <a:spcPct val="150000"/>
              </a:lnSpc>
            </a:pPr>
            <a:r>
              <a:rPr lang="es-ES_tradnl" sz="1600" dirty="0" smtClean="0">
                <a:latin typeface="Segoe UI Light" panose="020B0502040204020203" pitchFamily="34" charset="0"/>
              </a:rPr>
              <a:t>Verificar que la temperatura que miden es “lógica”. La pantalla debería mostrar temperaturas que ronden la temperatura del ambiente.</a:t>
            </a:r>
          </a:p>
          <a:p>
            <a:pPr algn="ctr">
              <a:lnSpc>
                <a:spcPct val="150000"/>
              </a:lnSpc>
            </a:pPr>
            <a:r>
              <a:rPr lang="es-ES_tradnl" sz="1600" dirty="0" smtClean="0">
                <a:latin typeface="Segoe UI Light" panose="020B0502040204020203" pitchFamily="34" charset="0"/>
              </a:rPr>
              <a:t>~025/000°</a:t>
            </a:r>
          </a:p>
          <a:p>
            <a:pPr>
              <a:lnSpc>
                <a:spcPct val="150000"/>
              </a:lnSpc>
              <a:buFont typeface="Arial" pitchFamily="34" charset="0"/>
              <a:buChar char="•"/>
            </a:pPr>
            <a:r>
              <a:rPr lang="es-ES_tradnl" sz="1600" dirty="0" smtClean="0">
                <a:latin typeface="Segoe UI Light" panose="020B0502040204020203" pitchFamily="34" charset="0"/>
              </a:rPr>
              <a:t>Orientación de motores X e Y:</a:t>
            </a:r>
          </a:p>
          <a:p>
            <a:pPr lvl="1">
              <a:lnSpc>
                <a:spcPct val="150000"/>
              </a:lnSpc>
            </a:pPr>
            <a:r>
              <a:rPr lang="es-ES_tradnl" sz="1600" dirty="0" smtClean="0">
                <a:latin typeface="Segoe UI Light" panose="020B0502040204020203" pitchFamily="34" charset="0"/>
              </a:rPr>
              <a:t>Entrar en el menú: </a:t>
            </a:r>
            <a:r>
              <a:rPr lang="es-ES_tradnl" sz="1600" i="1" dirty="0" smtClean="0">
                <a:latin typeface="Segoe UI Light" panose="020B0502040204020203" pitchFamily="34" charset="0"/>
              </a:rPr>
              <a:t>Prepare</a:t>
            </a:r>
            <a:r>
              <a:rPr lang="es-ES_tradnl" sz="1600" dirty="0" smtClean="0">
                <a:latin typeface="Segoe UI Light" panose="020B0502040204020203" pitchFamily="34" charset="0"/>
              </a:rPr>
              <a:t> &gt; </a:t>
            </a:r>
            <a:r>
              <a:rPr lang="es-ES_tradnl" sz="1600" i="1" dirty="0" err="1" smtClean="0">
                <a:latin typeface="Segoe UI Light" panose="020B0502040204020203" pitchFamily="34" charset="0"/>
              </a:rPr>
              <a:t>Move</a:t>
            </a:r>
            <a:r>
              <a:rPr lang="es-ES_tradnl" sz="1600" i="1" dirty="0" smtClean="0">
                <a:latin typeface="Segoe UI Light" panose="020B0502040204020203" pitchFamily="34" charset="0"/>
              </a:rPr>
              <a:t> Axis</a:t>
            </a:r>
          </a:p>
          <a:p>
            <a:pPr lvl="1">
              <a:lnSpc>
                <a:spcPct val="150000"/>
              </a:lnSpc>
            </a:pPr>
            <a:r>
              <a:rPr lang="es-ES_tradnl" sz="1600" dirty="0" smtClean="0">
                <a:latin typeface="Segoe UI Light" panose="020B0502040204020203" pitchFamily="34" charset="0"/>
              </a:rPr>
              <a:t>Seleccionar 1mm  y seleccionar X. Al girar la rueda en sentido horario el carro con el extrusor debería moverse hacia la derecha (</a:t>
            </a:r>
            <a:r>
              <a:rPr lang="es-ES_tradnl" sz="1600" b="1" dirty="0" smtClean="0">
                <a:latin typeface="Segoe UI Light" panose="020B0502040204020203" pitchFamily="34" charset="0"/>
              </a:rPr>
              <a:t>acercarse al final de carrera</a:t>
            </a:r>
            <a:r>
              <a:rPr lang="es-ES_tradnl" sz="1600" dirty="0" smtClean="0">
                <a:latin typeface="Segoe UI Light" panose="020B0502040204020203" pitchFamily="34" charset="0"/>
              </a:rPr>
              <a:t>).</a:t>
            </a:r>
          </a:p>
          <a:p>
            <a:pPr lvl="1">
              <a:lnSpc>
                <a:spcPct val="150000"/>
              </a:lnSpc>
            </a:pPr>
            <a:r>
              <a:rPr lang="es-ES_tradnl" sz="1600" dirty="0" smtClean="0">
                <a:latin typeface="Segoe UI Light" panose="020B0502040204020203" pitchFamily="34" charset="0"/>
              </a:rPr>
              <a:t>Si no lo hace, </a:t>
            </a:r>
            <a:r>
              <a:rPr lang="es-ES_tradnl" sz="1600" b="1" dirty="0" smtClean="0">
                <a:latin typeface="Segoe UI Light" panose="020B0502040204020203" pitchFamily="34" charset="0"/>
              </a:rPr>
              <a:t>apagar la máquina</a:t>
            </a:r>
            <a:r>
              <a:rPr lang="es-ES_tradnl" sz="1600" dirty="0" smtClean="0">
                <a:latin typeface="Segoe UI Light" panose="020B0502040204020203" pitchFamily="34" charset="0"/>
              </a:rPr>
              <a:t> y cambiar orientación del conector del motor X en la placa.</a:t>
            </a:r>
          </a:p>
          <a:p>
            <a:pPr lvl="1">
              <a:lnSpc>
                <a:spcPct val="150000"/>
              </a:lnSpc>
            </a:pPr>
            <a:r>
              <a:rPr lang="es-ES_tradnl" sz="1600" dirty="0" smtClean="0">
                <a:latin typeface="Segoe UI Light" panose="020B0502040204020203" pitchFamily="34" charset="0"/>
              </a:rPr>
              <a:t>Hacer esta misma comprobación para el eje Y. (en este caso debe </a:t>
            </a:r>
            <a:r>
              <a:rPr lang="es-ES_tradnl" sz="1600" b="1" dirty="0" smtClean="0">
                <a:latin typeface="Segoe UI Light" panose="020B0502040204020203" pitchFamily="34" charset="0"/>
              </a:rPr>
              <a:t>alejarse del final de carrera Y</a:t>
            </a:r>
            <a:r>
              <a:rPr lang="es-ES_tradnl" sz="1600" dirty="0" smtClean="0">
                <a:latin typeface="Segoe UI Light" panose="020B0502040204020203" pitchFamily="34" charset="0"/>
              </a:rPr>
              <a:t>)</a:t>
            </a:r>
          </a:p>
          <a:p>
            <a:pPr>
              <a:lnSpc>
                <a:spcPct val="150000"/>
              </a:lnSpc>
            </a:pPr>
            <a:endParaRPr lang="es-ES" sz="1600" dirty="0">
              <a:latin typeface="Segoe UI Light" panose="020B0502040204020203" pitchFamily="34" charset="0"/>
            </a:endParaRPr>
          </a:p>
        </p:txBody>
      </p:sp>
      <p:sp>
        <p:nvSpPr>
          <p:cNvPr id="7" name="6 Recortar rectángulo de esquina diagonal">
            <a:hlinkClick r:id="rId2"/>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ctrTitle"/>
          </p:nvPr>
        </p:nvSpPr>
        <p:spPr/>
        <p:txBody>
          <a:bodyPr>
            <a:noAutofit/>
          </a:bodyPr>
          <a:lstStyle/>
          <a:p>
            <a:r>
              <a:rPr lang="es-ES_tradnl" noProof="0" dirty="0" smtClean="0">
                <a:latin typeface="Segoe UI Light" panose="020B0502040204020203" pitchFamily="34" charset="0"/>
              </a:rPr>
              <a:t>Puesta en marcha</a:t>
            </a:r>
            <a:endParaRPr lang="es-ES_tradnl" noProof="0" dirty="0">
              <a:latin typeface="Segoe UI Light" panose="020B0502040204020203" pitchFamily="34" charset="0"/>
            </a:endParaRPr>
          </a:p>
        </p:txBody>
      </p:sp>
      <p:sp>
        <p:nvSpPr>
          <p:cNvPr id="3" name="2 Marcador de contenido"/>
          <p:cNvSpPr>
            <a:spLocks noGrp="1"/>
          </p:cNvSpPr>
          <p:nvPr>
            <p:ph type="body" sz="quarter" idx="13"/>
          </p:nvPr>
        </p:nvSpPr>
        <p:spPr/>
        <p:txBody>
          <a:bodyPr>
            <a:noAutofit/>
          </a:bodyPr>
          <a:lstStyle/>
          <a:p>
            <a:r>
              <a:rPr lang="es-ES_tradnl" sz="1800" dirty="0" smtClean="0">
                <a:latin typeface="Segoe UI Light" panose="020B0502040204020203" pitchFamily="34" charset="0"/>
              </a:rPr>
              <a:t>Comprobaciones de funcionamiento </a:t>
            </a:r>
            <a:r>
              <a:rPr lang="es-ES_tradnl" sz="1800" noProof="0" dirty="0" smtClean="0">
                <a:latin typeface="Segoe UI Light" panose="020B0502040204020203" pitchFamily="34" charset="0"/>
              </a:rPr>
              <a:t>: Motor Z</a:t>
            </a:r>
          </a:p>
        </p:txBody>
      </p:sp>
      <p:sp>
        <p:nvSpPr>
          <p:cNvPr id="7" name="6 Marcador de texto"/>
          <p:cNvSpPr>
            <a:spLocks noGrp="1"/>
          </p:cNvSpPr>
          <p:nvPr>
            <p:ph type="body" sz="quarter" idx="14"/>
          </p:nvPr>
        </p:nvSpPr>
        <p:spPr>
          <a:xfrm>
            <a:off x="714348" y="1628800"/>
            <a:ext cx="7715304" cy="4429156"/>
          </a:xfrm>
        </p:spPr>
        <p:txBody>
          <a:bodyPr/>
          <a:lstStyle/>
          <a:p>
            <a:pPr algn="just">
              <a:lnSpc>
                <a:spcPct val="150000"/>
              </a:lnSpc>
              <a:buFont typeface="Arial" pitchFamily="34" charset="0"/>
              <a:buChar char="•"/>
            </a:pPr>
            <a:r>
              <a:rPr lang="es-ES_tradnl" sz="1600" dirty="0" smtClean="0">
                <a:latin typeface="Segoe UI Light" panose="020B0502040204020203" pitchFamily="34" charset="0"/>
              </a:rPr>
              <a:t>Orientación del motor Z:</a:t>
            </a:r>
          </a:p>
          <a:p>
            <a:pPr lvl="1" algn="just">
              <a:lnSpc>
                <a:spcPct val="150000"/>
              </a:lnSpc>
            </a:pPr>
            <a:r>
              <a:rPr lang="es-ES_tradnl" sz="1600" dirty="0" smtClean="0">
                <a:latin typeface="Segoe UI Light" panose="020B0502040204020203" pitchFamily="34" charset="0"/>
              </a:rPr>
              <a:t>Seleccionar Z en el menú </a:t>
            </a:r>
            <a:r>
              <a:rPr lang="es-ES_tradnl" sz="1600" i="1" dirty="0" err="1" smtClean="0">
                <a:latin typeface="Segoe UI Light" panose="020B0502040204020203" pitchFamily="34" charset="0"/>
              </a:rPr>
              <a:t>Move</a:t>
            </a:r>
            <a:r>
              <a:rPr lang="es-ES_tradnl" sz="1600" i="1" dirty="0" smtClean="0">
                <a:latin typeface="Segoe UI Light" panose="020B0502040204020203" pitchFamily="34" charset="0"/>
              </a:rPr>
              <a:t> Axis</a:t>
            </a:r>
          </a:p>
          <a:p>
            <a:pPr lvl="1" algn="just">
              <a:lnSpc>
                <a:spcPct val="150000"/>
              </a:lnSpc>
            </a:pPr>
            <a:r>
              <a:rPr lang="es-ES_tradnl" sz="1600" dirty="0" smtClean="0">
                <a:latin typeface="Segoe UI Light" panose="020B0502040204020203" pitchFamily="34" charset="0"/>
              </a:rPr>
              <a:t>Girar la rueda </a:t>
            </a:r>
            <a:r>
              <a:rPr lang="es-ES_tradnl" sz="1600" b="1" dirty="0" smtClean="0">
                <a:latin typeface="Segoe UI Light" panose="020B0502040204020203" pitchFamily="34" charset="0"/>
              </a:rPr>
              <a:t>MUY POCO</a:t>
            </a:r>
            <a:r>
              <a:rPr lang="es-ES_tradnl" sz="1600" dirty="0" smtClean="0">
                <a:latin typeface="Segoe UI Light" panose="020B0502040204020203" pitchFamily="34" charset="0"/>
              </a:rPr>
              <a:t> en sentido horario</a:t>
            </a:r>
            <a:endParaRPr lang="es-ES_tradnl" sz="1600" b="1" dirty="0" smtClean="0">
              <a:latin typeface="Segoe UI Light" panose="020B0502040204020203" pitchFamily="34" charset="0"/>
            </a:endParaRPr>
          </a:p>
          <a:p>
            <a:pPr lvl="1" algn="just">
              <a:lnSpc>
                <a:spcPct val="150000"/>
              </a:lnSpc>
            </a:pPr>
            <a:r>
              <a:rPr lang="es-ES_tradnl" sz="1600" dirty="0" smtClean="0">
                <a:latin typeface="Segoe UI Light" panose="020B0502040204020203" pitchFamily="34" charset="0"/>
              </a:rPr>
              <a:t>Comprobar que los dos motores giran en el mismo sentido.</a:t>
            </a:r>
          </a:p>
          <a:p>
            <a:pPr lvl="1" algn="just">
              <a:lnSpc>
                <a:spcPct val="150000"/>
              </a:lnSpc>
            </a:pPr>
            <a:r>
              <a:rPr lang="es-ES_tradnl" sz="1600" dirty="0" smtClean="0">
                <a:latin typeface="Segoe UI Light" panose="020B0502040204020203" pitchFamily="34" charset="0"/>
              </a:rPr>
              <a:t>Si no es así </a:t>
            </a:r>
            <a:r>
              <a:rPr lang="es-ES_tradnl" sz="1600" b="1" dirty="0" smtClean="0">
                <a:latin typeface="Segoe UI Light" panose="020B0502040204020203" pitchFamily="34" charset="0"/>
              </a:rPr>
              <a:t>parar máquina</a:t>
            </a:r>
            <a:r>
              <a:rPr lang="es-ES_tradnl" sz="1600" dirty="0" smtClean="0">
                <a:latin typeface="Segoe UI Light" panose="020B0502040204020203" pitchFamily="34" charset="0"/>
              </a:rPr>
              <a:t> y girar una de las dos conexiones. (Ambos motores deberán seguir el mismo código de colores)</a:t>
            </a:r>
          </a:p>
          <a:p>
            <a:pPr lvl="1" algn="just">
              <a:lnSpc>
                <a:spcPct val="150000"/>
              </a:lnSpc>
            </a:pPr>
            <a:r>
              <a:rPr lang="es-ES_tradnl" sz="1600" dirty="0" smtClean="0">
                <a:latin typeface="Segoe UI Light" panose="020B0502040204020203" pitchFamily="34" charset="0"/>
              </a:rPr>
              <a:t>Volver a mover el eje. Ahora se puede girar la rueda sin miedo.</a:t>
            </a:r>
          </a:p>
          <a:p>
            <a:pPr lvl="1" algn="just">
              <a:lnSpc>
                <a:spcPct val="150000"/>
              </a:lnSpc>
            </a:pPr>
            <a:r>
              <a:rPr lang="es-ES_tradnl" sz="1600" dirty="0" smtClean="0">
                <a:latin typeface="Segoe UI Light" panose="020B0502040204020203" pitchFamily="34" charset="0"/>
              </a:rPr>
              <a:t>Comprobar que el eje Z está subiendo al girar la rueda en sentido horario.</a:t>
            </a:r>
          </a:p>
          <a:p>
            <a:pPr lvl="1" algn="just">
              <a:lnSpc>
                <a:spcPct val="150000"/>
              </a:lnSpc>
            </a:pPr>
            <a:r>
              <a:rPr lang="es-ES_tradnl" sz="1600" dirty="0" smtClean="0">
                <a:latin typeface="Segoe UI Light" panose="020B0502040204020203" pitchFamily="34" charset="0"/>
              </a:rPr>
              <a:t>Si no lo hace girar </a:t>
            </a:r>
            <a:r>
              <a:rPr lang="es-ES_tradnl" sz="1600" b="1" dirty="0" smtClean="0">
                <a:latin typeface="Segoe UI Light" panose="020B0502040204020203" pitchFamily="34" charset="0"/>
              </a:rPr>
              <a:t>los dos</a:t>
            </a:r>
            <a:r>
              <a:rPr lang="es-ES_tradnl" sz="1600" dirty="0" smtClean="0">
                <a:latin typeface="Segoe UI Light" panose="020B0502040204020203" pitchFamily="34" charset="0"/>
              </a:rPr>
              <a:t> </a:t>
            </a:r>
            <a:r>
              <a:rPr lang="es-ES_tradnl" sz="1600" b="1" dirty="0" smtClean="0">
                <a:latin typeface="Segoe UI Light" panose="020B0502040204020203" pitchFamily="34" charset="0"/>
              </a:rPr>
              <a:t>conectores</a:t>
            </a:r>
          </a:p>
          <a:p>
            <a:pPr algn="just">
              <a:lnSpc>
                <a:spcPct val="150000"/>
              </a:lnSpc>
            </a:pPr>
            <a:endParaRPr lang="es-ES" sz="1600" dirty="0">
              <a:latin typeface="Segoe UI Light" panose="020B0502040204020203" pitchFamily="34" charset="0"/>
            </a:endParaRPr>
          </a:p>
        </p:txBody>
      </p:sp>
      <p:sp>
        <p:nvSpPr>
          <p:cNvPr id="9" name="8 Recortar rectángulo de esquina diagonal">
            <a:hlinkClick r:id="rId2"/>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CuadroTexto"/>
          <p:cNvSpPr txBox="1"/>
          <p:nvPr/>
        </p:nvSpPr>
        <p:spPr>
          <a:xfrm>
            <a:off x="1000100" y="1928802"/>
            <a:ext cx="655949" cy="369332"/>
          </a:xfrm>
          <a:prstGeom prst="rect">
            <a:avLst/>
          </a:prstGeom>
          <a:solidFill>
            <a:srgbClr val="92D050"/>
          </a:solidFill>
          <a:ln w="19050">
            <a:solidFill>
              <a:schemeClr val="tx1"/>
            </a:solidFill>
          </a:ln>
        </p:spPr>
        <p:txBody>
          <a:bodyPr wrap="none" rtlCol="0">
            <a:spAutoFit/>
          </a:bodyPr>
          <a:lstStyle/>
          <a:p>
            <a:r>
              <a:rPr lang="ca-ES" dirty="0" smtClean="0"/>
              <a:t>EJE X</a:t>
            </a:r>
          </a:p>
        </p:txBody>
      </p:sp>
      <p:sp>
        <p:nvSpPr>
          <p:cNvPr id="22" name="21 CuadroTexto"/>
          <p:cNvSpPr txBox="1"/>
          <p:nvPr/>
        </p:nvSpPr>
        <p:spPr>
          <a:xfrm>
            <a:off x="1000100" y="2360850"/>
            <a:ext cx="655949" cy="369332"/>
          </a:xfrm>
          <a:prstGeom prst="rect">
            <a:avLst/>
          </a:prstGeom>
          <a:solidFill>
            <a:srgbClr val="FFC000"/>
          </a:solidFill>
          <a:ln w="19050">
            <a:solidFill>
              <a:schemeClr val="tx1"/>
            </a:solidFill>
          </a:ln>
        </p:spPr>
        <p:txBody>
          <a:bodyPr wrap="none" rtlCol="0">
            <a:spAutoFit/>
          </a:bodyPr>
          <a:lstStyle/>
          <a:p>
            <a:r>
              <a:rPr lang="ca-ES" dirty="0" smtClean="0"/>
              <a:t>EJE Y</a:t>
            </a:r>
          </a:p>
        </p:txBody>
      </p:sp>
      <p:sp>
        <p:nvSpPr>
          <p:cNvPr id="23" name="22 CuadroTexto"/>
          <p:cNvSpPr txBox="1"/>
          <p:nvPr/>
        </p:nvSpPr>
        <p:spPr>
          <a:xfrm>
            <a:off x="1000100" y="2792898"/>
            <a:ext cx="655949" cy="369332"/>
          </a:xfrm>
          <a:prstGeom prst="rect">
            <a:avLst/>
          </a:prstGeom>
          <a:solidFill>
            <a:schemeClr val="tx2">
              <a:lumMod val="60000"/>
              <a:lumOff val="40000"/>
            </a:schemeClr>
          </a:solidFill>
          <a:ln w="19050">
            <a:solidFill>
              <a:schemeClr val="tx1"/>
            </a:solidFill>
          </a:ln>
        </p:spPr>
        <p:txBody>
          <a:bodyPr wrap="none" rtlCol="0">
            <a:spAutoFit/>
          </a:bodyPr>
          <a:lstStyle/>
          <a:p>
            <a:r>
              <a:rPr lang="ca-ES" dirty="0" smtClean="0"/>
              <a:t>EJE Z</a:t>
            </a:r>
          </a:p>
        </p:txBody>
      </p:sp>
      <p:sp>
        <p:nvSpPr>
          <p:cNvPr id="27" name="26 CuadroTexto"/>
          <p:cNvSpPr txBox="1"/>
          <p:nvPr/>
        </p:nvSpPr>
        <p:spPr>
          <a:xfrm>
            <a:off x="1000100" y="3224946"/>
            <a:ext cx="655949" cy="369332"/>
          </a:xfrm>
          <a:prstGeom prst="rect">
            <a:avLst/>
          </a:prstGeom>
          <a:solidFill>
            <a:srgbClr val="7030A0"/>
          </a:solidFill>
          <a:ln w="19050">
            <a:solidFill>
              <a:schemeClr val="tx1"/>
            </a:solidFill>
          </a:ln>
        </p:spPr>
        <p:txBody>
          <a:bodyPr wrap="none" rtlCol="0">
            <a:spAutoFit/>
          </a:bodyPr>
          <a:lstStyle/>
          <a:p>
            <a:r>
              <a:rPr lang="ca-ES" dirty="0" smtClean="0"/>
              <a:t>EJE E</a:t>
            </a:r>
          </a:p>
        </p:txBody>
      </p:sp>
      <p:sp>
        <p:nvSpPr>
          <p:cNvPr id="14" name="13 Título"/>
          <p:cNvSpPr>
            <a:spLocks noGrp="1"/>
          </p:cNvSpPr>
          <p:nvPr>
            <p:ph type="ctrTitle"/>
          </p:nvPr>
        </p:nvSpPr>
        <p:spPr/>
        <p:txBody>
          <a:bodyPr/>
          <a:lstStyle/>
          <a:p>
            <a:r>
              <a:rPr dirty="0" smtClean="0">
                <a:latin typeface="Segoe UI Light" panose="020B0502040204020203" pitchFamily="34" charset="0"/>
              </a:rPr>
              <a:t>Puesta en marcha</a:t>
            </a:r>
            <a:endParaRPr lang="es-ES" dirty="0">
              <a:latin typeface="Segoe UI Light" panose="020B0502040204020203" pitchFamily="34" charset="0"/>
            </a:endParaRPr>
          </a:p>
        </p:txBody>
      </p:sp>
      <p:sp>
        <p:nvSpPr>
          <p:cNvPr id="17" name="16 Marcador de texto"/>
          <p:cNvSpPr>
            <a:spLocks noGrp="1"/>
          </p:cNvSpPr>
          <p:nvPr>
            <p:ph type="body" sz="quarter" idx="13"/>
          </p:nvPr>
        </p:nvSpPr>
        <p:spPr/>
        <p:txBody>
          <a:bodyPr/>
          <a:lstStyle/>
          <a:p>
            <a:r>
              <a:rPr sz="1800" dirty="0" smtClean="0">
                <a:latin typeface="Segoe UI Light" panose="020B0502040204020203" pitchFamily="34" charset="0"/>
              </a:rPr>
              <a:t>Sistema de ejes</a:t>
            </a:r>
            <a:endParaRPr lang="es-ES" sz="1800" dirty="0">
              <a:latin typeface="Segoe UI Light" panose="020B0502040204020203" pitchFamily="34" charset="0"/>
            </a:endParaRPr>
          </a:p>
        </p:txBody>
      </p:sp>
      <p:pic>
        <p:nvPicPr>
          <p:cNvPr id="24577" name="Picture 1" descr="T:\xmartinez\Màquina.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15816" y="1628800"/>
            <a:ext cx="4608512" cy="4547717"/>
          </a:xfrm>
          <a:prstGeom prst="rect">
            <a:avLst/>
          </a:prstGeom>
          <a:noFill/>
        </p:spPr>
      </p:pic>
      <p:sp>
        <p:nvSpPr>
          <p:cNvPr id="18" name="17 Flecha derecha"/>
          <p:cNvSpPr/>
          <p:nvPr/>
        </p:nvSpPr>
        <p:spPr>
          <a:xfrm rot="1617206">
            <a:off x="5034548" y="3759722"/>
            <a:ext cx="648072" cy="2880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ca-ES"/>
          </a:p>
        </p:txBody>
      </p:sp>
      <p:sp>
        <p:nvSpPr>
          <p:cNvPr id="20" name="19 Flecha derecha"/>
          <p:cNvSpPr/>
          <p:nvPr/>
        </p:nvSpPr>
        <p:spPr>
          <a:xfrm rot="8874014">
            <a:off x="4526985" y="4587286"/>
            <a:ext cx="648072" cy="288032"/>
          </a:xfrm>
          <a:prstGeom prst="rightArrow">
            <a:avLst/>
          </a:prstGeom>
          <a:solidFill>
            <a:srgbClr val="FFC000"/>
          </a:solidFill>
          <a:ln>
            <a:solidFill>
              <a:schemeClr val="accent6">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scene3d>
              <a:camera prst="isometricTopUp"/>
              <a:lightRig rig="threePt" dir="t"/>
            </a:scene3d>
          </a:bodyPr>
          <a:lstStyle/>
          <a:p>
            <a:pPr algn="ctr"/>
            <a:endParaRPr lang="ca-ES"/>
          </a:p>
        </p:txBody>
      </p:sp>
      <p:sp>
        <p:nvSpPr>
          <p:cNvPr id="24" name="23 Flecha derecha"/>
          <p:cNvSpPr/>
          <p:nvPr/>
        </p:nvSpPr>
        <p:spPr>
          <a:xfrm rot="16200000">
            <a:off x="3887924" y="3104964"/>
            <a:ext cx="648072" cy="288032"/>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TopUp"/>
              <a:lightRig rig="threePt" dir="t"/>
            </a:scene3d>
          </a:bodyPr>
          <a:lstStyle/>
          <a:p>
            <a:pPr algn="ctr"/>
            <a:endParaRPr lang="ca-ES"/>
          </a:p>
        </p:txBody>
      </p:sp>
      <p:sp>
        <p:nvSpPr>
          <p:cNvPr id="25" name="24 Flecha derecha"/>
          <p:cNvSpPr/>
          <p:nvPr/>
        </p:nvSpPr>
        <p:spPr>
          <a:xfrm rot="16200000">
            <a:off x="6192180" y="3969060"/>
            <a:ext cx="648072" cy="288032"/>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TopUp"/>
              <a:lightRig rig="threePt" dir="t"/>
            </a:scene3d>
          </a:bodyPr>
          <a:lstStyle/>
          <a:p>
            <a:pPr algn="ctr"/>
            <a:endParaRPr lang="ca-ES"/>
          </a:p>
        </p:txBody>
      </p:sp>
      <p:sp>
        <p:nvSpPr>
          <p:cNvPr id="29" name="28 Flecha circular"/>
          <p:cNvSpPr/>
          <p:nvPr/>
        </p:nvSpPr>
        <p:spPr>
          <a:xfrm flipH="1">
            <a:off x="4427984" y="2996952"/>
            <a:ext cx="864096" cy="1080120"/>
          </a:xfrm>
          <a:prstGeom prst="circularArrow">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solidFill>
                <a:schemeClr val="tx1"/>
              </a:solidFill>
            </a:endParaRPr>
          </a:p>
        </p:txBody>
      </p:sp>
      <p:sp>
        <p:nvSpPr>
          <p:cNvPr id="30" name="29 Recortar rectángulo de esquina diagonal">
            <a:hlinkClick r:id="rId3"/>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ctrTitle"/>
          </p:nvPr>
        </p:nvSpPr>
        <p:spPr/>
        <p:txBody>
          <a:bodyPr>
            <a:noAutofit/>
          </a:bodyPr>
          <a:lstStyle/>
          <a:p>
            <a:r>
              <a:rPr lang="es-ES_tradnl" noProof="0" dirty="0" smtClean="0">
                <a:latin typeface="Segoe UI Light" panose="020B0502040204020203" pitchFamily="34" charset="0"/>
              </a:rPr>
              <a:t>Puesta en marcha</a:t>
            </a:r>
            <a:endParaRPr lang="es-ES_tradnl" noProof="0" dirty="0">
              <a:latin typeface="Segoe UI Light" panose="020B0502040204020203" pitchFamily="34" charset="0"/>
            </a:endParaRPr>
          </a:p>
        </p:txBody>
      </p:sp>
      <p:sp>
        <p:nvSpPr>
          <p:cNvPr id="3" name="2 Marcador de contenido"/>
          <p:cNvSpPr>
            <a:spLocks noGrp="1"/>
          </p:cNvSpPr>
          <p:nvPr>
            <p:ph type="body" sz="quarter" idx="13"/>
          </p:nvPr>
        </p:nvSpPr>
        <p:spPr/>
        <p:txBody>
          <a:bodyPr>
            <a:noAutofit/>
          </a:bodyPr>
          <a:lstStyle/>
          <a:p>
            <a:pPr>
              <a:buNone/>
            </a:pPr>
            <a:r>
              <a:rPr lang="es-ES_tradnl" sz="1800" dirty="0" smtClean="0">
                <a:latin typeface="Segoe UI Light" panose="020B0502040204020203" pitchFamily="34" charset="0"/>
              </a:rPr>
              <a:t>Comprobaciones de funcionamiento: Finales de carrera</a:t>
            </a:r>
          </a:p>
          <a:p>
            <a:pPr lvl="3"/>
            <a:endParaRPr lang="es-ES_tradnl" sz="1800" dirty="0" smtClean="0">
              <a:latin typeface="Segoe UI Light" panose="020B0502040204020203" pitchFamily="34" charset="0"/>
            </a:endParaRPr>
          </a:p>
          <a:p>
            <a:endParaRPr lang="es-ES_tradnl" sz="1800" dirty="0">
              <a:latin typeface="Segoe UI Light" panose="020B0502040204020203" pitchFamily="34" charset="0"/>
            </a:endParaRPr>
          </a:p>
        </p:txBody>
      </p:sp>
      <p:sp>
        <p:nvSpPr>
          <p:cNvPr id="7" name="6 Marcador de texto"/>
          <p:cNvSpPr>
            <a:spLocks noGrp="1"/>
          </p:cNvSpPr>
          <p:nvPr>
            <p:ph type="body" sz="quarter" idx="14"/>
          </p:nvPr>
        </p:nvSpPr>
        <p:spPr/>
        <p:txBody>
          <a:bodyPr/>
          <a:lstStyle/>
          <a:p>
            <a:pPr algn="just">
              <a:lnSpc>
                <a:spcPct val="150000"/>
              </a:lnSpc>
              <a:buFont typeface="Arial" pitchFamily="34" charset="0"/>
              <a:buChar char="•"/>
            </a:pPr>
            <a:r>
              <a:rPr lang="es-ES_tradnl" sz="1600" dirty="0" smtClean="0">
                <a:latin typeface="Segoe UI Light" panose="020B0502040204020203" pitchFamily="34" charset="0"/>
              </a:rPr>
              <a:t>Localizar todos los finales de carrera (X, Y </a:t>
            </a:r>
            <a:r>
              <a:rPr lang="es-ES_tradnl" sz="1600" dirty="0" err="1" smtClean="0">
                <a:latin typeface="Segoe UI Light" panose="020B0502040204020203" pitchFamily="34" charset="0"/>
              </a:rPr>
              <a:t>y</a:t>
            </a:r>
            <a:r>
              <a:rPr lang="es-ES_tradnl" sz="1600" dirty="0" smtClean="0">
                <a:latin typeface="Segoe UI Light" panose="020B0502040204020203" pitchFamily="34" charset="0"/>
              </a:rPr>
              <a:t> Z en este orden)</a:t>
            </a:r>
          </a:p>
          <a:p>
            <a:pPr algn="just">
              <a:lnSpc>
                <a:spcPct val="150000"/>
              </a:lnSpc>
              <a:buFont typeface="Arial" pitchFamily="34" charset="0"/>
              <a:buChar char="•"/>
            </a:pPr>
            <a:r>
              <a:rPr lang="es-ES_tradnl" sz="1600" dirty="0" smtClean="0">
                <a:latin typeface="Segoe UI Light" panose="020B0502040204020203" pitchFamily="34" charset="0"/>
              </a:rPr>
              <a:t>Comprobar que los finales de carrera contactan correctamente con la parte móvil correspondiente de cada eje en cuanto ésta se acerque a ellos y que el LED se enciende cuando los pulsa.</a:t>
            </a:r>
          </a:p>
          <a:p>
            <a:pPr algn="just">
              <a:lnSpc>
                <a:spcPct val="150000"/>
              </a:lnSpc>
              <a:buFont typeface="Arial" pitchFamily="34" charset="0"/>
              <a:buChar char="•"/>
            </a:pPr>
            <a:r>
              <a:rPr lang="es-ES_tradnl" sz="1600" dirty="0" smtClean="0">
                <a:solidFill>
                  <a:srgbClr val="FF0000"/>
                </a:solidFill>
                <a:latin typeface="Segoe UI Light" panose="020B0502040204020203" pitchFamily="34" charset="0"/>
              </a:rPr>
              <a:t>Si al pulsar un final de carrera se corta la alimentación de la máquina es probable que alguno de los extremos del final de carrera esté conectado en sentido incorrecto.</a:t>
            </a:r>
          </a:p>
        </p:txBody>
      </p:sp>
      <p:sp>
        <p:nvSpPr>
          <p:cNvPr id="4" name="3 Rectángulo"/>
          <p:cNvSpPr/>
          <p:nvPr/>
        </p:nvSpPr>
        <p:spPr>
          <a:xfrm>
            <a:off x="1571604" y="4738174"/>
            <a:ext cx="6120680" cy="1061829"/>
          </a:xfrm>
          <a:prstGeom prst="rect">
            <a:avLst/>
          </a:prstGeom>
          <a:solidFill>
            <a:srgbClr val="FFC000"/>
          </a:solidFill>
          <a:ln w="12700">
            <a:solidFill>
              <a:schemeClr val="tx1"/>
            </a:solidFill>
          </a:ln>
        </p:spPr>
        <p:txBody>
          <a:bodyPr wrap="square" rtlCol="0" anchor="ctr">
            <a:spAutoFit/>
          </a:bodyPr>
          <a:lstStyle/>
          <a:p>
            <a:pPr marL="0" lvl="2" algn="ctr">
              <a:lnSpc>
                <a:spcPct val="150000"/>
              </a:lnSpc>
              <a:tabLst>
                <a:tab pos="0" algn="l"/>
              </a:tabLst>
            </a:pPr>
            <a:r>
              <a:rPr lang="es-ES_tradnl" sz="1400" dirty="0" smtClean="0">
                <a:solidFill>
                  <a:schemeClr val="tx1"/>
                </a:solidFill>
                <a:latin typeface="Segoe UI Light" panose="020B0502040204020203" pitchFamily="34" charset="0"/>
              </a:rPr>
              <a:t>Para el eje Z realizar estas comprobaciones con el prisionero de regulación en la posición más alta (que el tornillo salga lo máximo por debajo de la pieza) para evitar contacto entre extrusor y base.</a:t>
            </a:r>
            <a:endParaRPr lang="es-ES_tradnl" sz="1400" dirty="0">
              <a:solidFill>
                <a:schemeClr val="tx1"/>
              </a:solidFill>
              <a:latin typeface="Segoe UI Light" panose="020B0502040204020203" pitchFamily="34" charset="0"/>
            </a:endParaRPr>
          </a:p>
        </p:txBody>
      </p:sp>
      <p:sp>
        <p:nvSpPr>
          <p:cNvPr id="8" name="7 Recortar rectángulo de esquina diagonal">
            <a:hlinkClick r:id="rId2"/>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ctrTitle"/>
          </p:nvPr>
        </p:nvSpPr>
        <p:spPr/>
        <p:txBody>
          <a:bodyPr>
            <a:noAutofit/>
          </a:bodyPr>
          <a:lstStyle/>
          <a:p>
            <a:r>
              <a:rPr lang="es-ES_tradnl" noProof="0" dirty="0" smtClean="0">
                <a:latin typeface="Segoe UI Light" panose="020B0502040204020203" pitchFamily="34" charset="0"/>
              </a:rPr>
              <a:t>Puesta en marcha</a:t>
            </a:r>
            <a:endParaRPr lang="es-ES_tradnl" noProof="0" dirty="0">
              <a:latin typeface="Segoe UI Light" panose="020B0502040204020203" pitchFamily="34" charset="0"/>
            </a:endParaRPr>
          </a:p>
        </p:txBody>
      </p:sp>
      <p:sp>
        <p:nvSpPr>
          <p:cNvPr id="3" name="2 Marcador de contenido"/>
          <p:cNvSpPr>
            <a:spLocks noGrp="1"/>
          </p:cNvSpPr>
          <p:nvPr>
            <p:ph type="body" sz="quarter" idx="14"/>
          </p:nvPr>
        </p:nvSpPr>
        <p:spPr>
          <a:xfrm>
            <a:off x="750352" y="1022338"/>
            <a:ext cx="7715304" cy="5214974"/>
          </a:xfrm>
        </p:spPr>
        <p:txBody>
          <a:bodyPr>
            <a:normAutofit fontScale="92500"/>
          </a:bodyPr>
          <a:lstStyle/>
          <a:p>
            <a:pPr marL="0" lvl="1" indent="0" algn="just">
              <a:lnSpc>
                <a:spcPct val="150000"/>
              </a:lnSpc>
              <a:buNone/>
              <a:defRPr/>
            </a:pPr>
            <a:r>
              <a:rPr lang="es-ES_tradnl" sz="1600" dirty="0" smtClean="0">
                <a:latin typeface="Segoe UI Light" panose="020B0502040204020203" pitchFamily="34" charset="0"/>
              </a:rPr>
              <a:t>A continuación se va a comprobar el funcionamiento de los finales de carrera </a:t>
            </a:r>
            <a:r>
              <a:rPr lang="es-ES_tradnl" sz="1600" b="1" dirty="0" smtClean="0">
                <a:latin typeface="Segoe UI Light" panose="020B0502040204020203" pitchFamily="34" charset="0"/>
              </a:rPr>
              <a:t>manualmente:</a:t>
            </a:r>
          </a:p>
          <a:p>
            <a:pPr marL="342900" lvl="1" indent="-342900" algn="just">
              <a:lnSpc>
                <a:spcPct val="150000"/>
              </a:lnSpc>
              <a:buFont typeface="Arial" pitchFamily="34" charset="0"/>
              <a:buChar char="•"/>
              <a:defRPr/>
            </a:pPr>
            <a:r>
              <a:rPr lang="es-ES_tradnl" sz="1600" dirty="0" smtClean="0">
                <a:latin typeface="Segoe UI Light" panose="020B0502040204020203" pitchFamily="34" charset="0"/>
                <a:ea typeface="+mj-ea"/>
                <a:cs typeface="+mj-cs"/>
              </a:rPr>
              <a:t>Acceder al menú prepare y colocar el cursor en la opción </a:t>
            </a:r>
            <a:r>
              <a:rPr lang="es-ES_tradnl" sz="1600" i="1" dirty="0" err="1" smtClean="0">
                <a:latin typeface="Segoe UI Light" panose="020B0502040204020203" pitchFamily="34" charset="0"/>
                <a:ea typeface="+mj-ea"/>
                <a:cs typeface="+mj-cs"/>
              </a:rPr>
              <a:t>Autohome</a:t>
            </a:r>
            <a:r>
              <a:rPr lang="es-ES_tradnl" sz="1600" dirty="0" smtClean="0">
                <a:latin typeface="Segoe UI Light" panose="020B0502040204020203" pitchFamily="34" charset="0"/>
                <a:ea typeface="+mj-ea"/>
                <a:cs typeface="+mj-cs"/>
              </a:rPr>
              <a:t> </a:t>
            </a:r>
            <a:r>
              <a:rPr lang="es-ES_tradnl" sz="1600" b="1" dirty="0" smtClean="0">
                <a:latin typeface="Segoe UI Light" panose="020B0502040204020203" pitchFamily="34" charset="0"/>
                <a:ea typeface="+mj-ea"/>
                <a:cs typeface="+mj-cs"/>
              </a:rPr>
              <a:t>SIN PULSARLA</a:t>
            </a:r>
          </a:p>
          <a:p>
            <a:pPr marL="342900" lvl="1" indent="-342900" algn="just">
              <a:lnSpc>
                <a:spcPct val="150000"/>
              </a:lnSpc>
              <a:buFont typeface="Arial" pitchFamily="34" charset="0"/>
              <a:buChar char="•"/>
              <a:defRPr/>
            </a:pPr>
            <a:r>
              <a:rPr lang="es-ES_tradnl" sz="1600" dirty="0" smtClean="0">
                <a:latin typeface="Segoe UI Light" panose="020B0502040204020203" pitchFamily="34" charset="0"/>
                <a:ea typeface="+mj-ea"/>
                <a:cs typeface="+mj-cs"/>
              </a:rPr>
              <a:t>En el momento en que se active el </a:t>
            </a:r>
            <a:r>
              <a:rPr lang="es-ES_tradnl" sz="1600" i="1" dirty="0" err="1" smtClean="0">
                <a:latin typeface="Segoe UI Light" panose="020B0502040204020203" pitchFamily="34" charset="0"/>
                <a:ea typeface="+mj-ea"/>
                <a:cs typeface="+mj-cs"/>
              </a:rPr>
              <a:t>Autohome</a:t>
            </a:r>
            <a:r>
              <a:rPr lang="es-ES_tradnl" sz="1600" dirty="0" smtClean="0">
                <a:latin typeface="Segoe UI Light" panose="020B0502040204020203" pitchFamily="34" charset="0"/>
                <a:ea typeface="+mj-ea"/>
                <a:cs typeface="+mj-cs"/>
              </a:rPr>
              <a:t> el eje X irá hacia el final de carrera, luego lo hará el Y, y luego el Z. </a:t>
            </a:r>
          </a:p>
          <a:p>
            <a:pPr marL="0" lvl="1" indent="0" algn="just">
              <a:lnSpc>
                <a:spcPct val="150000"/>
              </a:lnSpc>
              <a:buNone/>
              <a:defRPr/>
            </a:pPr>
            <a:endParaRPr lang="es-ES_tradnl" sz="1600" b="1" dirty="0" smtClean="0">
              <a:latin typeface="Segoe UI Light" panose="020B0502040204020203" pitchFamily="34" charset="0"/>
            </a:endParaRPr>
          </a:p>
          <a:p>
            <a:pPr marL="0" lvl="1" indent="0" algn="just">
              <a:lnSpc>
                <a:spcPct val="150000"/>
              </a:lnSpc>
              <a:defRPr/>
            </a:pPr>
            <a:endParaRPr lang="es-ES_tradnl" sz="1600" b="1" dirty="0" smtClean="0">
              <a:latin typeface="Segoe UI Light" panose="020B0502040204020203" pitchFamily="34" charset="0"/>
            </a:endParaRPr>
          </a:p>
          <a:p>
            <a:pPr marL="342900" lvl="1" indent="-342900" algn="just">
              <a:lnSpc>
                <a:spcPct val="150000"/>
              </a:lnSpc>
              <a:buFont typeface="Arial" pitchFamily="34" charset="0"/>
              <a:buChar char="•"/>
              <a:defRPr/>
            </a:pPr>
            <a:r>
              <a:rPr lang="es-ES_tradnl" sz="1600" dirty="0" smtClean="0">
                <a:latin typeface="Segoe UI Light" panose="020B0502040204020203" pitchFamily="34" charset="0"/>
                <a:ea typeface="+mj-ea"/>
                <a:cs typeface="+mj-cs"/>
              </a:rPr>
              <a:t>A medida que los ejes se muevan, pulsar con la mano el final de carrera correspondiente. Si al pulsar alguno de los finales de carrera no se detiene el movimiento del eje, </a:t>
            </a:r>
            <a:r>
              <a:rPr lang="es-ES_tradnl" sz="1600" b="1" dirty="0" smtClean="0">
                <a:latin typeface="Segoe UI Light" panose="020B0502040204020203" pitchFamily="34" charset="0"/>
                <a:ea typeface="+mj-ea"/>
                <a:cs typeface="+mj-cs"/>
              </a:rPr>
              <a:t>parar máquina de inmediato</a:t>
            </a:r>
            <a:r>
              <a:rPr lang="es-ES_tradnl" sz="1600" dirty="0" smtClean="0">
                <a:latin typeface="Segoe UI Light" panose="020B0502040204020203" pitchFamily="34" charset="0"/>
                <a:ea typeface="+mj-ea"/>
                <a:cs typeface="+mj-cs"/>
              </a:rPr>
              <a:t>.</a:t>
            </a:r>
          </a:p>
          <a:p>
            <a:pPr marL="342900" lvl="1" indent="-342900" algn="just">
              <a:lnSpc>
                <a:spcPct val="150000"/>
              </a:lnSpc>
              <a:buFont typeface="Arial" pitchFamily="34" charset="0"/>
              <a:buChar char="•"/>
              <a:defRPr/>
            </a:pPr>
            <a:r>
              <a:rPr lang="es-ES_tradnl" sz="1600" dirty="0" smtClean="0">
                <a:latin typeface="Segoe UI Light" panose="020B0502040204020203" pitchFamily="34" charset="0"/>
                <a:ea typeface="+mj-ea"/>
                <a:cs typeface="+mj-cs"/>
              </a:rPr>
              <a:t>Si se produce este error querrá decir que, aunque están bien conectados, las posiciones de los finales de carrera en la placa están intercambiadas. Comprobarlo y conectarlo correctamente.</a:t>
            </a:r>
          </a:p>
          <a:p>
            <a:pPr marL="342900" lvl="1" indent="-342900" algn="just">
              <a:lnSpc>
                <a:spcPct val="150000"/>
              </a:lnSpc>
              <a:buFont typeface="Arial" pitchFamily="34" charset="0"/>
              <a:buChar char="•"/>
              <a:defRPr/>
            </a:pPr>
            <a:r>
              <a:rPr lang="es-ES_tradnl" sz="1600" dirty="0" smtClean="0">
                <a:latin typeface="Segoe UI Light" panose="020B0502040204020203" pitchFamily="34" charset="0"/>
                <a:ea typeface="+mj-ea"/>
                <a:cs typeface="+mj-cs"/>
              </a:rPr>
              <a:t>Cuando la prueba anterior se realice correctamente, pulsar </a:t>
            </a:r>
            <a:r>
              <a:rPr lang="es-ES_tradnl" sz="1600" i="1" dirty="0" err="1" smtClean="0">
                <a:latin typeface="Segoe UI Light" panose="020B0502040204020203" pitchFamily="34" charset="0"/>
                <a:ea typeface="+mj-ea"/>
                <a:cs typeface="+mj-cs"/>
              </a:rPr>
              <a:t>Autohome</a:t>
            </a:r>
            <a:r>
              <a:rPr lang="es-ES_tradnl" sz="1600" dirty="0" smtClean="0">
                <a:latin typeface="Segoe UI Light" panose="020B0502040204020203" pitchFamily="34" charset="0"/>
                <a:ea typeface="+mj-ea"/>
                <a:cs typeface="+mj-cs"/>
              </a:rPr>
              <a:t> otra vez para verificar el contacto de la pieza móvil con el final de carrera.</a:t>
            </a:r>
          </a:p>
          <a:p>
            <a:pPr marL="0" indent="0" algn="just">
              <a:lnSpc>
                <a:spcPct val="150000"/>
              </a:lnSpc>
            </a:pPr>
            <a:endParaRPr lang="es-ES_tradnl" sz="1600" dirty="0">
              <a:latin typeface="Segoe UI Light" panose="020B0502040204020203" pitchFamily="34" charset="0"/>
            </a:endParaRPr>
          </a:p>
        </p:txBody>
      </p:sp>
      <p:sp>
        <p:nvSpPr>
          <p:cNvPr id="4" name="3 Rectángulo"/>
          <p:cNvSpPr/>
          <p:nvPr/>
        </p:nvSpPr>
        <p:spPr>
          <a:xfrm>
            <a:off x="1547664" y="2623429"/>
            <a:ext cx="6120680" cy="698525"/>
          </a:xfrm>
          <a:prstGeom prst="rect">
            <a:avLst/>
          </a:prstGeom>
          <a:solidFill>
            <a:srgbClr val="FFC000"/>
          </a:solidFill>
          <a:ln w="12700">
            <a:solidFill>
              <a:schemeClr val="tx1"/>
            </a:solidFill>
          </a:ln>
        </p:spPr>
        <p:txBody>
          <a:bodyPr wrap="square" rtlCol="0" anchor="ctr">
            <a:spAutoFit/>
          </a:bodyPr>
          <a:lstStyle/>
          <a:p>
            <a:pPr marL="0" lvl="2" algn="ctr">
              <a:lnSpc>
                <a:spcPct val="150000"/>
              </a:lnSpc>
              <a:tabLst>
                <a:tab pos="0" algn="l"/>
              </a:tabLst>
            </a:pPr>
            <a:r>
              <a:rPr lang="es-ES_tradnl" sz="1400" dirty="0" smtClean="0">
                <a:latin typeface="Segoe UI Light" panose="020B0502040204020203" pitchFamily="34" charset="0"/>
              </a:rPr>
              <a:t>El objetivo es activar los finales de carrera con el dedo antes de que lo hagan las partes móviles de la máquina</a:t>
            </a:r>
            <a:endParaRPr lang="es-ES_tradnl" sz="1400" dirty="0">
              <a:solidFill>
                <a:schemeClr val="tx1"/>
              </a:solidFill>
              <a:latin typeface="Segoe UI Light" panose="020B0502040204020203" pitchFamily="34" charset="0"/>
            </a:endParaRPr>
          </a:p>
        </p:txBody>
      </p:sp>
      <p:sp>
        <p:nvSpPr>
          <p:cNvPr id="5" name="4 Recortar rectángulo de esquina diagonal">
            <a:hlinkClick r:id="rId2"/>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ctrTitle"/>
          </p:nvPr>
        </p:nvSpPr>
        <p:spPr/>
        <p:txBody>
          <a:bodyPr>
            <a:noAutofit/>
          </a:bodyPr>
          <a:lstStyle/>
          <a:p>
            <a:r>
              <a:rPr lang="es-ES_tradnl" noProof="0" dirty="0" smtClean="0">
                <a:latin typeface="Segoe UI Light" panose="020B0502040204020203" pitchFamily="34" charset="0"/>
              </a:rPr>
              <a:t>Puesta en marcha</a:t>
            </a:r>
            <a:endParaRPr lang="es-ES_tradnl" noProof="0" dirty="0">
              <a:latin typeface="Segoe UI Light" panose="020B0502040204020203" pitchFamily="34" charset="0"/>
            </a:endParaRPr>
          </a:p>
        </p:txBody>
      </p:sp>
      <p:sp>
        <p:nvSpPr>
          <p:cNvPr id="3" name="2 Marcador de contenido"/>
          <p:cNvSpPr>
            <a:spLocks noGrp="1"/>
          </p:cNvSpPr>
          <p:nvPr>
            <p:ph type="body" sz="quarter" idx="13"/>
          </p:nvPr>
        </p:nvSpPr>
        <p:spPr/>
        <p:txBody>
          <a:bodyPr>
            <a:noAutofit/>
          </a:bodyPr>
          <a:lstStyle/>
          <a:p>
            <a:r>
              <a:rPr lang="es-ES_tradnl" sz="1800" dirty="0" smtClean="0">
                <a:latin typeface="Segoe UI Light" panose="020B0502040204020203" pitchFamily="34" charset="0"/>
              </a:rPr>
              <a:t>Comprobaciones de funcionamiento: Resistencias y calentamiento</a:t>
            </a:r>
          </a:p>
        </p:txBody>
      </p:sp>
      <p:sp>
        <p:nvSpPr>
          <p:cNvPr id="4" name="3 Marcador de texto"/>
          <p:cNvSpPr>
            <a:spLocks noGrp="1"/>
          </p:cNvSpPr>
          <p:nvPr>
            <p:ph type="body" sz="quarter" idx="14"/>
          </p:nvPr>
        </p:nvSpPr>
        <p:spPr>
          <a:xfrm>
            <a:off x="714348" y="1664140"/>
            <a:ext cx="7715304" cy="4429156"/>
          </a:xfrm>
        </p:spPr>
        <p:txBody>
          <a:bodyPr/>
          <a:lstStyle/>
          <a:p>
            <a:pPr algn="just">
              <a:lnSpc>
                <a:spcPct val="150000"/>
              </a:lnSpc>
            </a:pPr>
            <a:r>
              <a:rPr lang="es-ES_tradnl" sz="1600" dirty="0" smtClean="0">
                <a:latin typeface="Segoe UI Light" panose="020B0502040204020203" pitchFamily="34" charset="0"/>
              </a:rPr>
              <a:t>Activación del calentamiento:</a:t>
            </a:r>
          </a:p>
          <a:p>
            <a:pPr algn="just">
              <a:lnSpc>
                <a:spcPct val="150000"/>
              </a:lnSpc>
              <a:buFont typeface="Arial" pitchFamily="34" charset="0"/>
              <a:buChar char="•"/>
            </a:pPr>
            <a:r>
              <a:rPr lang="es-ES_tradnl" sz="1600" dirty="0" smtClean="0">
                <a:latin typeface="Segoe UI Light" panose="020B0502040204020203" pitchFamily="34" charset="0"/>
              </a:rPr>
              <a:t>Seleccionar en el menú </a:t>
            </a:r>
            <a:r>
              <a:rPr lang="es-ES_tradnl" sz="1600" i="1" dirty="0" smtClean="0">
                <a:latin typeface="Segoe UI Light" panose="020B0502040204020203" pitchFamily="34" charset="0"/>
              </a:rPr>
              <a:t>prepare &gt; </a:t>
            </a:r>
            <a:r>
              <a:rPr lang="es-ES_tradnl" sz="1600" i="1" dirty="0" err="1" smtClean="0">
                <a:latin typeface="Segoe UI Light" panose="020B0502040204020203" pitchFamily="34" charset="0"/>
              </a:rPr>
              <a:t>Preheat</a:t>
            </a:r>
            <a:r>
              <a:rPr lang="es-ES_tradnl" sz="1600" i="1" dirty="0" smtClean="0">
                <a:latin typeface="Segoe UI Light" panose="020B0502040204020203" pitchFamily="34" charset="0"/>
              </a:rPr>
              <a:t> PLA.</a:t>
            </a:r>
          </a:p>
          <a:p>
            <a:pPr algn="just">
              <a:lnSpc>
                <a:spcPct val="150000"/>
              </a:lnSpc>
              <a:buFont typeface="Arial" pitchFamily="34" charset="0"/>
              <a:buChar char="•"/>
            </a:pPr>
            <a:r>
              <a:rPr lang="es-ES_tradnl" sz="1600" dirty="0" smtClean="0">
                <a:latin typeface="Segoe UI Light" panose="020B0502040204020203" pitchFamily="34" charset="0"/>
              </a:rPr>
              <a:t>Al escoger esta opción se empezará a calentar la base y el extrusor hasta las temperaturas establecidas en el firmware.</a:t>
            </a:r>
          </a:p>
          <a:p>
            <a:pPr algn="just">
              <a:lnSpc>
                <a:spcPct val="150000"/>
              </a:lnSpc>
              <a:buFont typeface="Arial" pitchFamily="34" charset="0"/>
              <a:buChar char="•"/>
            </a:pPr>
            <a:r>
              <a:rPr lang="es-ES_tradnl" sz="1600" dirty="0" smtClean="0">
                <a:latin typeface="Segoe UI Light" panose="020B0502040204020203" pitchFamily="34" charset="0"/>
              </a:rPr>
              <a:t>Comprobar que en la pantalla principal aparecen temperaturas objetivo: Extrusor y Base </a:t>
            </a:r>
            <a:r>
              <a:rPr lang="es-ES_tradnl" sz="1600" dirty="0" err="1" smtClean="0">
                <a:latin typeface="Segoe UI Light" panose="020B0502040204020203" pitchFamily="34" charset="0"/>
              </a:rPr>
              <a:t>calefactada</a:t>
            </a:r>
            <a:r>
              <a:rPr lang="es-ES_tradnl" sz="1600" dirty="0" smtClean="0">
                <a:latin typeface="Segoe UI Light" panose="020B0502040204020203" pitchFamily="34" charset="0"/>
              </a:rPr>
              <a:t>. </a:t>
            </a:r>
          </a:p>
          <a:p>
            <a:pPr algn="just">
              <a:lnSpc>
                <a:spcPct val="150000"/>
              </a:lnSpc>
            </a:pPr>
            <a:endParaRPr lang="es-ES_tradnl" sz="1600" dirty="0" smtClean="0">
              <a:latin typeface="Segoe UI Light" panose="020B0502040204020203" pitchFamily="34" charset="0"/>
            </a:endParaRPr>
          </a:p>
          <a:p>
            <a:pPr algn="just">
              <a:lnSpc>
                <a:spcPct val="150000"/>
              </a:lnSpc>
              <a:buFont typeface="Arial" pitchFamily="34" charset="0"/>
              <a:buChar char="•"/>
            </a:pPr>
            <a:endParaRPr lang="es-ES_tradnl" sz="1600" dirty="0">
              <a:latin typeface="Segoe UI Light" panose="020B0502040204020203" pitchFamily="34" charset="0"/>
            </a:endParaRPr>
          </a:p>
          <a:p>
            <a:pPr algn="just">
              <a:lnSpc>
                <a:spcPct val="150000"/>
              </a:lnSpc>
              <a:buFont typeface="Arial" pitchFamily="34" charset="0"/>
              <a:buChar char="•"/>
            </a:pPr>
            <a:endParaRPr lang="es-ES_tradnl" sz="1600" dirty="0" smtClean="0">
              <a:latin typeface="Segoe UI Light" panose="020B0502040204020203" pitchFamily="34" charset="0"/>
            </a:endParaRPr>
          </a:p>
          <a:p>
            <a:pPr algn="just">
              <a:lnSpc>
                <a:spcPct val="150000"/>
              </a:lnSpc>
              <a:buFont typeface="Arial" pitchFamily="34" charset="0"/>
              <a:buChar char="•"/>
            </a:pPr>
            <a:endParaRPr lang="es-ES_tradnl" sz="1600" dirty="0">
              <a:latin typeface="Segoe UI Light" panose="020B0502040204020203" pitchFamily="34" charset="0"/>
            </a:endParaRPr>
          </a:p>
          <a:p>
            <a:pPr algn="just">
              <a:lnSpc>
                <a:spcPct val="150000"/>
              </a:lnSpc>
              <a:buFont typeface="Arial" pitchFamily="34" charset="0"/>
              <a:buChar char="•"/>
            </a:pPr>
            <a:r>
              <a:rPr lang="es-ES_tradnl" sz="1600" dirty="0" smtClean="0">
                <a:latin typeface="Segoe UI Light" panose="020B0502040204020203" pitchFamily="34" charset="0"/>
              </a:rPr>
              <a:t>Dejar calentar y ver si se llega a la temperatura objetivo. (El extrusor debe tardar menos de 5 min, mientras que la base puede llegar a tardar 15 min).</a:t>
            </a:r>
          </a:p>
          <a:p>
            <a:pPr lvl="2" algn="just">
              <a:lnSpc>
                <a:spcPct val="150000"/>
              </a:lnSpc>
              <a:buNone/>
            </a:pPr>
            <a:endParaRPr lang="es-ES_tradnl" sz="1600" dirty="0" smtClean="0">
              <a:latin typeface="Segoe UI Light" panose="020B0502040204020203" pitchFamily="34" charset="0"/>
            </a:endParaRPr>
          </a:p>
          <a:p>
            <a:pPr algn="just">
              <a:lnSpc>
                <a:spcPct val="150000"/>
              </a:lnSpc>
            </a:pPr>
            <a:endParaRPr lang="es-ES" sz="1600" dirty="0">
              <a:latin typeface="Segoe UI Light" panose="020B0502040204020203" pitchFamily="34" charset="0"/>
            </a:endParaRPr>
          </a:p>
        </p:txBody>
      </p:sp>
      <p:pic>
        <p:nvPicPr>
          <p:cNvPr id="9" name="Picture 7" descr="T:\xmartinez\20131218_111609.jpg"/>
          <p:cNvPicPr>
            <a:picLocks noChangeAspect="1" noChangeArrowheads="1"/>
          </p:cNvPicPr>
          <p:nvPr/>
        </p:nvPicPr>
        <p:blipFill>
          <a:blip r:embed="rId2" cstate="print"/>
          <a:srcRect l="29885" t="12226" r="34207" b="13964"/>
          <a:stretch>
            <a:fillRect/>
          </a:stretch>
        </p:blipFill>
        <p:spPr bwMode="auto">
          <a:xfrm rot="5400000">
            <a:off x="3650491" y="3270389"/>
            <a:ext cx="1915026" cy="2952329"/>
          </a:xfrm>
          <a:prstGeom prst="rect">
            <a:avLst/>
          </a:prstGeom>
          <a:noFill/>
        </p:spPr>
      </p:pic>
      <p:sp>
        <p:nvSpPr>
          <p:cNvPr id="7" name="6 Rectángulo"/>
          <p:cNvSpPr/>
          <p:nvPr/>
        </p:nvSpPr>
        <p:spPr>
          <a:xfrm>
            <a:off x="3923928" y="4221088"/>
            <a:ext cx="43204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7 Rectángulo"/>
          <p:cNvSpPr/>
          <p:nvPr/>
        </p:nvSpPr>
        <p:spPr>
          <a:xfrm>
            <a:off x="4499992" y="4221088"/>
            <a:ext cx="43204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9 Recortar rectángulo de esquina diagonal">
            <a:hlinkClick r:id="rId3"/>
          </p:cNvPr>
          <p:cNvSpPr/>
          <p:nvPr/>
        </p:nvSpPr>
        <p:spPr>
          <a:xfrm>
            <a:off x="7991872" y="6569968"/>
            <a:ext cx="1152128" cy="28803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a-ES" dirty="0" err="1" smtClean="0"/>
              <a:t>Dudas</a:t>
            </a:r>
            <a:r>
              <a:rPr lang="ca-ES" dirty="0" smtClean="0"/>
              <a:t>?</a:t>
            </a:r>
            <a:endParaRPr lang="ca-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1169</Words>
  <Application>Microsoft Office PowerPoint</Application>
  <PresentationFormat>Presentación en pantalla (4:3)</PresentationFormat>
  <Paragraphs>121</Paragraphs>
  <Slides>13</Slides>
  <Notes>0</Notes>
  <HiddenSlides>0</HiddenSlides>
  <MMClips>0</MMClips>
  <ScaleCrop>false</ScaleCrop>
  <HeadingPairs>
    <vt:vector size="4" baseType="variant">
      <vt:variant>
        <vt:lpstr>Tema</vt:lpstr>
      </vt:variant>
      <vt:variant>
        <vt:i4>3</vt:i4>
      </vt:variant>
      <vt:variant>
        <vt:lpstr>Títulos de diapositiva</vt:lpstr>
      </vt:variant>
      <vt:variant>
        <vt:i4>13</vt:i4>
      </vt:variant>
    </vt:vector>
  </HeadingPairs>
  <TitlesOfParts>
    <vt:vector size="16" baseType="lpstr">
      <vt:lpstr>Tema de Office</vt:lpstr>
      <vt:lpstr>1_Tema de Office</vt:lpstr>
      <vt:lpstr>Diseño personalizado</vt:lpstr>
      <vt:lpstr>Puesta en marcha Encendido y ajustes previos al funcionamiento de la máquina</vt:lpstr>
      <vt:lpstr>Puesta en marcha</vt:lpstr>
      <vt:lpstr>Puesta en marcha</vt:lpstr>
      <vt:lpstr>Puesta en marcha</vt:lpstr>
      <vt:lpstr>Puesta en marcha</vt:lpstr>
      <vt:lpstr>Puesta en marcha</vt:lpstr>
      <vt:lpstr>Puesta en marcha</vt:lpstr>
      <vt:lpstr>Puesta en marcha</vt:lpstr>
      <vt:lpstr>Puesta en marcha</vt:lpstr>
      <vt:lpstr>Puesta en marcha</vt:lpstr>
      <vt:lpstr>Puesta en marcha</vt:lpstr>
      <vt:lpstr>Puesta en marcha</vt:lpstr>
      <vt:lpstr>Esperamos que hayais disfrutado de la experiencia! No olvidéis seguirnos en Twitter y Facebook Para cualquier duda visita nuestro foro!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eriera</dc:creator>
  <cp:lastModifiedBy>Marc Felis Llena</cp:lastModifiedBy>
  <cp:revision>67</cp:revision>
  <dcterms:created xsi:type="dcterms:W3CDTF">2013-05-17T08:20:34Z</dcterms:created>
  <dcterms:modified xsi:type="dcterms:W3CDTF">2015-03-04T16:21:08Z</dcterms:modified>
</cp:coreProperties>
</file>