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  <p:sldMasterId id="2147483650" r:id="rId3"/>
  </p:sldMasterIdLst>
  <p:handoutMasterIdLst>
    <p:handoutMasterId r:id="rId13"/>
  </p:handoutMasterIdLst>
  <p:sldIdLst>
    <p:sldId id="295" r:id="rId4"/>
    <p:sldId id="296" r:id="rId5"/>
    <p:sldId id="297" r:id="rId6"/>
    <p:sldId id="298" r:id="rId7"/>
    <p:sldId id="312" r:id="rId8"/>
    <p:sldId id="299" r:id="rId9"/>
    <p:sldId id="302" r:id="rId10"/>
    <p:sldId id="303" r:id="rId11"/>
    <p:sldId id="311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4628" autoAdjust="0"/>
  </p:normalViewPr>
  <p:slideViewPr>
    <p:cSldViewPr>
      <p:cViewPr>
        <p:scale>
          <a:sx n="100" d="100"/>
          <a:sy n="100" d="100"/>
        </p:scale>
        <p:origin x="-50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9120-597E-4852-8BC5-C3F0D8923E76}" type="datetimeFigureOut">
              <a:rPr lang="es-ES" smtClean="0"/>
              <a:pPr/>
              <a:t>05/03/2015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831AD-50C3-46E0-9787-421C7E9119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34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76A1-F636-4EA0-91BD-95A4D8E58C6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642910" y="314303"/>
            <a:ext cx="5857916" cy="369881"/>
          </a:xfrm>
          <a:prstGeom prst="rect">
            <a:avLst/>
          </a:prstGeom>
        </p:spPr>
        <p:txBody>
          <a:bodyPr/>
          <a:lstStyle>
            <a:lvl1pPr>
              <a:def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/>
          </p:nvPr>
        </p:nvSpPr>
        <p:spPr>
          <a:xfrm>
            <a:off x="895324" y="1119172"/>
            <a:ext cx="7534328" cy="357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buFont typeface="Arial" pitchFamily="34" charset="0"/>
              <a:buNone/>
              <a:defRPr lang="es-ES" sz="2000" b="1" kern="1200" dirty="0" smtClean="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defRPr>
            </a:lvl1pPr>
            <a:lvl2pPr>
              <a:defRPr sz="1800">
                <a:latin typeface="Corbel" pitchFamily="34" charset="0"/>
              </a:defRPr>
            </a:lvl2pPr>
            <a:lvl3pPr>
              <a:buFont typeface="Arial" pitchFamily="34" charset="0"/>
              <a:buChar char="•"/>
              <a:defRPr sz="1800"/>
            </a:lvl3pPr>
          </a:lstStyle>
          <a:p>
            <a:pPr marL="0" lvl="0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1" name="9 Marcador de texto"/>
          <p:cNvSpPr>
            <a:spLocks noGrp="1"/>
          </p:cNvSpPr>
          <p:nvPr>
            <p:ph type="body" sz="quarter" idx="14"/>
          </p:nvPr>
        </p:nvSpPr>
        <p:spPr>
          <a:xfrm>
            <a:off x="714348" y="1857364"/>
            <a:ext cx="7715304" cy="44291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buFont typeface="Arial" pitchFamily="34" charset="0"/>
              <a:buNone/>
              <a:defRPr lang="es-ES" sz="1800" kern="1200" dirty="0" smtClean="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defRPr>
            </a:lvl1pPr>
            <a:lvl2pPr>
              <a:defRPr sz="1800">
                <a:latin typeface="Corbel" pitchFamily="34" charset="0"/>
              </a:defRPr>
            </a:lvl2pPr>
            <a:lvl3pPr>
              <a:buFont typeface="Arial" pitchFamily="34" charset="0"/>
              <a:buChar char="•"/>
              <a:defRPr sz="1800"/>
            </a:lvl3pPr>
          </a:lstStyle>
          <a:p>
            <a:pPr marL="0" lvl="0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Haga clic para modificar el estilo de texto del patrón</a:t>
            </a:r>
          </a:p>
          <a:p>
            <a:pPr marL="400050" lvl="1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Segundo nivel</a:t>
            </a:r>
          </a:p>
          <a:p>
            <a:pPr marL="800100" lvl="2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Tercer nivel</a:t>
            </a:r>
          </a:p>
          <a:p>
            <a:pPr marL="400050" lvl="1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Cuarto nivel</a:t>
            </a:r>
          </a:p>
          <a:p>
            <a:pPr marL="400050" lvl="1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CF6CF2-94A4-4A04-8FBD-A077C94BAD63}" type="datetimeFigureOut">
              <a:rPr lang="ca-ES" smtClean="0"/>
              <a:pPr/>
              <a:t>05/03/2015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AE57-0507-4571-A2D5-1779D36830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CF6CF2-94A4-4A04-8FBD-A077C94BAD63}" type="datetimeFigureOut">
              <a:rPr lang="ca-ES" smtClean="0"/>
              <a:pPr/>
              <a:t>05/03/2015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AE57-0507-4571-A2D5-1779D36830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76A1-F636-4EA0-91BD-95A4D8E58C6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642910" y="304778"/>
            <a:ext cx="5857916" cy="369881"/>
          </a:xfrm>
          <a:prstGeom prst="rect">
            <a:avLst/>
          </a:prstGeom>
        </p:spPr>
        <p:txBody>
          <a:bodyPr/>
          <a:lstStyle>
            <a:lvl1pPr>
              <a:def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7" name="9 Marcador de texto"/>
          <p:cNvSpPr>
            <a:spLocks noGrp="1"/>
          </p:cNvSpPr>
          <p:nvPr>
            <p:ph type="body" sz="quarter" idx="14"/>
          </p:nvPr>
        </p:nvSpPr>
        <p:spPr>
          <a:xfrm>
            <a:off x="714348" y="1071546"/>
            <a:ext cx="7715304" cy="52149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buFont typeface="Arial" pitchFamily="34" charset="0"/>
              <a:buNone/>
              <a:defRPr lang="es-ES" sz="1800" kern="1200" dirty="0" smtClean="0">
                <a:solidFill>
                  <a:schemeClr val="tx1"/>
                </a:solidFill>
                <a:latin typeface="Corbel" pitchFamily="34" charset="0"/>
                <a:ea typeface="+mj-ea"/>
                <a:cs typeface="+mj-cs"/>
              </a:defRPr>
            </a:lvl1pPr>
            <a:lvl2pPr>
              <a:defRPr sz="1800">
                <a:latin typeface="Corbel" pitchFamily="34" charset="0"/>
              </a:defRPr>
            </a:lvl2pPr>
            <a:lvl3pPr>
              <a:buFont typeface="Arial" pitchFamily="34" charset="0"/>
              <a:buChar char="•"/>
              <a:defRPr sz="1800"/>
            </a:lvl3pPr>
          </a:lstStyle>
          <a:p>
            <a:pPr marL="0" lvl="0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Haga clic para modificar el estilo de texto del patrón</a:t>
            </a:r>
          </a:p>
          <a:p>
            <a:pPr marL="400050" lvl="1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Segundo nivel</a:t>
            </a:r>
          </a:p>
          <a:p>
            <a:pPr marL="800100" lvl="2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Tercer nivel</a:t>
            </a:r>
          </a:p>
          <a:p>
            <a:pPr marL="400050" lvl="1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Cuarto nivel</a:t>
            </a:r>
          </a:p>
          <a:p>
            <a:pPr marL="400050" lvl="1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Quinto nivel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F576-0E3B-4227-9AC3-2EA2D2C95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CF6CF2-94A4-4A04-8FBD-A077C94BAD63}" type="datetimeFigureOut">
              <a:rPr lang="ca-ES" smtClean="0"/>
              <a:pPr/>
              <a:t>05/03/2015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AE57-0507-4571-A2D5-1779D36830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ctrTitle"/>
          </p:nvPr>
        </p:nvSpPr>
        <p:spPr>
          <a:xfrm>
            <a:off x="1185839" y="3000372"/>
            <a:ext cx="6786610" cy="369881"/>
          </a:xfrm>
          <a:prstGeom prst="rect">
            <a:avLst/>
          </a:prstGeom>
        </p:spPr>
        <p:txBody>
          <a:bodyPr/>
          <a:lstStyle>
            <a:lvl1pPr algn="ctr">
              <a:def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9 Marcador de texto"/>
          <p:cNvSpPr>
            <a:spLocks noGrp="1"/>
          </p:cNvSpPr>
          <p:nvPr>
            <p:ph type="body" sz="quarter" idx="14"/>
          </p:nvPr>
        </p:nvSpPr>
        <p:spPr>
          <a:xfrm>
            <a:off x="2233596" y="5000636"/>
            <a:ext cx="4714908" cy="10715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buFont typeface="Arial" pitchFamily="34" charset="0"/>
              <a:buNone/>
              <a:defRPr lang="es-ES" sz="1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itchFamily="34" charset="0"/>
                <a:ea typeface="+mj-ea"/>
                <a:cs typeface="+mj-cs"/>
              </a:defRPr>
            </a:lvl1pPr>
            <a:lvl2pPr>
              <a:defRPr sz="1800">
                <a:latin typeface="Corbel" pitchFamily="34" charset="0"/>
              </a:defRPr>
            </a:lvl2pPr>
            <a:lvl3pPr>
              <a:buFont typeface="Arial" pitchFamily="34" charset="0"/>
              <a:buChar char="•"/>
              <a:defRPr sz="1800"/>
            </a:lvl3pPr>
          </a:lstStyle>
          <a:p>
            <a:pPr marL="0" lvl="0" algn="just" defTabSz="914400" rtl="0" eaLnBrk="1" latinLnBrk="0" hangingPunct="1">
              <a:spcBef>
                <a:spcPct val="0"/>
              </a:spcBef>
            </a:pPr>
            <a:r>
              <a:rPr lang="es-ES" dirty="0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CF6CF2-94A4-4A04-8FBD-A077C94BAD63}" type="datetimeFigureOut">
              <a:rPr lang="ca-ES" smtClean="0"/>
              <a:pPr/>
              <a:t>05/03/2015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AE57-0507-4571-A2D5-1779D36830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CF6CF2-94A4-4A04-8FBD-A077C94BAD63}" type="datetimeFigureOut">
              <a:rPr lang="ca-ES" smtClean="0"/>
              <a:pPr/>
              <a:t>05/03/2015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AE57-0507-4571-A2D5-1779D3683040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eriera\Desktop\powerpointreprap-04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1027" cy="6858000"/>
          </a:xfrm>
          <a:prstGeom prst="rect">
            <a:avLst/>
          </a:prstGeom>
          <a:noFill/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676A1-F636-4EA0-91BD-95A4D8E58C6F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357166"/>
            <a:ext cx="9715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1142984"/>
            <a:ext cx="95251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eriera\Desktop\powerpointreprap-04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1027" cy="6858000"/>
          </a:xfrm>
          <a:prstGeom prst="rect">
            <a:avLst/>
          </a:prstGeom>
          <a:noFill/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676A1-F636-4EA0-91BD-95A4D8E58C6F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357166"/>
            <a:ext cx="9715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riera\Desktop\powerpointreprap-05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7797"/>
            <a:ext cx="9164749" cy="6875797"/>
          </a:xfrm>
          <a:prstGeom prst="rect">
            <a:avLst/>
          </a:prstGeom>
          <a:noFill/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BF576-0E3B-4227-9AC3-2EA2D2C9590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prapbcn.com/es/foru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prapbcn.com/es/foru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prapbcn.com/es/foru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prapbcn.com/es/forum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prapbcn.com/es/foru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prapbcn.com/es/forum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prapbcn.com/es/forum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prapbcn.com/es/foru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noProof="0" dirty="0" smtClean="0">
                <a:latin typeface="Segoe UI Light" panose="020B0502040204020203" pitchFamily="34" charset="0"/>
              </a:rPr>
              <a:t>Guía de calibración</a:t>
            </a:r>
            <a:br>
              <a:rPr lang="es-ES" b="1" noProof="0" dirty="0" smtClean="0">
                <a:latin typeface="Segoe UI Light" panose="020B0502040204020203" pitchFamily="34" charset="0"/>
              </a:rPr>
            </a:br>
            <a:r>
              <a:rPr dirty="0" smtClean="0">
                <a:latin typeface="Segoe UI Light" panose="020B0502040204020203" pitchFamily="34" charset="0"/>
              </a:rPr>
              <a:t>Qué, cómo y porqué</a:t>
            </a:r>
            <a:endParaRPr lang="es-ES" noProof="0" dirty="0">
              <a:latin typeface="Segoe UI Light" panose="020B0502040204020203" pitchFamily="34" charset="0"/>
            </a:endParaRPr>
          </a:p>
        </p:txBody>
      </p:sp>
      <p:sp>
        <p:nvSpPr>
          <p:cNvPr id="5" name="4 Marcador de texto"/>
          <p:cNvSpPr txBox="1">
            <a:spLocks/>
          </p:cNvSpPr>
          <p:nvPr/>
        </p:nvSpPr>
        <p:spPr>
          <a:xfrm>
            <a:off x="2233596" y="4581128"/>
            <a:ext cx="4714908" cy="10715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ES" sz="1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itchFamily="34" charset="0"/>
                <a:ea typeface="+mj-ea"/>
                <a:cs typeface="+mj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orbe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smtClean="0">
                <a:latin typeface="Segoe UI Light" panose="020B0502040204020203" pitchFamily="34" charset="0"/>
              </a:rPr>
              <a:t>Equipo RepRapBCN</a:t>
            </a:r>
            <a:endParaRPr lang="es-ES" sz="1800">
              <a:latin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noProof="0" dirty="0" smtClean="0">
                <a:latin typeface="Segoe UI Light" panose="020B0502040204020203" pitchFamily="34" charset="0"/>
              </a:rPr>
              <a:t>¿Por </a:t>
            </a:r>
            <a:r>
              <a:rPr lang="es-ES" b="1" noProof="0" dirty="0" smtClean="0">
                <a:latin typeface="Segoe UI Light" panose="020B0502040204020203" pitchFamily="34" charset="0"/>
              </a:rPr>
              <a:t>qué?</a:t>
            </a:r>
            <a:endParaRPr lang="es-ES" b="1" noProof="0" dirty="0">
              <a:latin typeface="Segoe UI Light" panose="020B0502040204020203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Calibración:</a:t>
            </a:r>
            <a:endParaRPr lang="es-ES" sz="1600" noProof="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noProof="0" dirty="0" smtClean="0">
                <a:latin typeface="Segoe UI Light" panose="020B0502040204020203" pitchFamily="34" charset="0"/>
              </a:rPr>
              <a:t>Las </a:t>
            </a:r>
            <a:r>
              <a:rPr lang="es-ES" sz="1600" noProof="0" dirty="0" smtClean="0">
                <a:latin typeface="Segoe UI Light" panose="020B0502040204020203" pitchFamily="34" charset="0"/>
              </a:rPr>
              <a:t>máquinas de impresión 3D necesitan ser calibradas por varios motivos: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dirty="0" smtClean="0">
                <a:latin typeface="Segoe UI Light" panose="020B0502040204020203" pitchFamily="34" charset="0"/>
              </a:rPr>
              <a:t>Evitar posibles colisiones entre boquilla extrusora y base.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dirty="0" smtClean="0">
                <a:latin typeface="Segoe UI Light" panose="020B0502040204020203" pitchFamily="34" charset="0"/>
              </a:rPr>
              <a:t>Para imprimir con una buena primera capa y no tener problemas de despegue o </a:t>
            </a:r>
            <a:r>
              <a:rPr lang="es-ES" sz="1600" dirty="0" err="1" smtClean="0">
                <a:latin typeface="Segoe UI Light" panose="020B0502040204020203" pitchFamily="34" charset="0"/>
              </a:rPr>
              <a:t>warp</a:t>
            </a:r>
            <a:r>
              <a:rPr lang="es-ES" sz="1600" dirty="0" smtClean="0">
                <a:latin typeface="Segoe UI Light" panose="020B0502040204020203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noProof="0" dirty="0" smtClean="0">
                <a:latin typeface="Segoe UI Light" panose="020B0502040204020203" pitchFamily="34" charset="0"/>
              </a:rPr>
              <a:t>El simple funcionamiento de la máquina hace que se descalibre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noProof="0" dirty="0" smtClean="0">
                <a:latin typeface="Segoe UI Light" panose="020B0502040204020203" pitchFamily="34" charset="0"/>
              </a:rPr>
              <a:t>En el momento de retirar las piezas pueden producirse desajustes</a:t>
            </a:r>
          </a:p>
          <a:p>
            <a:pPr algn="just">
              <a:lnSpc>
                <a:spcPct val="150000"/>
              </a:lnSpc>
            </a:pPr>
            <a:r>
              <a:rPr lang="es-ES" sz="1600" noProof="0" dirty="0" smtClean="0">
                <a:latin typeface="Segoe UI Light" panose="020B0502040204020203" pitchFamily="34" charset="0"/>
              </a:rPr>
              <a:t>No calibrar </a:t>
            </a:r>
            <a:r>
              <a:rPr lang="es-ES" sz="1600" dirty="0" smtClean="0">
                <a:latin typeface="Segoe UI Light" panose="020B0502040204020203" pitchFamily="34" charset="0"/>
              </a:rPr>
              <a:t>puede provocar</a:t>
            </a:r>
            <a:r>
              <a:rPr lang="es-ES" sz="1600" noProof="0" dirty="0" smtClean="0">
                <a:latin typeface="Segoe UI Light" panose="020B0502040204020203" pitchFamily="34" charset="0"/>
              </a:rPr>
              <a:t>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noProof="0" dirty="0" smtClean="0">
                <a:latin typeface="Segoe UI Light" panose="020B0502040204020203" pitchFamily="34" charset="0"/>
              </a:rPr>
              <a:t>Obtener </a:t>
            </a:r>
            <a:r>
              <a:rPr lang="es-ES" sz="1600" dirty="0" smtClean="0">
                <a:latin typeface="Segoe UI Light" panose="020B0502040204020203" pitchFamily="34" charset="0"/>
              </a:rPr>
              <a:t>fabricaciones defectuosas o poco precisas</a:t>
            </a:r>
            <a:endParaRPr lang="es-ES" sz="1600" noProof="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noProof="0" dirty="0" smtClean="0">
                <a:latin typeface="Segoe UI Light" panose="020B0502040204020203" pitchFamily="34" charset="0"/>
              </a:rPr>
              <a:t>La rotura de alguno de los componentes (especialmente, boquilla o base de cristal)</a:t>
            </a:r>
          </a:p>
        </p:txBody>
      </p:sp>
      <p:sp>
        <p:nvSpPr>
          <p:cNvPr id="4" name="3 Recortar rectángulo de esquina diagonal">
            <a:hlinkClick r:id="rId2"/>
          </p:cNvPr>
          <p:cNvSpPr/>
          <p:nvPr/>
        </p:nvSpPr>
        <p:spPr>
          <a:xfrm>
            <a:off x="7991872" y="6569968"/>
            <a:ext cx="1152128" cy="288032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 smtClean="0"/>
              <a:t>Dudas</a:t>
            </a:r>
            <a:r>
              <a:rPr lang="ca-ES" dirty="0" smtClean="0"/>
              <a:t>?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noProof="0" dirty="0" smtClean="0">
                <a:latin typeface="Segoe UI Light" panose="020B0502040204020203" pitchFamily="34" charset="0"/>
              </a:rPr>
              <a:t>¿</a:t>
            </a:r>
            <a:r>
              <a:rPr lang="es-ES" b="1" noProof="0" dirty="0" smtClean="0">
                <a:latin typeface="Segoe UI Light" panose="020B0502040204020203" pitchFamily="34" charset="0"/>
              </a:rPr>
              <a:t>Qué?</a:t>
            </a:r>
            <a:endParaRPr lang="es-ES" b="1" noProof="0" dirty="0">
              <a:latin typeface="Segoe UI Light" panose="020B0502040204020203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1588" indent="-1588" algn="just">
              <a:lnSpc>
                <a:spcPct val="150000"/>
              </a:lnSpc>
              <a:buNone/>
            </a:pPr>
            <a:r>
              <a:rPr lang="es-ES" sz="1600" noProof="0" dirty="0" smtClean="0">
                <a:latin typeface="Segoe UI Light" panose="020B0502040204020203" pitchFamily="34" charset="0"/>
              </a:rPr>
              <a:t>Para tener una máquina bien calibrada hay que conseguir lo siguiente: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sz="1600" dirty="0" smtClean="0">
                <a:latin typeface="Segoe UI Light" panose="020B0502040204020203" pitchFamily="34" charset="0"/>
              </a:rPr>
              <a:t>Paralelismo </a:t>
            </a:r>
            <a:r>
              <a:rPr sz="1600" dirty="0">
                <a:latin typeface="Segoe UI Light" panose="020B0502040204020203" pitchFamily="34" charset="0"/>
              </a:rPr>
              <a:t>entre el plano de la base y el plano de movimiento del carro extrusor. </a:t>
            </a:r>
          </a:p>
          <a:p>
            <a:pPr marL="342900" lvl="1" indent="-342900" algn="just">
              <a:lnSpc>
                <a:spcPct val="150000"/>
              </a:lnSpc>
              <a:buNone/>
            </a:pPr>
            <a:r>
              <a:rPr lang="es-ES" sz="1600" dirty="0" smtClean="0">
                <a:latin typeface="Segoe UI Light" panose="020B0502040204020203" pitchFamily="34" charset="0"/>
                <a:ea typeface="+mj-ea"/>
                <a:cs typeface="+mj-cs"/>
              </a:rPr>
              <a:t>	Implica que la distancia entre la boquilla y la plataforma debe ser la misma en todo el movimiento X y en todo el movimiento Y.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noProof="0" dirty="0" smtClean="0">
                <a:latin typeface="Segoe UI Light" panose="020B0502040204020203" pitchFamily="34" charset="0"/>
              </a:rPr>
              <a:t>Distancia </a:t>
            </a:r>
            <a:r>
              <a:rPr lang="es-ES" sz="1600" noProof="0" dirty="0" smtClean="0">
                <a:latin typeface="Segoe UI Light" panose="020B0502040204020203" pitchFamily="34" charset="0"/>
              </a:rPr>
              <a:t>adecuada entre la boquilla y la plataforma en la primera capa.</a:t>
            </a:r>
          </a:p>
          <a:p>
            <a:pPr algn="just">
              <a:lnSpc>
                <a:spcPct val="150000"/>
              </a:lnSpc>
            </a:pPr>
            <a:r>
              <a:rPr sz="1600" dirty="0">
                <a:latin typeface="Segoe UI Light" panose="020B0502040204020203" pitchFamily="34" charset="0"/>
              </a:rPr>
              <a:t>	</a:t>
            </a:r>
            <a:r>
              <a:rPr lang="es-ES" sz="1600" noProof="0" dirty="0" smtClean="0">
                <a:latin typeface="Segoe UI Light" panose="020B0502040204020203" pitchFamily="34" charset="0"/>
              </a:rPr>
              <a:t>Para que la máquina empiece a imprimir correctamente se debe conseguir, aproximadamente, una distancia de entre 1 décima y 2 décimas de milímetro entre la boquilla y la plataforma. Esto corresponde al grueso el de una hoja de papel doblada.</a:t>
            </a:r>
            <a:endParaRPr lang="es-ES" sz="1600" noProof="0" dirty="0">
              <a:latin typeface="Segoe UI Light" panose="020B0502040204020203" pitchFamily="34" charset="0"/>
            </a:endParaRPr>
          </a:p>
        </p:txBody>
      </p:sp>
      <p:sp>
        <p:nvSpPr>
          <p:cNvPr id="4" name="3 Recortar rectángulo de esquina diagonal">
            <a:hlinkClick r:id="rId2"/>
          </p:cNvPr>
          <p:cNvSpPr/>
          <p:nvPr/>
        </p:nvSpPr>
        <p:spPr>
          <a:xfrm>
            <a:off x="7991872" y="6569968"/>
            <a:ext cx="1152128" cy="288032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 smtClean="0"/>
              <a:t>Dudas</a:t>
            </a:r>
            <a:r>
              <a:rPr lang="ca-ES" dirty="0" smtClean="0"/>
              <a:t>?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noProof="0" dirty="0" smtClean="0">
                <a:latin typeface="Segoe UI Light" panose="020B0502040204020203" pitchFamily="34" charset="0"/>
              </a:rPr>
              <a:t>¿</a:t>
            </a:r>
            <a:r>
              <a:rPr lang="es-ES" b="1" noProof="0" dirty="0" smtClean="0">
                <a:latin typeface="Segoe UI Light" panose="020B0502040204020203" pitchFamily="34" charset="0"/>
              </a:rPr>
              <a:t>Cómo</a:t>
            </a:r>
            <a:r>
              <a:rPr lang="es-ES" b="1" noProof="0" dirty="0" smtClean="0">
                <a:latin typeface="Segoe UI Light" panose="020B0502040204020203" pitchFamily="34" charset="0"/>
              </a:rPr>
              <a:t>?</a:t>
            </a:r>
            <a:endParaRPr lang="es-ES" b="1" noProof="0" dirty="0">
              <a:latin typeface="Segoe UI Light" panose="020B0502040204020203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s-ES" sz="1800" noProof="0" dirty="0" smtClean="0">
                <a:latin typeface="Segoe UI Light" panose="020B0502040204020203" pitchFamily="34" charset="0"/>
              </a:rPr>
              <a:t>Previo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4"/>
          </p:nvPr>
        </p:nvSpPr>
        <p:spPr>
          <a:xfrm>
            <a:off x="714348" y="1556792"/>
            <a:ext cx="7715304" cy="442915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dirty="0" smtClean="0">
                <a:latin typeface="Segoe UI Light" panose="020B0502040204020203" pitchFamily="34" charset="0"/>
              </a:rPr>
              <a:t>Comprobar que </a:t>
            </a:r>
            <a:r>
              <a:rPr lang="es-ES" sz="1600" b="1" dirty="0" smtClean="0">
                <a:latin typeface="Segoe UI Light" panose="020B0502040204020203" pitchFamily="34" charset="0"/>
              </a:rPr>
              <a:t>TODOS</a:t>
            </a:r>
            <a:r>
              <a:rPr lang="es-ES" sz="1600" dirty="0" smtClean="0">
                <a:latin typeface="Segoe UI Light" panose="020B0502040204020203" pitchFamily="34" charset="0"/>
              </a:rPr>
              <a:t> los finales de carrera están correctamente ajustados y que no hay impedimentos en el movimiento completo de los ejes X ,Y, Z:</a:t>
            </a:r>
          </a:p>
          <a:p>
            <a:pPr lvl="1"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Ajustar el final de carrera Z suficientemente lejos para que la boquilla no toque la placa de ninguna de las maneras</a:t>
            </a:r>
          </a:p>
          <a:p>
            <a:pPr lvl="1"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Tener cuidado con el cableado para que el movimiento de la base no desconecte nada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dirty="0" smtClean="0">
                <a:latin typeface="Segoe UI Light" panose="020B0502040204020203" pitchFamily="34" charset="0"/>
              </a:rPr>
              <a:t>Hacer </a:t>
            </a:r>
            <a:r>
              <a:rPr lang="es-ES" sz="1600" i="1" dirty="0" smtClean="0">
                <a:latin typeface="Segoe UI Light" panose="020B0502040204020203" pitchFamily="34" charset="0"/>
              </a:rPr>
              <a:t>Prepare &gt; </a:t>
            </a:r>
            <a:r>
              <a:rPr lang="es-ES" sz="1600" i="1" dirty="0" err="1" smtClean="0">
                <a:latin typeface="Segoe UI Light" panose="020B0502040204020203" pitchFamily="34" charset="0"/>
              </a:rPr>
              <a:t>autohome</a:t>
            </a:r>
            <a:r>
              <a:rPr lang="es-ES" sz="1600" dirty="0" smtClean="0">
                <a:latin typeface="Segoe UI Light" panose="020B0502040204020203" pitchFamily="34" charset="0"/>
              </a:rPr>
              <a:t> y ver que pasa.</a:t>
            </a:r>
          </a:p>
          <a:p>
            <a:pPr lvl="1"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Vigilar el movimiento y comprobar que toque bien los finales de carrera</a:t>
            </a:r>
          </a:p>
          <a:p>
            <a:pPr lvl="1" algn="just">
              <a:lnSpc>
                <a:spcPct val="150000"/>
              </a:lnSpc>
            </a:pPr>
            <a:r>
              <a:rPr lang="es-ES" sz="1600" dirty="0" smtClean="0">
                <a:latin typeface="Segoe UI Light" panose="020B0502040204020203" pitchFamily="34" charset="0"/>
              </a:rPr>
              <a:t>Estar preparado para parar la máquina si fuera necesario. (Botón rojo)</a:t>
            </a:r>
          </a:p>
          <a:p>
            <a:pPr lvl="2"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lvl="2"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lvl="2" algn="just">
              <a:lnSpc>
                <a:spcPct val="150000"/>
              </a:lnSpc>
              <a:buNone/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lvl="2"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lvl="1"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</p:txBody>
      </p:sp>
      <p:sp>
        <p:nvSpPr>
          <p:cNvPr id="5" name="4 Recortar rectángulo de esquina diagonal">
            <a:hlinkClick r:id="rId2"/>
          </p:cNvPr>
          <p:cNvSpPr/>
          <p:nvPr/>
        </p:nvSpPr>
        <p:spPr>
          <a:xfrm>
            <a:off x="7991872" y="6569968"/>
            <a:ext cx="1152128" cy="288032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 smtClean="0"/>
              <a:t>Dudas</a:t>
            </a:r>
            <a:r>
              <a:rPr lang="ca-ES" dirty="0" smtClean="0"/>
              <a:t>?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noProof="0" dirty="0" smtClean="0">
                <a:latin typeface="Segoe UI Light" panose="020B0502040204020203" pitchFamily="34" charset="0"/>
              </a:rPr>
              <a:t>¿</a:t>
            </a:r>
            <a:r>
              <a:rPr lang="es-ES" b="1" noProof="0" dirty="0" smtClean="0">
                <a:latin typeface="Segoe UI Light" panose="020B0502040204020203" pitchFamily="34" charset="0"/>
              </a:rPr>
              <a:t>Cómo</a:t>
            </a:r>
            <a:r>
              <a:rPr lang="es-ES" b="1" noProof="0" dirty="0" smtClean="0">
                <a:latin typeface="Segoe UI Light" panose="020B0502040204020203" pitchFamily="34" charset="0"/>
              </a:rPr>
              <a:t>?</a:t>
            </a:r>
            <a:endParaRPr lang="es-ES" b="1" noProof="0" dirty="0">
              <a:latin typeface="Segoe UI Light" panose="020B0502040204020203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3"/>
          </p:nvPr>
        </p:nvSpPr>
        <p:spPr>
          <a:xfrm>
            <a:off x="854096" y="1127594"/>
            <a:ext cx="7534328" cy="357190"/>
          </a:xfrm>
        </p:spPr>
        <p:txBody>
          <a:bodyPr>
            <a:noAutofit/>
          </a:bodyPr>
          <a:lstStyle/>
          <a:p>
            <a:r>
              <a:rPr lang="es-ES" sz="1800" noProof="0" dirty="0" err="1" smtClean="0">
                <a:latin typeface="Segoe UI Light" panose="020B0502040204020203" pitchFamily="34" charset="0"/>
              </a:rPr>
              <a:t>Planitud</a:t>
            </a:r>
            <a:r>
              <a:rPr lang="es-ES" sz="1800" noProof="0" dirty="0" smtClean="0">
                <a:latin typeface="Segoe UI Light" panose="020B0502040204020203" pitchFamily="34" charset="0"/>
              </a:rPr>
              <a:t> de la plataforma</a:t>
            </a:r>
          </a:p>
          <a:p>
            <a:endParaRPr lang="es-ES" sz="1800" noProof="0" dirty="0" smtClean="0">
              <a:latin typeface="Segoe UI Light" panose="020B0502040204020203" pitchFamily="34" charset="0"/>
            </a:endParaRP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4"/>
          </p:nvPr>
        </p:nvSpPr>
        <p:spPr>
          <a:xfrm>
            <a:off x="395536" y="1484784"/>
            <a:ext cx="7776864" cy="122413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dirty="0" smtClean="0">
                <a:latin typeface="Segoe UI Light" panose="020B0502040204020203" pitchFamily="34" charset="0"/>
              </a:rPr>
              <a:t>Usando el útil de calibración, garantizar que los tres puntos de calibración están a la misma altura.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dirty="0" smtClean="0">
                <a:latin typeface="Segoe UI Light" panose="020B0502040204020203" pitchFamily="34" charset="0"/>
              </a:rPr>
              <a:t>Igualar esta distancia con los tornillos de ajuste si fuera necesario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s-ES" sz="1600" dirty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lvl="1" algn="just">
              <a:lnSpc>
                <a:spcPct val="150000"/>
              </a:lnSpc>
            </a:pPr>
            <a:endParaRPr lang="es-ES" sz="1600" dirty="0" smtClean="0">
              <a:latin typeface="Segoe UI Ligh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latin typeface="Segoe UI Light" panose="020B0502040204020203" pitchFamily="34" charset="0"/>
            </a:endParaRPr>
          </a:p>
        </p:txBody>
      </p:sp>
      <p:sp>
        <p:nvSpPr>
          <p:cNvPr id="7" name="6 Recortar rectángulo de esquina diagonal">
            <a:hlinkClick r:id="rId2"/>
          </p:cNvPr>
          <p:cNvSpPr/>
          <p:nvPr/>
        </p:nvSpPr>
        <p:spPr>
          <a:xfrm>
            <a:off x="7991872" y="6569968"/>
            <a:ext cx="1152128" cy="288032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 smtClean="0"/>
              <a:t>Dudas</a:t>
            </a:r>
            <a:r>
              <a:rPr lang="ca-ES" dirty="0" smtClean="0"/>
              <a:t>?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10462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noProof="0" dirty="0" smtClean="0">
                <a:latin typeface="Segoe UI Light" panose="020B0502040204020203" pitchFamily="34" charset="0"/>
              </a:rPr>
              <a:t>¿</a:t>
            </a:r>
            <a:r>
              <a:rPr lang="es-ES" b="1" noProof="0" dirty="0" smtClean="0">
                <a:latin typeface="Segoe UI Light" panose="020B0502040204020203" pitchFamily="34" charset="0"/>
              </a:rPr>
              <a:t>Cómo</a:t>
            </a:r>
            <a:r>
              <a:rPr lang="es-ES" b="1" noProof="0" dirty="0" smtClean="0">
                <a:latin typeface="Segoe UI Light" panose="020B0502040204020203" pitchFamily="34" charset="0"/>
              </a:rPr>
              <a:t>?</a:t>
            </a:r>
            <a:endParaRPr lang="es-ES" b="1" noProof="0" dirty="0">
              <a:latin typeface="Segoe UI Light" panose="020B0502040204020203" pitchFamily="34" charset="0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899592" y="1124744"/>
            <a:ext cx="7534328" cy="357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+mj-cs"/>
              </a:rPr>
              <a:t>Ajuste de la altura del eje Z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11" name="8 Marcador de texto"/>
          <p:cNvSpPr txBox="1">
            <a:spLocks/>
          </p:cNvSpPr>
          <p:nvPr/>
        </p:nvSpPr>
        <p:spPr>
          <a:xfrm>
            <a:off x="395536" y="1556792"/>
            <a:ext cx="7596336" cy="30243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1600" dirty="0" smtClean="0">
                <a:latin typeface="Segoe UI Light" pitchFamily="34" charset="0"/>
                <a:ea typeface="+mj-ea"/>
                <a:cs typeface="+mj-cs"/>
              </a:rPr>
              <a:t>Colocar el extrusor a 1 cm del final de carrera del eje X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1600" dirty="0" smtClean="0">
                <a:latin typeface="Segoe UI Light" pitchFamily="34" charset="0"/>
                <a:ea typeface="+mj-ea"/>
                <a:cs typeface="+mj-cs"/>
              </a:rPr>
              <a:t>Ajustar gradualmente la distancia en el tornillo de calibración del eje Z hasta que la boquilla quede a 0,1mm de </a:t>
            </a:r>
            <a:r>
              <a:rPr lang="es-ES" sz="1600" dirty="0" smtClean="0">
                <a:latin typeface="Segoe UI Light" pitchFamily="34" charset="0"/>
                <a:ea typeface="+mj-ea"/>
                <a:cs typeface="+mj-cs"/>
              </a:rPr>
              <a:t>distancia.</a:t>
            </a:r>
            <a:endParaRPr lang="es-ES" sz="1600" dirty="0" smtClean="0">
              <a:latin typeface="Segoe UI Light" pitchFamily="34" charset="0"/>
              <a:ea typeface="+mj-ea"/>
              <a:cs typeface="+mj-cs"/>
            </a:endParaRPr>
          </a:p>
          <a:p>
            <a:pPr marL="800100" lvl="1"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s-ES" sz="1600" dirty="0" smtClean="0">
                <a:latin typeface="Segoe UI Light" pitchFamily="34" charset="0"/>
                <a:ea typeface="+mj-ea"/>
                <a:cs typeface="+mj-cs"/>
              </a:rPr>
              <a:t>Con un papel doblado, comprobar que este pasa entre la boquilla y la plataforma con cierta resistencia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itchFamily="34" charset="0"/>
              <a:ea typeface="+mj-ea"/>
              <a:cs typeface="+mj-cs"/>
            </a:endParaRPr>
          </a:p>
          <a:p>
            <a:pPr marL="342900" lvl="0" indent="-34290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1600" dirty="0" smtClean="0">
                <a:latin typeface="Segoe UI Light" pitchFamily="34" charset="0"/>
              </a:rPr>
              <a:t>Mover manualmente el extrusor a lo largo del eje X. Si se produce variación de la altura corregir la barra del lado donde </a:t>
            </a:r>
            <a:r>
              <a:rPr lang="es-ES" sz="1600" b="1" dirty="0" smtClean="0">
                <a:latin typeface="Segoe UI Light" pitchFamily="34" charset="0"/>
              </a:rPr>
              <a:t>NO ESTÁ </a:t>
            </a:r>
            <a:r>
              <a:rPr lang="es-ES" sz="1600" dirty="0" smtClean="0">
                <a:latin typeface="Segoe UI Light" pitchFamily="34" charset="0"/>
              </a:rPr>
              <a:t>el final de carrera Z.</a:t>
            </a:r>
          </a:p>
          <a:p>
            <a:pPr marL="800100" lvl="1"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sz="1600" dirty="0" smtClean="0">
                <a:latin typeface="Segoe UI Light" pitchFamily="34" charset="0"/>
              </a:rPr>
              <a:t>Puede ser necesario reajustar la regulación del final de carrera </a:t>
            </a:r>
            <a:r>
              <a:rPr lang="es-ES" sz="1600" dirty="0" smtClean="0">
                <a:latin typeface="Segoe UI Light" pitchFamily="34" charset="0"/>
              </a:rPr>
              <a:t>Z.</a:t>
            </a:r>
            <a:endParaRPr lang="es-ES" sz="1600" dirty="0" smtClean="0">
              <a:latin typeface="Segoe UI Light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1600" dirty="0" smtClean="0">
                <a:latin typeface="Segoe UI Light" pitchFamily="34" charset="0"/>
              </a:rPr>
              <a:t>Comprobar moviendo eje Y que la distancia se </a:t>
            </a:r>
            <a:r>
              <a:rPr lang="es-ES" sz="1600" dirty="0" smtClean="0">
                <a:latin typeface="Segoe UI Light" pitchFamily="34" charset="0"/>
              </a:rPr>
              <a:t>mantiene </a:t>
            </a:r>
            <a:r>
              <a:rPr lang="es-ES" sz="1600" dirty="0" smtClean="0">
                <a:latin typeface="Segoe UI Light" pitchFamily="34" charset="0"/>
              </a:rPr>
              <a:t>en dicho </a:t>
            </a:r>
            <a:r>
              <a:rPr lang="es-ES" sz="1600" dirty="0" smtClean="0">
                <a:latin typeface="Segoe UI Light" pitchFamily="34" charset="0"/>
              </a:rPr>
              <a:t>eje.</a:t>
            </a:r>
            <a:endParaRPr lang="es-ES" sz="1600" dirty="0" smtClean="0">
              <a:latin typeface="Segoe UI Light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s-ES" sz="1600" dirty="0" smtClean="0">
              <a:latin typeface="Segoe UI Light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s-ES" sz="1600" dirty="0" smtClean="0">
              <a:latin typeface="Segoe UI Light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6 Recortar rectángulo de esquina diagonal">
            <a:hlinkClick r:id="rId2"/>
          </p:cNvPr>
          <p:cNvSpPr/>
          <p:nvPr/>
        </p:nvSpPr>
        <p:spPr>
          <a:xfrm>
            <a:off x="7991872" y="6569968"/>
            <a:ext cx="1152128" cy="288032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 smtClean="0"/>
              <a:t>Dudas</a:t>
            </a:r>
            <a:r>
              <a:rPr lang="ca-ES" dirty="0" smtClean="0"/>
              <a:t>?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noProof="0" dirty="0" smtClean="0">
                <a:latin typeface="Segoe UI Light" panose="020B0502040204020203" pitchFamily="34" charset="0"/>
              </a:rPr>
              <a:t>Resultado</a:t>
            </a:r>
            <a:endParaRPr lang="es-ES" b="1" noProof="0" dirty="0">
              <a:latin typeface="Segoe UI Light" panose="020B0502040204020203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sz="1600" noProof="0" dirty="0" smtClean="0">
                <a:latin typeface="Segoe UI Light" panose="020B0502040204020203" pitchFamily="34" charset="0"/>
              </a:rPr>
              <a:t>La máquina debería estar calibrada. Para acabar de comprobarlo: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noProof="0" dirty="0" smtClean="0">
                <a:latin typeface="Segoe UI Light" panose="020B0502040204020203" pitchFamily="34" charset="0"/>
              </a:rPr>
              <a:t>Repetir la comprobación del papel pero esta vez a lo largo del eje Y.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noProof="0" dirty="0" smtClean="0">
                <a:latin typeface="Segoe UI Light" panose="020B0502040204020203" pitchFamily="34" charset="0"/>
              </a:rPr>
              <a:t>Comprobar la distancia en los cuatro extremos de la plancha.</a:t>
            </a:r>
          </a:p>
          <a:p>
            <a:pPr marL="0" indent="0" algn="just">
              <a:lnSpc>
                <a:spcPct val="150000"/>
              </a:lnSpc>
            </a:pPr>
            <a:r>
              <a:rPr lang="es-ES" sz="1600" noProof="0" dirty="0" smtClean="0">
                <a:latin typeface="Segoe UI Light" panose="020B0502040204020203" pitchFamily="34" charset="0"/>
              </a:rPr>
              <a:t>Es hasta cierto punto normal que no quede absolutamente igual en todas las puntas.</a:t>
            </a:r>
          </a:p>
          <a:p>
            <a:pPr marL="0" indent="0" algn="just">
              <a:lnSpc>
                <a:spcPct val="150000"/>
              </a:lnSpc>
            </a:pPr>
            <a:r>
              <a:rPr lang="es-ES" sz="1600" noProof="0" dirty="0" smtClean="0">
                <a:latin typeface="Segoe UI Light" panose="020B0502040204020203" pitchFamily="34" charset="0"/>
              </a:rPr>
              <a:t>Como la mayoría de las piezas empiezan en el centro, ese es el punto principal a comprobar.</a:t>
            </a:r>
          </a:p>
        </p:txBody>
      </p:sp>
      <p:sp>
        <p:nvSpPr>
          <p:cNvPr id="4" name="3 Recortar rectángulo de esquina diagonal">
            <a:hlinkClick r:id="rId2"/>
          </p:cNvPr>
          <p:cNvSpPr/>
          <p:nvPr/>
        </p:nvSpPr>
        <p:spPr>
          <a:xfrm>
            <a:off x="7991872" y="6569968"/>
            <a:ext cx="1152128" cy="288032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 smtClean="0"/>
              <a:t>Dudas</a:t>
            </a:r>
            <a:r>
              <a:rPr lang="ca-ES" dirty="0" smtClean="0"/>
              <a:t>?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noProof="0" dirty="0" smtClean="0">
                <a:latin typeface="Segoe UI Light" panose="020B0502040204020203" pitchFamily="34" charset="0"/>
              </a:rPr>
              <a:t>¿Y si no puedo?</a:t>
            </a:r>
            <a:endParaRPr lang="es-ES" b="1" noProof="0" dirty="0">
              <a:latin typeface="Segoe UI Light" panose="020B0502040204020203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4"/>
          </p:nvPr>
        </p:nvSpPr>
        <p:spPr>
          <a:xfrm>
            <a:off x="714348" y="980728"/>
            <a:ext cx="7715304" cy="521497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</a:pPr>
            <a:r>
              <a:rPr lang="es-ES" sz="1600" noProof="0" dirty="0" smtClean="0">
                <a:latin typeface="Segoe UI Light" panose="020B0502040204020203" pitchFamily="34" charset="0"/>
              </a:rPr>
              <a:t>Si al comprobar los puntos extremos quedan distancias muy dispares después de haber realizado los pasos anteriores: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noProof="0" dirty="0" smtClean="0">
                <a:latin typeface="Segoe UI Light" panose="020B0502040204020203" pitchFamily="34" charset="0"/>
              </a:rPr>
              <a:t>Volver a repetir el proceso desde “</a:t>
            </a:r>
            <a:r>
              <a:rPr lang="es-ES" sz="1600" noProof="0" dirty="0" err="1" smtClean="0">
                <a:latin typeface="Segoe UI Light" panose="020B0502040204020203" pitchFamily="34" charset="0"/>
              </a:rPr>
              <a:t>Planitud</a:t>
            </a:r>
            <a:r>
              <a:rPr lang="es-ES" sz="1600" noProof="0" dirty="0" smtClean="0">
                <a:latin typeface="Segoe UI Light" panose="020B0502040204020203" pitchFamily="34" charset="0"/>
              </a:rPr>
              <a:t> de la plataforma”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noProof="0" dirty="0" smtClean="0">
                <a:latin typeface="Segoe UI Light" panose="020B0502040204020203" pitchFamily="34" charset="0"/>
              </a:rPr>
              <a:t>En caso de no lograr calibrar correctamente:</a:t>
            </a:r>
          </a:p>
          <a:p>
            <a:pPr lvl="1" algn="just">
              <a:lnSpc>
                <a:spcPct val="150000"/>
              </a:lnSpc>
            </a:pPr>
            <a:r>
              <a:rPr lang="es-ES" sz="1600" noProof="0" dirty="0" smtClean="0">
                <a:latin typeface="Segoe UI Light" panose="020B0502040204020203" pitchFamily="34" charset="0"/>
              </a:rPr>
              <a:t>Comprobar con un nivel que el eje Y esta igual de inclinado en sus dos extremos.</a:t>
            </a:r>
          </a:p>
          <a:p>
            <a:pPr lvl="2" algn="just">
              <a:lnSpc>
                <a:spcPct val="150000"/>
              </a:lnSpc>
            </a:pPr>
            <a:r>
              <a:rPr lang="es-ES" sz="1600" noProof="0" dirty="0" smtClean="0">
                <a:latin typeface="Segoe UI Light" panose="020B0502040204020203" pitchFamily="34" charset="0"/>
              </a:rPr>
              <a:t>La inclinación debe ser igual pero no tiene porque ser plano ya que depende de la superficie en que se monte la máquina.</a:t>
            </a:r>
          </a:p>
          <a:p>
            <a:pPr lvl="2" algn="just">
              <a:lnSpc>
                <a:spcPct val="150000"/>
              </a:lnSpc>
            </a:pPr>
            <a:r>
              <a:rPr lang="es-ES" sz="1600" noProof="0" dirty="0" smtClean="0">
                <a:latin typeface="Segoe UI Light" panose="020B0502040204020203" pitchFamily="34" charset="0"/>
              </a:rPr>
              <a:t>La burbuja debe estar en la misma posición teniendo la misma distancia en los cuatro tornillos de la plataforma como se ha hecho anteriormente.</a:t>
            </a:r>
          </a:p>
          <a:p>
            <a:pPr lvl="1" algn="just">
              <a:lnSpc>
                <a:spcPct val="150000"/>
              </a:lnSpc>
            </a:pPr>
            <a:r>
              <a:rPr lang="es-ES" sz="1600" noProof="0" dirty="0" smtClean="0">
                <a:latin typeface="Segoe UI Light" panose="020B0502040204020203" pitchFamily="34" charset="0"/>
              </a:rPr>
              <a:t>Si hay error habrá que ajustar los soportes de las barras e intentar obtener una orientación estable.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" sz="1600" noProof="0" dirty="0" smtClean="0">
                <a:latin typeface="Segoe UI Light" panose="020B0502040204020203" pitchFamily="34" charset="0"/>
              </a:rPr>
              <a:t>En general esto último no suele pasar, así que ante la duda, probar de repetir el proceso antes de llevar a cabo este ajuste.</a:t>
            </a:r>
            <a:endParaRPr lang="es-ES" sz="1600" noProof="0" dirty="0">
              <a:latin typeface="Segoe UI Light" panose="020B0502040204020203" pitchFamily="34" charset="0"/>
            </a:endParaRPr>
          </a:p>
        </p:txBody>
      </p:sp>
      <p:sp>
        <p:nvSpPr>
          <p:cNvPr id="4" name="3 Recortar rectángulo de esquina diagonal">
            <a:hlinkClick r:id="rId2"/>
          </p:cNvPr>
          <p:cNvSpPr/>
          <p:nvPr/>
        </p:nvSpPr>
        <p:spPr>
          <a:xfrm>
            <a:off x="7991872" y="6569968"/>
            <a:ext cx="1152128" cy="288032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 err="1" smtClean="0"/>
              <a:t>Dudas</a:t>
            </a:r>
            <a:r>
              <a:rPr lang="ca-ES" dirty="0" smtClean="0"/>
              <a:t>?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 smtClean="0">
                <a:latin typeface="Segoe UI Light" panose="020B0502040204020203" pitchFamily="34" charset="0"/>
              </a:rPr>
              <a:t>Equipo RepRapBCN</a:t>
            </a:r>
            <a:endParaRPr lang="es-ES" dirty="0">
              <a:latin typeface="Segoe UI Light" panose="020B0502040204020203" pitchFamily="34" charset="0"/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1000100" y="3000372"/>
            <a:ext cx="7143800" cy="369881"/>
          </a:xfrm>
        </p:spPr>
        <p:txBody>
          <a:bodyPr/>
          <a:lstStyle/>
          <a:p>
            <a:pPr lvl="0"/>
            <a:r>
              <a:rPr b="1" dirty="0" err="1" smtClean="0">
                <a:latin typeface="Segoe UI Light" panose="020B0502040204020203" pitchFamily="34" charset="0"/>
              </a:rPr>
              <a:t>Esperamos</a:t>
            </a:r>
            <a:r>
              <a:rPr b="1" dirty="0" smtClean="0">
                <a:latin typeface="Segoe UI Light" panose="020B0502040204020203" pitchFamily="34" charset="0"/>
              </a:rPr>
              <a:t> </a:t>
            </a:r>
            <a:r>
              <a:rPr b="1" dirty="0" err="1" smtClean="0">
                <a:latin typeface="Segoe UI Light" panose="020B0502040204020203" pitchFamily="34" charset="0"/>
              </a:rPr>
              <a:t>que</a:t>
            </a:r>
            <a:r>
              <a:rPr b="1" dirty="0" smtClean="0">
                <a:latin typeface="Segoe UI Light" panose="020B0502040204020203" pitchFamily="34" charset="0"/>
              </a:rPr>
              <a:t> </a:t>
            </a:r>
            <a:r>
              <a:rPr b="1" dirty="0" err="1" smtClean="0">
                <a:latin typeface="Segoe UI Light" panose="020B0502040204020203" pitchFamily="34" charset="0"/>
              </a:rPr>
              <a:t>hayais</a:t>
            </a:r>
            <a:r>
              <a:rPr b="1" dirty="0" smtClean="0">
                <a:latin typeface="Segoe UI Light" panose="020B0502040204020203" pitchFamily="34" charset="0"/>
              </a:rPr>
              <a:t> </a:t>
            </a:r>
            <a:r>
              <a:rPr b="1" dirty="0" err="1" smtClean="0">
                <a:latin typeface="Segoe UI Light" panose="020B0502040204020203" pitchFamily="34" charset="0"/>
              </a:rPr>
              <a:t>disfrutado</a:t>
            </a:r>
            <a:r>
              <a:rPr b="1" dirty="0" smtClean="0">
                <a:latin typeface="Segoe UI Light" panose="020B0502040204020203" pitchFamily="34" charset="0"/>
              </a:rPr>
              <a:t> de la </a:t>
            </a:r>
            <a:r>
              <a:rPr b="1" dirty="0" err="1" smtClean="0">
                <a:latin typeface="Segoe UI Light" panose="020B0502040204020203" pitchFamily="34" charset="0"/>
              </a:rPr>
              <a:t>experiencia</a:t>
            </a:r>
            <a:r>
              <a:rPr b="1" dirty="0" smtClean="0">
                <a:latin typeface="Segoe UI Light" panose="020B0502040204020203" pitchFamily="34" charset="0"/>
              </a:rPr>
              <a:t>!</a:t>
            </a:r>
            <a:br>
              <a:rPr b="1" dirty="0" smtClean="0">
                <a:latin typeface="Segoe UI Light" panose="020B0502040204020203" pitchFamily="34" charset="0"/>
              </a:rPr>
            </a:br>
            <a:r>
              <a:rPr dirty="0" smtClean="0">
                <a:latin typeface="Segoe UI Light" panose="020B0502040204020203" pitchFamily="34" charset="0"/>
              </a:rPr>
              <a:t>No </a:t>
            </a:r>
            <a:r>
              <a:rPr dirty="0" err="1" smtClean="0">
                <a:latin typeface="Segoe UI Light" panose="020B0502040204020203" pitchFamily="34" charset="0"/>
              </a:rPr>
              <a:t>olvidéis</a:t>
            </a:r>
            <a:r>
              <a:rPr dirty="0" smtClean="0">
                <a:latin typeface="Segoe UI Light" panose="020B0502040204020203" pitchFamily="34" charset="0"/>
              </a:rPr>
              <a:t> </a:t>
            </a:r>
            <a:r>
              <a:rPr dirty="0" err="1" smtClean="0">
                <a:latin typeface="Segoe UI Light" panose="020B0502040204020203" pitchFamily="34" charset="0"/>
              </a:rPr>
              <a:t>seguirnos</a:t>
            </a:r>
            <a:r>
              <a:rPr dirty="0" smtClean="0">
                <a:latin typeface="Segoe UI Light" panose="020B0502040204020203" pitchFamily="34" charset="0"/>
              </a:rPr>
              <a:t> en Twitter y </a:t>
            </a:r>
            <a:r>
              <a:rPr dirty="0" err="1" smtClean="0">
                <a:latin typeface="Segoe UI Light" panose="020B0502040204020203" pitchFamily="34" charset="0"/>
              </a:rPr>
              <a:t>Facebook</a:t>
            </a:r>
            <a:r>
              <a:rPr dirty="0" smtClean="0">
                <a:latin typeface="Segoe UI Light" panose="020B0502040204020203" pitchFamily="34" charset="0"/>
              </a:rPr>
              <a:t/>
            </a:r>
            <a:br>
              <a:rPr dirty="0" smtClean="0">
                <a:latin typeface="Segoe UI Light" panose="020B0502040204020203" pitchFamily="34" charset="0"/>
              </a:rPr>
            </a:br>
            <a:r>
              <a:rPr lang="es-ES" dirty="0" smtClean="0">
                <a:latin typeface="Segoe UI Light" panose="020B0502040204020203" pitchFamily="34" charset="0"/>
              </a:rPr>
              <a:t>Para cualquier duda visita nuestro </a:t>
            </a:r>
            <a:r>
              <a:rPr lang="es-ES" dirty="0" smtClean="0">
                <a:latin typeface="Segoe UI Light" panose="020B0502040204020203" pitchFamily="34" charset="0"/>
                <a:hlinkClick r:id="rId2"/>
              </a:rPr>
              <a:t>foro</a:t>
            </a:r>
            <a:r>
              <a:rPr lang="es-ES" dirty="0" smtClean="0">
                <a:latin typeface="Segoe UI Light" panose="020B0502040204020203" pitchFamily="34" charset="0"/>
              </a:rPr>
              <a:t>!</a:t>
            </a:r>
            <a:endParaRPr lang="es-ES" dirty="0">
              <a:latin typeface="Segoe UI Light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637</Words>
  <Application>Microsoft Office PowerPoint</Application>
  <PresentationFormat>Presentación en pantalla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Tema de Office</vt:lpstr>
      <vt:lpstr>1_Tema de Office</vt:lpstr>
      <vt:lpstr>Diseño personalizado</vt:lpstr>
      <vt:lpstr>Guía de calibración Qué, cómo y porqué</vt:lpstr>
      <vt:lpstr>¿Por qué?</vt:lpstr>
      <vt:lpstr>¿Qué?</vt:lpstr>
      <vt:lpstr>¿Cómo?</vt:lpstr>
      <vt:lpstr>¿Cómo?</vt:lpstr>
      <vt:lpstr>¿Cómo?</vt:lpstr>
      <vt:lpstr>Resultado</vt:lpstr>
      <vt:lpstr>¿Y si no puedo?</vt:lpstr>
      <vt:lpstr>Esperamos que hayais disfrutado de la experiencia! No olvidéis seguirnos en Twitter y Facebook Para cualquier duda visita nuestro foro!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eriera</dc:creator>
  <cp:lastModifiedBy>Marc Felis Llena</cp:lastModifiedBy>
  <cp:revision>69</cp:revision>
  <dcterms:created xsi:type="dcterms:W3CDTF">2013-05-17T08:20:34Z</dcterms:created>
  <dcterms:modified xsi:type="dcterms:W3CDTF">2015-03-05T09:49:50Z</dcterms:modified>
</cp:coreProperties>
</file>