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3" r:id="rId3"/>
  </p:sldMasterIdLst>
  <p:notesMasterIdLst>
    <p:notesMasterId r:id="rId25"/>
  </p:notesMasterIdLst>
  <p:sldIdLst>
    <p:sldId id="257" r:id="rId4"/>
    <p:sldId id="334" r:id="rId5"/>
    <p:sldId id="320" r:id="rId6"/>
    <p:sldId id="330" r:id="rId7"/>
    <p:sldId id="331" r:id="rId8"/>
    <p:sldId id="260" r:id="rId9"/>
    <p:sldId id="312" r:id="rId10"/>
    <p:sldId id="318" r:id="rId11"/>
    <p:sldId id="319" r:id="rId12"/>
    <p:sldId id="316" r:id="rId13"/>
    <p:sldId id="317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11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8" autoAdjust="0"/>
    <p:restoredTop sz="94607" autoAdjust="0"/>
  </p:normalViewPr>
  <p:slideViewPr>
    <p:cSldViewPr>
      <p:cViewPr>
        <p:scale>
          <a:sx n="75" d="100"/>
          <a:sy n="75" d="100"/>
        </p:scale>
        <p:origin x="-1848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31160-443E-4556-986A-3C47BF9D5826}" type="datetimeFigureOut">
              <a:rPr lang="es-ES" smtClean="0"/>
              <a:t>29/05/2015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743A6-92FC-4B07-A126-AD3B5E8C1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63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645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92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07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743A6-92FC-4B07-A126-AD3B5E8C199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94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76A1-F636-4EA0-91BD-95A4D8E58C6F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576-0E3B-4227-9AC3-2EA2D2C9590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riera\Desktop\powerpointreprap-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1027" cy="6858000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76A1-F636-4EA0-91BD-95A4D8E58C6F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57166"/>
            <a:ext cx="971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142984"/>
            <a:ext cx="9525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era\Desktop\powerpointreprap-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797"/>
            <a:ext cx="9164749" cy="6875797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F576-0E3B-4227-9AC3-2EA2D2C9590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era\Desktop\powerpointreprap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797"/>
            <a:ext cx="9164749" cy="6875797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F576-0E3B-4227-9AC3-2EA2D2C9590A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050" name="Picture 2" descr="C:\Users\eriera\Desktop\Sin títul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70988" cy="6883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título"/>
          <p:cNvSpPr txBox="1">
            <a:spLocks/>
          </p:cNvSpPr>
          <p:nvPr/>
        </p:nvSpPr>
        <p:spPr>
          <a:xfrm>
            <a:off x="1449342" y="3935906"/>
            <a:ext cx="6245316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dirty="0" err="1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Upgrade</a:t>
            </a:r>
            <a:r>
              <a:rPr lang="ca-ES" sz="20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Dual </a:t>
            </a:r>
            <a:r>
              <a:rPr lang="ca-ES" sz="2000" dirty="0" err="1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Extruder</a:t>
            </a:r>
            <a:r>
              <a:rPr lang="ca-ES" sz="20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ca-ES" sz="2000" dirty="0" err="1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Calibración</a:t>
            </a:r>
            <a:r>
              <a:rPr lang="ca-ES" sz="20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kumimoji="0" lang="ca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4 Marcador de texto"/>
          <p:cNvSpPr txBox="1">
            <a:spLocks/>
          </p:cNvSpPr>
          <p:nvPr/>
        </p:nvSpPr>
        <p:spPr>
          <a:xfrm>
            <a:off x="2214546" y="4681034"/>
            <a:ext cx="4714908" cy="10715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Equipo BCN3D Technologies</a:t>
            </a:r>
            <a:endParaRPr lang="es-ES" sz="18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5" descr="C:\Users\mfelis\Downloads\Carro extru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625" y="2740540"/>
            <a:ext cx="1572750" cy="1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latin typeface="Segoe UI Light" panose="020B0502040204020203" pitchFamily="34" charset="0"/>
              </a:rPr>
              <a:t>Recordatorio de cómo calibrar un solo extrusor (1/2):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1. Hacer </a:t>
            </a:r>
            <a:r>
              <a:rPr lang="es-ES" sz="1600" dirty="0" err="1">
                <a:latin typeface="Segoe UI Light" panose="020B0502040204020203" pitchFamily="34" charset="0"/>
              </a:rPr>
              <a:t>Autohome</a:t>
            </a:r>
            <a:r>
              <a:rPr lang="es-ES" sz="1600" dirty="0">
                <a:latin typeface="Segoe UI Light" panose="020B0502040204020203" pitchFamily="34" charset="0"/>
              </a:rPr>
              <a:t> (Prepare/</a:t>
            </a:r>
            <a:r>
              <a:rPr lang="es-ES" sz="1600" dirty="0" err="1">
                <a:latin typeface="Segoe UI Light" panose="020B0502040204020203" pitchFamily="34" charset="0"/>
              </a:rPr>
              <a:t>Autohome</a:t>
            </a:r>
            <a:r>
              <a:rPr lang="es-ES" sz="1600" dirty="0">
                <a:latin typeface="Segoe UI Light" panose="020B0502040204020203" pitchFamily="34" charset="0"/>
              </a:rPr>
              <a:t>) para que la máquina mueva los ejes a la posición inicial. La primera vez se debe ir con cuidado pues el </a:t>
            </a:r>
            <a:r>
              <a:rPr lang="es-ES" sz="1600" dirty="0" err="1">
                <a:latin typeface="Segoe UI Light" panose="020B0502040204020203" pitchFamily="34" charset="0"/>
              </a:rPr>
              <a:t>nozzle</a:t>
            </a:r>
            <a:r>
              <a:rPr lang="es-ES" sz="1600" dirty="0">
                <a:latin typeface="Segoe UI Light" panose="020B0502040204020203" pitchFamily="34" charset="0"/>
              </a:rPr>
              <a:t> puede colisionar con la base. Si se prevé que esto va a suceder, pulsar manualmente el final de carrera del eje Z. </a:t>
            </a: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2. Ajustar el tornillo que acciona el final de carrera, para que el </a:t>
            </a:r>
            <a:r>
              <a:rPr lang="es-ES" sz="1600" dirty="0" err="1">
                <a:latin typeface="Segoe UI Light" panose="020B0502040204020203" pitchFamily="34" charset="0"/>
              </a:rPr>
              <a:t>nozzle</a:t>
            </a:r>
            <a:r>
              <a:rPr lang="es-ES" sz="1600" dirty="0">
                <a:latin typeface="Segoe UI Light" panose="020B0502040204020203" pitchFamily="34" charset="0"/>
              </a:rPr>
              <a:t> esté a punto de tocar el cristal al hacer </a:t>
            </a:r>
            <a:r>
              <a:rPr lang="es-ES" sz="1600" dirty="0" err="1">
                <a:latin typeface="Segoe UI Light" panose="020B0502040204020203" pitchFamily="34" charset="0"/>
              </a:rPr>
              <a:t>Autohome</a:t>
            </a:r>
            <a:r>
              <a:rPr lang="es-ES" sz="1600" dirty="0">
                <a:latin typeface="Segoe UI Light" panose="020B0502040204020203" pitchFamily="34" charset="0"/>
              </a:rPr>
              <a:t>. </a:t>
            </a: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19141" r="29792" b="17839"/>
          <a:stretch/>
        </p:blipFill>
        <p:spPr bwMode="auto">
          <a:xfrm>
            <a:off x="2987824" y="3667413"/>
            <a:ext cx="2952328" cy="300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1. CALIBRACIÓN EXTRUSO</a:t>
            </a:r>
            <a:r>
              <a:rPr lang="ca-ES" sz="2000" b="1" noProof="0" dirty="0" smtClean="0">
                <a:latin typeface="Segoe UI Light" panose="020B0502040204020203" pitchFamily="34" charset="0"/>
                <a:ea typeface="+mj-ea"/>
                <a:cs typeface="+mj-cs"/>
              </a:rPr>
              <a:t>R 1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408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latin typeface="Segoe UI Light" panose="020B0502040204020203" pitchFamily="34" charset="0"/>
              </a:rPr>
              <a:t>Recordatorio de cómo calibrar un solo extrusor (2/2):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3. Apretar/aflojar los tres tornillos negros que sujetan la base para nivelarla. La distancia entre la boquilla y el vidrio de la base </a:t>
            </a:r>
            <a:r>
              <a:rPr lang="es-ES" sz="1600" dirty="0" err="1">
                <a:latin typeface="Segoe UI Light" panose="020B0502040204020203" pitchFamily="34" charset="0"/>
              </a:rPr>
              <a:t>calefactada</a:t>
            </a:r>
            <a:r>
              <a:rPr lang="es-ES" sz="1600" dirty="0">
                <a:latin typeface="Segoe UI Light" panose="020B0502040204020203" pitchFamily="34" charset="0"/>
              </a:rPr>
              <a:t> tiene que ser de 0,2 </a:t>
            </a:r>
            <a:r>
              <a:rPr lang="es-ES" sz="1600" dirty="0" err="1">
                <a:latin typeface="Segoe UI Light" panose="020B0502040204020203" pitchFamily="34" charset="0"/>
              </a:rPr>
              <a:t>mm.</a:t>
            </a:r>
            <a:r>
              <a:rPr lang="es-ES" sz="1600" dirty="0">
                <a:latin typeface="Segoe UI Light" panose="020B0502040204020203" pitchFamily="34" charset="0"/>
              </a:rPr>
              <a:t> (Usar un papel doblado para comprobar este margen</a:t>
            </a:r>
            <a:r>
              <a:rPr lang="es-ES" sz="1600" dirty="0" smtClean="0">
                <a:latin typeface="Segoe UI Light" panose="020B0502040204020203" pitchFamily="34" charset="0"/>
              </a:rPr>
              <a:t>).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4. Mover el extrusor con la mano hacia el extremo izquierdo (si ofrece resistencia desactivar los motores en Prepare/ </a:t>
            </a:r>
            <a:r>
              <a:rPr lang="es-ES" sz="1600" dirty="0" err="1">
                <a:latin typeface="Segoe UI Light" panose="020B0502040204020203" pitchFamily="34" charset="0"/>
              </a:rPr>
              <a:t>DisableSteppers</a:t>
            </a:r>
            <a:r>
              <a:rPr lang="es-ES" sz="1600" dirty="0">
                <a:latin typeface="Segoe UI Light" panose="020B0502040204020203" pitchFamily="34" charset="0"/>
              </a:rPr>
              <a:t>). Nivelar la base con el papel doblado de la misma forma.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5. Mover la base hacia delante para hacer lo mismo en la parte trasera de la base.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6. Repetir este proceso hasta que la base esté nivelada en los cuatro extremos. </a:t>
            </a:r>
            <a:endParaRPr lang="es-ES" sz="1600" dirty="0" smtClean="0">
              <a:latin typeface="Segoe UI Light" panose="020B05020402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1" t="21614" r="9063" b="26042"/>
          <a:stretch/>
        </p:blipFill>
        <p:spPr bwMode="auto">
          <a:xfrm>
            <a:off x="3116478" y="2556293"/>
            <a:ext cx="2956662" cy="202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1. CALIBRACIÓN EXTRUSO</a:t>
            </a:r>
            <a:r>
              <a:rPr lang="ca-ES" sz="2000" b="1" noProof="0" dirty="0" smtClean="0">
                <a:latin typeface="Segoe UI Light" panose="020B0502040204020203" pitchFamily="34" charset="0"/>
                <a:ea typeface="+mj-ea"/>
                <a:cs typeface="+mj-cs"/>
              </a:rPr>
              <a:t>R 1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217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Una vez ya este calibrado el primer extrusor, se deberán aflojar los 3 tornillos del segundo extrusor para regular su altura. 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Se deberán ir aflojando a la vez que se va comprobando mediante un papel doblado que el segundo extrusor roza de igual manera con el papel que el primero.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  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2651722" y="2877660"/>
            <a:ext cx="6090656" cy="3266260"/>
            <a:chOff x="2073697" y="2844850"/>
            <a:chExt cx="6859092" cy="3678353"/>
          </a:xfrm>
        </p:grpSpPr>
        <p:grpSp>
          <p:nvGrpSpPr>
            <p:cNvPr id="6" name="5 Grupo"/>
            <p:cNvGrpSpPr/>
            <p:nvPr/>
          </p:nvGrpSpPr>
          <p:grpSpPr>
            <a:xfrm>
              <a:off x="2073697" y="2844850"/>
              <a:ext cx="6859092" cy="3678353"/>
              <a:chOff x="305196" y="2699628"/>
              <a:chExt cx="6859092" cy="3678353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869951" y="2844230"/>
                <a:ext cx="2963712" cy="3533751"/>
                <a:chOff x="1248248" y="2596554"/>
                <a:chExt cx="2963712" cy="3533751"/>
              </a:xfrm>
            </p:grpSpPr>
            <p:grpSp>
              <p:nvGrpSpPr>
                <p:cNvPr id="17" name="16 Grupo"/>
                <p:cNvGrpSpPr/>
                <p:nvPr/>
              </p:nvGrpSpPr>
              <p:grpSpPr>
                <a:xfrm>
                  <a:off x="1248248" y="2596554"/>
                  <a:ext cx="2813049" cy="3533751"/>
                  <a:chOff x="1248248" y="2596554"/>
                  <a:chExt cx="2813049" cy="3533751"/>
                </a:xfrm>
              </p:grpSpPr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591" t="24746" r="21787" b="8789"/>
                  <a:stretch/>
                </p:blipFill>
                <p:spPr bwMode="auto">
                  <a:xfrm>
                    <a:off x="1524000" y="2888941"/>
                    <a:ext cx="2537297" cy="32413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667" t="36588" r="14167" b="47852"/>
                  <a:stretch/>
                </p:blipFill>
                <p:spPr bwMode="auto">
                  <a:xfrm>
                    <a:off x="1248248" y="2596554"/>
                    <a:ext cx="2747688" cy="3283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8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667" t="36588" r="14167" b="47852"/>
                <a:stretch/>
              </p:blipFill>
              <p:spPr bwMode="auto">
                <a:xfrm>
                  <a:off x="2408760" y="2596556"/>
                  <a:ext cx="1803200" cy="5847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" name="9 Grupo"/>
              <p:cNvGrpSpPr/>
              <p:nvPr/>
            </p:nvGrpSpPr>
            <p:grpSpPr>
              <a:xfrm>
                <a:off x="305196" y="2699628"/>
                <a:ext cx="6859092" cy="3277490"/>
                <a:chOff x="305196" y="2699628"/>
                <a:chExt cx="6859092" cy="3277490"/>
              </a:xfrm>
            </p:grpSpPr>
            <p:sp>
              <p:nvSpPr>
                <p:cNvPr id="11" name="10 Forma libre"/>
                <p:cNvSpPr/>
                <p:nvPr/>
              </p:nvSpPr>
              <p:spPr>
                <a:xfrm>
                  <a:off x="3238500" y="2882900"/>
                  <a:ext cx="889000" cy="1816100"/>
                </a:xfrm>
                <a:custGeom>
                  <a:avLst/>
                  <a:gdLst>
                    <a:gd name="connsiteX0" fmla="*/ 0 w 889000"/>
                    <a:gd name="connsiteY0" fmla="*/ 1816100 h 1816100"/>
                    <a:gd name="connsiteX1" fmla="*/ 622300 w 889000"/>
                    <a:gd name="connsiteY1" fmla="*/ 1346200 h 1816100"/>
                    <a:gd name="connsiteX2" fmla="*/ 584200 w 889000"/>
                    <a:gd name="connsiteY2" fmla="*/ 355600 h 1816100"/>
                    <a:gd name="connsiteX3" fmla="*/ 889000 w 889000"/>
                    <a:gd name="connsiteY3" fmla="*/ 0 h 181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9000" h="1816100">
                      <a:moveTo>
                        <a:pt x="0" y="1816100"/>
                      </a:moveTo>
                      <a:cubicBezTo>
                        <a:pt x="262466" y="1702858"/>
                        <a:pt x="524933" y="1589617"/>
                        <a:pt x="622300" y="1346200"/>
                      </a:cubicBezTo>
                      <a:cubicBezTo>
                        <a:pt x="719667" y="1102783"/>
                        <a:pt x="539750" y="579967"/>
                        <a:pt x="584200" y="355600"/>
                      </a:cubicBezTo>
                      <a:cubicBezTo>
                        <a:pt x="628650" y="131233"/>
                        <a:pt x="795867" y="84667"/>
                        <a:pt x="889000" y="0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11 CuadroTexto"/>
                <p:cNvSpPr txBox="1"/>
                <p:nvPr/>
              </p:nvSpPr>
              <p:spPr>
                <a:xfrm>
                  <a:off x="4127500" y="2699628"/>
                  <a:ext cx="30367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i="1" dirty="0" smtClean="0">
                      <a:latin typeface="Segoe UI Light" panose="020B0502040204020203" pitchFamily="34" charset="0"/>
                    </a:rPr>
                    <a:t>Arandela elástica</a:t>
                  </a:r>
                  <a:endParaRPr lang="es-ES" sz="1600" i="1" dirty="0">
                    <a:latin typeface="Segoe UI Light" panose="020B0502040204020203" pitchFamily="34" charset="0"/>
                  </a:endParaRPr>
                </a:p>
              </p:txBody>
            </p:sp>
            <p:cxnSp>
              <p:nvCxnSpPr>
                <p:cNvPr id="13" name="12 Conector recto de flecha"/>
                <p:cNvCxnSpPr/>
                <p:nvPr/>
              </p:nvCxnSpPr>
              <p:spPr>
                <a:xfrm flipH="1" flipV="1">
                  <a:off x="946620" y="4797152"/>
                  <a:ext cx="1058864" cy="30524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13 Conector recto de flecha"/>
                <p:cNvCxnSpPr/>
                <p:nvPr/>
              </p:nvCxnSpPr>
              <p:spPr>
                <a:xfrm>
                  <a:off x="2987824" y="5445224"/>
                  <a:ext cx="720080" cy="18002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14 CuadroTexto"/>
                <p:cNvSpPr txBox="1"/>
                <p:nvPr/>
              </p:nvSpPr>
              <p:spPr>
                <a:xfrm>
                  <a:off x="305196" y="4509120"/>
                  <a:ext cx="30367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i="1" dirty="0" smtClean="0">
                      <a:latin typeface="Segoe UI Light" panose="020B0502040204020203" pitchFamily="34" charset="0"/>
                    </a:rPr>
                    <a:t>Ext 1</a:t>
                  </a:r>
                  <a:endParaRPr lang="es-ES" sz="1600" i="1" dirty="0">
                    <a:latin typeface="Segoe UI Light" panose="020B0502040204020203" pitchFamily="34" charset="0"/>
                  </a:endParaRPr>
                </a:p>
              </p:txBody>
            </p:sp>
            <p:sp>
              <p:nvSpPr>
                <p:cNvPr id="16" name="15 CuadroTexto"/>
                <p:cNvSpPr txBox="1"/>
                <p:nvPr/>
              </p:nvSpPr>
              <p:spPr>
                <a:xfrm>
                  <a:off x="3407420" y="5638564"/>
                  <a:ext cx="30367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i="1" dirty="0" smtClean="0">
                      <a:latin typeface="Segoe UI Light" panose="020B0502040204020203" pitchFamily="34" charset="0"/>
                    </a:rPr>
                    <a:t>Ext 2</a:t>
                  </a:r>
                  <a:endParaRPr lang="es-ES" sz="1600" i="1" dirty="0">
                    <a:latin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8" name="7 Elipse"/>
            <p:cNvSpPr/>
            <p:nvPr/>
          </p:nvSpPr>
          <p:spPr>
            <a:xfrm>
              <a:off x="4376528" y="4647784"/>
              <a:ext cx="648072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b="1" dirty="0" smtClean="0">
                <a:latin typeface="Segoe UI Light" panose="020B0502040204020203" pitchFamily="34" charset="0"/>
                <a:ea typeface="+mj-ea"/>
                <a:cs typeface="+mj-cs"/>
              </a:rPr>
              <a:t>2</a:t>
            </a: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. CALIBRACIÓN EXTRUSO</a:t>
            </a:r>
            <a:r>
              <a:rPr lang="ca-ES" sz="2000" b="1" noProof="0" dirty="0" smtClean="0">
                <a:latin typeface="Segoe UI Light" panose="020B0502040204020203" pitchFamily="34" charset="0"/>
                <a:ea typeface="+mj-ea"/>
                <a:cs typeface="+mj-cs"/>
              </a:rPr>
              <a:t>R 2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05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De esta manera </a:t>
            </a:r>
            <a:r>
              <a:rPr lang="es-ES" sz="1600" b="1" dirty="0">
                <a:latin typeface="Segoe UI Light" panose="020B0502040204020203" pitchFamily="34" charset="0"/>
              </a:rPr>
              <a:t>se habrá logrado ajustar el Z offset </a:t>
            </a:r>
            <a:r>
              <a:rPr lang="es-ES" sz="1600" dirty="0">
                <a:latin typeface="Segoe UI Light" panose="020B0502040204020203" pitchFamily="34" charset="0"/>
              </a:rPr>
              <a:t>y por tanto habrá la misma distancia entre el cristal y ambas boquillas. 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99591" y="4649586"/>
            <a:ext cx="7318430" cy="219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87"/>
          <a:stretch/>
        </p:blipFill>
        <p:spPr>
          <a:xfrm>
            <a:off x="-2052736" y="3429000"/>
            <a:ext cx="12912351" cy="1507593"/>
          </a:xfrm>
          <a:prstGeom prst="rect">
            <a:avLst/>
          </a:prstGeom>
        </p:spPr>
      </p:pic>
      <p:sp>
        <p:nvSpPr>
          <p:cNvPr id="11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b="1" dirty="0">
                <a:latin typeface="Segoe UI Light" panose="020B0502040204020203" pitchFamily="34" charset="0"/>
                <a:ea typeface="+mj-ea"/>
                <a:cs typeface="+mj-cs"/>
              </a:rPr>
              <a:t>2</a:t>
            </a: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. CALIBRACIÓN EXTRUSO</a:t>
            </a:r>
            <a:r>
              <a:rPr lang="ca-ES" sz="2000" b="1" noProof="0" dirty="0" smtClean="0">
                <a:latin typeface="Segoe UI Light" panose="020B0502040204020203" pitchFamily="34" charset="0"/>
                <a:ea typeface="+mj-ea"/>
                <a:cs typeface="+mj-cs"/>
              </a:rPr>
              <a:t>R 2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9019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Con la ayuda del manual de montaje se seguirá montado el doble extrusor.</a:t>
            </a:r>
          </a:p>
        </p:txBody>
      </p:sp>
      <p:sp>
        <p:nvSpPr>
          <p:cNvPr id="19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3.</a:t>
            </a:r>
            <a:r>
              <a:rPr kumimoji="0" lang="ca-E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 ACABAR EL MONTAJE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1026" name="Picture 2" descr="C:\Users\mfelis\Downloads\dual extruder front 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8" y="1603276"/>
            <a:ext cx="731520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62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Para proceder a obtener los valores de la distancia relativa entre boquillas </a:t>
            </a:r>
            <a:r>
              <a:rPr lang="es-ES" sz="1600" dirty="0" smtClean="0">
                <a:latin typeface="Segoe UI Light" panose="020B0502040204020203" pitchFamily="34" charset="0"/>
              </a:rPr>
              <a:t>(XY offset) serán </a:t>
            </a:r>
            <a:r>
              <a:rPr lang="es-ES" sz="1600" dirty="0" smtClean="0">
                <a:latin typeface="Segoe UI Light" panose="020B0502040204020203" pitchFamily="34" charset="0"/>
              </a:rPr>
              <a:t>necesarios </a:t>
            </a:r>
            <a:r>
              <a:rPr lang="es-ES" sz="1600" dirty="0">
                <a:latin typeface="Segoe UI Light" panose="020B0502040204020203" pitchFamily="34" charset="0"/>
              </a:rPr>
              <a:t>2 archivos, se podrán descargar en nuestra sección de descargas en la web o en la carpeta de </a:t>
            </a:r>
            <a:r>
              <a:rPr lang="es-ES" sz="1600" dirty="0" smtClean="0">
                <a:latin typeface="Segoe UI Light" panose="020B0502040204020203" pitchFamily="34" charset="0"/>
              </a:rPr>
              <a:t>calibración de la SD.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Abrir </a:t>
            </a:r>
            <a:r>
              <a:rPr lang="es-ES" sz="1600" dirty="0">
                <a:latin typeface="Segoe UI Light" panose="020B0502040204020203" pitchFamily="34" charset="0"/>
              </a:rPr>
              <a:t>el </a:t>
            </a:r>
            <a:r>
              <a:rPr lang="es-ES" sz="1600" dirty="0" smtClean="0">
                <a:latin typeface="Segoe UI Light" panose="020B0502040204020203" pitchFamily="34" charset="0"/>
              </a:rPr>
              <a:t>Slic3r </a:t>
            </a:r>
            <a:r>
              <a:rPr lang="es-ES" sz="1600" dirty="0">
                <a:latin typeface="Segoe UI Light" panose="020B0502040204020203" pitchFamily="34" charset="0"/>
              </a:rPr>
              <a:t>y cargar la configuración Dual_PLA_Slic3r.ini y la pieza </a:t>
            </a:r>
            <a:r>
              <a:rPr lang="es-ES" sz="1600" dirty="0" err="1">
                <a:latin typeface="Segoe UI Light" panose="020B0502040204020203" pitchFamily="34" charset="0"/>
              </a:rPr>
              <a:t>Calib.amf</a:t>
            </a:r>
            <a:r>
              <a:rPr lang="es-ES" sz="1600" dirty="0">
                <a:latin typeface="Segoe UI Light" panose="020B0502040204020203" pitchFamily="34" charset="0"/>
              </a:rPr>
              <a:t>. </a:t>
            </a: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Al cargar una configuración con múltiples extrusores aparece </a:t>
            </a:r>
            <a:r>
              <a:rPr lang="es-ES" sz="1600" dirty="0" smtClean="0">
                <a:latin typeface="Segoe UI Light" panose="020B0502040204020203" pitchFamily="34" charset="0"/>
              </a:rPr>
              <a:t>un </a:t>
            </a:r>
            <a:r>
              <a:rPr lang="es-ES" sz="1600" i="1" dirty="0" err="1" smtClean="0">
                <a:latin typeface="Segoe UI Light" panose="020B0502040204020203" pitchFamily="34" charset="0"/>
              </a:rPr>
              <a:t>warning</a:t>
            </a:r>
            <a:r>
              <a:rPr lang="es-ES" sz="1600" dirty="0" smtClean="0">
                <a:latin typeface="Segoe UI Light" panose="020B0502040204020203" pitchFamily="34" charset="0"/>
              </a:rPr>
              <a:t>. Eso se debe a que Slic3r </a:t>
            </a:r>
            <a:r>
              <a:rPr lang="es-ES" sz="1600" dirty="0">
                <a:latin typeface="Segoe UI Light" panose="020B0502040204020203" pitchFamily="34" charset="0"/>
              </a:rPr>
              <a:t>solo carga la configuración del </a:t>
            </a:r>
            <a:r>
              <a:rPr lang="es-ES" sz="1600" i="1" dirty="0" err="1">
                <a:latin typeface="Segoe UI Light" panose="020B0502040204020203" pitchFamily="34" charset="0"/>
              </a:rPr>
              <a:t>Filament</a:t>
            </a:r>
            <a:r>
              <a:rPr lang="es-ES" sz="1600" i="1" dirty="0">
                <a:latin typeface="Segoe UI Light" panose="020B0502040204020203" pitchFamily="34" charset="0"/>
              </a:rPr>
              <a:t> </a:t>
            </a:r>
            <a:r>
              <a:rPr lang="es-ES" sz="1600" i="1" dirty="0" err="1">
                <a:latin typeface="Segoe UI Light" panose="020B0502040204020203" pitchFamily="34" charset="0"/>
              </a:rPr>
              <a:t>Settings</a:t>
            </a:r>
            <a:r>
              <a:rPr lang="es-ES" sz="1600" i="1" dirty="0">
                <a:latin typeface="Segoe UI Light" panose="020B0502040204020203" pitchFamily="34" charset="0"/>
              </a:rPr>
              <a:t> </a:t>
            </a:r>
            <a:r>
              <a:rPr lang="es-ES" sz="1600" dirty="0">
                <a:latin typeface="Segoe UI Light" panose="020B0502040204020203" pitchFamily="34" charset="0"/>
              </a:rPr>
              <a:t>para el primer extrusor. </a:t>
            </a: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Por </a:t>
            </a:r>
            <a:r>
              <a:rPr lang="es-ES" sz="1600" dirty="0">
                <a:latin typeface="Segoe UI Light" panose="020B0502040204020203" pitchFamily="34" charset="0"/>
              </a:rPr>
              <a:t>ello, conviene crear </a:t>
            </a:r>
            <a:r>
              <a:rPr lang="es-ES" sz="1600" dirty="0" err="1">
                <a:latin typeface="Segoe UI Light" panose="020B0502040204020203" pitchFamily="34" charset="0"/>
              </a:rPr>
              <a:t>subconfiguraciones</a:t>
            </a:r>
            <a:r>
              <a:rPr lang="es-ES" sz="1600" dirty="0">
                <a:latin typeface="Segoe UI Light" panose="020B0502040204020203" pitchFamily="34" charset="0"/>
              </a:rPr>
              <a:t> para cada tipo de plástico que se vaya a usar. Clicamos a aceptar </a:t>
            </a:r>
            <a:r>
              <a:rPr lang="es-ES" sz="1600" dirty="0" smtClean="0">
                <a:latin typeface="Segoe UI Light" panose="020B0502040204020203" pitchFamily="34" charset="0"/>
              </a:rPr>
              <a:t>y </a:t>
            </a:r>
            <a:r>
              <a:rPr lang="es-ES" sz="1600" dirty="0">
                <a:latin typeface="Segoe UI Light" panose="020B0502040204020203" pitchFamily="34" charset="0"/>
              </a:rPr>
              <a:t>procedemos a cargar la configuraciones del segundo </a:t>
            </a:r>
            <a:r>
              <a:rPr lang="es-ES" sz="1600" dirty="0" smtClean="0">
                <a:latin typeface="Segoe UI Light" panose="020B0502040204020203" pitchFamily="34" charset="0"/>
              </a:rPr>
              <a:t>extrusor: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1. Ir a </a:t>
            </a:r>
            <a:r>
              <a:rPr lang="es-ES" sz="1600" dirty="0" err="1">
                <a:latin typeface="Segoe UI Light" panose="020B0502040204020203" pitchFamily="34" charset="0"/>
              </a:rPr>
              <a:t>Filament</a:t>
            </a:r>
            <a:r>
              <a:rPr lang="es-ES" sz="1600" dirty="0">
                <a:latin typeface="Segoe UI Light" panose="020B0502040204020203" pitchFamily="34" charset="0"/>
              </a:rPr>
              <a:t> </a:t>
            </a:r>
            <a:r>
              <a:rPr lang="es-ES" sz="1600" dirty="0" err="1">
                <a:latin typeface="Segoe UI Light" panose="020B0502040204020203" pitchFamily="34" charset="0"/>
              </a:rPr>
              <a:t>Settings</a:t>
            </a:r>
            <a:r>
              <a:rPr lang="es-ES" sz="1600" dirty="0">
                <a:latin typeface="Segoe UI Light" panose="020B0502040204020203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2. Hacer las modificaciones pertinentes de los parámetros para el plástico del segundo extrusor.</a:t>
            </a:r>
          </a:p>
        </p:txBody>
      </p:sp>
      <p:sp>
        <p:nvSpPr>
          <p:cNvPr id="8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b="1" dirty="0" smtClean="0">
                <a:latin typeface="Segoe UI Light" panose="020B0502040204020203" pitchFamily="34" charset="0"/>
                <a:ea typeface="+mj-ea"/>
                <a:cs typeface="+mj-cs"/>
              </a:rPr>
              <a:t>4. ENCONTRAR XY OFFSET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070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79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3. Clicar el icono del disquete (</a:t>
            </a:r>
            <a:r>
              <a:rPr lang="es-ES" sz="1600" dirty="0" err="1">
                <a:latin typeface="Segoe UI Light" panose="020B0502040204020203" pitchFamily="34" charset="0"/>
              </a:rPr>
              <a:t>save</a:t>
            </a:r>
            <a:r>
              <a:rPr lang="es-ES" sz="1600" dirty="0">
                <a:latin typeface="Segoe UI Light" panose="020B0502040204020203" pitchFamily="34" charset="0"/>
              </a:rPr>
              <a:t> </a:t>
            </a:r>
            <a:r>
              <a:rPr lang="es-ES" sz="1600" dirty="0" err="1">
                <a:latin typeface="Segoe UI Light" panose="020B0502040204020203" pitchFamily="34" charset="0"/>
              </a:rPr>
              <a:t>current</a:t>
            </a:r>
            <a:r>
              <a:rPr lang="es-ES" sz="1600" dirty="0">
                <a:latin typeface="Segoe UI Light" panose="020B0502040204020203" pitchFamily="34" charset="0"/>
              </a:rPr>
              <a:t> </a:t>
            </a:r>
            <a:r>
              <a:rPr lang="es-ES" sz="1600" dirty="0" err="1">
                <a:latin typeface="Segoe UI Light" panose="020B0502040204020203" pitchFamily="34" charset="0"/>
              </a:rPr>
              <a:t>filament</a:t>
            </a:r>
            <a:r>
              <a:rPr lang="es-ES" sz="1600" dirty="0">
                <a:latin typeface="Segoe UI Light" panose="020B0502040204020203" pitchFamily="34" charset="0"/>
              </a:rPr>
              <a:t> </a:t>
            </a:r>
            <a:r>
              <a:rPr lang="es-ES" sz="1600" dirty="0" err="1">
                <a:latin typeface="Segoe UI Light" panose="020B0502040204020203" pitchFamily="34" charset="0"/>
              </a:rPr>
              <a:t>settings</a:t>
            </a:r>
            <a:r>
              <a:rPr lang="es-ES" sz="1600" dirty="0">
                <a:latin typeface="Segoe UI Light" panose="020B0502040204020203" pitchFamily="34" charset="0"/>
              </a:rPr>
              <a:t>). Guardar con el nombre deseado.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2132856"/>
            <a:ext cx="50958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b="1" dirty="0" smtClean="0">
                <a:latin typeface="Segoe UI Light" panose="020B0502040204020203" pitchFamily="34" charset="0"/>
                <a:ea typeface="+mj-ea"/>
                <a:cs typeface="+mj-cs"/>
              </a:rPr>
              <a:t>4. ENCONTRAR XY OFFSET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5820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79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4. En la pestaña </a:t>
            </a:r>
            <a:r>
              <a:rPr lang="es-ES" sz="1600" dirty="0" err="1">
                <a:latin typeface="Segoe UI Light" panose="020B0502040204020203" pitchFamily="34" charset="0"/>
              </a:rPr>
              <a:t>Plater</a:t>
            </a:r>
            <a:r>
              <a:rPr lang="es-ES" sz="1600" dirty="0">
                <a:latin typeface="Segoe UI Light" panose="020B0502040204020203" pitchFamily="34" charset="0"/>
              </a:rPr>
              <a:t>, al submenú de la derecha </a:t>
            </a:r>
            <a:r>
              <a:rPr lang="es-ES" sz="1600" dirty="0" err="1">
                <a:latin typeface="Segoe UI Light" panose="020B0502040204020203" pitchFamily="34" charset="0"/>
              </a:rPr>
              <a:t>Filament</a:t>
            </a:r>
            <a:r>
              <a:rPr lang="es-ES" sz="1600" dirty="0">
                <a:latin typeface="Segoe UI Light" panose="020B0502040204020203" pitchFamily="34" charset="0"/>
              </a:rPr>
              <a:t>, escoger la </a:t>
            </a:r>
            <a:r>
              <a:rPr lang="es-ES" sz="1600" dirty="0" err="1">
                <a:latin typeface="Segoe UI Light" panose="020B0502040204020203" pitchFamily="34" charset="0"/>
              </a:rPr>
              <a:t>subconfiguración</a:t>
            </a:r>
            <a:r>
              <a:rPr lang="es-ES" sz="1600" dirty="0">
                <a:latin typeface="Segoe UI Light" panose="020B0502040204020203" pitchFamily="34" charset="0"/>
              </a:rPr>
              <a:t> creada para cada uno de los extrusores.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492896"/>
            <a:ext cx="50958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b="1" dirty="0" smtClean="0">
                <a:latin typeface="Segoe UI Light" panose="020B0502040204020203" pitchFamily="34" charset="0"/>
                <a:ea typeface="+mj-ea"/>
                <a:cs typeface="+mj-cs"/>
              </a:rPr>
              <a:t>4. ENCONTRAR XY OFFSET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2113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5. En función del resultado de la impresión, ajustar offset del extrusor 2: </a:t>
            </a:r>
            <a:r>
              <a:rPr lang="es-ES" sz="1600" dirty="0" err="1">
                <a:latin typeface="Segoe UI Light" panose="020B0502040204020203" pitchFamily="34" charset="0"/>
              </a:rPr>
              <a:t>Printer</a:t>
            </a:r>
            <a:r>
              <a:rPr lang="es-ES" sz="1600" dirty="0">
                <a:latin typeface="Segoe UI Light" panose="020B0502040204020203" pitchFamily="34" charset="0"/>
              </a:rPr>
              <a:t> </a:t>
            </a:r>
            <a:r>
              <a:rPr lang="es-ES" sz="1600" dirty="0" err="1">
                <a:latin typeface="Segoe UI Light" panose="020B0502040204020203" pitchFamily="34" charset="0"/>
              </a:rPr>
              <a:t>Settings</a:t>
            </a:r>
            <a:r>
              <a:rPr lang="es-ES" sz="1600" dirty="0">
                <a:latin typeface="Segoe UI Light" panose="020B0502040204020203" pitchFamily="34" charset="0"/>
              </a:rPr>
              <a:t> &gt; </a:t>
            </a:r>
            <a:r>
              <a:rPr lang="es-ES" sz="1600" dirty="0" err="1">
                <a:latin typeface="Segoe UI Light" panose="020B0502040204020203" pitchFamily="34" charset="0"/>
              </a:rPr>
              <a:t>Extruder</a:t>
            </a:r>
            <a:r>
              <a:rPr lang="es-ES" sz="1600" dirty="0">
                <a:latin typeface="Segoe UI Light" panose="020B0502040204020203" pitchFamily="34" charset="0"/>
              </a:rPr>
              <a:t> 2 &gt; </a:t>
            </a:r>
            <a:r>
              <a:rPr lang="es-ES" sz="1600" dirty="0" err="1">
                <a:latin typeface="Segoe UI Light" panose="020B0502040204020203" pitchFamily="34" charset="0"/>
              </a:rPr>
              <a:t>Extruder</a:t>
            </a:r>
            <a:r>
              <a:rPr lang="es-ES" sz="1600" dirty="0">
                <a:latin typeface="Segoe UI Light" panose="020B0502040204020203" pitchFamily="34" charset="0"/>
              </a:rPr>
              <a:t> Offset. En general el error máximo a corregir será de 1mm. A continuación se describe el sentido del ajuste mediante algunos ejemplos para arreglar la desalineación: </a:t>
            </a:r>
            <a:endParaRPr lang="es-ES" sz="1600" dirty="0" smtClean="0">
              <a:latin typeface="Segoe UI Light" panose="020B0502040204020203" pitchFamily="34" charset="0"/>
            </a:endParaRPr>
          </a:p>
          <a:p>
            <a:endParaRPr lang="es-E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t="21436" r="14687" b="8204"/>
          <a:stretch/>
        </p:blipFill>
        <p:spPr bwMode="auto">
          <a:xfrm>
            <a:off x="2267744" y="2685930"/>
            <a:ext cx="4799012" cy="39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b="1" dirty="0" smtClean="0">
                <a:latin typeface="Segoe UI Light" panose="020B0502040204020203" pitchFamily="34" charset="0"/>
                <a:ea typeface="+mj-ea"/>
                <a:cs typeface="+mj-cs"/>
              </a:rPr>
              <a:t>4. ENCONTRAR XY OFFSET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4510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6. Exportar la configuración con los valores del offset retocados: File &gt; </a:t>
            </a:r>
            <a:r>
              <a:rPr lang="es-ES" sz="1600" dirty="0" err="1">
                <a:latin typeface="Segoe UI Light" panose="020B0502040204020203" pitchFamily="34" charset="0"/>
              </a:rPr>
              <a:t>Export</a:t>
            </a:r>
            <a:r>
              <a:rPr lang="es-ES" sz="1600" dirty="0">
                <a:latin typeface="Segoe UI Light" panose="020B0502040204020203" pitchFamily="34" charset="0"/>
              </a:rPr>
              <a:t> </a:t>
            </a:r>
            <a:r>
              <a:rPr lang="es-ES" sz="1600" dirty="0" err="1">
                <a:latin typeface="Segoe UI Light" panose="020B0502040204020203" pitchFamily="34" charset="0"/>
              </a:rPr>
              <a:t>Config</a:t>
            </a:r>
            <a:r>
              <a:rPr lang="es-ES" sz="1600" dirty="0">
                <a:latin typeface="Segoe UI Light" panose="020B0502040204020203" pitchFamily="34" charset="0"/>
              </a:rPr>
              <a:t>. Exportar G-</a:t>
            </a:r>
            <a:r>
              <a:rPr lang="es-ES" sz="1600" dirty="0" err="1">
                <a:latin typeface="Segoe UI Light" panose="020B0502040204020203" pitchFamily="34" charset="0"/>
              </a:rPr>
              <a:t>Code</a:t>
            </a:r>
            <a:r>
              <a:rPr lang="es-ES" sz="1600" dirty="0">
                <a:latin typeface="Segoe UI Light" panose="020B0502040204020203" pitchFamily="34" charset="0"/>
              </a:rPr>
              <a:t> y volver a imprimir la pieza. </a:t>
            </a: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7. Volver al paso 5 hasta conseguir el resultado óptimo. Ser riguroso con el resultado. El aspecto de las piezas futuras dependerá de una correcta calibración.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97419"/>
            <a:ext cx="5184576" cy="322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b="1" dirty="0" smtClean="0">
                <a:latin typeface="Segoe UI Light" panose="020B0502040204020203" pitchFamily="34" charset="0"/>
                <a:ea typeface="+mj-ea"/>
                <a:cs typeface="+mj-cs"/>
              </a:rPr>
              <a:t>4. ENCONTRAR XY OFFSET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2055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CONCEPTOS INICIALES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27" name="6 CuadroTexto"/>
          <p:cNvSpPr txBox="1"/>
          <p:nvPr/>
        </p:nvSpPr>
        <p:spPr>
          <a:xfrm>
            <a:off x="899591" y="980728"/>
            <a:ext cx="739043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Antes de explicar el procedimiento de calibración del doble extrusor es importante presentar dos conceptos importantes que se explican en las siguientes diapositivas. Estos son: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Z OFFSET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XY OFFSET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>
              <a:latin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 smtClean="0">
              <a:latin typeface="Segoe UI Light" panose="020B0502040204020203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223392" y="1412776"/>
            <a:ext cx="4796140" cy="3202538"/>
            <a:chOff x="5715517" y="980728"/>
            <a:chExt cx="2974710" cy="198631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517" y="980728"/>
              <a:ext cx="2974710" cy="198314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6228184" y="2618910"/>
              <a:ext cx="2061844" cy="3481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7" name="26 CuadroTexto"/>
          <p:cNvSpPr txBox="1"/>
          <p:nvPr/>
        </p:nvSpPr>
        <p:spPr>
          <a:xfrm>
            <a:off x="3407612" y="1052736"/>
            <a:ext cx="174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latin typeface="Segoe UI Light" panose="020B0502040204020203" pitchFamily="34" charset="0"/>
              </a:rPr>
              <a:t>Extrusor 1</a:t>
            </a:r>
            <a:endParaRPr lang="es-ES" sz="1600" i="1" dirty="0">
              <a:latin typeface="Segoe UI Light" panose="020B0502040204020203" pitchFamily="34" charset="0"/>
            </a:endParaRPr>
          </a:p>
        </p:txBody>
      </p:sp>
      <p:sp>
        <p:nvSpPr>
          <p:cNvPr id="8" name="27 CuadroTexto"/>
          <p:cNvSpPr txBox="1"/>
          <p:nvPr/>
        </p:nvSpPr>
        <p:spPr>
          <a:xfrm>
            <a:off x="4824310" y="1052736"/>
            <a:ext cx="428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latin typeface="Segoe UI Light" panose="020B0502040204020203" pitchFamily="34" charset="0"/>
              </a:rPr>
              <a:t>Extrusor 2</a:t>
            </a:r>
            <a:endParaRPr lang="es-ES" sz="1600" i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51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En el caso de querer configurar el XY offset con el </a:t>
            </a:r>
            <a:r>
              <a:rPr lang="es-ES" sz="1600" dirty="0" err="1" smtClean="0">
                <a:latin typeface="Segoe UI Light" panose="020B0502040204020203" pitchFamily="34" charset="0"/>
              </a:rPr>
              <a:t>sofware</a:t>
            </a:r>
            <a:r>
              <a:rPr lang="es-ES" sz="1600" dirty="0" smtClean="0">
                <a:latin typeface="Segoe UI Light" panose="020B0502040204020203" pitchFamily="34" charset="0"/>
              </a:rPr>
              <a:t> CURA primero se deberá configurar la máquina BCN3D+ Dual </a:t>
            </a:r>
            <a:r>
              <a:rPr lang="es-ES" sz="1600" dirty="0" err="1" smtClean="0">
                <a:latin typeface="Segoe UI Light" panose="020B0502040204020203" pitchFamily="34" charset="0"/>
              </a:rPr>
              <a:t>extruder</a:t>
            </a:r>
            <a:r>
              <a:rPr lang="es-ES" sz="1600" dirty="0" smtClean="0">
                <a:latin typeface="Segoe UI Light" panose="020B0502040204020203" pitchFamily="34" charset="0"/>
              </a:rPr>
              <a:t> en Cura (ver Manual de impresión con Cura). A continuación se deberá cargar el archivo de calibración .</a:t>
            </a:r>
            <a:r>
              <a:rPr lang="es-ES" sz="1600" dirty="0" err="1" smtClean="0">
                <a:latin typeface="Segoe UI Light" panose="020B0502040204020203" pitchFamily="34" charset="0"/>
              </a:rPr>
              <a:t>amf</a:t>
            </a:r>
            <a:r>
              <a:rPr lang="es-ES" sz="1600" dirty="0" smtClean="0">
                <a:latin typeface="Segoe UI Light" panose="020B0502040204020203" pitchFamily="34" charset="0"/>
              </a:rPr>
              <a:t> y seguir los mismos pasos que en el Slic3r para encontrar la distancia de offset correcta. 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En </a:t>
            </a:r>
            <a:r>
              <a:rPr lang="es-ES" sz="1600" i="1" dirty="0" smtClean="0">
                <a:latin typeface="Segoe UI Light" panose="020B0502040204020203" pitchFamily="34" charset="0"/>
              </a:rPr>
              <a:t>machine </a:t>
            </a:r>
            <a:r>
              <a:rPr lang="es-ES" sz="1600" i="1" dirty="0" smtClean="0">
                <a:latin typeface="Segoe UI Light" panose="020B0502040204020203" pitchFamily="34" charset="0"/>
                <a:sym typeface="Wingdings" panose="05000000000000000000" pitchFamily="2" charset="2"/>
              </a:rPr>
              <a:t> machine </a:t>
            </a:r>
            <a:r>
              <a:rPr lang="es-ES" sz="1600" i="1" dirty="0" err="1" smtClean="0">
                <a:latin typeface="Segoe UI Light" panose="020B0502040204020203" pitchFamily="34" charset="0"/>
                <a:sym typeface="Wingdings" panose="05000000000000000000" pitchFamily="2" charset="2"/>
              </a:rPr>
              <a:t>settings</a:t>
            </a:r>
            <a:r>
              <a:rPr lang="es-ES" sz="1600" i="1" dirty="0" smtClean="0">
                <a:latin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s-ES" sz="1600" dirty="0" smtClean="0">
                <a:latin typeface="Segoe UI Light" panose="020B0502040204020203" pitchFamily="34" charset="0"/>
                <a:sym typeface="Wingdings" panose="05000000000000000000" pitchFamily="2" charset="2"/>
              </a:rPr>
              <a:t>se puede ir modificando el offset de la máquina. </a:t>
            </a: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28869" r="26309" b="33779"/>
          <a:stretch/>
        </p:blipFill>
        <p:spPr bwMode="auto">
          <a:xfrm>
            <a:off x="2123729" y="3240809"/>
            <a:ext cx="4581014" cy="291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123729" y="5373216"/>
            <a:ext cx="2290507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b="1" dirty="0" smtClean="0">
                <a:latin typeface="Segoe UI Light" panose="020B0502040204020203" pitchFamily="34" charset="0"/>
                <a:ea typeface="+mj-ea"/>
                <a:cs typeface="+mj-cs"/>
              </a:rPr>
              <a:t>4. ENCONTRAR XY OFFSET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1535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785786" y="3707191"/>
            <a:ext cx="7643866" cy="369881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sz="2000" b="1" dirty="0" err="1" smtClean="0">
                <a:latin typeface="Segoe UI Light" panose="020B0502040204020203" pitchFamily="34" charset="0"/>
              </a:rPr>
              <a:t>Esperamos</a:t>
            </a:r>
            <a:r>
              <a:rPr sz="2000" b="1" dirty="0" smtClean="0">
                <a:latin typeface="Segoe UI Light" panose="020B0502040204020203" pitchFamily="34" charset="0"/>
              </a:rPr>
              <a:t> </a:t>
            </a:r>
            <a:r>
              <a:rPr sz="2000" b="1" dirty="0" err="1" smtClean="0">
                <a:latin typeface="Segoe UI Light" panose="020B0502040204020203" pitchFamily="34" charset="0"/>
              </a:rPr>
              <a:t>que</a:t>
            </a:r>
            <a:r>
              <a:rPr sz="2000" b="1" dirty="0" smtClean="0">
                <a:latin typeface="Segoe UI Light" panose="020B0502040204020203" pitchFamily="34" charset="0"/>
              </a:rPr>
              <a:t> hay</a:t>
            </a:r>
            <a:r>
              <a:rPr lang="es-ES" sz="2000" b="1" smtClean="0">
                <a:latin typeface="Segoe UI Light" panose="020B0502040204020203" pitchFamily="34" charset="0"/>
              </a:rPr>
              <a:t>á</a:t>
            </a:r>
            <a:r>
              <a:rPr sz="2000" b="1" smtClean="0">
                <a:latin typeface="Segoe UI Light" panose="020B0502040204020203" pitchFamily="34" charset="0"/>
              </a:rPr>
              <a:t>is </a:t>
            </a:r>
            <a:r>
              <a:rPr sz="2000" b="1" dirty="0" err="1" smtClean="0">
                <a:latin typeface="Segoe UI Light" panose="020B0502040204020203" pitchFamily="34" charset="0"/>
              </a:rPr>
              <a:t>disfrutado</a:t>
            </a:r>
            <a:r>
              <a:rPr sz="2000" b="1" dirty="0" smtClean="0">
                <a:latin typeface="Segoe UI Light" panose="020B0502040204020203" pitchFamily="34" charset="0"/>
              </a:rPr>
              <a:t> de la </a:t>
            </a:r>
            <a:r>
              <a:rPr sz="2000" b="1" dirty="0" err="1" smtClean="0">
                <a:latin typeface="Segoe UI Light" panose="020B0502040204020203" pitchFamily="34" charset="0"/>
              </a:rPr>
              <a:t>experiencia</a:t>
            </a:r>
            <a:r>
              <a:rPr sz="2000" b="1" dirty="0" smtClean="0">
                <a:latin typeface="Segoe UI Light" panose="020B0502040204020203" pitchFamily="34" charset="0"/>
              </a:rPr>
              <a:t>!</a:t>
            </a:r>
            <a:br>
              <a:rPr sz="2000" b="1" dirty="0" smtClean="0">
                <a:latin typeface="Segoe UI Light" panose="020B0502040204020203" pitchFamily="34" charset="0"/>
              </a:rPr>
            </a:br>
            <a:r>
              <a:rPr sz="2000" dirty="0" smtClean="0">
                <a:latin typeface="Segoe UI Light" panose="020B0502040204020203" pitchFamily="34" charset="0"/>
              </a:rPr>
              <a:t>No </a:t>
            </a:r>
            <a:r>
              <a:rPr sz="2000" dirty="0" err="1" smtClean="0">
                <a:latin typeface="Segoe UI Light" panose="020B0502040204020203" pitchFamily="34" charset="0"/>
              </a:rPr>
              <a:t>olvidéis</a:t>
            </a:r>
            <a:r>
              <a:rPr sz="2000" dirty="0" smtClean="0">
                <a:latin typeface="Segoe UI Light" panose="020B0502040204020203" pitchFamily="34" charset="0"/>
              </a:rPr>
              <a:t> </a:t>
            </a:r>
            <a:r>
              <a:rPr sz="2000" dirty="0" err="1" smtClean="0">
                <a:latin typeface="Segoe UI Light" panose="020B0502040204020203" pitchFamily="34" charset="0"/>
              </a:rPr>
              <a:t>seguirnos</a:t>
            </a:r>
            <a:r>
              <a:rPr sz="2000" dirty="0" smtClean="0">
                <a:latin typeface="Segoe UI Light" panose="020B0502040204020203" pitchFamily="34" charset="0"/>
              </a:rPr>
              <a:t> en Twitter, </a:t>
            </a:r>
            <a:r>
              <a:rPr sz="2000" dirty="0" err="1" smtClean="0">
                <a:latin typeface="Segoe UI Light" panose="020B0502040204020203" pitchFamily="34" charset="0"/>
              </a:rPr>
              <a:t>Facebook</a:t>
            </a:r>
            <a:r>
              <a:rPr sz="2000" dirty="0" smtClean="0">
                <a:latin typeface="Segoe UI Light" panose="020B0502040204020203" pitchFamily="34" charset="0"/>
              </a:rPr>
              <a:t> y Google+</a:t>
            </a:r>
            <a:endParaRPr lang="es-ES" sz="2000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C:\Users\mfelis\Downloads\BCN3D Technologies_Color_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12" y="1913434"/>
            <a:ext cx="4944952" cy="180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00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¿Qué es el Z offset?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>
              <a:latin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 smtClean="0">
              <a:latin typeface="Segoe UI Light" panose="020B0502040204020203" pitchFamily="34" charset="0"/>
            </a:endParaRPr>
          </a:p>
        </p:txBody>
      </p:sp>
      <p:sp>
        <p:nvSpPr>
          <p:cNvPr id="33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Z OFFSET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42910" y="1498611"/>
            <a:ext cx="7529490" cy="11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ES" sz="1600" dirty="0">
                <a:latin typeface="Segoe UI Light" panose="020B0502040204020203" pitchFamily="34" charset="0"/>
              </a:rPr>
              <a:t>El </a:t>
            </a:r>
            <a:r>
              <a:rPr lang="es-ES" sz="1600" b="1" dirty="0">
                <a:latin typeface="Segoe UI Light" panose="020B0502040204020203" pitchFamily="34" charset="0"/>
              </a:rPr>
              <a:t>Z offset </a:t>
            </a:r>
            <a:r>
              <a:rPr lang="es-ES" sz="1600" dirty="0">
                <a:latin typeface="Segoe UI Light" panose="020B0502040204020203" pitchFamily="34" charset="0"/>
              </a:rPr>
              <a:t>es la distancia Z entre la boquilla de cada extrusor. Las dos deberán estar a la misma altura. La arandela elástica </a:t>
            </a:r>
            <a:r>
              <a:rPr lang="es-ES" sz="1600" dirty="0" err="1">
                <a:latin typeface="Segoe UI Light" panose="020B0502040204020203" pitchFamily="34" charset="0"/>
              </a:rPr>
              <a:t>Clover</a:t>
            </a:r>
            <a:r>
              <a:rPr lang="es-ES" sz="1600" dirty="0">
                <a:latin typeface="Segoe UI Light" panose="020B0502040204020203" pitchFamily="34" charset="0"/>
              </a:rPr>
              <a:t> Dome que posee el segundo extrusor será la encargada de ajustar esta distancia. </a:t>
            </a:r>
          </a:p>
        </p:txBody>
      </p:sp>
      <p:sp>
        <p:nvSpPr>
          <p:cNvPr id="73" name="26 CuadroTexto"/>
          <p:cNvSpPr txBox="1"/>
          <p:nvPr/>
        </p:nvSpPr>
        <p:spPr>
          <a:xfrm>
            <a:off x="3864317" y="5312241"/>
            <a:ext cx="28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latin typeface="Segoe UI Light" panose="020B0502040204020203" pitchFamily="34" charset="0"/>
              </a:rPr>
              <a:t>Vista frontal</a:t>
            </a:r>
            <a:endParaRPr lang="es-ES" sz="1200" i="1" dirty="0">
              <a:latin typeface="Segoe UI Light" panose="020B0502040204020203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23528" y="3140968"/>
            <a:ext cx="8643854" cy="2249908"/>
            <a:chOff x="323528" y="4059412"/>
            <a:chExt cx="8643854" cy="2249908"/>
          </a:xfrm>
        </p:grpSpPr>
        <p:grpSp>
          <p:nvGrpSpPr>
            <p:cNvPr id="64" name="Grupo 63"/>
            <p:cNvGrpSpPr/>
            <p:nvPr/>
          </p:nvGrpSpPr>
          <p:grpSpPr>
            <a:xfrm>
              <a:off x="323528" y="4397966"/>
              <a:ext cx="8206017" cy="1911354"/>
              <a:chOff x="323528" y="4685998"/>
              <a:chExt cx="8206017" cy="1911354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323528" y="4725144"/>
                <a:ext cx="8206017" cy="1800200"/>
                <a:chOff x="614455" y="4365104"/>
                <a:chExt cx="8206017" cy="1800200"/>
              </a:xfrm>
            </p:grpSpPr>
            <p:grpSp>
              <p:nvGrpSpPr>
                <p:cNvPr id="38" name="Grupo 37"/>
                <p:cNvGrpSpPr/>
                <p:nvPr/>
              </p:nvGrpSpPr>
              <p:grpSpPr>
                <a:xfrm>
                  <a:off x="614455" y="4365104"/>
                  <a:ext cx="8206017" cy="1800200"/>
                  <a:chOff x="-105625" y="3501008"/>
                  <a:chExt cx="8206017" cy="1800200"/>
                </a:xfrm>
              </p:grpSpPr>
              <p:pic>
                <p:nvPicPr>
                  <p:cNvPr id="32" name="Imagen 3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708" t="82643" r="18762"/>
                  <a:stretch/>
                </p:blipFill>
                <p:spPr>
                  <a:xfrm>
                    <a:off x="3781796" y="3501008"/>
                    <a:ext cx="4318596" cy="1751560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Grupo 22"/>
                  <p:cNvGrpSpPr/>
                  <p:nvPr/>
                </p:nvGrpSpPr>
                <p:grpSpPr>
                  <a:xfrm>
                    <a:off x="-105625" y="3549648"/>
                    <a:ext cx="6333810" cy="1751560"/>
                    <a:chOff x="2538404" y="5257762"/>
                    <a:chExt cx="2760980" cy="763525"/>
                  </a:xfrm>
                </p:grpSpPr>
                <p:pic>
                  <p:nvPicPr>
                    <p:cNvPr id="24" name="Imagen 23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34" t="82643" r="53421"/>
                    <a:stretch/>
                  </p:blipFill>
                  <p:spPr>
                    <a:xfrm>
                      <a:off x="2538404" y="5257762"/>
                      <a:ext cx="1830662" cy="76352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5" name="Conector recto 24"/>
                    <p:cNvCxnSpPr/>
                    <p:nvPr/>
                  </p:nvCxnSpPr>
                  <p:spPr>
                    <a:xfrm flipH="1">
                      <a:off x="3070757" y="5949280"/>
                      <a:ext cx="2228627" cy="0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ector recto 25"/>
                    <p:cNvCxnSpPr/>
                    <p:nvPr/>
                  </p:nvCxnSpPr>
                  <p:spPr>
                    <a:xfrm flipH="1">
                      <a:off x="3070757" y="5877272"/>
                      <a:ext cx="1255564" cy="0"/>
                    </a:xfrm>
                    <a:prstGeom prst="lin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5" name="Conector recto de flecha 54"/>
                <p:cNvCxnSpPr/>
                <p:nvPr/>
              </p:nvCxnSpPr>
              <p:spPr>
                <a:xfrm>
                  <a:off x="1763688" y="5733256"/>
                  <a:ext cx="0" cy="33037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CuadroTexto 57"/>
                <p:cNvSpPr txBox="1"/>
                <p:nvPr/>
              </p:nvSpPr>
              <p:spPr>
                <a:xfrm>
                  <a:off x="755576" y="572396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>
                      <a:latin typeface="Segoe UI Light" panose="020B0502040204020203" pitchFamily="34" charset="0"/>
                    </a:rPr>
                    <a:t>Z offset</a:t>
                  </a:r>
                  <a:endParaRPr lang="ca-ES" dirty="0">
                    <a:latin typeface="Segoe UI Light" panose="020B0502040204020203" pitchFamily="34" charset="0"/>
                  </a:endParaRPr>
                </a:p>
              </p:txBody>
            </p:sp>
          </p:grpSp>
          <p:sp>
            <p:nvSpPr>
              <p:cNvPr id="61" name="Rectángulo 60"/>
              <p:cNvSpPr/>
              <p:nvPr/>
            </p:nvSpPr>
            <p:spPr>
              <a:xfrm>
                <a:off x="324209" y="4685998"/>
                <a:ext cx="7965820" cy="191135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74" name="26 CuadroTexto"/>
            <p:cNvSpPr txBox="1"/>
            <p:nvPr/>
          </p:nvSpPr>
          <p:spPr>
            <a:xfrm>
              <a:off x="2051720" y="4059412"/>
              <a:ext cx="1233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 smtClean="0">
                  <a:latin typeface="Segoe UI Light" panose="020B0502040204020203" pitchFamily="34" charset="0"/>
                </a:rPr>
                <a:t>Extrusor 1</a:t>
              </a:r>
              <a:endParaRPr lang="es-ES" sz="1600" i="1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27 CuadroTexto"/>
            <p:cNvSpPr txBox="1"/>
            <p:nvPr/>
          </p:nvSpPr>
          <p:spPr>
            <a:xfrm>
              <a:off x="5930594" y="4059412"/>
              <a:ext cx="303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 smtClean="0">
                  <a:latin typeface="Segoe UI Light" panose="020B0502040204020203" pitchFamily="34" charset="0"/>
                </a:rPr>
                <a:t>Extrusor 2</a:t>
              </a:r>
              <a:endParaRPr lang="es-ES" sz="1600" i="1" dirty="0">
                <a:latin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58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¿Qué es el XY offset?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>
              <a:latin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 smtClean="0">
              <a:latin typeface="Segoe UI Light" panose="020B0502040204020203" pitchFamily="34" charset="0"/>
            </a:endParaRPr>
          </a:p>
        </p:txBody>
      </p:sp>
      <p:sp>
        <p:nvSpPr>
          <p:cNvPr id="33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XY OFFSET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43" name="Grupo 42"/>
          <p:cNvGrpSpPr/>
          <p:nvPr/>
        </p:nvGrpSpPr>
        <p:grpSpPr>
          <a:xfrm>
            <a:off x="936030" y="1141049"/>
            <a:ext cx="7308378" cy="5672327"/>
            <a:chOff x="936030" y="1285065"/>
            <a:chExt cx="7308378" cy="5672327"/>
          </a:xfrm>
        </p:grpSpPr>
        <p:grpSp>
          <p:nvGrpSpPr>
            <p:cNvPr id="41" name="Grupo 40"/>
            <p:cNvGrpSpPr/>
            <p:nvPr/>
          </p:nvGrpSpPr>
          <p:grpSpPr>
            <a:xfrm>
              <a:off x="936030" y="1285065"/>
              <a:ext cx="7308378" cy="5672327"/>
              <a:chOff x="1337251" y="1468702"/>
              <a:chExt cx="6515113" cy="5056642"/>
            </a:xfrm>
          </p:grpSpPr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066487" y="739466"/>
                <a:ext cx="5056642" cy="6515113"/>
              </a:xfrm>
              <a:prstGeom prst="rect">
                <a:avLst/>
              </a:prstGeom>
            </p:spPr>
          </p:pic>
          <p:cxnSp>
            <p:nvCxnSpPr>
              <p:cNvPr id="22" name="Conector recto 21"/>
              <p:cNvCxnSpPr/>
              <p:nvPr/>
            </p:nvCxnSpPr>
            <p:spPr>
              <a:xfrm flipH="1">
                <a:off x="3059832" y="386104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>
              <a:xfrm flipH="1">
                <a:off x="3059832" y="4013448"/>
                <a:ext cx="208823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 flipV="1">
                <a:off x="4067944" y="2564904"/>
                <a:ext cx="0" cy="93610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>
              <a:xfrm flipV="1">
                <a:off x="5220072" y="2564904"/>
                <a:ext cx="0" cy="108012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>
                <a:off x="2974483" y="3775273"/>
                <a:ext cx="0" cy="33037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>
                <a:off x="4075354" y="2708920"/>
                <a:ext cx="114471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1" name="CuadroTexto 50"/>
            <p:cNvSpPr txBox="1"/>
            <p:nvPr/>
          </p:nvSpPr>
          <p:spPr>
            <a:xfrm>
              <a:off x="1727363" y="389770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Segoe UI Light" panose="020B0502040204020203" pitchFamily="34" charset="0"/>
                </a:rPr>
                <a:t>Y</a:t>
              </a:r>
              <a:r>
                <a:rPr lang="es-ES" dirty="0" smtClean="0">
                  <a:latin typeface="Segoe UI Light" panose="020B0502040204020203" pitchFamily="34" charset="0"/>
                </a:rPr>
                <a:t> offset</a:t>
              </a:r>
              <a:endParaRPr lang="ca-ES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4211960" y="226758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Segoe UI Light" panose="020B0502040204020203" pitchFamily="34" charset="0"/>
                </a:rPr>
                <a:t>X offset</a:t>
              </a:r>
              <a:endParaRPr lang="ca-ES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26 CuadroTexto"/>
            <p:cNvSpPr txBox="1"/>
            <p:nvPr/>
          </p:nvSpPr>
          <p:spPr>
            <a:xfrm>
              <a:off x="3451097" y="4530606"/>
              <a:ext cx="1233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 smtClean="0">
                  <a:latin typeface="Segoe UI Light" panose="020B0502040204020203" pitchFamily="34" charset="0"/>
                </a:rPr>
                <a:t>Extrusor 1</a:t>
              </a:r>
              <a:endParaRPr lang="es-ES" sz="1600" i="1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27 CuadroTexto"/>
            <p:cNvSpPr txBox="1"/>
            <p:nvPr/>
          </p:nvSpPr>
          <p:spPr>
            <a:xfrm>
              <a:off x="4672339" y="4530606"/>
              <a:ext cx="3036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 smtClean="0">
                  <a:latin typeface="Segoe UI Light" panose="020B0502040204020203" pitchFamily="34" charset="0"/>
                </a:rPr>
                <a:t>Extrusor 2</a:t>
              </a:r>
              <a:endParaRPr lang="es-ES" sz="1600" i="1" dirty="0">
                <a:latin typeface="Segoe UI Light" panose="020B0502040204020203" pitchFamily="34" charset="0"/>
              </a:endParaRPr>
            </a:p>
          </p:txBody>
        </p:sp>
      </p:grpSp>
      <p:sp>
        <p:nvSpPr>
          <p:cNvPr id="65" name="26 CuadroTexto"/>
          <p:cNvSpPr txBox="1"/>
          <p:nvPr/>
        </p:nvSpPr>
        <p:spPr>
          <a:xfrm>
            <a:off x="3864317" y="6525344"/>
            <a:ext cx="28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latin typeface="Segoe UI Light" panose="020B0502040204020203" pitchFamily="34" charset="0"/>
              </a:rPr>
              <a:t>Vista inferior</a:t>
            </a:r>
            <a:endParaRPr lang="es-ES" sz="1200" i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15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Una vez conocidos estos dos conceptos, el procedimiento a seguir para la calibración del doble extrusor es la siguiente: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smtClean="0">
                <a:latin typeface="Segoe UI Light" panose="020B0502040204020203" pitchFamily="34" charset="0"/>
              </a:rPr>
              <a:t>Calibrar el extrusor 1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smtClean="0">
                <a:latin typeface="Segoe UI Light" panose="020B0502040204020203" pitchFamily="34" charset="0"/>
              </a:rPr>
              <a:t>Calibrar el extrusor 2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smtClean="0">
                <a:latin typeface="Segoe UI Light" panose="020B0502040204020203" pitchFamily="34" charset="0"/>
              </a:rPr>
              <a:t>Acabar el montaje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smtClean="0">
                <a:latin typeface="Segoe UI Light" panose="020B0502040204020203" pitchFamily="34" charset="0"/>
              </a:rPr>
              <a:t>Encontrar el XY offset</a:t>
            </a:r>
            <a:endParaRPr lang="es-ES" sz="1600" dirty="0">
              <a:latin typeface="Segoe UI Light" panose="020B0502040204020203" pitchFamily="34" charset="0"/>
            </a:endParaRPr>
          </a:p>
        </p:txBody>
      </p:sp>
      <p:sp>
        <p:nvSpPr>
          <p:cNvPr id="19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PROCEDIMIENTO</a:t>
            </a:r>
            <a:r>
              <a:rPr kumimoji="0" lang="ca-E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 DE CALIBRACIÓN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969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1. CALIBRACIÓN EXTRUSO</a:t>
            </a:r>
            <a:r>
              <a:rPr lang="ca-ES" sz="2000" b="1" noProof="0" dirty="0" smtClean="0">
                <a:latin typeface="Segoe UI Light" panose="020B0502040204020203" pitchFamily="34" charset="0"/>
                <a:ea typeface="+mj-ea"/>
                <a:cs typeface="+mj-cs"/>
              </a:rPr>
              <a:t>R 1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9591" y="980728"/>
            <a:ext cx="7390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El primer extrusor se debe calibrar durante el montaje del </a:t>
            </a:r>
            <a:r>
              <a:rPr lang="es-ES" sz="1600" dirty="0" err="1" smtClean="0">
                <a:latin typeface="Segoe UI Light" panose="020B0502040204020203" pitchFamily="34" charset="0"/>
              </a:rPr>
              <a:t>upgrade</a:t>
            </a:r>
            <a:r>
              <a:rPr lang="es-ES" sz="1600" dirty="0" smtClean="0">
                <a:latin typeface="Segoe UI Light" panose="020B0502040204020203" pitchFamily="34" charset="0"/>
              </a:rPr>
              <a:t> Dual </a:t>
            </a:r>
            <a:r>
              <a:rPr lang="es-ES" sz="1600" dirty="0" err="1" smtClean="0">
                <a:latin typeface="Segoe UI Light" panose="020B0502040204020203" pitchFamily="34" charset="0"/>
              </a:rPr>
              <a:t>Extruder</a:t>
            </a:r>
            <a:r>
              <a:rPr lang="es-ES" sz="1600" dirty="0" smtClean="0">
                <a:latin typeface="Segoe UI Light" panose="020B0502040204020203" pitchFamily="34" charset="0"/>
              </a:rPr>
              <a:t>. En concreto, en el momento que se monta el carro en las barras lisas. Esto es debido a que de esta manera será más cómoda la calibración del segundo extrusor con los tornillos reguladores de la arandela elástica a la vista.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>
              <a:latin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 smtClean="0">
              <a:latin typeface="Segoe UI Light" panose="020B0502040204020203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30506" r="47975" b="26934"/>
          <a:stretch/>
        </p:blipFill>
        <p:spPr bwMode="auto">
          <a:xfrm>
            <a:off x="2627784" y="2862597"/>
            <a:ext cx="4176464" cy="304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30506" r="47975" b="26934"/>
          <a:stretch/>
        </p:blipFill>
        <p:spPr bwMode="auto">
          <a:xfrm>
            <a:off x="2090884" y="2557654"/>
            <a:ext cx="5250264" cy="382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6 CuadroTexto"/>
          <p:cNvSpPr txBox="1"/>
          <p:nvPr/>
        </p:nvSpPr>
        <p:spPr>
          <a:xfrm>
            <a:off x="3206742" y="6453336"/>
            <a:ext cx="123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latin typeface="Segoe UI Light" panose="020B0502040204020203" pitchFamily="34" charset="0"/>
              </a:rPr>
              <a:t>Extrusor 1</a:t>
            </a:r>
            <a:endParaRPr lang="es-ES" sz="1600" i="1" dirty="0">
              <a:latin typeface="Segoe UI Light" panose="020B0502040204020203" pitchFamily="34" charset="0"/>
            </a:endParaRPr>
          </a:p>
        </p:txBody>
      </p:sp>
      <p:sp>
        <p:nvSpPr>
          <p:cNvPr id="11" name="27 CuadroTexto"/>
          <p:cNvSpPr txBox="1"/>
          <p:nvPr/>
        </p:nvSpPr>
        <p:spPr>
          <a:xfrm>
            <a:off x="5207620" y="6453336"/>
            <a:ext cx="303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latin typeface="Segoe UI Light" panose="020B0502040204020203" pitchFamily="34" charset="0"/>
              </a:rPr>
              <a:t>Extrusor 2</a:t>
            </a:r>
            <a:endParaRPr lang="es-ES" sz="1600" i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03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Lo </a:t>
            </a:r>
            <a:r>
              <a:rPr lang="es-ES" sz="1600" dirty="0">
                <a:latin typeface="Segoe UI Light" panose="020B0502040204020203" pitchFamily="34" charset="0"/>
              </a:rPr>
              <a:t>primero que se debe hacer es apretar los </a:t>
            </a:r>
            <a:r>
              <a:rPr lang="es-ES" sz="1600" dirty="0" smtClean="0">
                <a:latin typeface="Segoe UI Light" panose="020B0502040204020203" pitchFamily="34" charset="0"/>
              </a:rPr>
              <a:t>3 tornillos </a:t>
            </a:r>
            <a:r>
              <a:rPr lang="es-ES" sz="1600" dirty="0">
                <a:latin typeface="Segoe UI Light" panose="020B0502040204020203" pitchFamily="34" charset="0"/>
              </a:rPr>
              <a:t>del extrusor que lleva la arandela elástica </a:t>
            </a:r>
            <a:r>
              <a:rPr lang="es-ES" sz="1600" dirty="0" err="1">
                <a:latin typeface="Segoe UI Light" panose="020B0502040204020203" pitchFamily="34" charset="0"/>
              </a:rPr>
              <a:t>Clover</a:t>
            </a:r>
            <a:r>
              <a:rPr lang="es-ES" sz="1600" dirty="0">
                <a:latin typeface="Segoe UI Light" panose="020B0502040204020203" pitchFamily="34" charset="0"/>
              </a:rPr>
              <a:t> </a:t>
            </a:r>
            <a:r>
              <a:rPr lang="es-ES" sz="1600" dirty="0" smtClean="0">
                <a:latin typeface="Segoe UI Light" panose="020B0502040204020203" pitchFamily="34" charset="0"/>
              </a:rPr>
              <a:t>Dome (Ext 2). </a:t>
            </a:r>
            <a:endParaRPr lang="es-ES" sz="1600" dirty="0">
              <a:latin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 smtClean="0">
              <a:latin typeface="Segoe UI Light" panose="020B0502040204020203" pitchFamily="34" charset="0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2027542" y="2564904"/>
            <a:ext cx="6859092" cy="3678353"/>
            <a:chOff x="2073697" y="2844850"/>
            <a:chExt cx="6859092" cy="3678353"/>
          </a:xfrm>
        </p:grpSpPr>
        <p:grpSp>
          <p:nvGrpSpPr>
            <p:cNvPr id="30" name="29 Grupo"/>
            <p:cNvGrpSpPr/>
            <p:nvPr/>
          </p:nvGrpSpPr>
          <p:grpSpPr>
            <a:xfrm>
              <a:off x="2073697" y="2844850"/>
              <a:ext cx="6859092" cy="3678353"/>
              <a:chOff x="305196" y="2699628"/>
              <a:chExt cx="6859092" cy="3678353"/>
            </a:xfrm>
          </p:grpSpPr>
          <p:grpSp>
            <p:nvGrpSpPr>
              <p:cNvPr id="6" name="5 Grupo"/>
              <p:cNvGrpSpPr/>
              <p:nvPr/>
            </p:nvGrpSpPr>
            <p:grpSpPr>
              <a:xfrm>
                <a:off x="869951" y="2844230"/>
                <a:ext cx="2963712" cy="3533751"/>
                <a:chOff x="1248248" y="2596554"/>
                <a:chExt cx="2963712" cy="3533751"/>
              </a:xfrm>
            </p:grpSpPr>
            <p:grpSp>
              <p:nvGrpSpPr>
                <p:cNvPr id="11" name="10 Grupo"/>
                <p:cNvGrpSpPr/>
                <p:nvPr/>
              </p:nvGrpSpPr>
              <p:grpSpPr>
                <a:xfrm>
                  <a:off x="1248248" y="2596554"/>
                  <a:ext cx="2813049" cy="3533751"/>
                  <a:chOff x="1248248" y="2596554"/>
                  <a:chExt cx="2813049" cy="3533751"/>
                </a:xfrm>
              </p:grpSpPr>
              <p:pic>
                <p:nvPicPr>
                  <p:cNvPr id="1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591" t="24746" r="21787" b="8789"/>
                  <a:stretch/>
                </p:blipFill>
                <p:spPr bwMode="auto">
                  <a:xfrm>
                    <a:off x="1524000" y="2888941"/>
                    <a:ext cx="2537297" cy="32413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667" t="36588" r="14167" b="47852"/>
                  <a:stretch/>
                </p:blipFill>
                <p:spPr bwMode="auto">
                  <a:xfrm>
                    <a:off x="1248248" y="2596554"/>
                    <a:ext cx="2747688" cy="3283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2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667" t="36588" r="14167" b="47852"/>
                <a:stretch/>
              </p:blipFill>
              <p:spPr bwMode="auto">
                <a:xfrm>
                  <a:off x="2408760" y="2596556"/>
                  <a:ext cx="1803200" cy="5847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9" name="28 Grupo"/>
              <p:cNvGrpSpPr/>
              <p:nvPr/>
            </p:nvGrpSpPr>
            <p:grpSpPr>
              <a:xfrm>
                <a:off x="305196" y="2699628"/>
                <a:ext cx="6859092" cy="3277490"/>
                <a:chOff x="305196" y="2699628"/>
                <a:chExt cx="6859092" cy="3277490"/>
              </a:xfrm>
            </p:grpSpPr>
            <p:sp>
              <p:nvSpPr>
                <p:cNvPr id="3" name="2 Forma libre"/>
                <p:cNvSpPr/>
                <p:nvPr/>
              </p:nvSpPr>
              <p:spPr>
                <a:xfrm>
                  <a:off x="3238500" y="2882900"/>
                  <a:ext cx="889000" cy="1816100"/>
                </a:xfrm>
                <a:custGeom>
                  <a:avLst/>
                  <a:gdLst>
                    <a:gd name="connsiteX0" fmla="*/ 0 w 889000"/>
                    <a:gd name="connsiteY0" fmla="*/ 1816100 h 1816100"/>
                    <a:gd name="connsiteX1" fmla="*/ 622300 w 889000"/>
                    <a:gd name="connsiteY1" fmla="*/ 1346200 h 1816100"/>
                    <a:gd name="connsiteX2" fmla="*/ 584200 w 889000"/>
                    <a:gd name="connsiteY2" fmla="*/ 355600 h 1816100"/>
                    <a:gd name="connsiteX3" fmla="*/ 889000 w 889000"/>
                    <a:gd name="connsiteY3" fmla="*/ 0 h 181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9000" h="1816100">
                      <a:moveTo>
                        <a:pt x="0" y="1816100"/>
                      </a:moveTo>
                      <a:cubicBezTo>
                        <a:pt x="262466" y="1702858"/>
                        <a:pt x="524933" y="1589617"/>
                        <a:pt x="622300" y="1346200"/>
                      </a:cubicBezTo>
                      <a:cubicBezTo>
                        <a:pt x="719667" y="1102783"/>
                        <a:pt x="539750" y="579967"/>
                        <a:pt x="584200" y="355600"/>
                      </a:cubicBezTo>
                      <a:cubicBezTo>
                        <a:pt x="628650" y="131233"/>
                        <a:pt x="795867" y="84667"/>
                        <a:pt x="889000" y="0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3 CuadroTexto"/>
                <p:cNvSpPr txBox="1"/>
                <p:nvPr/>
              </p:nvSpPr>
              <p:spPr>
                <a:xfrm>
                  <a:off x="4127500" y="2699628"/>
                  <a:ext cx="30367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i="1" dirty="0" smtClean="0">
                      <a:latin typeface="Segoe UI Light" panose="020B0502040204020203" pitchFamily="34" charset="0"/>
                    </a:rPr>
                    <a:t>Arandela elástica</a:t>
                  </a:r>
                  <a:endParaRPr lang="es-ES" sz="1600" i="1" dirty="0">
                    <a:latin typeface="Segoe UI Light" panose="020B0502040204020203" pitchFamily="34" charset="0"/>
                  </a:endParaRPr>
                </a:p>
              </p:txBody>
            </p:sp>
            <p:cxnSp>
              <p:nvCxnSpPr>
                <p:cNvPr id="15" name="14 Conector recto de flecha"/>
                <p:cNvCxnSpPr/>
                <p:nvPr/>
              </p:nvCxnSpPr>
              <p:spPr>
                <a:xfrm flipH="1" flipV="1">
                  <a:off x="946620" y="4797152"/>
                  <a:ext cx="1058864" cy="30524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24 Conector recto de flecha"/>
                <p:cNvCxnSpPr/>
                <p:nvPr/>
              </p:nvCxnSpPr>
              <p:spPr>
                <a:xfrm>
                  <a:off x="2987824" y="5445224"/>
                  <a:ext cx="720080" cy="18002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26 CuadroTexto"/>
                <p:cNvSpPr txBox="1"/>
                <p:nvPr/>
              </p:nvSpPr>
              <p:spPr>
                <a:xfrm>
                  <a:off x="305196" y="4509120"/>
                  <a:ext cx="30367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i="1" dirty="0" smtClean="0">
                      <a:latin typeface="Segoe UI Light" panose="020B0502040204020203" pitchFamily="34" charset="0"/>
                    </a:rPr>
                    <a:t>Ext 1</a:t>
                  </a:r>
                  <a:endParaRPr lang="es-ES" sz="1600" i="1" dirty="0">
                    <a:latin typeface="Segoe UI Light" panose="020B0502040204020203" pitchFamily="34" charset="0"/>
                  </a:endParaRPr>
                </a:p>
              </p:txBody>
            </p:sp>
            <p:sp>
              <p:nvSpPr>
                <p:cNvPr id="28" name="27 CuadroTexto"/>
                <p:cNvSpPr txBox="1"/>
                <p:nvPr/>
              </p:nvSpPr>
              <p:spPr>
                <a:xfrm>
                  <a:off x="3407420" y="5638564"/>
                  <a:ext cx="30367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i="1" dirty="0" smtClean="0">
                      <a:latin typeface="Segoe UI Light" panose="020B0502040204020203" pitchFamily="34" charset="0"/>
                    </a:rPr>
                    <a:t>Ext 2</a:t>
                  </a:r>
                  <a:endParaRPr lang="es-ES" sz="1600" i="1" dirty="0">
                    <a:latin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2" name="1 Elipse"/>
            <p:cNvSpPr/>
            <p:nvPr/>
          </p:nvSpPr>
          <p:spPr>
            <a:xfrm>
              <a:off x="4376528" y="4647784"/>
              <a:ext cx="648072" cy="6480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1. CALIBRACIÓN EXTRUSO</a:t>
            </a:r>
            <a:r>
              <a:rPr lang="ca-ES" sz="2000" b="1" noProof="0" dirty="0" smtClean="0">
                <a:latin typeface="Segoe UI Light" panose="020B0502040204020203" pitchFamily="34" charset="0"/>
                <a:ea typeface="+mj-ea"/>
                <a:cs typeface="+mj-cs"/>
              </a:rPr>
              <a:t>R 1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4402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Segoe UI Light" panose="020B0502040204020203" pitchFamily="34" charset="0"/>
              </a:rPr>
              <a:t>Esto servirá para tener el Extrusor 2 más alto que el Extrusor 1 y poder calibrar el 1 sin dañar el </a:t>
            </a:r>
            <a:r>
              <a:rPr lang="es-ES" sz="1600" dirty="0" smtClean="0">
                <a:latin typeface="Segoe UI Light" panose="020B0502040204020203" pitchFamily="34" charset="0"/>
              </a:rPr>
              <a:t>2. Nos debería quedar algo así:</a:t>
            </a:r>
            <a:endParaRPr lang="es-ES" sz="1600" dirty="0">
              <a:latin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>
              <a:latin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 smtClean="0">
              <a:latin typeface="Segoe UI Light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t="82643" r="53421"/>
          <a:stretch/>
        </p:blipFill>
        <p:spPr>
          <a:xfrm>
            <a:off x="4018402" y="2970034"/>
            <a:ext cx="4199619" cy="17515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8" t="82643" r="18762"/>
          <a:stretch/>
        </p:blipFill>
        <p:spPr>
          <a:xfrm>
            <a:off x="395536" y="2973584"/>
            <a:ext cx="4318596" cy="175156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899591" y="4649586"/>
            <a:ext cx="7318430" cy="219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1. CALIBRACIÓN EXTRUSO</a:t>
            </a:r>
            <a:r>
              <a:rPr lang="ca-ES" sz="2000" b="1" noProof="0" dirty="0" smtClean="0">
                <a:latin typeface="Segoe UI Light" panose="020B0502040204020203" pitchFamily="34" charset="0"/>
                <a:ea typeface="+mj-ea"/>
                <a:cs typeface="+mj-cs"/>
              </a:rPr>
              <a:t>R 1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22" name="26 CuadroTexto"/>
          <p:cNvSpPr txBox="1"/>
          <p:nvPr/>
        </p:nvSpPr>
        <p:spPr>
          <a:xfrm>
            <a:off x="1979712" y="4971963"/>
            <a:ext cx="123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latin typeface="Segoe UI Light" panose="020B0502040204020203" pitchFamily="34" charset="0"/>
              </a:rPr>
              <a:t>Extrusor 1</a:t>
            </a:r>
            <a:endParaRPr lang="es-ES" sz="1600" i="1" dirty="0">
              <a:latin typeface="Segoe UI Light" panose="020B0502040204020203" pitchFamily="34" charset="0"/>
            </a:endParaRPr>
          </a:p>
        </p:txBody>
      </p:sp>
      <p:sp>
        <p:nvSpPr>
          <p:cNvPr id="23" name="27 CuadroTexto"/>
          <p:cNvSpPr txBox="1"/>
          <p:nvPr/>
        </p:nvSpPr>
        <p:spPr>
          <a:xfrm>
            <a:off x="5652120" y="4971591"/>
            <a:ext cx="303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latin typeface="Segoe UI Light" panose="020B0502040204020203" pitchFamily="34" charset="0"/>
              </a:rPr>
              <a:t>Extrusor 2</a:t>
            </a:r>
            <a:endParaRPr lang="es-ES" sz="1600" i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26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99591" y="980728"/>
            <a:ext cx="7390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A continuación calibraremos el Extrusor 1 de la misma manera que se calibra la BCN3D+ con un solo extrusor. En las siguientes diapositivas se presenta un recordatorio de esta calibración.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>
              <a:latin typeface="Segoe UI Light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1600" dirty="0" smtClean="0">
              <a:latin typeface="Segoe UI Light" panose="020B0502040204020203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7" t="21745" r="19583" b="25521"/>
          <a:stretch/>
        </p:blipFill>
        <p:spPr bwMode="auto">
          <a:xfrm>
            <a:off x="2884624" y="2636912"/>
            <a:ext cx="3420370" cy="274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título"/>
          <p:cNvSpPr txBox="1">
            <a:spLocks/>
          </p:cNvSpPr>
          <p:nvPr/>
        </p:nvSpPr>
        <p:spPr>
          <a:xfrm>
            <a:off x="642910" y="285728"/>
            <a:ext cx="4857784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1. CALIBRACIÓN EXTRUSO</a:t>
            </a:r>
            <a:r>
              <a:rPr lang="ca-ES" sz="2000" b="1" noProof="0" dirty="0" smtClean="0">
                <a:latin typeface="Segoe UI Light" panose="020B0502040204020203" pitchFamily="34" charset="0"/>
                <a:ea typeface="+mj-ea"/>
                <a:cs typeface="+mj-cs"/>
              </a:rPr>
              <a:t>R 1</a:t>
            </a:r>
            <a:endParaRPr kumimoji="0" lang="ca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5589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1102</Words>
  <Application>Microsoft Office PowerPoint</Application>
  <PresentationFormat>Presentación en pantalla (4:3)</PresentationFormat>
  <Paragraphs>135</Paragraphs>
  <Slides>21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Tema de Office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Esperamos que hayáis disfrutado de la experiencia! No olvidéis seguirnos en Twitter, Facebook y Google+</vt:lpstr>
    </vt:vector>
  </TitlesOfParts>
  <Company>RepRapBCN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Funcionamiento BCN3D</dc:title>
  <dc:creator>Marc Felis Llena</dc:creator>
  <cp:lastModifiedBy>Marc Felis Llena</cp:lastModifiedBy>
  <cp:revision>130</cp:revision>
  <dcterms:created xsi:type="dcterms:W3CDTF">2013-05-17T08:20:34Z</dcterms:created>
  <dcterms:modified xsi:type="dcterms:W3CDTF">2015-05-29T11:13:28Z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Español</vt:lpwstr>
  </property>
</Properties>
</file>