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7" r:id="rId2"/>
    <p:sldId id="260" r:id="rId3"/>
    <p:sldId id="258" r:id="rId4"/>
    <p:sldId id="705" r:id="rId5"/>
    <p:sldId id="706" r:id="rId6"/>
    <p:sldId id="707" r:id="rId7"/>
    <p:sldId id="683" r:id="rId8"/>
    <p:sldId id="695" r:id="rId9"/>
    <p:sldId id="696" r:id="rId10"/>
    <p:sldId id="704" r:id="rId11"/>
    <p:sldId id="697" r:id="rId12"/>
    <p:sldId id="691" r:id="rId13"/>
    <p:sldId id="698" r:id="rId14"/>
    <p:sldId id="700" r:id="rId15"/>
    <p:sldId id="708" r:id="rId16"/>
    <p:sldId id="709" r:id="rId17"/>
    <p:sldId id="710" r:id="rId18"/>
    <p:sldId id="702" r:id="rId19"/>
    <p:sldId id="703" r:id="rId20"/>
    <p:sldId id="711" r:id="rId21"/>
    <p:sldId id="712" r:id="rId22"/>
    <p:sldId id="713" r:id="rId23"/>
    <p:sldId id="723" r:id="rId24"/>
    <p:sldId id="725" r:id="rId25"/>
    <p:sldId id="726" r:id="rId26"/>
    <p:sldId id="716" r:id="rId27"/>
    <p:sldId id="717" r:id="rId28"/>
    <p:sldId id="727" r:id="rId29"/>
    <p:sldId id="718" r:id="rId30"/>
    <p:sldId id="714" r:id="rId31"/>
    <p:sldId id="719" r:id="rId32"/>
    <p:sldId id="720" r:id="rId33"/>
    <p:sldId id="721" r:id="rId34"/>
    <p:sldId id="724" r:id="rId35"/>
    <p:sldId id="715" r:id="rId36"/>
    <p:sldId id="722" r:id="rId37"/>
    <p:sldId id="728" r:id="rId38"/>
    <p:sldId id="897" r:id="rId39"/>
    <p:sldId id="900" r:id="rId40"/>
    <p:sldId id="899" r:id="rId41"/>
    <p:sldId id="901" r:id="rId42"/>
    <p:sldId id="902" r:id="rId43"/>
    <p:sldId id="903" r:id="rId44"/>
    <p:sldId id="904" r:id="rId45"/>
    <p:sldId id="898" r:id="rId4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AF677-06CA-44AE-BAB0-66EE529848F0}" v="243" dt="2018-09-14T12:08:18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3" autoAdjust="0"/>
    <p:restoredTop sz="59214" autoAdjust="0"/>
  </p:normalViewPr>
  <p:slideViewPr>
    <p:cSldViewPr snapToGrid="0">
      <p:cViewPr varScale="1">
        <p:scale>
          <a:sx n="115" d="100"/>
          <a:sy n="115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7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45F84-236F-40D8-B864-17C48D35D62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ca-ES"/>
        </a:p>
      </dgm:t>
    </dgm:pt>
    <dgm:pt modelId="{DB4984D1-DF66-4317-961B-19B0FF2AFE2C}">
      <dgm:prSet custT="1"/>
      <dgm:spPr/>
      <dgm:t>
        <a:bodyPr/>
        <a:lstStyle/>
        <a:p>
          <a:r>
            <a:rPr lang="ca-ES" sz="2000" noProof="0" dirty="0"/>
            <a:t>Nou Programador</a:t>
          </a:r>
        </a:p>
      </dgm:t>
    </dgm:pt>
    <dgm:pt modelId="{207657BD-FF55-4A25-B90F-A60E4B94BA74}" type="parTrans" cxnId="{A5D98BB5-FC88-4F92-BC1F-F42A251D3E3E}">
      <dgm:prSet/>
      <dgm:spPr/>
      <dgm:t>
        <a:bodyPr/>
        <a:lstStyle/>
        <a:p>
          <a:endParaRPr lang="ca-ES" noProof="0" dirty="0"/>
        </a:p>
      </dgm:t>
    </dgm:pt>
    <dgm:pt modelId="{27D299B2-D2CD-48B2-8A23-CB2547D5C2B9}" type="sibTrans" cxnId="{A5D98BB5-FC88-4F92-BC1F-F42A251D3E3E}">
      <dgm:prSet/>
      <dgm:spPr/>
      <dgm:t>
        <a:bodyPr/>
        <a:lstStyle/>
        <a:p>
          <a:endParaRPr lang="ca-ES" noProof="0" dirty="0"/>
        </a:p>
      </dgm:t>
    </dgm:pt>
    <dgm:pt modelId="{45DAB79B-3947-465F-B586-7BA06252807A}">
      <dgm:prSet custT="1"/>
      <dgm:spPr/>
      <dgm:t>
        <a:bodyPr/>
        <a:lstStyle/>
        <a:p>
          <a:r>
            <a:rPr lang="ca-ES" sz="1600" noProof="0" dirty="0"/>
            <a:t>Popularitat</a:t>
          </a:r>
        </a:p>
      </dgm:t>
    </dgm:pt>
    <dgm:pt modelId="{F6083175-37CD-49D9-9C3B-41B2CEBAEFAA}" type="parTrans" cxnId="{9D1E8220-DF73-449C-A933-5E8BAAF7F9BF}">
      <dgm:prSet/>
      <dgm:spPr/>
      <dgm:t>
        <a:bodyPr/>
        <a:lstStyle/>
        <a:p>
          <a:endParaRPr lang="ca-ES" noProof="0" dirty="0"/>
        </a:p>
      </dgm:t>
    </dgm:pt>
    <dgm:pt modelId="{8A38BCB2-D419-4AE2-848B-EAF86C82EA83}" type="sibTrans" cxnId="{9D1E8220-DF73-449C-A933-5E8BAAF7F9BF}">
      <dgm:prSet/>
      <dgm:spPr/>
      <dgm:t>
        <a:bodyPr/>
        <a:lstStyle/>
        <a:p>
          <a:endParaRPr lang="ca-ES" noProof="0" dirty="0"/>
        </a:p>
      </dgm:t>
    </dgm:pt>
    <dgm:pt modelId="{C6D45B2E-A4EB-43D9-827F-117B22AE1CB5}">
      <dgm:prSet custT="1"/>
      <dgm:spPr/>
      <dgm:t>
        <a:bodyPr/>
        <a:lstStyle/>
        <a:p>
          <a:r>
            <a:rPr lang="ca-ES" sz="1600" noProof="0" dirty="0"/>
            <a:t>Demanda</a:t>
          </a:r>
        </a:p>
      </dgm:t>
    </dgm:pt>
    <dgm:pt modelId="{90847BE9-F0A1-4118-99DF-B2FA444862D4}" type="parTrans" cxnId="{A0A16CBE-4A14-4338-B151-7D9263970994}">
      <dgm:prSet/>
      <dgm:spPr/>
      <dgm:t>
        <a:bodyPr/>
        <a:lstStyle/>
        <a:p>
          <a:endParaRPr lang="ca-ES" noProof="0" dirty="0"/>
        </a:p>
      </dgm:t>
    </dgm:pt>
    <dgm:pt modelId="{4853E0E3-4035-4B5F-82F3-0C030C1C616D}" type="sibTrans" cxnId="{A0A16CBE-4A14-4338-B151-7D9263970994}">
      <dgm:prSet/>
      <dgm:spPr/>
      <dgm:t>
        <a:bodyPr/>
        <a:lstStyle/>
        <a:p>
          <a:endParaRPr lang="ca-ES" noProof="0" dirty="0"/>
        </a:p>
      </dgm:t>
    </dgm:pt>
    <dgm:pt modelId="{EEDBB531-2DCE-41F1-B6C8-545D501192BB}">
      <dgm:prSet custT="1"/>
      <dgm:spPr/>
      <dgm:t>
        <a:bodyPr/>
        <a:lstStyle/>
        <a:p>
          <a:r>
            <a:rPr lang="ca-ES" sz="1600" noProof="0" dirty="0"/>
            <a:t>Suport i recursos</a:t>
          </a:r>
        </a:p>
      </dgm:t>
    </dgm:pt>
    <dgm:pt modelId="{46FDD99D-2DE0-422C-AA27-EC2164702F7C}" type="parTrans" cxnId="{0ADFFD6D-8A45-4035-8F83-4C422CD07161}">
      <dgm:prSet/>
      <dgm:spPr/>
      <dgm:t>
        <a:bodyPr/>
        <a:lstStyle/>
        <a:p>
          <a:endParaRPr lang="ca-ES" noProof="0" dirty="0"/>
        </a:p>
      </dgm:t>
    </dgm:pt>
    <dgm:pt modelId="{A7D32931-6A38-4F4D-99FF-7B371911804F}" type="sibTrans" cxnId="{0ADFFD6D-8A45-4035-8F83-4C422CD07161}">
      <dgm:prSet/>
      <dgm:spPr/>
      <dgm:t>
        <a:bodyPr/>
        <a:lstStyle/>
        <a:p>
          <a:endParaRPr lang="ca-ES" noProof="0" dirty="0"/>
        </a:p>
      </dgm:t>
    </dgm:pt>
    <dgm:pt modelId="{FC597833-4561-466B-87DA-DC64964B30C6}">
      <dgm:prSet custT="1"/>
      <dgm:spPr/>
      <dgm:t>
        <a:bodyPr/>
        <a:lstStyle/>
        <a:p>
          <a:r>
            <a:rPr lang="ca-ES" sz="2000" noProof="0" dirty="0"/>
            <a:t>Programador expert</a:t>
          </a:r>
        </a:p>
      </dgm:t>
    </dgm:pt>
    <dgm:pt modelId="{2A5BF7B0-8FA8-4DD1-AB6C-73B02D837103}" type="parTrans" cxnId="{6547E282-8F44-4324-B366-6C0F230CFA23}">
      <dgm:prSet/>
      <dgm:spPr/>
      <dgm:t>
        <a:bodyPr/>
        <a:lstStyle/>
        <a:p>
          <a:endParaRPr lang="ca-ES" noProof="0" dirty="0"/>
        </a:p>
      </dgm:t>
    </dgm:pt>
    <dgm:pt modelId="{3BE3C8DB-4C5C-4847-B866-68D08C727362}" type="sibTrans" cxnId="{6547E282-8F44-4324-B366-6C0F230CFA23}">
      <dgm:prSet/>
      <dgm:spPr/>
      <dgm:t>
        <a:bodyPr/>
        <a:lstStyle/>
        <a:p>
          <a:endParaRPr lang="ca-ES" noProof="0" dirty="0"/>
        </a:p>
      </dgm:t>
    </dgm:pt>
    <dgm:pt modelId="{14587016-E545-41FC-B151-764CDFC17312}">
      <dgm:prSet/>
      <dgm:spPr/>
      <dgm:t>
        <a:bodyPr/>
        <a:lstStyle/>
        <a:p>
          <a:r>
            <a:rPr lang="ca-ES" noProof="0" dirty="0"/>
            <a:t>Marc de desenvolupament estructurat i ben provat</a:t>
          </a:r>
        </a:p>
      </dgm:t>
    </dgm:pt>
    <dgm:pt modelId="{B83715FE-837A-46C0-AA2E-010DE03F6AFB}" type="parTrans" cxnId="{AE808138-B941-4DA8-ADE1-C4EE1A706471}">
      <dgm:prSet/>
      <dgm:spPr/>
      <dgm:t>
        <a:bodyPr/>
        <a:lstStyle/>
        <a:p>
          <a:endParaRPr lang="ca-ES" noProof="0" dirty="0"/>
        </a:p>
      </dgm:t>
    </dgm:pt>
    <dgm:pt modelId="{AEA4A87E-9841-4897-A036-97F813EB55DE}" type="sibTrans" cxnId="{AE808138-B941-4DA8-ADE1-C4EE1A706471}">
      <dgm:prSet/>
      <dgm:spPr/>
      <dgm:t>
        <a:bodyPr/>
        <a:lstStyle/>
        <a:p>
          <a:endParaRPr lang="ca-ES" noProof="0" dirty="0"/>
        </a:p>
      </dgm:t>
    </dgm:pt>
    <dgm:pt modelId="{9C0836E6-B2EF-4235-AF44-6ADD891ED6E8}">
      <dgm:prSet/>
      <dgm:spPr/>
      <dgm:t>
        <a:bodyPr/>
        <a:lstStyle/>
        <a:p>
          <a:r>
            <a:rPr lang="ca-ES" noProof="0" dirty="0"/>
            <a:t>Productivitat</a:t>
          </a:r>
        </a:p>
      </dgm:t>
    </dgm:pt>
    <dgm:pt modelId="{938518B8-8908-445F-ADAE-044DC08B2DD9}" type="parTrans" cxnId="{D1754926-2860-4D39-B3D9-0C33835133C1}">
      <dgm:prSet/>
      <dgm:spPr/>
      <dgm:t>
        <a:bodyPr/>
        <a:lstStyle/>
        <a:p>
          <a:endParaRPr lang="ca-ES" noProof="0" dirty="0"/>
        </a:p>
      </dgm:t>
    </dgm:pt>
    <dgm:pt modelId="{CB5A310D-6D11-4249-9BE6-190A169730C5}" type="sibTrans" cxnId="{D1754926-2860-4D39-B3D9-0C33835133C1}">
      <dgm:prSet/>
      <dgm:spPr/>
      <dgm:t>
        <a:bodyPr/>
        <a:lstStyle/>
        <a:p>
          <a:endParaRPr lang="ca-ES" noProof="0" dirty="0"/>
        </a:p>
      </dgm:t>
    </dgm:pt>
    <dgm:pt modelId="{C84AFBF2-5C9E-4531-9DEC-311D2150A378}">
      <dgm:prSet/>
      <dgm:spPr/>
      <dgm:t>
        <a:bodyPr/>
        <a:lstStyle/>
        <a:p>
          <a:r>
            <a:rPr lang="ca-ES" noProof="0" dirty="0"/>
            <a:t>Consistència (i suport </a:t>
          </a:r>
          <a:r>
            <a:rPr lang="ca-ES" noProof="0" dirty="0" err="1"/>
            <a:t>multiplataforma</a:t>
          </a:r>
          <a:r>
            <a:rPr lang="ca-ES" noProof="0" dirty="0"/>
            <a:t> i multi-navegador)</a:t>
          </a:r>
        </a:p>
      </dgm:t>
    </dgm:pt>
    <dgm:pt modelId="{E53695FE-B5D0-4E8D-BE67-5A5BC3147C69}" type="parTrans" cxnId="{2B6CB501-84B6-4C91-82E9-B4DB1D6D8678}">
      <dgm:prSet/>
      <dgm:spPr/>
      <dgm:t>
        <a:bodyPr/>
        <a:lstStyle/>
        <a:p>
          <a:endParaRPr lang="ca-ES" noProof="0" dirty="0"/>
        </a:p>
      </dgm:t>
    </dgm:pt>
    <dgm:pt modelId="{FA1CF1F1-6E62-435B-9EC9-ED791C7E95D6}" type="sibTrans" cxnId="{2B6CB501-84B6-4C91-82E9-B4DB1D6D8678}">
      <dgm:prSet/>
      <dgm:spPr/>
      <dgm:t>
        <a:bodyPr/>
        <a:lstStyle/>
        <a:p>
          <a:endParaRPr lang="ca-ES" noProof="0" dirty="0"/>
        </a:p>
      </dgm:t>
    </dgm:pt>
    <dgm:pt modelId="{BCC7E15E-C0EE-4392-B641-C7C006A28D0F}">
      <dgm:prSet custT="1"/>
      <dgm:spPr/>
      <dgm:t>
        <a:bodyPr/>
        <a:lstStyle/>
        <a:p>
          <a:r>
            <a:rPr lang="ca-ES" sz="2000" noProof="0" dirty="0"/>
            <a:t>Cap de Projecte</a:t>
          </a:r>
        </a:p>
      </dgm:t>
    </dgm:pt>
    <dgm:pt modelId="{DE319400-36E0-4DEB-B23E-B8DB5518F226}" type="parTrans" cxnId="{C928A237-CD6F-4785-96BF-2F038AC1CC34}">
      <dgm:prSet/>
      <dgm:spPr/>
      <dgm:t>
        <a:bodyPr/>
        <a:lstStyle/>
        <a:p>
          <a:endParaRPr lang="ca-ES" noProof="0" dirty="0"/>
        </a:p>
      </dgm:t>
    </dgm:pt>
    <dgm:pt modelId="{84396B3C-CF72-4A98-A7BB-C63020715E73}" type="sibTrans" cxnId="{C928A237-CD6F-4785-96BF-2F038AC1CC34}">
      <dgm:prSet/>
      <dgm:spPr/>
      <dgm:t>
        <a:bodyPr/>
        <a:lstStyle/>
        <a:p>
          <a:endParaRPr lang="ca-ES" noProof="0" dirty="0"/>
        </a:p>
      </dgm:t>
    </dgm:pt>
    <dgm:pt modelId="{890AD840-8464-400D-84C5-C60A03A5BDCA}">
      <dgm:prSet/>
      <dgm:spPr/>
      <dgm:t>
        <a:bodyPr/>
        <a:lstStyle/>
        <a:p>
          <a:r>
            <a:rPr lang="ca-ES" noProof="0" dirty="0"/>
            <a:t>Eficiència</a:t>
          </a:r>
        </a:p>
      </dgm:t>
    </dgm:pt>
    <dgm:pt modelId="{696A7AE4-59A1-4376-B196-DE8B9A72CF13}" type="parTrans" cxnId="{6D6A96D3-1DF1-4F21-B2F7-DDE34A18E023}">
      <dgm:prSet/>
      <dgm:spPr/>
      <dgm:t>
        <a:bodyPr/>
        <a:lstStyle/>
        <a:p>
          <a:endParaRPr lang="ca-ES" noProof="0" dirty="0"/>
        </a:p>
      </dgm:t>
    </dgm:pt>
    <dgm:pt modelId="{1B61AF39-3C17-4D6C-90FB-F5E643EFF8C0}" type="sibTrans" cxnId="{6D6A96D3-1DF1-4F21-B2F7-DDE34A18E023}">
      <dgm:prSet/>
      <dgm:spPr/>
      <dgm:t>
        <a:bodyPr/>
        <a:lstStyle/>
        <a:p>
          <a:endParaRPr lang="ca-ES" noProof="0" dirty="0"/>
        </a:p>
      </dgm:t>
    </dgm:pt>
    <dgm:pt modelId="{CD0A7375-09C2-40D6-AF16-1DC1AA10F36B}">
      <dgm:prSet/>
      <dgm:spPr/>
      <dgm:t>
        <a:bodyPr/>
        <a:lstStyle/>
        <a:p>
          <a:r>
            <a:rPr lang="ca-ES" noProof="0" dirty="0"/>
            <a:t>Longevitat (</a:t>
          </a:r>
          <a:r>
            <a:rPr lang="ca-ES" noProof="0" dirty="0" err="1"/>
            <a:t>Google</a:t>
          </a:r>
          <a:r>
            <a:rPr lang="ca-ES" noProof="0" dirty="0"/>
            <a:t>/Microsoft donaran suport continuat en el temps)</a:t>
          </a:r>
        </a:p>
      </dgm:t>
    </dgm:pt>
    <dgm:pt modelId="{477749AF-4316-4F84-ADA0-F0694E98FC87}" type="parTrans" cxnId="{C957F95D-5BD4-4229-92F3-8B40314EE5B9}">
      <dgm:prSet/>
      <dgm:spPr/>
      <dgm:t>
        <a:bodyPr/>
        <a:lstStyle/>
        <a:p>
          <a:endParaRPr lang="ca-ES" noProof="0" dirty="0"/>
        </a:p>
      </dgm:t>
    </dgm:pt>
    <dgm:pt modelId="{42804A4B-6B2D-438E-A291-1B8206218C91}" type="sibTrans" cxnId="{C957F95D-5BD4-4229-92F3-8B40314EE5B9}">
      <dgm:prSet/>
      <dgm:spPr/>
      <dgm:t>
        <a:bodyPr/>
        <a:lstStyle/>
        <a:p>
          <a:endParaRPr lang="ca-ES" noProof="0" dirty="0"/>
        </a:p>
      </dgm:t>
    </dgm:pt>
    <dgm:pt modelId="{71AF2AD7-5EE8-4897-ACB9-9703A0A02B17}">
      <dgm:prSet custT="1"/>
      <dgm:spPr/>
      <dgm:t>
        <a:bodyPr/>
        <a:lstStyle/>
        <a:p>
          <a:r>
            <a:rPr lang="ca-ES" sz="1600" noProof="0" dirty="0"/>
            <a:t>Front-End</a:t>
          </a:r>
        </a:p>
      </dgm:t>
    </dgm:pt>
    <dgm:pt modelId="{5727549B-9791-4E04-B4B2-0C2CAD4AEE37}" type="parTrans" cxnId="{CA571A9E-78B5-4343-BCD7-3C496E72BF75}">
      <dgm:prSet/>
      <dgm:spPr/>
      <dgm:t>
        <a:bodyPr/>
        <a:lstStyle/>
        <a:p>
          <a:endParaRPr lang="ca-ES" noProof="0" dirty="0"/>
        </a:p>
      </dgm:t>
    </dgm:pt>
    <dgm:pt modelId="{1DFE857A-271F-4DD8-8899-79780C686533}" type="sibTrans" cxnId="{CA571A9E-78B5-4343-BCD7-3C496E72BF75}">
      <dgm:prSet/>
      <dgm:spPr/>
      <dgm:t>
        <a:bodyPr/>
        <a:lstStyle/>
        <a:p>
          <a:endParaRPr lang="ca-ES" noProof="0" dirty="0"/>
        </a:p>
      </dgm:t>
    </dgm:pt>
    <dgm:pt modelId="{97C6F8B4-2CF2-43C8-B67A-97BD33AAB88E}" type="pres">
      <dgm:prSet presAssocID="{34C45F84-236F-40D8-B864-17C48D35D625}" presName="Name0" presStyleCnt="0">
        <dgm:presLayoutVars>
          <dgm:dir/>
          <dgm:animLvl val="lvl"/>
          <dgm:resizeHandles val="exact"/>
        </dgm:presLayoutVars>
      </dgm:prSet>
      <dgm:spPr/>
    </dgm:pt>
    <dgm:pt modelId="{08698848-69A2-4521-B54D-F4CD64A1E848}" type="pres">
      <dgm:prSet presAssocID="{DB4984D1-DF66-4317-961B-19B0FF2AFE2C}" presName="linNode" presStyleCnt="0"/>
      <dgm:spPr/>
    </dgm:pt>
    <dgm:pt modelId="{022048B7-E685-4988-AC15-A1CD00A5BB19}" type="pres">
      <dgm:prSet presAssocID="{DB4984D1-DF66-4317-961B-19B0FF2AFE2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AE5CB57-E8C6-46AE-A479-39156A03586B}" type="pres">
      <dgm:prSet presAssocID="{DB4984D1-DF66-4317-961B-19B0FF2AFE2C}" presName="descendantText" presStyleLbl="alignAccFollowNode1" presStyleIdx="0" presStyleCnt="3">
        <dgm:presLayoutVars>
          <dgm:bulletEnabled val="1"/>
        </dgm:presLayoutVars>
      </dgm:prSet>
      <dgm:spPr/>
    </dgm:pt>
    <dgm:pt modelId="{BE019F7E-7034-4157-B963-E70F51189434}" type="pres">
      <dgm:prSet presAssocID="{27D299B2-D2CD-48B2-8A23-CB2547D5C2B9}" presName="sp" presStyleCnt="0"/>
      <dgm:spPr/>
    </dgm:pt>
    <dgm:pt modelId="{00552F8C-4D35-4662-8658-36E79BEFA052}" type="pres">
      <dgm:prSet presAssocID="{FC597833-4561-466B-87DA-DC64964B30C6}" presName="linNode" presStyleCnt="0"/>
      <dgm:spPr/>
    </dgm:pt>
    <dgm:pt modelId="{C1DF12B1-E321-4B9B-8004-184B711FAC15}" type="pres">
      <dgm:prSet presAssocID="{FC597833-4561-466B-87DA-DC64964B30C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F1728E0-C1DB-41E7-B722-EB5BA7DB793F}" type="pres">
      <dgm:prSet presAssocID="{FC597833-4561-466B-87DA-DC64964B30C6}" presName="descendantText" presStyleLbl="alignAccFollowNode1" presStyleIdx="1" presStyleCnt="3">
        <dgm:presLayoutVars>
          <dgm:bulletEnabled val="1"/>
        </dgm:presLayoutVars>
      </dgm:prSet>
      <dgm:spPr/>
    </dgm:pt>
    <dgm:pt modelId="{C07854EA-F661-4059-8124-92BC3D3B8E91}" type="pres">
      <dgm:prSet presAssocID="{3BE3C8DB-4C5C-4847-B866-68D08C727362}" presName="sp" presStyleCnt="0"/>
      <dgm:spPr/>
    </dgm:pt>
    <dgm:pt modelId="{FB1AD427-B3C5-4727-B230-54D7C4896A4A}" type="pres">
      <dgm:prSet presAssocID="{BCC7E15E-C0EE-4392-B641-C7C006A28D0F}" presName="linNode" presStyleCnt="0"/>
      <dgm:spPr/>
    </dgm:pt>
    <dgm:pt modelId="{E0805EA2-CA69-4847-BAC6-C4E6E254D362}" type="pres">
      <dgm:prSet presAssocID="{BCC7E15E-C0EE-4392-B641-C7C006A28D0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D161FE5-E037-45C4-BCA2-6298BD45C050}" type="pres">
      <dgm:prSet presAssocID="{BCC7E15E-C0EE-4392-B641-C7C006A28D0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B6CB501-84B6-4C91-82E9-B4DB1D6D8678}" srcId="{FC597833-4561-466B-87DA-DC64964B30C6}" destId="{C84AFBF2-5C9E-4531-9DEC-311D2150A378}" srcOrd="2" destOrd="0" parTransId="{E53695FE-B5D0-4E8D-BE67-5A5BC3147C69}" sibTransId="{FA1CF1F1-6E62-435B-9EC9-ED791C7E95D6}"/>
    <dgm:cxn modelId="{F3EA7517-3380-45A5-95BD-A95D2AA80CD9}" type="presOf" srcId="{EEDBB531-2DCE-41F1-B6C8-545D501192BB}" destId="{5AE5CB57-E8C6-46AE-A479-39156A03586B}" srcOrd="0" destOrd="2" presId="urn:microsoft.com/office/officeart/2005/8/layout/vList5"/>
    <dgm:cxn modelId="{9D1E8220-DF73-449C-A933-5E8BAAF7F9BF}" srcId="{DB4984D1-DF66-4317-961B-19B0FF2AFE2C}" destId="{45DAB79B-3947-465F-B586-7BA06252807A}" srcOrd="0" destOrd="0" parTransId="{F6083175-37CD-49D9-9C3B-41B2CEBAEFAA}" sibTransId="{8A38BCB2-D419-4AE2-848B-EAF86C82EA83}"/>
    <dgm:cxn modelId="{D1754926-2860-4D39-B3D9-0C33835133C1}" srcId="{FC597833-4561-466B-87DA-DC64964B30C6}" destId="{9C0836E6-B2EF-4235-AF44-6ADD891ED6E8}" srcOrd="1" destOrd="0" parTransId="{938518B8-8908-445F-ADAE-044DC08B2DD9}" sibTransId="{CB5A310D-6D11-4249-9BE6-190A169730C5}"/>
    <dgm:cxn modelId="{07059027-2900-42B3-B0AE-524F75B7EB1B}" type="presOf" srcId="{14587016-E545-41FC-B151-764CDFC17312}" destId="{4F1728E0-C1DB-41E7-B722-EB5BA7DB793F}" srcOrd="0" destOrd="0" presId="urn:microsoft.com/office/officeart/2005/8/layout/vList5"/>
    <dgm:cxn modelId="{9F3FE12D-0350-455E-9265-745B217A2153}" type="presOf" srcId="{34C45F84-236F-40D8-B864-17C48D35D625}" destId="{97C6F8B4-2CF2-43C8-B67A-97BD33AAB88E}" srcOrd="0" destOrd="0" presId="urn:microsoft.com/office/officeart/2005/8/layout/vList5"/>
    <dgm:cxn modelId="{C928A237-CD6F-4785-96BF-2F038AC1CC34}" srcId="{34C45F84-236F-40D8-B864-17C48D35D625}" destId="{BCC7E15E-C0EE-4392-B641-C7C006A28D0F}" srcOrd="2" destOrd="0" parTransId="{DE319400-36E0-4DEB-B23E-B8DB5518F226}" sibTransId="{84396B3C-CF72-4A98-A7BB-C63020715E73}"/>
    <dgm:cxn modelId="{AE808138-B941-4DA8-ADE1-C4EE1A706471}" srcId="{FC597833-4561-466B-87DA-DC64964B30C6}" destId="{14587016-E545-41FC-B151-764CDFC17312}" srcOrd="0" destOrd="0" parTransId="{B83715FE-837A-46C0-AA2E-010DE03F6AFB}" sibTransId="{AEA4A87E-9841-4897-A036-97F813EB55DE}"/>
    <dgm:cxn modelId="{AA6CE65C-FD03-4B89-998B-AE06A914716B}" type="presOf" srcId="{C6D45B2E-A4EB-43D9-827F-117B22AE1CB5}" destId="{5AE5CB57-E8C6-46AE-A479-39156A03586B}" srcOrd="0" destOrd="1" presId="urn:microsoft.com/office/officeart/2005/8/layout/vList5"/>
    <dgm:cxn modelId="{C957F95D-5BD4-4229-92F3-8B40314EE5B9}" srcId="{BCC7E15E-C0EE-4392-B641-C7C006A28D0F}" destId="{CD0A7375-09C2-40D6-AF16-1DC1AA10F36B}" srcOrd="1" destOrd="0" parTransId="{477749AF-4316-4F84-ADA0-F0694E98FC87}" sibTransId="{42804A4B-6B2D-438E-A291-1B8206218C91}"/>
    <dgm:cxn modelId="{51204F4A-9CCB-4070-B98D-83D1684B39B0}" type="presOf" srcId="{FC597833-4561-466B-87DA-DC64964B30C6}" destId="{C1DF12B1-E321-4B9B-8004-184B711FAC15}" srcOrd="0" destOrd="0" presId="urn:microsoft.com/office/officeart/2005/8/layout/vList5"/>
    <dgm:cxn modelId="{0ADFFD6D-8A45-4035-8F83-4C422CD07161}" srcId="{DB4984D1-DF66-4317-961B-19B0FF2AFE2C}" destId="{EEDBB531-2DCE-41F1-B6C8-545D501192BB}" srcOrd="2" destOrd="0" parTransId="{46FDD99D-2DE0-422C-AA27-EC2164702F7C}" sibTransId="{A7D32931-6A38-4F4D-99FF-7B371911804F}"/>
    <dgm:cxn modelId="{E0F7147F-D1EA-4AD0-9846-1C5DCE3B4F33}" type="presOf" srcId="{BCC7E15E-C0EE-4392-B641-C7C006A28D0F}" destId="{E0805EA2-CA69-4847-BAC6-C4E6E254D362}" srcOrd="0" destOrd="0" presId="urn:microsoft.com/office/officeart/2005/8/layout/vList5"/>
    <dgm:cxn modelId="{6547E282-8F44-4324-B366-6C0F230CFA23}" srcId="{34C45F84-236F-40D8-B864-17C48D35D625}" destId="{FC597833-4561-466B-87DA-DC64964B30C6}" srcOrd="1" destOrd="0" parTransId="{2A5BF7B0-8FA8-4DD1-AB6C-73B02D837103}" sibTransId="{3BE3C8DB-4C5C-4847-B866-68D08C727362}"/>
    <dgm:cxn modelId="{CA571A9E-78B5-4343-BCD7-3C496E72BF75}" srcId="{DB4984D1-DF66-4317-961B-19B0FF2AFE2C}" destId="{71AF2AD7-5EE8-4897-ACB9-9703A0A02B17}" srcOrd="3" destOrd="0" parTransId="{5727549B-9791-4E04-B4B2-0C2CAD4AEE37}" sibTransId="{1DFE857A-271F-4DD8-8899-79780C686533}"/>
    <dgm:cxn modelId="{FBBE40A3-5D49-403D-BFCF-299463C948AA}" type="presOf" srcId="{890AD840-8464-400D-84C5-C60A03A5BDCA}" destId="{FD161FE5-E037-45C4-BCA2-6298BD45C050}" srcOrd="0" destOrd="0" presId="urn:microsoft.com/office/officeart/2005/8/layout/vList5"/>
    <dgm:cxn modelId="{E63C2EB1-5CC6-4A55-AE34-AAD95FCFE5C1}" type="presOf" srcId="{DB4984D1-DF66-4317-961B-19B0FF2AFE2C}" destId="{022048B7-E685-4988-AC15-A1CD00A5BB19}" srcOrd="0" destOrd="0" presId="urn:microsoft.com/office/officeart/2005/8/layout/vList5"/>
    <dgm:cxn modelId="{D7A3B5B3-8410-4DBA-8395-F813024083A6}" type="presOf" srcId="{71AF2AD7-5EE8-4897-ACB9-9703A0A02B17}" destId="{5AE5CB57-E8C6-46AE-A479-39156A03586B}" srcOrd="0" destOrd="3" presId="urn:microsoft.com/office/officeart/2005/8/layout/vList5"/>
    <dgm:cxn modelId="{A5D98BB5-FC88-4F92-BC1F-F42A251D3E3E}" srcId="{34C45F84-236F-40D8-B864-17C48D35D625}" destId="{DB4984D1-DF66-4317-961B-19B0FF2AFE2C}" srcOrd="0" destOrd="0" parTransId="{207657BD-FF55-4A25-B90F-A60E4B94BA74}" sibTransId="{27D299B2-D2CD-48B2-8A23-CB2547D5C2B9}"/>
    <dgm:cxn modelId="{A0A16CBE-4A14-4338-B151-7D9263970994}" srcId="{DB4984D1-DF66-4317-961B-19B0FF2AFE2C}" destId="{C6D45B2E-A4EB-43D9-827F-117B22AE1CB5}" srcOrd="1" destOrd="0" parTransId="{90847BE9-F0A1-4118-99DF-B2FA444862D4}" sibTransId="{4853E0E3-4035-4B5F-82F3-0C030C1C616D}"/>
    <dgm:cxn modelId="{BB609AC5-CB37-4DFF-A6F9-B6E7DAFBE0C9}" type="presOf" srcId="{45DAB79B-3947-465F-B586-7BA06252807A}" destId="{5AE5CB57-E8C6-46AE-A479-39156A03586B}" srcOrd="0" destOrd="0" presId="urn:microsoft.com/office/officeart/2005/8/layout/vList5"/>
    <dgm:cxn modelId="{6D6A96D3-1DF1-4F21-B2F7-DDE34A18E023}" srcId="{BCC7E15E-C0EE-4392-B641-C7C006A28D0F}" destId="{890AD840-8464-400D-84C5-C60A03A5BDCA}" srcOrd="0" destOrd="0" parTransId="{696A7AE4-59A1-4376-B196-DE8B9A72CF13}" sibTransId="{1B61AF39-3C17-4D6C-90FB-F5E643EFF8C0}"/>
    <dgm:cxn modelId="{3E8BE8F0-8451-43D2-BB8B-4C3CE1CD54A7}" type="presOf" srcId="{CD0A7375-09C2-40D6-AF16-1DC1AA10F36B}" destId="{FD161FE5-E037-45C4-BCA2-6298BD45C050}" srcOrd="0" destOrd="1" presId="urn:microsoft.com/office/officeart/2005/8/layout/vList5"/>
    <dgm:cxn modelId="{2795D7F7-9E6E-4BAF-BDA1-AF710E2972EE}" type="presOf" srcId="{9C0836E6-B2EF-4235-AF44-6ADD891ED6E8}" destId="{4F1728E0-C1DB-41E7-B722-EB5BA7DB793F}" srcOrd="0" destOrd="1" presId="urn:microsoft.com/office/officeart/2005/8/layout/vList5"/>
    <dgm:cxn modelId="{DF764FFB-35FE-4E14-AF3F-4D6628FF4891}" type="presOf" srcId="{C84AFBF2-5C9E-4531-9DEC-311D2150A378}" destId="{4F1728E0-C1DB-41E7-B722-EB5BA7DB793F}" srcOrd="0" destOrd="2" presId="urn:microsoft.com/office/officeart/2005/8/layout/vList5"/>
    <dgm:cxn modelId="{60BE7675-149D-4A29-9166-95F978AAB1B4}" type="presParOf" srcId="{97C6F8B4-2CF2-43C8-B67A-97BD33AAB88E}" destId="{08698848-69A2-4521-B54D-F4CD64A1E848}" srcOrd="0" destOrd="0" presId="urn:microsoft.com/office/officeart/2005/8/layout/vList5"/>
    <dgm:cxn modelId="{4C8AAF18-17D3-4D86-854E-C80CF91E5A3A}" type="presParOf" srcId="{08698848-69A2-4521-B54D-F4CD64A1E848}" destId="{022048B7-E685-4988-AC15-A1CD00A5BB19}" srcOrd="0" destOrd="0" presId="urn:microsoft.com/office/officeart/2005/8/layout/vList5"/>
    <dgm:cxn modelId="{A502B76B-3365-4F5C-AB3A-D3F5E239CEFF}" type="presParOf" srcId="{08698848-69A2-4521-B54D-F4CD64A1E848}" destId="{5AE5CB57-E8C6-46AE-A479-39156A03586B}" srcOrd="1" destOrd="0" presId="urn:microsoft.com/office/officeart/2005/8/layout/vList5"/>
    <dgm:cxn modelId="{B46926F0-4F26-475C-B391-8C39EE116021}" type="presParOf" srcId="{97C6F8B4-2CF2-43C8-B67A-97BD33AAB88E}" destId="{BE019F7E-7034-4157-B963-E70F51189434}" srcOrd="1" destOrd="0" presId="urn:microsoft.com/office/officeart/2005/8/layout/vList5"/>
    <dgm:cxn modelId="{9CDEB0EB-EF58-4D74-A8AD-FB9B7FE281FE}" type="presParOf" srcId="{97C6F8B4-2CF2-43C8-B67A-97BD33AAB88E}" destId="{00552F8C-4D35-4662-8658-36E79BEFA052}" srcOrd="2" destOrd="0" presId="urn:microsoft.com/office/officeart/2005/8/layout/vList5"/>
    <dgm:cxn modelId="{B155DB76-5916-4A35-BAD1-17AB7367F658}" type="presParOf" srcId="{00552F8C-4D35-4662-8658-36E79BEFA052}" destId="{C1DF12B1-E321-4B9B-8004-184B711FAC15}" srcOrd="0" destOrd="0" presId="urn:microsoft.com/office/officeart/2005/8/layout/vList5"/>
    <dgm:cxn modelId="{ED74E829-26D9-4249-8D58-2985A2EB96F7}" type="presParOf" srcId="{00552F8C-4D35-4662-8658-36E79BEFA052}" destId="{4F1728E0-C1DB-41E7-B722-EB5BA7DB793F}" srcOrd="1" destOrd="0" presId="urn:microsoft.com/office/officeart/2005/8/layout/vList5"/>
    <dgm:cxn modelId="{5E828F22-2850-432B-9CE6-86770DDAC68F}" type="presParOf" srcId="{97C6F8B4-2CF2-43C8-B67A-97BD33AAB88E}" destId="{C07854EA-F661-4059-8124-92BC3D3B8E91}" srcOrd="3" destOrd="0" presId="urn:microsoft.com/office/officeart/2005/8/layout/vList5"/>
    <dgm:cxn modelId="{4DA1B043-0425-452A-8DC9-3661D8C61839}" type="presParOf" srcId="{97C6F8B4-2CF2-43C8-B67A-97BD33AAB88E}" destId="{FB1AD427-B3C5-4727-B230-54D7C4896A4A}" srcOrd="4" destOrd="0" presId="urn:microsoft.com/office/officeart/2005/8/layout/vList5"/>
    <dgm:cxn modelId="{C0ECF0D8-0B8F-4BE5-87D2-2432DCFF71C7}" type="presParOf" srcId="{FB1AD427-B3C5-4727-B230-54D7C4896A4A}" destId="{E0805EA2-CA69-4847-BAC6-C4E6E254D362}" srcOrd="0" destOrd="0" presId="urn:microsoft.com/office/officeart/2005/8/layout/vList5"/>
    <dgm:cxn modelId="{D64F484A-C375-454A-AC9A-2885CCAA2B3E}" type="presParOf" srcId="{FB1AD427-B3C5-4727-B230-54D7C4896A4A}" destId="{FD161FE5-E037-45C4-BCA2-6298BD45C0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DE252-1274-4E4F-96C5-02676332A4B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ca-ES"/>
        </a:p>
      </dgm:t>
    </dgm:pt>
    <dgm:pt modelId="{33A8F3D3-2928-47E0-86E7-E1379FB7C17C}">
      <dgm:prSet/>
      <dgm:spPr/>
      <dgm:t>
        <a:bodyPr/>
        <a:lstStyle/>
        <a:p>
          <a:r>
            <a:rPr lang="es-ES" dirty="0" err="1"/>
            <a:t>Visualització</a:t>
          </a:r>
          <a:r>
            <a:rPr lang="es-ES" dirty="0"/>
            <a:t> </a:t>
          </a:r>
          <a:r>
            <a:rPr lang="es-ES" dirty="0" err="1"/>
            <a:t>òptima</a:t>
          </a:r>
          <a:r>
            <a:rPr lang="es-ES" dirty="0"/>
            <a:t> de la </a:t>
          </a:r>
          <a:r>
            <a:rPr lang="es-ES" dirty="0" err="1"/>
            <a:t>informació</a:t>
          </a:r>
          <a:endParaRPr lang="ca-ES" dirty="0"/>
        </a:p>
      </dgm:t>
    </dgm:pt>
    <dgm:pt modelId="{AA74C426-5BDA-448C-AD66-425B410333D0}" type="parTrans" cxnId="{6922705F-B88B-4144-870F-639D4D68155E}">
      <dgm:prSet/>
      <dgm:spPr/>
      <dgm:t>
        <a:bodyPr/>
        <a:lstStyle/>
        <a:p>
          <a:endParaRPr lang="ca-ES"/>
        </a:p>
      </dgm:t>
    </dgm:pt>
    <dgm:pt modelId="{DB7F58BE-7DBB-40CB-8607-D1235AC390CD}" type="sibTrans" cxnId="{6922705F-B88B-4144-870F-639D4D68155E}">
      <dgm:prSet/>
      <dgm:spPr/>
      <dgm:t>
        <a:bodyPr/>
        <a:lstStyle/>
        <a:p>
          <a:endParaRPr lang="ca-ES"/>
        </a:p>
      </dgm:t>
    </dgm:pt>
    <dgm:pt modelId="{BDBBD32C-21A2-439E-9800-0790C5D67153}">
      <dgm:prSet/>
      <dgm:spPr/>
      <dgm:t>
        <a:bodyPr/>
        <a:lstStyle/>
        <a:p>
          <a:r>
            <a:rPr lang="ca-ES" dirty="0"/>
            <a:t>Facilitat de lectura i navegació</a:t>
          </a:r>
        </a:p>
      </dgm:t>
    </dgm:pt>
    <dgm:pt modelId="{5F6B515D-8ABC-4F8C-9B82-4CB4C236540F}" type="parTrans" cxnId="{CF7FD60F-AEFE-4655-B413-5091B5040B49}">
      <dgm:prSet/>
      <dgm:spPr/>
      <dgm:t>
        <a:bodyPr/>
        <a:lstStyle/>
        <a:p>
          <a:endParaRPr lang="ca-ES"/>
        </a:p>
      </dgm:t>
    </dgm:pt>
    <dgm:pt modelId="{6C16AC7E-769D-45EF-9AC3-7CA9AC0EEFA8}" type="sibTrans" cxnId="{CF7FD60F-AEFE-4655-B413-5091B5040B49}">
      <dgm:prSet/>
      <dgm:spPr/>
      <dgm:t>
        <a:bodyPr/>
        <a:lstStyle/>
        <a:p>
          <a:endParaRPr lang="ca-ES"/>
        </a:p>
      </dgm:t>
    </dgm:pt>
    <dgm:pt modelId="{F532603E-82D7-4550-9D38-3E766A8504EF}">
      <dgm:prSet/>
      <dgm:spPr/>
      <dgm:t>
        <a:bodyPr/>
        <a:lstStyle/>
        <a:p>
          <a:r>
            <a:rPr lang="ca-ES" dirty="0"/>
            <a:t>Independència del dispositiu</a:t>
          </a:r>
        </a:p>
      </dgm:t>
    </dgm:pt>
    <dgm:pt modelId="{3F58FD57-3D71-4938-8A8D-BE61BB6DB604}" type="parTrans" cxnId="{825A75CB-8F81-45BA-88FA-851CA394CBC7}">
      <dgm:prSet/>
      <dgm:spPr/>
      <dgm:t>
        <a:bodyPr/>
        <a:lstStyle/>
        <a:p>
          <a:endParaRPr lang="ca-ES"/>
        </a:p>
      </dgm:t>
    </dgm:pt>
    <dgm:pt modelId="{C44BFE75-2806-47F1-83A2-B8C6A42B8E2B}" type="sibTrans" cxnId="{825A75CB-8F81-45BA-88FA-851CA394CBC7}">
      <dgm:prSet/>
      <dgm:spPr/>
      <dgm:t>
        <a:bodyPr/>
        <a:lstStyle/>
        <a:p>
          <a:endParaRPr lang="ca-ES"/>
        </a:p>
      </dgm:t>
    </dgm:pt>
    <dgm:pt modelId="{A701D9FC-994E-41DB-A6EC-0F33A63946A1}">
      <dgm:prSet/>
      <dgm:spPr/>
      <dgm:t>
        <a:bodyPr/>
        <a:lstStyle/>
        <a:p>
          <a:r>
            <a:rPr lang="ca-ES" dirty="0"/>
            <a:t>Compatibilitat navegadors</a:t>
          </a:r>
        </a:p>
      </dgm:t>
    </dgm:pt>
    <dgm:pt modelId="{6583AC86-6A7D-48A1-89EB-60C2FA54B4ED}" type="parTrans" cxnId="{BBA9A8EC-53AB-4B90-81E8-E8173077F661}">
      <dgm:prSet/>
      <dgm:spPr/>
      <dgm:t>
        <a:bodyPr/>
        <a:lstStyle/>
        <a:p>
          <a:endParaRPr lang="ca-ES"/>
        </a:p>
      </dgm:t>
    </dgm:pt>
    <dgm:pt modelId="{E84D55DD-ACF2-4430-A1C2-73307E1DA33F}" type="sibTrans" cxnId="{BBA9A8EC-53AB-4B90-81E8-E8173077F661}">
      <dgm:prSet/>
      <dgm:spPr/>
      <dgm:t>
        <a:bodyPr/>
        <a:lstStyle/>
        <a:p>
          <a:endParaRPr lang="ca-ES"/>
        </a:p>
      </dgm:t>
    </dgm:pt>
    <dgm:pt modelId="{C790D29A-30C9-4545-BCD7-0EE12979A44E}">
      <dgm:prSet/>
      <dgm:spPr/>
      <dgm:t>
        <a:bodyPr/>
        <a:lstStyle/>
        <a:p>
          <a:r>
            <a:rPr lang="ca-ES" dirty="0"/>
            <a:t>"Feedback" continu (qualsevol acció suposa una resposta)</a:t>
          </a:r>
        </a:p>
      </dgm:t>
    </dgm:pt>
    <dgm:pt modelId="{6AC80BA2-91E8-4578-A137-548C8BF7849F}" type="parTrans" cxnId="{98EAD9CD-2FFD-46A2-AA23-72C062E847FF}">
      <dgm:prSet/>
      <dgm:spPr/>
      <dgm:t>
        <a:bodyPr/>
        <a:lstStyle/>
        <a:p>
          <a:endParaRPr lang="ca-ES"/>
        </a:p>
      </dgm:t>
    </dgm:pt>
    <dgm:pt modelId="{567F67C3-EAE7-4799-BC72-6B10E121C826}" type="sibTrans" cxnId="{98EAD9CD-2FFD-46A2-AA23-72C062E847FF}">
      <dgm:prSet/>
      <dgm:spPr/>
      <dgm:t>
        <a:bodyPr/>
        <a:lstStyle/>
        <a:p>
          <a:endParaRPr lang="ca-ES"/>
        </a:p>
      </dgm:t>
    </dgm:pt>
    <dgm:pt modelId="{95C8BCCB-0A4F-47EF-BE8B-BEE3FA0A6868}">
      <dgm:prSet/>
      <dgm:spPr/>
      <dgm:t>
        <a:bodyPr/>
        <a:lstStyle/>
        <a:p>
          <a:r>
            <a:rPr lang="pt-BR" dirty="0"/>
            <a:t>Accés a dades de forma simplificada, mitjançant serveis Web</a:t>
          </a:r>
          <a:endParaRPr lang="ca-ES" dirty="0"/>
        </a:p>
      </dgm:t>
    </dgm:pt>
    <dgm:pt modelId="{A8208C63-61BD-4140-82A2-83B456101BDE}" type="parTrans" cxnId="{8A75DBE6-DCE7-4F91-9FB5-36762DF4EBDD}">
      <dgm:prSet/>
      <dgm:spPr/>
      <dgm:t>
        <a:bodyPr/>
        <a:lstStyle/>
        <a:p>
          <a:endParaRPr lang="ca-ES"/>
        </a:p>
      </dgm:t>
    </dgm:pt>
    <dgm:pt modelId="{CD725B2C-DF1C-4968-84F4-2AE53B28BAFB}" type="sibTrans" cxnId="{8A75DBE6-DCE7-4F91-9FB5-36762DF4EBDD}">
      <dgm:prSet/>
      <dgm:spPr/>
      <dgm:t>
        <a:bodyPr/>
        <a:lstStyle/>
        <a:p>
          <a:endParaRPr lang="ca-ES"/>
        </a:p>
      </dgm:t>
    </dgm:pt>
    <dgm:pt modelId="{8E75DD31-A2F7-4860-98C3-181E94B20007}">
      <dgm:prSet/>
      <dgm:spPr/>
      <dgm:t>
        <a:bodyPr/>
        <a:lstStyle/>
        <a:p>
          <a:r>
            <a:rPr lang="ca-ES" dirty="0"/>
            <a:t>Possibilitat de realitzar Test Unitaris</a:t>
          </a:r>
        </a:p>
      </dgm:t>
    </dgm:pt>
    <dgm:pt modelId="{5E039F7B-E1C5-4C2B-8062-B07FCD3EEF39}" type="parTrans" cxnId="{7F85DA53-2AB2-4F6B-9718-9405CD8561FE}">
      <dgm:prSet/>
      <dgm:spPr/>
      <dgm:t>
        <a:bodyPr/>
        <a:lstStyle/>
        <a:p>
          <a:endParaRPr lang="ca-ES"/>
        </a:p>
      </dgm:t>
    </dgm:pt>
    <dgm:pt modelId="{6B7242C6-72B0-49F5-BEFC-98C70D501BDA}" type="sibTrans" cxnId="{7F85DA53-2AB2-4F6B-9718-9405CD8561FE}">
      <dgm:prSet/>
      <dgm:spPr/>
      <dgm:t>
        <a:bodyPr/>
        <a:lstStyle/>
        <a:p>
          <a:endParaRPr lang="ca-ES"/>
        </a:p>
      </dgm:t>
    </dgm:pt>
    <dgm:pt modelId="{B6A3CDCF-4668-4BD6-9993-F7E3D7E398A1}">
      <dgm:prSet/>
      <dgm:spPr/>
      <dgm:t>
        <a:bodyPr/>
        <a:lstStyle/>
        <a:p>
          <a:r>
            <a:rPr lang="ca-ES" dirty="0"/>
            <a:t>Escalabilitat i manteniment</a:t>
          </a:r>
        </a:p>
      </dgm:t>
    </dgm:pt>
    <dgm:pt modelId="{1E406F8A-4C1C-4E67-BAE9-288C938A3ABE}" type="parTrans" cxnId="{D6B552C6-89FD-48EE-8866-5BA2AEA2D23D}">
      <dgm:prSet/>
      <dgm:spPr/>
      <dgm:t>
        <a:bodyPr/>
        <a:lstStyle/>
        <a:p>
          <a:endParaRPr lang="ca-ES"/>
        </a:p>
      </dgm:t>
    </dgm:pt>
    <dgm:pt modelId="{D6BA958C-EC1C-4488-98E0-65B030F7F011}" type="sibTrans" cxnId="{D6B552C6-89FD-48EE-8866-5BA2AEA2D23D}">
      <dgm:prSet/>
      <dgm:spPr/>
      <dgm:t>
        <a:bodyPr/>
        <a:lstStyle/>
        <a:p>
          <a:endParaRPr lang="ca-ES"/>
        </a:p>
      </dgm:t>
    </dgm:pt>
    <dgm:pt modelId="{081BF127-614F-489F-9035-90CDAA0F6F80}" type="pres">
      <dgm:prSet presAssocID="{80BDE252-1274-4E4F-96C5-02676332A4BC}" presName="linear" presStyleCnt="0">
        <dgm:presLayoutVars>
          <dgm:animLvl val="lvl"/>
          <dgm:resizeHandles val="exact"/>
        </dgm:presLayoutVars>
      </dgm:prSet>
      <dgm:spPr/>
    </dgm:pt>
    <dgm:pt modelId="{B2A7CBAD-C4C0-4D4A-BD50-79A499ECD0B0}" type="pres">
      <dgm:prSet presAssocID="{33A8F3D3-2928-47E0-86E7-E1379FB7C17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64DF5A-10A2-4491-8A39-A36D993DFC2E}" type="pres">
      <dgm:prSet presAssocID="{DB7F58BE-7DBB-40CB-8607-D1235AC390CD}" presName="spacer" presStyleCnt="0"/>
      <dgm:spPr/>
    </dgm:pt>
    <dgm:pt modelId="{1C32071A-6423-48E9-B904-10B9960D6AA0}" type="pres">
      <dgm:prSet presAssocID="{BDBBD32C-21A2-439E-9800-0790C5D6715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0793A26-8903-44D9-BB15-3D1EC3CADBA0}" type="pres">
      <dgm:prSet presAssocID="{6C16AC7E-769D-45EF-9AC3-7CA9AC0EEFA8}" presName="spacer" presStyleCnt="0"/>
      <dgm:spPr/>
    </dgm:pt>
    <dgm:pt modelId="{6C0CE3B7-A20D-4050-BEB5-14C6744DD152}" type="pres">
      <dgm:prSet presAssocID="{F532603E-82D7-4550-9D38-3E766A8504E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B2ABF43-51B4-4040-B469-E6CD13730F9B}" type="pres">
      <dgm:prSet presAssocID="{C44BFE75-2806-47F1-83A2-B8C6A42B8E2B}" presName="spacer" presStyleCnt="0"/>
      <dgm:spPr/>
    </dgm:pt>
    <dgm:pt modelId="{6486AE56-5AE5-4E59-8B0B-145EF593F3D4}" type="pres">
      <dgm:prSet presAssocID="{A701D9FC-994E-41DB-A6EC-0F33A63946A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7261AA2-0D45-4B9D-AA26-B4E32433D680}" type="pres">
      <dgm:prSet presAssocID="{E84D55DD-ACF2-4430-A1C2-73307E1DA33F}" presName="spacer" presStyleCnt="0"/>
      <dgm:spPr/>
    </dgm:pt>
    <dgm:pt modelId="{FB6D50B9-14A9-4E8E-8ADF-1FB71B2B040C}" type="pres">
      <dgm:prSet presAssocID="{C790D29A-30C9-4545-BCD7-0EE12979A44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E7B7EE9-4FA9-43C3-90C5-3E9910DFE318}" type="pres">
      <dgm:prSet presAssocID="{567F67C3-EAE7-4799-BC72-6B10E121C826}" presName="spacer" presStyleCnt="0"/>
      <dgm:spPr/>
    </dgm:pt>
    <dgm:pt modelId="{A4A5B619-DA49-477D-8DD4-46223E4E9E17}" type="pres">
      <dgm:prSet presAssocID="{95C8BCCB-0A4F-47EF-BE8B-BEE3FA0A686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5DB7C79-0CC9-4309-B84B-861D2EC099A7}" type="pres">
      <dgm:prSet presAssocID="{CD725B2C-DF1C-4968-84F4-2AE53B28BAFB}" presName="spacer" presStyleCnt="0"/>
      <dgm:spPr/>
    </dgm:pt>
    <dgm:pt modelId="{C096FFD3-4BEE-4999-A6AB-D34B40BBAFB7}" type="pres">
      <dgm:prSet presAssocID="{8E75DD31-A2F7-4860-98C3-181E94B2000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947DDBF-18B6-4946-B0B5-66F413CB27B8}" type="pres">
      <dgm:prSet presAssocID="{6B7242C6-72B0-49F5-BEFC-98C70D501BDA}" presName="spacer" presStyleCnt="0"/>
      <dgm:spPr/>
    </dgm:pt>
    <dgm:pt modelId="{6FACC63D-382A-46C5-8BC5-EA7037B4358C}" type="pres">
      <dgm:prSet presAssocID="{B6A3CDCF-4668-4BD6-9993-F7E3D7E398A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1A7AE0F-99F4-41CA-AF35-BDFDEF08E823}" type="presOf" srcId="{33A8F3D3-2928-47E0-86E7-E1379FB7C17C}" destId="{B2A7CBAD-C4C0-4D4A-BD50-79A499ECD0B0}" srcOrd="0" destOrd="0" presId="urn:microsoft.com/office/officeart/2005/8/layout/vList2"/>
    <dgm:cxn modelId="{CF7FD60F-AEFE-4655-B413-5091B5040B49}" srcId="{80BDE252-1274-4E4F-96C5-02676332A4BC}" destId="{BDBBD32C-21A2-439E-9800-0790C5D67153}" srcOrd="1" destOrd="0" parTransId="{5F6B515D-8ABC-4F8C-9B82-4CB4C236540F}" sibTransId="{6C16AC7E-769D-45EF-9AC3-7CA9AC0EEFA8}"/>
    <dgm:cxn modelId="{A18C9F10-5808-4A69-B4DB-5FA91F7E35CE}" type="presOf" srcId="{A701D9FC-994E-41DB-A6EC-0F33A63946A1}" destId="{6486AE56-5AE5-4E59-8B0B-145EF593F3D4}" srcOrd="0" destOrd="0" presId="urn:microsoft.com/office/officeart/2005/8/layout/vList2"/>
    <dgm:cxn modelId="{20F2961A-F0E8-4A1D-B86D-E0E75B691881}" type="presOf" srcId="{BDBBD32C-21A2-439E-9800-0790C5D67153}" destId="{1C32071A-6423-48E9-B904-10B9960D6AA0}" srcOrd="0" destOrd="0" presId="urn:microsoft.com/office/officeart/2005/8/layout/vList2"/>
    <dgm:cxn modelId="{6922705F-B88B-4144-870F-639D4D68155E}" srcId="{80BDE252-1274-4E4F-96C5-02676332A4BC}" destId="{33A8F3D3-2928-47E0-86E7-E1379FB7C17C}" srcOrd="0" destOrd="0" parTransId="{AA74C426-5BDA-448C-AD66-425B410333D0}" sibTransId="{DB7F58BE-7DBB-40CB-8607-D1235AC390CD}"/>
    <dgm:cxn modelId="{97F42B4F-F93C-4E55-9D20-CCB4134868B4}" type="presOf" srcId="{B6A3CDCF-4668-4BD6-9993-F7E3D7E398A1}" destId="{6FACC63D-382A-46C5-8BC5-EA7037B4358C}" srcOrd="0" destOrd="0" presId="urn:microsoft.com/office/officeart/2005/8/layout/vList2"/>
    <dgm:cxn modelId="{7F85DA53-2AB2-4F6B-9718-9405CD8561FE}" srcId="{80BDE252-1274-4E4F-96C5-02676332A4BC}" destId="{8E75DD31-A2F7-4860-98C3-181E94B20007}" srcOrd="6" destOrd="0" parTransId="{5E039F7B-E1C5-4C2B-8062-B07FCD3EEF39}" sibTransId="{6B7242C6-72B0-49F5-BEFC-98C70D501BDA}"/>
    <dgm:cxn modelId="{11E47B8A-A903-4E48-87DE-9F99DE4A4E73}" type="presOf" srcId="{F532603E-82D7-4550-9D38-3E766A8504EF}" destId="{6C0CE3B7-A20D-4050-BEB5-14C6744DD152}" srcOrd="0" destOrd="0" presId="urn:microsoft.com/office/officeart/2005/8/layout/vList2"/>
    <dgm:cxn modelId="{2E902B92-3783-4CEF-BA90-17B98F4465CC}" type="presOf" srcId="{C790D29A-30C9-4545-BCD7-0EE12979A44E}" destId="{FB6D50B9-14A9-4E8E-8ADF-1FB71B2B040C}" srcOrd="0" destOrd="0" presId="urn:microsoft.com/office/officeart/2005/8/layout/vList2"/>
    <dgm:cxn modelId="{FF0E6DAA-07D2-4F69-B884-863847A69792}" type="presOf" srcId="{80BDE252-1274-4E4F-96C5-02676332A4BC}" destId="{081BF127-614F-489F-9035-90CDAA0F6F80}" srcOrd="0" destOrd="0" presId="urn:microsoft.com/office/officeart/2005/8/layout/vList2"/>
    <dgm:cxn modelId="{A93C71AA-D9FC-4262-8897-2ED5F3FE5797}" type="presOf" srcId="{8E75DD31-A2F7-4860-98C3-181E94B20007}" destId="{C096FFD3-4BEE-4999-A6AB-D34B40BBAFB7}" srcOrd="0" destOrd="0" presId="urn:microsoft.com/office/officeart/2005/8/layout/vList2"/>
    <dgm:cxn modelId="{8B0992AC-1810-44F5-9EFF-43FC103D888C}" type="presOf" srcId="{95C8BCCB-0A4F-47EF-BE8B-BEE3FA0A6868}" destId="{A4A5B619-DA49-477D-8DD4-46223E4E9E17}" srcOrd="0" destOrd="0" presId="urn:microsoft.com/office/officeart/2005/8/layout/vList2"/>
    <dgm:cxn modelId="{D6B552C6-89FD-48EE-8866-5BA2AEA2D23D}" srcId="{80BDE252-1274-4E4F-96C5-02676332A4BC}" destId="{B6A3CDCF-4668-4BD6-9993-F7E3D7E398A1}" srcOrd="7" destOrd="0" parTransId="{1E406F8A-4C1C-4E67-BAE9-288C938A3ABE}" sibTransId="{D6BA958C-EC1C-4488-98E0-65B030F7F011}"/>
    <dgm:cxn modelId="{825A75CB-8F81-45BA-88FA-851CA394CBC7}" srcId="{80BDE252-1274-4E4F-96C5-02676332A4BC}" destId="{F532603E-82D7-4550-9D38-3E766A8504EF}" srcOrd="2" destOrd="0" parTransId="{3F58FD57-3D71-4938-8A8D-BE61BB6DB604}" sibTransId="{C44BFE75-2806-47F1-83A2-B8C6A42B8E2B}"/>
    <dgm:cxn modelId="{98EAD9CD-2FFD-46A2-AA23-72C062E847FF}" srcId="{80BDE252-1274-4E4F-96C5-02676332A4BC}" destId="{C790D29A-30C9-4545-BCD7-0EE12979A44E}" srcOrd="4" destOrd="0" parTransId="{6AC80BA2-91E8-4578-A137-548C8BF7849F}" sibTransId="{567F67C3-EAE7-4799-BC72-6B10E121C826}"/>
    <dgm:cxn modelId="{8A75DBE6-DCE7-4F91-9FB5-36762DF4EBDD}" srcId="{80BDE252-1274-4E4F-96C5-02676332A4BC}" destId="{95C8BCCB-0A4F-47EF-BE8B-BEE3FA0A6868}" srcOrd="5" destOrd="0" parTransId="{A8208C63-61BD-4140-82A2-83B456101BDE}" sibTransId="{CD725B2C-DF1C-4968-84F4-2AE53B28BAFB}"/>
    <dgm:cxn modelId="{BBA9A8EC-53AB-4B90-81E8-E8173077F661}" srcId="{80BDE252-1274-4E4F-96C5-02676332A4BC}" destId="{A701D9FC-994E-41DB-A6EC-0F33A63946A1}" srcOrd="3" destOrd="0" parTransId="{6583AC86-6A7D-48A1-89EB-60C2FA54B4ED}" sibTransId="{E84D55DD-ACF2-4430-A1C2-73307E1DA33F}"/>
    <dgm:cxn modelId="{18353A63-5F4D-4B43-9E3A-080E0C02F75B}" type="presParOf" srcId="{081BF127-614F-489F-9035-90CDAA0F6F80}" destId="{B2A7CBAD-C4C0-4D4A-BD50-79A499ECD0B0}" srcOrd="0" destOrd="0" presId="urn:microsoft.com/office/officeart/2005/8/layout/vList2"/>
    <dgm:cxn modelId="{B0D2C4BD-4312-4D1E-9C67-F1FAE9469FD8}" type="presParOf" srcId="{081BF127-614F-489F-9035-90CDAA0F6F80}" destId="{C664DF5A-10A2-4491-8A39-A36D993DFC2E}" srcOrd="1" destOrd="0" presId="urn:microsoft.com/office/officeart/2005/8/layout/vList2"/>
    <dgm:cxn modelId="{0A4AA61E-7AA7-4EB3-8C2D-0D9106CB32E7}" type="presParOf" srcId="{081BF127-614F-489F-9035-90CDAA0F6F80}" destId="{1C32071A-6423-48E9-B904-10B9960D6AA0}" srcOrd="2" destOrd="0" presId="urn:microsoft.com/office/officeart/2005/8/layout/vList2"/>
    <dgm:cxn modelId="{687DD28F-72D5-4D03-A199-C04ACA44B84A}" type="presParOf" srcId="{081BF127-614F-489F-9035-90CDAA0F6F80}" destId="{10793A26-8903-44D9-BB15-3D1EC3CADBA0}" srcOrd="3" destOrd="0" presId="urn:microsoft.com/office/officeart/2005/8/layout/vList2"/>
    <dgm:cxn modelId="{C997BF0A-61EE-45A5-AC02-2F379F36F923}" type="presParOf" srcId="{081BF127-614F-489F-9035-90CDAA0F6F80}" destId="{6C0CE3B7-A20D-4050-BEB5-14C6744DD152}" srcOrd="4" destOrd="0" presId="urn:microsoft.com/office/officeart/2005/8/layout/vList2"/>
    <dgm:cxn modelId="{11C82839-0651-4B90-9322-794610F5DF53}" type="presParOf" srcId="{081BF127-614F-489F-9035-90CDAA0F6F80}" destId="{AB2ABF43-51B4-4040-B469-E6CD13730F9B}" srcOrd="5" destOrd="0" presId="urn:microsoft.com/office/officeart/2005/8/layout/vList2"/>
    <dgm:cxn modelId="{C4013167-C804-46E8-A99A-6ECD018914E7}" type="presParOf" srcId="{081BF127-614F-489F-9035-90CDAA0F6F80}" destId="{6486AE56-5AE5-4E59-8B0B-145EF593F3D4}" srcOrd="6" destOrd="0" presId="urn:microsoft.com/office/officeart/2005/8/layout/vList2"/>
    <dgm:cxn modelId="{73E676E2-A862-43F2-9CF6-F0DE09EA024B}" type="presParOf" srcId="{081BF127-614F-489F-9035-90CDAA0F6F80}" destId="{C7261AA2-0D45-4B9D-AA26-B4E32433D680}" srcOrd="7" destOrd="0" presId="urn:microsoft.com/office/officeart/2005/8/layout/vList2"/>
    <dgm:cxn modelId="{D5B71C33-21FE-4A62-B896-D1D4797E32C6}" type="presParOf" srcId="{081BF127-614F-489F-9035-90CDAA0F6F80}" destId="{FB6D50B9-14A9-4E8E-8ADF-1FB71B2B040C}" srcOrd="8" destOrd="0" presId="urn:microsoft.com/office/officeart/2005/8/layout/vList2"/>
    <dgm:cxn modelId="{F9833CA8-82D2-4131-938E-20E317A25948}" type="presParOf" srcId="{081BF127-614F-489F-9035-90CDAA0F6F80}" destId="{0E7B7EE9-4FA9-43C3-90C5-3E9910DFE318}" srcOrd="9" destOrd="0" presId="urn:microsoft.com/office/officeart/2005/8/layout/vList2"/>
    <dgm:cxn modelId="{5475E1DB-E5E9-4977-A4B2-8A2CDE31373A}" type="presParOf" srcId="{081BF127-614F-489F-9035-90CDAA0F6F80}" destId="{A4A5B619-DA49-477D-8DD4-46223E4E9E17}" srcOrd="10" destOrd="0" presId="urn:microsoft.com/office/officeart/2005/8/layout/vList2"/>
    <dgm:cxn modelId="{B93B6312-0946-4850-AD3B-116C78255896}" type="presParOf" srcId="{081BF127-614F-489F-9035-90CDAA0F6F80}" destId="{25DB7C79-0CC9-4309-B84B-861D2EC099A7}" srcOrd="11" destOrd="0" presId="urn:microsoft.com/office/officeart/2005/8/layout/vList2"/>
    <dgm:cxn modelId="{04BDEDB2-0FE4-490D-9923-F4EA7A2F9D04}" type="presParOf" srcId="{081BF127-614F-489F-9035-90CDAA0F6F80}" destId="{C096FFD3-4BEE-4999-A6AB-D34B40BBAFB7}" srcOrd="12" destOrd="0" presId="urn:microsoft.com/office/officeart/2005/8/layout/vList2"/>
    <dgm:cxn modelId="{0033ECA2-2534-44E4-8B7B-754884EAE9A5}" type="presParOf" srcId="{081BF127-614F-489F-9035-90CDAA0F6F80}" destId="{7947DDBF-18B6-4946-B0B5-66F413CB27B8}" srcOrd="13" destOrd="0" presId="urn:microsoft.com/office/officeart/2005/8/layout/vList2"/>
    <dgm:cxn modelId="{8451BD3D-94C9-491D-8CA0-108CBC65CAC8}" type="presParOf" srcId="{081BF127-614F-489F-9035-90CDAA0F6F80}" destId="{6FACC63D-382A-46C5-8BC5-EA7037B4358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157E22-1743-43F7-823D-32FAF84E0EA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ca-ES"/>
        </a:p>
      </dgm:t>
    </dgm:pt>
    <dgm:pt modelId="{38B9D3C8-974D-40D5-B84B-5FA10801B86F}">
      <dgm:prSet/>
      <dgm:spPr/>
      <dgm:t>
        <a:bodyPr/>
        <a:lstStyle/>
        <a:p>
          <a:r>
            <a:rPr lang="ca-ES" noProof="0" dirty="0"/>
            <a:t>Combinar imatges amb un únic </a:t>
          </a:r>
          <a:r>
            <a:rPr lang="ca-ES" i="1" noProof="0" dirty="0"/>
            <a:t>sprite</a:t>
          </a:r>
          <a:r>
            <a:rPr lang="ca-ES" noProof="0" dirty="0"/>
            <a:t> </a:t>
          </a:r>
        </a:p>
      </dgm:t>
    </dgm:pt>
    <dgm:pt modelId="{CC5FA992-4124-4EEE-A3C8-0C91E76C0253}" type="parTrans" cxnId="{65CA98A9-7CED-44AF-BE34-0432563F9070}">
      <dgm:prSet/>
      <dgm:spPr/>
      <dgm:t>
        <a:bodyPr/>
        <a:lstStyle/>
        <a:p>
          <a:endParaRPr lang="ca-ES" noProof="0" dirty="0"/>
        </a:p>
      </dgm:t>
    </dgm:pt>
    <dgm:pt modelId="{D56F703A-1B4F-47BC-98D1-2D4E450C89E4}" type="sibTrans" cxnId="{65CA98A9-7CED-44AF-BE34-0432563F9070}">
      <dgm:prSet/>
      <dgm:spPr/>
      <dgm:t>
        <a:bodyPr/>
        <a:lstStyle/>
        <a:p>
          <a:endParaRPr lang="ca-ES" noProof="0" dirty="0"/>
        </a:p>
      </dgm:t>
    </dgm:pt>
    <dgm:pt modelId="{3ED75A29-D90A-41B8-9AB9-4656EC34B48F}">
      <dgm:prSet/>
      <dgm:spPr/>
      <dgm:t>
        <a:bodyPr/>
        <a:lstStyle/>
        <a:p>
          <a:r>
            <a:rPr lang="ca-ES" noProof="0" dirty="0"/>
            <a:t>Retardar l’execució de JavaScript</a:t>
          </a:r>
        </a:p>
      </dgm:t>
    </dgm:pt>
    <dgm:pt modelId="{BA2F04D4-40E5-4AE0-8C57-AC3B2F9ABE91}" type="parTrans" cxnId="{A9D60FEA-F283-458B-A666-22ADF4ADB4CC}">
      <dgm:prSet/>
      <dgm:spPr/>
      <dgm:t>
        <a:bodyPr/>
        <a:lstStyle/>
        <a:p>
          <a:endParaRPr lang="ca-ES" noProof="0" dirty="0"/>
        </a:p>
      </dgm:t>
    </dgm:pt>
    <dgm:pt modelId="{515695F5-B6E6-4415-AD6E-B0BA9E07BBDE}" type="sibTrans" cxnId="{A9D60FEA-F283-458B-A666-22ADF4ADB4CC}">
      <dgm:prSet/>
      <dgm:spPr/>
      <dgm:t>
        <a:bodyPr/>
        <a:lstStyle/>
        <a:p>
          <a:endParaRPr lang="ca-ES" noProof="0" dirty="0"/>
        </a:p>
      </dgm:t>
    </dgm:pt>
    <dgm:pt modelId="{5F2F9AD7-DE8C-42CE-8D5D-8FAD20CAE226}">
      <dgm:prSet/>
      <dgm:spPr/>
      <dgm:t>
        <a:bodyPr/>
        <a:lstStyle/>
        <a:p>
          <a:r>
            <a:rPr lang="ca-ES" noProof="0" dirty="0"/>
            <a:t>Maneig especial d'arxius estàtics (CDN) </a:t>
          </a:r>
        </a:p>
      </dgm:t>
    </dgm:pt>
    <dgm:pt modelId="{1F05DD9D-CDA5-4F18-B2D8-CF905FB86C84}" type="parTrans" cxnId="{D4CB9104-41B5-4189-9006-CA59A38F89EC}">
      <dgm:prSet/>
      <dgm:spPr/>
      <dgm:t>
        <a:bodyPr/>
        <a:lstStyle/>
        <a:p>
          <a:endParaRPr lang="ca-ES" noProof="0" dirty="0"/>
        </a:p>
      </dgm:t>
    </dgm:pt>
    <dgm:pt modelId="{287EE387-BD4B-46CC-924C-CC79078BB74F}" type="sibTrans" cxnId="{D4CB9104-41B5-4189-9006-CA59A38F89EC}">
      <dgm:prSet/>
      <dgm:spPr/>
      <dgm:t>
        <a:bodyPr/>
        <a:lstStyle/>
        <a:p>
          <a:endParaRPr lang="ca-ES" noProof="0" dirty="0"/>
        </a:p>
      </dgm:t>
    </dgm:pt>
    <dgm:pt modelId="{2AB4F530-4FB4-4230-939A-22FBFA81FADD}">
      <dgm:prSet/>
      <dgm:spPr/>
      <dgm:t>
        <a:bodyPr/>
        <a:lstStyle/>
        <a:p>
          <a:r>
            <a:rPr lang="ca-ES" noProof="0" dirty="0"/>
            <a:t>Caché de recursos…</a:t>
          </a:r>
        </a:p>
      </dgm:t>
    </dgm:pt>
    <dgm:pt modelId="{46A8B54C-E58F-4CED-9951-E6BA7EF67E1E}" type="parTrans" cxnId="{73D851FF-8BF6-413C-9C9B-F19D3776EC97}">
      <dgm:prSet/>
      <dgm:spPr/>
      <dgm:t>
        <a:bodyPr/>
        <a:lstStyle/>
        <a:p>
          <a:endParaRPr lang="ca-ES" noProof="0" dirty="0"/>
        </a:p>
      </dgm:t>
    </dgm:pt>
    <dgm:pt modelId="{448C8B42-4001-48FE-B6C6-7C2F431444FB}" type="sibTrans" cxnId="{73D851FF-8BF6-413C-9C9B-F19D3776EC97}">
      <dgm:prSet/>
      <dgm:spPr/>
      <dgm:t>
        <a:bodyPr/>
        <a:lstStyle/>
        <a:p>
          <a:endParaRPr lang="ca-ES" noProof="0" dirty="0"/>
        </a:p>
      </dgm:t>
    </dgm:pt>
    <dgm:pt modelId="{DEDF45E2-4036-494B-9822-67A3C54E953C}">
      <dgm:prSet/>
      <dgm:spPr/>
      <dgm:t>
        <a:bodyPr/>
        <a:lstStyle/>
        <a:p>
          <a:r>
            <a:rPr lang="ca-ES" noProof="0" dirty="0"/>
            <a:t>Sense SPAs, varies tècniques ho milloren:</a:t>
          </a:r>
        </a:p>
      </dgm:t>
    </dgm:pt>
    <dgm:pt modelId="{A0E6AA7B-8A50-4DC2-8565-81ACBC998A45}" type="parTrans" cxnId="{A65C4229-695B-4A08-A2D4-660F6E01D6E5}">
      <dgm:prSet/>
      <dgm:spPr/>
      <dgm:t>
        <a:bodyPr/>
        <a:lstStyle/>
        <a:p>
          <a:endParaRPr lang="ca-ES" noProof="0" dirty="0"/>
        </a:p>
      </dgm:t>
    </dgm:pt>
    <dgm:pt modelId="{B084041A-5017-4661-8317-D4C337ED1B9D}" type="sibTrans" cxnId="{A65C4229-695B-4A08-A2D4-660F6E01D6E5}">
      <dgm:prSet/>
      <dgm:spPr/>
      <dgm:t>
        <a:bodyPr/>
        <a:lstStyle/>
        <a:p>
          <a:endParaRPr lang="ca-ES" noProof="0" dirty="0"/>
        </a:p>
      </dgm:t>
    </dgm:pt>
    <dgm:pt modelId="{A203813F-402E-4CC4-BFE7-F0302E24A9CD}">
      <dgm:prSet/>
      <dgm:spPr/>
      <dgm:t>
        <a:bodyPr/>
        <a:lstStyle/>
        <a:p>
          <a:r>
            <a:rPr lang="ca-ES" noProof="0" dirty="0"/>
            <a:t>Minimitzar scripts i CSS</a:t>
          </a:r>
        </a:p>
      </dgm:t>
    </dgm:pt>
    <dgm:pt modelId="{DFA2851D-F1F5-4A1B-B41E-2442A7DFAB1A}" type="parTrans" cxnId="{F38F07AB-AB12-4710-B7AB-35E5ED8143AD}">
      <dgm:prSet/>
      <dgm:spPr/>
      <dgm:t>
        <a:bodyPr/>
        <a:lstStyle/>
        <a:p>
          <a:endParaRPr lang="ca-ES" noProof="0" dirty="0"/>
        </a:p>
      </dgm:t>
    </dgm:pt>
    <dgm:pt modelId="{3AE7609B-4700-40FC-A768-C8D979B2EC81}" type="sibTrans" cxnId="{F38F07AB-AB12-4710-B7AB-35E5ED8143AD}">
      <dgm:prSet/>
      <dgm:spPr/>
      <dgm:t>
        <a:bodyPr/>
        <a:lstStyle/>
        <a:p>
          <a:endParaRPr lang="ca-ES" noProof="0" dirty="0"/>
        </a:p>
      </dgm:t>
    </dgm:pt>
    <dgm:pt modelId="{E4E3DC99-97EA-405A-9A24-2E40D74E352C}" type="pres">
      <dgm:prSet presAssocID="{6F157E22-1743-43F7-823D-32FAF84E0EAE}" presName="Name0" presStyleCnt="0">
        <dgm:presLayoutVars>
          <dgm:dir/>
          <dgm:animLvl val="lvl"/>
          <dgm:resizeHandles val="exact"/>
        </dgm:presLayoutVars>
      </dgm:prSet>
      <dgm:spPr/>
    </dgm:pt>
    <dgm:pt modelId="{DD0852DC-B98B-4D31-AF2B-3CF636A554D8}" type="pres">
      <dgm:prSet presAssocID="{DEDF45E2-4036-494B-9822-67A3C54E953C}" presName="composite" presStyleCnt="0"/>
      <dgm:spPr/>
    </dgm:pt>
    <dgm:pt modelId="{BAD34CF4-5EFC-42A6-A016-B48F905B98A1}" type="pres">
      <dgm:prSet presAssocID="{DEDF45E2-4036-494B-9822-67A3C54E953C}" presName="parTx" presStyleLbl="alignNode1" presStyleIdx="0" presStyleCnt="1" custLinFactNeighborX="-276">
        <dgm:presLayoutVars>
          <dgm:chMax val="0"/>
          <dgm:chPref val="0"/>
          <dgm:bulletEnabled val="1"/>
        </dgm:presLayoutVars>
      </dgm:prSet>
      <dgm:spPr/>
    </dgm:pt>
    <dgm:pt modelId="{3144DA27-A65D-48D2-B269-560D98CE483F}" type="pres">
      <dgm:prSet presAssocID="{DEDF45E2-4036-494B-9822-67A3C54E953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4CB9104-41B5-4189-9006-CA59A38F89EC}" srcId="{DEDF45E2-4036-494B-9822-67A3C54E953C}" destId="{5F2F9AD7-DE8C-42CE-8D5D-8FAD20CAE226}" srcOrd="3" destOrd="0" parTransId="{1F05DD9D-CDA5-4F18-B2D8-CF905FB86C84}" sibTransId="{287EE387-BD4B-46CC-924C-CC79078BB74F}"/>
    <dgm:cxn modelId="{A65C4229-695B-4A08-A2D4-660F6E01D6E5}" srcId="{6F157E22-1743-43F7-823D-32FAF84E0EAE}" destId="{DEDF45E2-4036-494B-9822-67A3C54E953C}" srcOrd="0" destOrd="0" parTransId="{A0E6AA7B-8A50-4DC2-8565-81ACBC998A45}" sibTransId="{B084041A-5017-4661-8317-D4C337ED1B9D}"/>
    <dgm:cxn modelId="{68E92547-F20A-4724-8A2F-F1192B54D782}" type="presOf" srcId="{A203813F-402E-4CC4-BFE7-F0302E24A9CD}" destId="{3144DA27-A65D-48D2-B269-560D98CE483F}" srcOrd="0" destOrd="0" presId="urn:microsoft.com/office/officeart/2005/8/layout/hList1"/>
    <dgm:cxn modelId="{7331974B-E058-4891-9E20-9F3573A6A4ED}" type="presOf" srcId="{6F157E22-1743-43F7-823D-32FAF84E0EAE}" destId="{E4E3DC99-97EA-405A-9A24-2E40D74E352C}" srcOrd="0" destOrd="0" presId="urn:microsoft.com/office/officeart/2005/8/layout/hList1"/>
    <dgm:cxn modelId="{71FB5750-B95D-4372-A96B-C7ED713CC3DC}" type="presOf" srcId="{5F2F9AD7-DE8C-42CE-8D5D-8FAD20CAE226}" destId="{3144DA27-A65D-48D2-B269-560D98CE483F}" srcOrd="0" destOrd="3" presId="urn:microsoft.com/office/officeart/2005/8/layout/hList1"/>
    <dgm:cxn modelId="{655C7A77-01C5-496C-8E0D-6E989629C03C}" type="presOf" srcId="{DEDF45E2-4036-494B-9822-67A3C54E953C}" destId="{BAD34CF4-5EFC-42A6-A016-B48F905B98A1}" srcOrd="0" destOrd="0" presId="urn:microsoft.com/office/officeart/2005/8/layout/hList1"/>
    <dgm:cxn modelId="{87F7559F-B27F-4752-B072-BC16BE137886}" type="presOf" srcId="{2AB4F530-4FB4-4230-939A-22FBFA81FADD}" destId="{3144DA27-A65D-48D2-B269-560D98CE483F}" srcOrd="0" destOrd="4" presId="urn:microsoft.com/office/officeart/2005/8/layout/hList1"/>
    <dgm:cxn modelId="{65CA98A9-7CED-44AF-BE34-0432563F9070}" srcId="{DEDF45E2-4036-494B-9822-67A3C54E953C}" destId="{38B9D3C8-974D-40D5-B84B-5FA10801B86F}" srcOrd="1" destOrd="0" parTransId="{CC5FA992-4124-4EEE-A3C8-0C91E76C0253}" sibTransId="{D56F703A-1B4F-47BC-98D1-2D4E450C89E4}"/>
    <dgm:cxn modelId="{F38F07AB-AB12-4710-B7AB-35E5ED8143AD}" srcId="{DEDF45E2-4036-494B-9822-67A3C54E953C}" destId="{A203813F-402E-4CC4-BFE7-F0302E24A9CD}" srcOrd="0" destOrd="0" parTransId="{DFA2851D-F1F5-4A1B-B41E-2442A7DFAB1A}" sibTransId="{3AE7609B-4700-40FC-A768-C8D979B2EC81}"/>
    <dgm:cxn modelId="{06DA19BE-0C29-4221-9154-CB26B1E97510}" type="presOf" srcId="{38B9D3C8-974D-40D5-B84B-5FA10801B86F}" destId="{3144DA27-A65D-48D2-B269-560D98CE483F}" srcOrd="0" destOrd="1" presId="urn:microsoft.com/office/officeart/2005/8/layout/hList1"/>
    <dgm:cxn modelId="{A9D60FEA-F283-458B-A666-22ADF4ADB4CC}" srcId="{DEDF45E2-4036-494B-9822-67A3C54E953C}" destId="{3ED75A29-D90A-41B8-9AB9-4656EC34B48F}" srcOrd="2" destOrd="0" parTransId="{BA2F04D4-40E5-4AE0-8C57-AC3B2F9ABE91}" sibTransId="{515695F5-B6E6-4415-AD6E-B0BA9E07BBDE}"/>
    <dgm:cxn modelId="{81DAAEFB-2307-4836-9D4E-D331AAD90272}" type="presOf" srcId="{3ED75A29-D90A-41B8-9AB9-4656EC34B48F}" destId="{3144DA27-A65D-48D2-B269-560D98CE483F}" srcOrd="0" destOrd="2" presId="urn:microsoft.com/office/officeart/2005/8/layout/hList1"/>
    <dgm:cxn modelId="{73D851FF-8BF6-413C-9C9B-F19D3776EC97}" srcId="{DEDF45E2-4036-494B-9822-67A3C54E953C}" destId="{2AB4F530-4FB4-4230-939A-22FBFA81FADD}" srcOrd="4" destOrd="0" parTransId="{46A8B54C-E58F-4CED-9951-E6BA7EF67E1E}" sibTransId="{448C8B42-4001-48FE-B6C6-7C2F431444FB}"/>
    <dgm:cxn modelId="{1188EE24-FF08-4269-B57B-FE95EFD0B114}" type="presParOf" srcId="{E4E3DC99-97EA-405A-9A24-2E40D74E352C}" destId="{DD0852DC-B98B-4D31-AF2B-3CF636A554D8}" srcOrd="0" destOrd="0" presId="urn:microsoft.com/office/officeart/2005/8/layout/hList1"/>
    <dgm:cxn modelId="{E9658029-801A-455D-AC82-CA4437E4AC81}" type="presParOf" srcId="{DD0852DC-B98B-4D31-AF2B-3CF636A554D8}" destId="{BAD34CF4-5EFC-42A6-A016-B48F905B98A1}" srcOrd="0" destOrd="0" presId="urn:microsoft.com/office/officeart/2005/8/layout/hList1"/>
    <dgm:cxn modelId="{7165CA12-6C0A-4ACA-A536-27120B45B366}" type="presParOf" srcId="{DD0852DC-B98B-4D31-AF2B-3CF636A554D8}" destId="{3144DA27-A65D-48D2-B269-560D98CE483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90419F-B444-48F1-9A43-4BE9DD2D34E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ca-ES"/>
        </a:p>
      </dgm:t>
    </dgm:pt>
    <dgm:pt modelId="{00EB8456-F16F-48AA-9363-74BF0A170274}">
      <dgm:prSet/>
      <dgm:spPr/>
      <dgm:t>
        <a:bodyPr/>
        <a:lstStyle/>
        <a:p>
          <a:r>
            <a:rPr lang="ca-ES" noProof="0" dirty="0"/>
            <a:t>Tornar a </a:t>
          </a:r>
          <a:r>
            <a:rPr lang="ca-ES" i="1" noProof="0" dirty="0"/>
            <a:t>parsear</a:t>
          </a:r>
          <a:r>
            <a:rPr lang="ca-ES" noProof="0" dirty="0"/>
            <a:t> y executar el codi CSS i JavaScript. Descarregar y </a:t>
          </a:r>
          <a:r>
            <a:rPr lang="ca-ES" i="1" noProof="0" dirty="0"/>
            <a:t>parsear</a:t>
          </a:r>
          <a:r>
            <a:rPr lang="ca-ES" noProof="0" dirty="0"/>
            <a:t> tot el codi HTML</a:t>
          </a:r>
        </a:p>
      </dgm:t>
    </dgm:pt>
    <dgm:pt modelId="{87923533-C4FE-460B-AD03-81EBA23499A1}" type="parTrans" cxnId="{7F409C09-447F-4C7F-B6B3-427212639D82}">
      <dgm:prSet/>
      <dgm:spPr/>
      <dgm:t>
        <a:bodyPr/>
        <a:lstStyle/>
        <a:p>
          <a:endParaRPr lang="ca-ES" noProof="0" dirty="0"/>
        </a:p>
      </dgm:t>
    </dgm:pt>
    <dgm:pt modelId="{976ECE35-E9EC-4B51-A8CF-A78A31777F24}" type="sibTrans" cxnId="{7F409C09-447F-4C7F-B6B3-427212639D82}">
      <dgm:prSet/>
      <dgm:spPr/>
      <dgm:t>
        <a:bodyPr/>
        <a:lstStyle/>
        <a:p>
          <a:endParaRPr lang="ca-ES" noProof="0" dirty="0"/>
        </a:p>
      </dgm:t>
    </dgm:pt>
    <dgm:pt modelId="{40635269-2236-445F-BD56-B638B76D7E96}">
      <dgm:prSet/>
      <dgm:spPr/>
      <dgm:t>
        <a:bodyPr/>
        <a:lstStyle/>
        <a:p>
          <a:r>
            <a:rPr lang="ca-ES" noProof="0" dirty="0"/>
            <a:t>Encara que no més hagi canviat una petita part</a:t>
          </a:r>
        </a:p>
      </dgm:t>
    </dgm:pt>
    <dgm:pt modelId="{0202F8FB-C11C-4AAC-9796-ABB2B7F00782}" type="parTrans" cxnId="{013DD647-77F4-4216-8225-EBAA3EEB54FF}">
      <dgm:prSet/>
      <dgm:spPr/>
      <dgm:t>
        <a:bodyPr/>
        <a:lstStyle/>
        <a:p>
          <a:endParaRPr lang="ca-ES" noProof="0" dirty="0"/>
        </a:p>
      </dgm:t>
    </dgm:pt>
    <dgm:pt modelId="{06EA1FAA-F884-472C-A9DB-4CE09BFC157E}" type="sibTrans" cxnId="{013DD647-77F4-4216-8225-EBAA3EEB54FF}">
      <dgm:prSet/>
      <dgm:spPr/>
      <dgm:t>
        <a:bodyPr/>
        <a:lstStyle/>
        <a:p>
          <a:endParaRPr lang="ca-ES" noProof="0" dirty="0"/>
        </a:p>
      </dgm:t>
    </dgm:pt>
    <dgm:pt modelId="{2A85BD4F-439B-4535-BA16-053EF8722449}">
      <dgm:prSet/>
      <dgm:spPr/>
      <dgm:t>
        <a:bodyPr/>
        <a:lstStyle/>
        <a:p>
          <a:r>
            <a:rPr lang="ca-ES" noProof="0" dirty="0"/>
            <a:t>Reconstruir l’arbre DOM. </a:t>
          </a:r>
          <a:r>
            <a:rPr lang="ca-ES" i="1" noProof="0" dirty="0"/>
            <a:t>Renderitzar</a:t>
          </a:r>
          <a:r>
            <a:rPr lang="ca-ES" noProof="0" dirty="0"/>
            <a:t> el Interface</a:t>
          </a:r>
        </a:p>
      </dgm:t>
    </dgm:pt>
    <dgm:pt modelId="{3AD45F00-AA03-47B1-B4B1-AEBE34F53193}" type="parTrans" cxnId="{1287633C-F10C-47BD-BB7A-F71B250815FE}">
      <dgm:prSet/>
      <dgm:spPr/>
      <dgm:t>
        <a:bodyPr/>
        <a:lstStyle/>
        <a:p>
          <a:endParaRPr lang="ca-ES" noProof="0" dirty="0"/>
        </a:p>
      </dgm:t>
    </dgm:pt>
    <dgm:pt modelId="{456D42F3-6CC0-4874-A568-1DED90398626}" type="sibTrans" cxnId="{1287633C-F10C-47BD-BB7A-F71B250815FE}">
      <dgm:prSet/>
      <dgm:spPr/>
      <dgm:t>
        <a:bodyPr/>
        <a:lstStyle/>
        <a:p>
          <a:endParaRPr lang="ca-ES" noProof="0" dirty="0"/>
        </a:p>
      </dgm:t>
    </dgm:pt>
    <dgm:pt modelId="{5986CFC4-85EA-40C2-856F-09BA8B7E8543}">
      <dgm:prSet/>
      <dgm:spPr/>
      <dgm:t>
        <a:bodyPr/>
        <a:lstStyle/>
        <a:p>
          <a:r>
            <a:rPr lang="ca-ES" noProof="0" dirty="0"/>
            <a:t>L’usuari veu com la pàgina es construeix</a:t>
          </a:r>
        </a:p>
      </dgm:t>
    </dgm:pt>
    <dgm:pt modelId="{62655ED4-1C97-4DD1-9F1E-8A1D2FDE7951}" type="parTrans" cxnId="{EB883178-E94E-4049-AF67-771DF804F7D1}">
      <dgm:prSet/>
      <dgm:spPr/>
      <dgm:t>
        <a:bodyPr/>
        <a:lstStyle/>
        <a:p>
          <a:endParaRPr lang="ca-ES" noProof="0" dirty="0"/>
        </a:p>
      </dgm:t>
    </dgm:pt>
    <dgm:pt modelId="{09642A4B-7158-4986-819D-933CE5526221}" type="sibTrans" cxnId="{EB883178-E94E-4049-AF67-771DF804F7D1}">
      <dgm:prSet/>
      <dgm:spPr/>
      <dgm:t>
        <a:bodyPr/>
        <a:lstStyle/>
        <a:p>
          <a:endParaRPr lang="ca-ES" noProof="0" dirty="0"/>
        </a:p>
      </dgm:t>
    </dgm:pt>
    <dgm:pt modelId="{BC4F9DDC-B951-4AAF-BA3F-C5ECF1FDCC07}">
      <dgm:prSet/>
      <dgm:spPr/>
      <dgm:t>
        <a:bodyPr/>
        <a:lstStyle/>
        <a:p>
          <a:r>
            <a:rPr lang="ca-ES" noProof="0" dirty="0"/>
            <a:t>Però és inevitable:</a:t>
          </a:r>
        </a:p>
      </dgm:t>
    </dgm:pt>
    <dgm:pt modelId="{75614034-5F75-4EB7-BECE-96EB6BD98BD5}" type="parTrans" cxnId="{0823961C-DDEF-4D85-A2B5-37D0C19DC645}">
      <dgm:prSet/>
      <dgm:spPr/>
      <dgm:t>
        <a:bodyPr/>
        <a:lstStyle/>
        <a:p>
          <a:endParaRPr lang="ca-ES" noProof="0" dirty="0"/>
        </a:p>
      </dgm:t>
    </dgm:pt>
    <dgm:pt modelId="{028D6A9B-ABE8-4CD8-BFEE-8B25633CF765}" type="sibTrans" cxnId="{0823961C-DDEF-4D85-A2B5-37D0C19DC645}">
      <dgm:prSet/>
      <dgm:spPr/>
      <dgm:t>
        <a:bodyPr/>
        <a:lstStyle/>
        <a:p>
          <a:endParaRPr lang="ca-ES" noProof="0" dirty="0"/>
        </a:p>
      </dgm:t>
    </dgm:pt>
    <dgm:pt modelId="{5C087DA3-FA94-4CB4-B034-BD7CA2A05F68}" type="pres">
      <dgm:prSet presAssocID="{5390419F-B444-48F1-9A43-4BE9DD2D34EE}" presName="Name0" presStyleCnt="0">
        <dgm:presLayoutVars>
          <dgm:dir/>
          <dgm:animLvl val="lvl"/>
          <dgm:resizeHandles val="exact"/>
        </dgm:presLayoutVars>
      </dgm:prSet>
      <dgm:spPr/>
    </dgm:pt>
    <dgm:pt modelId="{C7B8D86E-A604-4433-9E2A-D9A3FD3C24A9}" type="pres">
      <dgm:prSet presAssocID="{BC4F9DDC-B951-4AAF-BA3F-C5ECF1FDCC07}" presName="composite" presStyleCnt="0"/>
      <dgm:spPr/>
    </dgm:pt>
    <dgm:pt modelId="{42602E4F-5448-41A2-ADFF-F4BD88D5977B}" type="pres">
      <dgm:prSet presAssocID="{BC4F9DDC-B951-4AAF-BA3F-C5ECF1FDCC0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52B8632-35B1-42C9-B05B-3A53A1298A34}" type="pres">
      <dgm:prSet presAssocID="{BC4F9DDC-B951-4AAF-BA3F-C5ECF1FDCC0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F409C09-447F-4C7F-B6B3-427212639D82}" srcId="{BC4F9DDC-B951-4AAF-BA3F-C5ECF1FDCC07}" destId="{00EB8456-F16F-48AA-9363-74BF0A170274}" srcOrd="0" destOrd="0" parTransId="{87923533-C4FE-460B-AD03-81EBA23499A1}" sibTransId="{976ECE35-E9EC-4B51-A8CF-A78A31777F24}"/>
    <dgm:cxn modelId="{0823961C-DDEF-4D85-A2B5-37D0C19DC645}" srcId="{5390419F-B444-48F1-9A43-4BE9DD2D34EE}" destId="{BC4F9DDC-B951-4AAF-BA3F-C5ECF1FDCC07}" srcOrd="0" destOrd="0" parTransId="{75614034-5F75-4EB7-BECE-96EB6BD98BD5}" sibTransId="{028D6A9B-ABE8-4CD8-BFEE-8B25633CF765}"/>
    <dgm:cxn modelId="{1287633C-F10C-47BD-BB7A-F71B250815FE}" srcId="{BC4F9DDC-B951-4AAF-BA3F-C5ECF1FDCC07}" destId="{2A85BD4F-439B-4535-BA16-053EF8722449}" srcOrd="2" destOrd="0" parTransId="{3AD45F00-AA03-47B1-B4B1-AEBE34F53193}" sibTransId="{456D42F3-6CC0-4874-A568-1DED90398626}"/>
    <dgm:cxn modelId="{013DD647-77F4-4216-8225-EBAA3EEB54FF}" srcId="{BC4F9DDC-B951-4AAF-BA3F-C5ECF1FDCC07}" destId="{40635269-2236-445F-BD56-B638B76D7E96}" srcOrd="1" destOrd="0" parTransId="{0202F8FB-C11C-4AAC-9796-ABB2B7F00782}" sibTransId="{06EA1FAA-F884-472C-A9DB-4CE09BFC157E}"/>
    <dgm:cxn modelId="{12D12776-18A0-4616-AFCD-DB8F8E311C65}" type="presOf" srcId="{2A85BD4F-439B-4535-BA16-053EF8722449}" destId="{A52B8632-35B1-42C9-B05B-3A53A1298A34}" srcOrd="0" destOrd="2" presId="urn:microsoft.com/office/officeart/2005/8/layout/hList1"/>
    <dgm:cxn modelId="{EB883178-E94E-4049-AF67-771DF804F7D1}" srcId="{BC4F9DDC-B951-4AAF-BA3F-C5ECF1FDCC07}" destId="{5986CFC4-85EA-40C2-856F-09BA8B7E8543}" srcOrd="3" destOrd="0" parTransId="{62655ED4-1C97-4DD1-9F1E-8A1D2FDE7951}" sibTransId="{09642A4B-7158-4986-819D-933CE5526221}"/>
    <dgm:cxn modelId="{F4CEEE79-2B31-4BE1-9E2D-8277BDF6C21D}" type="presOf" srcId="{5390419F-B444-48F1-9A43-4BE9DD2D34EE}" destId="{5C087DA3-FA94-4CB4-B034-BD7CA2A05F68}" srcOrd="0" destOrd="0" presId="urn:microsoft.com/office/officeart/2005/8/layout/hList1"/>
    <dgm:cxn modelId="{7B9581AA-4217-4D98-A0C6-F8A71878B82C}" type="presOf" srcId="{40635269-2236-445F-BD56-B638B76D7E96}" destId="{A52B8632-35B1-42C9-B05B-3A53A1298A34}" srcOrd="0" destOrd="1" presId="urn:microsoft.com/office/officeart/2005/8/layout/hList1"/>
    <dgm:cxn modelId="{4C231FB2-2276-4135-A6C1-1ED7B29D7669}" type="presOf" srcId="{5986CFC4-85EA-40C2-856F-09BA8B7E8543}" destId="{A52B8632-35B1-42C9-B05B-3A53A1298A34}" srcOrd="0" destOrd="3" presId="urn:microsoft.com/office/officeart/2005/8/layout/hList1"/>
    <dgm:cxn modelId="{CAD26EE4-BFAE-49B1-B025-56C58C17ABB2}" type="presOf" srcId="{BC4F9DDC-B951-4AAF-BA3F-C5ECF1FDCC07}" destId="{42602E4F-5448-41A2-ADFF-F4BD88D5977B}" srcOrd="0" destOrd="0" presId="urn:microsoft.com/office/officeart/2005/8/layout/hList1"/>
    <dgm:cxn modelId="{C4C30DFA-1988-44A2-8391-E991F3D4D6F8}" type="presOf" srcId="{00EB8456-F16F-48AA-9363-74BF0A170274}" destId="{A52B8632-35B1-42C9-B05B-3A53A1298A34}" srcOrd="0" destOrd="0" presId="urn:microsoft.com/office/officeart/2005/8/layout/hList1"/>
    <dgm:cxn modelId="{C7420A79-8A8E-4F91-8EAE-8CB8DA2CF8EC}" type="presParOf" srcId="{5C087DA3-FA94-4CB4-B034-BD7CA2A05F68}" destId="{C7B8D86E-A604-4433-9E2A-D9A3FD3C24A9}" srcOrd="0" destOrd="0" presId="urn:microsoft.com/office/officeart/2005/8/layout/hList1"/>
    <dgm:cxn modelId="{AAC29CFF-D3A1-4C9F-8307-0A5422DFDE2D}" type="presParOf" srcId="{C7B8D86E-A604-4433-9E2A-D9A3FD3C24A9}" destId="{42602E4F-5448-41A2-ADFF-F4BD88D5977B}" srcOrd="0" destOrd="0" presId="urn:microsoft.com/office/officeart/2005/8/layout/hList1"/>
    <dgm:cxn modelId="{E451D0CB-C86C-4ED7-8A2D-8301EF11A10D}" type="presParOf" srcId="{C7B8D86E-A604-4433-9E2A-D9A3FD3C24A9}" destId="{A52B8632-35B1-42C9-B05B-3A53A1298A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5CB57-E8C6-46AE-A479-39156A03586B}">
      <dsp:nvSpPr>
        <dsp:cNvPr id="0" name=""/>
        <dsp:cNvSpPr/>
      </dsp:nvSpPr>
      <dsp:spPr>
        <a:xfrm rot="5400000">
          <a:off x="4437655" y="-1617832"/>
          <a:ext cx="1201419" cy="47419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Popularitat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Demanda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Suport i recursos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Front-End</a:t>
          </a:r>
        </a:p>
      </dsp:txBody>
      <dsp:txXfrm rot="-5400000">
        <a:off x="2667369" y="211102"/>
        <a:ext cx="4683343" cy="1084123"/>
      </dsp:txXfrm>
    </dsp:sp>
    <dsp:sp modelId="{022048B7-E685-4988-AC15-A1CD00A5BB19}">
      <dsp:nvSpPr>
        <dsp:cNvPr id="0" name=""/>
        <dsp:cNvSpPr/>
      </dsp:nvSpPr>
      <dsp:spPr>
        <a:xfrm>
          <a:off x="0" y="2275"/>
          <a:ext cx="2667369" cy="1501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noProof="0" dirty="0"/>
            <a:t>Nou Programador</a:t>
          </a:r>
        </a:p>
      </dsp:txBody>
      <dsp:txXfrm>
        <a:off x="73311" y="75586"/>
        <a:ext cx="2520747" cy="1355152"/>
      </dsp:txXfrm>
    </dsp:sp>
    <dsp:sp modelId="{4F1728E0-C1DB-41E7-B722-EB5BA7DB793F}">
      <dsp:nvSpPr>
        <dsp:cNvPr id="0" name=""/>
        <dsp:cNvSpPr/>
      </dsp:nvSpPr>
      <dsp:spPr>
        <a:xfrm rot="5400000">
          <a:off x="4437655" y="-40969"/>
          <a:ext cx="1201419" cy="47419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Marc de desenvolupament estructurat i ben provat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Productivitat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Consistència (i suport </a:t>
          </a:r>
          <a:r>
            <a:rPr lang="ca-ES" sz="1600" kern="1200" noProof="0" dirty="0" err="1"/>
            <a:t>multiplataforma</a:t>
          </a:r>
          <a:r>
            <a:rPr lang="ca-ES" sz="1600" kern="1200" noProof="0" dirty="0"/>
            <a:t> i multi-navegador)</a:t>
          </a:r>
        </a:p>
      </dsp:txBody>
      <dsp:txXfrm rot="-5400000">
        <a:off x="2667369" y="1787965"/>
        <a:ext cx="4683343" cy="1084123"/>
      </dsp:txXfrm>
    </dsp:sp>
    <dsp:sp modelId="{C1DF12B1-E321-4B9B-8004-184B711FAC15}">
      <dsp:nvSpPr>
        <dsp:cNvPr id="0" name=""/>
        <dsp:cNvSpPr/>
      </dsp:nvSpPr>
      <dsp:spPr>
        <a:xfrm>
          <a:off x="0" y="1579139"/>
          <a:ext cx="2667369" cy="1501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noProof="0" dirty="0"/>
            <a:t>Programador expert</a:t>
          </a:r>
        </a:p>
      </dsp:txBody>
      <dsp:txXfrm>
        <a:off x="73311" y="1652450"/>
        <a:ext cx="2520747" cy="1355152"/>
      </dsp:txXfrm>
    </dsp:sp>
    <dsp:sp modelId="{FD161FE5-E037-45C4-BCA2-6298BD45C050}">
      <dsp:nvSpPr>
        <dsp:cNvPr id="0" name=""/>
        <dsp:cNvSpPr/>
      </dsp:nvSpPr>
      <dsp:spPr>
        <a:xfrm rot="5400000">
          <a:off x="4437655" y="1535894"/>
          <a:ext cx="1201419" cy="47419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Eficiència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Longevitat (</a:t>
          </a:r>
          <a:r>
            <a:rPr lang="ca-ES" sz="1600" kern="1200" noProof="0" dirty="0" err="1"/>
            <a:t>Google</a:t>
          </a:r>
          <a:r>
            <a:rPr lang="ca-ES" sz="1600" kern="1200" noProof="0" dirty="0"/>
            <a:t>/Microsoft donaran suport continuat en el temps)</a:t>
          </a:r>
        </a:p>
      </dsp:txBody>
      <dsp:txXfrm rot="-5400000">
        <a:off x="2667369" y="3364828"/>
        <a:ext cx="4683343" cy="1084123"/>
      </dsp:txXfrm>
    </dsp:sp>
    <dsp:sp modelId="{E0805EA2-CA69-4847-BAC6-C4E6E254D362}">
      <dsp:nvSpPr>
        <dsp:cNvPr id="0" name=""/>
        <dsp:cNvSpPr/>
      </dsp:nvSpPr>
      <dsp:spPr>
        <a:xfrm>
          <a:off x="0" y="3156002"/>
          <a:ext cx="2667369" cy="1501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noProof="0" dirty="0"/>
            <a:t>Cap de Projecte</a:t>
          </a:r>
        </a:p>
      </dsp:txBody>
      <dsp:txXfrm>
        <a:off x="73311" y="3229313"/>
        <a:ext cx="2520747" cy="1355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7CBAD-C4C0-4D4A-BD50-79A499ECD0B0}">
      <dsp:nvSpPr>
        <dsp:cNvPr id="0" name=""/>
        <dsp:cNvSpPr/>
      </dsp:nvSpPr>
      <dsp:spPr>
        <a:xfrm>
          <a:off x="0" y="100571"/>
          <a:ext cx="78867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Visualització</a:t>
          </a:r>
          <a:r>
            <a:rPr lang="es-ES" sz="2300" kern="1200" dirty="0"/>
            <a:t> </a:t>
          </a:r>
          <a:r>
            <a:rPr lang="es-ES" sz="2300" kern="1200" dirty="0" err="1"/>
            <a:t>òptima</a:t>
          </a:r>
          <a:r>
            <a:rPr lang="es-ES" sz="2300" kern="1200" dirty="0"/>
            <a:t> de la </a:t>
          </a:r>
          <a:r>
            <a:rPr lang="es-ES" sz="2300" kern="1200" dirty="0" err="1"/>
            <a:t>informació</a:t>
          </a:r>
          <a:endParaRPr lang="ca-ES" sz="2300" kern="1200" dirty="0"/>
        </a:p>
      </dsp:txBody>
      <dsp:txXfrm>
        <a:off x="26930" y="127501"/>
        <a:ext cx="7832840" cy="497795"/>
      </dsp:txXfrm>
    </dsp:sp>
    <dsp:sp modelId="{1C32071A-6423-48E9-B904-10B9960D6AA0}">
      <dsp:nvSpPr>
        <dsp:cNvPr id="0" name=""/>
        <dsp:cNvSpPr/>
      </dsp:nvSpPr>
      <dsp:spPr>
        <a:xfrm>
          <a:off x="0" y="718466"/>
          <a:ext cx="78867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300" kern="1200" dirty="0"/>
            <a:t>Facilitat de lectura i navegació</a:t>
          </a:r>
        </a:p>
      </dsp:txBody>
      <dsp:txXfrm>
        <a:off x="26930" y="745396"/>
        <a:ext cx="7832840" cy="497795"/>
      </dsp:txXfrm>
    </dsp:sp>
    <dsp:sp modelId="{6C0CE3B7-A20D-4050-BEB5-14C6744DD152}">
      <dsp:nvSpPr>
        <dsp:cNvPr id="0" name=""/>
        <dsp:cNvSpPr/>
      </dsp:nvSpPr>
      <dsp:spPr>
        <a:xfrm>
          <a:off x="0" y="1336361"/>
          <a:ext cx="78867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300" kern="1200" dirty="0"/>
            <a:t>Independència del dispositiu</a:t>
          </a:r>
        </a:p>
      </dsp:txBody>
      <dsp:txXfrm>
        <a:off x="26930" y="1363291"/>
        <a:ext cx="7832840" cy="497795"/>
      </dsp:txXfrm>
    </dsp:sp>
    <dsp:sp modelId="{6486AE56-5AE5-4E59-8B0B-145EF593F3D4}">
      <dsp:nvSpPr>
        <dsp:cNvPr id="0" name=""/>
        <dsp:cNvSpPr/>
      </dsp:nvSpPr>
      <dsp:spPr>
        <a:xfrm>
          <a:off x="0" y="1954256"/>
          <a:ext cx="78867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300" kern="1200" dirty="0"/>
            <a:t>Compatibilitat navegadors</a:t>
          </a:r>
        </a:p>
      </dsp:txBody>
      <dsp:txXfrm>
        <a:off x="26930" y="1981186"/>
        <a:ext cx="7832840" cy="497795"/>
      </dsp:txXfrm>
    </dsp:sp>
    <dsp:sp modelId="{FB6D50B9-14A9-4E8E-8ADF-1FB71B2B040C}">
      <dsp:nvSpPr>
        <dsp:cNvPr id="0" name=""/>
        <dsp:cNvSpPr/>
      </dsp:nvSpPr>
      <dsp:spPr>
        <a:xfrm>
          <a:off x="0" y="2572152"/>
          <a:ext cx="78867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300" kern="1200" dirty="0"/>
            <a:t>"Feedback" continu (qualsevol acció suposa una resposta)</a:t>
          </a:r>
        </a:p>
      </dsp:txBody>
      <dsp:txXfrm>
        <a:off x="26930" y="2599082"/>
        <a:ext cx="7832840" cy="497795"/>
      </dsp:txXfrm>
    </dsp:sp>
    <dsp:sp modelId="{A4A5B619-DA49-477D-8DD4-46223E4E9E17}">
      <dsp:nvSpPr>
        <dsp:cNvPr id="0" name=""/>
        <dsp:cNvSpPr/>
      </dsp:nvSpPr>
      <dsp:spPr>
        <a:xfrm>
          <a:off x="0" y="3190047"/>
          <a:ext cx="78867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Accés a dades de forma simplificada, mitjançant serveis Web</a:t>
          </a:r>
          <a:endParaRPr lang="ca-ES" sz="2300" kern="1200" dirty="0"/>
        </a:p>
      </dsp:txBody>
      <dsp:txXfrm>
        <a:off x="26930" y="3216977"/>
        <a:ext cx="7832840" cy="497795"/>
      </dsp:txXfrm>
    </dsp:sp>
    <dsp:sp modelId="{C096FFD3-4BEE-4999-A6AB-D34B40BBAFB7}">
      <dsp:nvSpPr>
        <dsp:cNvPr id="0" name=""/>
        <dsp:cNvSpPr/>
      </dsp:nvSpPr>
      <dsp:spPr>
        <a:xfrm>
          <a:off x="0" y="3807942"/>
          <a:ext cx="78867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300" kern="1200" dirty="0"/>
            <a:t>Possibilitat de realitzar Test Unitaris</a:t>
          </a:r>
        </a:p>
      </dsp:txBody>
      <dsp:txXfrm>
        <a:off x="26930" y="3834872"/>
        <a:ext cx="7832840" cy="497795"/>
      </dsp:txXfrm>
    </dsp:sp>
    <dsp:sp modelId="{6FACC63D-382A-46C5-8BC5-EA7037B4358C}">
      <dsp:nvSpPr>
        <dsp:cNvPr id="0" name=""/>
        <dsp:cNvSpPr/>
      </dsp:nvSpPr>
      <dsp:spPr>
        <a:xfrm>
          <a:off x="0" y="4425837"/>
          <a:ext cx="78867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300" kern="1200" dirty="0"/>
            <a:t>Escalabilitat i manteniment</a:t>
          </a:r>
        </a:p>
      </dsp:txBody>
      <dsp:txXfrm>
        <a:off x="26930" y="4452767"/>
        <a:ext cx="7832840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34CF4-5EFC-42A6-A016-B48F905B98A1}">
      <dsp:nvSpPr>
        <dsp:cNvPr id="0" name=""/>
        <dsp:cNvSpPr/>
      </dsp:nvSpPr>
      <dsp:spPr>
        <a:xfrm>
          <a:off x="0" y="62211"/>
          <a:ext cx="3603720" cy="5833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600" kern="1200" noProof="0" dirty="0"/>
            <a:t>Sense SPAs, varies tècniques ho milloren:</a:t>
          </a:r>
        </a:p>
      </dsp:txBody>
      <dsp:txXfrm>
        <a:off x="0" y="62211"/>
        <a:ext cx="3603720" cy="583386"/>
      </dsp:txXfrm>
    </dsp:sp>
    <dsp:sp modelId="{3144DA27-A65D-48D2-B269-560D98CE483F}">
      <dsp:nvSpPr>
        <dsp:cNvPr id="0" name=""/>
        <dsp:cNvSpPr/>
      </dsp:nvSpPr>
      <dsp:spPr>
        <a:xfrm>
          <a:off x="0" y="645597"/>
          <a:ext cx="3603720" cy="14932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Minimitzar scripts i CSS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Combinar imatges amb un únic </a:t>
          </a:r>
          <a:r>
            <a:rPr lang="ca-ES" sz="1600" i="1" kern="1200" noProof="0" dirty="0"/>
            <a:t>sprite</a:t>
          </a:r>
          <a:r>
            <a:rPr lang="ca-ES" sz="1600" kern="1200" noProof="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Retardar l’execució de JavaScript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Maneig especial d'arxius estàtics (CDN)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/>
            <a:t>Caché de recursos…</a:t>
          </a:r>
        </a:p>
      </dsp:txBody>
      <dsp:txXfrm>
        <a:off x="0" y="645597"/>
        <a:ext cx="3603720" cy="1493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02E4F-5448-41A2-ADFF-F4BD88D5977B}">
      <dsp:nvSpPr>
        <dsp:cNvPr id="0" name=""/>
        <dsp:cNvSpPr/>
      </dsp:nvSpPr>
      <dsp:spPr>
        <a:xfrm>
          <a:off x="0" y="44564"/>
          <a:ext cx="4572000" cy="489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Però és inevitable:</a:t>
          </a:r>
        </a:p>
      </dsp:txBody>
      <dsp:txXfrm>
        <a:off x="0" y="44564"/>
        <a:ext cx="4572000" cy="489600"/>
      </dsp:txXfrm>
    </dsp:sp>
    <dsp:sp modelId="{A52B8632-35B1-42C9-B05B-3A53A1298A34}">
      <dsp:nvSpPr>
        <dsp:cNvPr id="0" name=""/>
        <dsp:cNvSpPr/>
      </dsp:nvSpPr>
      <dsp:spPr>
        <a:xfrm>
          <a:off x="0" y="534164"/>
          <a:ext cx="4572000" cy="2006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700" kern="1200" noProof="0" dirty="0"/>
            <a:t>Tornar a </a:t>
          </a:r>
          <a:r>
            <a:rPr lang="ca-ES" sz="1700" i="1" kern="1200" noProof="0" dirty="0"/>
            <a:t>parsear</a:t>
          </a:r>
          <a:r>
            <a:rPr lang="ca-ES" sz="1700" kern="1200" noProof="0" dirty="0"/>
            <a:t> y executar el codi CSS i JavaScript. Descarregar y </a:t>
          </a:r>
          <a:r>
            <a:rPr lang="ca-ES" sz="1700" i="1" kern="1200" noProof="0" dirty="0"/>
            <a:t>parsear</a:t>
          </a:r>
          <a:r>
            <a:rPr lang="ca-ES" sz="1700" kern="1200" noProof="0" dirty="0"/>
            <a:t> tot el codi HTML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700" kern="1200" noProof="0" dirty="0"/>
            <a:t>Encara que no més hagi canviat una petita part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700" kern="1200" noProof="0" dirty="0"/>
            <a:t>Reconstruir l’arbre DOM. </a:t>
          </a:r>
          <a:r>
            <a:rPr lang="ca-ES" sz="1700" i="1" kern="1200" noProof="0" dirty="0"/>
            <a:t>Renderitzar</a:t>
          </a:r>
          <a:r>
            <a:rPr lang="ca-ES" sz="1700" kern="1200" noProof="0" dirty="0"/>
            <a:t> el Interface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700" kern="1200" noProof="0" dirty="0"/>
            <a:t>L’usuari veu com la pàgina es construeix</a:t>
          </a:r>
        </a:p>
      </dsp:txBody>
      <dsp:txXfrm>
        <a:off x="0" y="534164"/>
        <a:ext cx="4572000" cy="2006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861F8-E67B-43CE-AE32-6BAA623B2C1C}" type="datetimeFigureOut">
              <a:rPr lang="ca-ES" smtClean="0"/>
              <a:t>16/6/2019</a:t>
            </a:fld>
            <a:endParaRPr lang="ca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690F0-0620-4CB9-B0C9-C2250D082DB4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7173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9232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50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631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99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373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413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norma general, un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tres bloques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distinguibles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"entra"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Son las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importaciones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cargar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librerías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falta para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haga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este caso, como 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muy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básico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estructura base de los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núcleo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Angular, como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se crea 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principal,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@Component({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3) y })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28). Estos bloques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genéricamente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el nombre de decoradores y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generar.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salida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es, en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realidad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exporta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comando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ES6, para ser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Y ¿A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exporta? Pues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 punto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llamó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etiqueta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coincide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selector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mencionado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174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norma general, un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tres bloques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distinguibles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"entra"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Son las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importaciones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cargar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librerías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falta para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haga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este caso, como 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muy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básico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estructura base de los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núcleo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Angular, como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se crea 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principal,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@Component({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3) y })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28). Estos bloques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genéricamente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el nombre de decoradores y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generar.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salida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es, en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realidad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exporta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comando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ES6, para ser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Y ¿A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exporta? Pues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 punto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llamó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etiqueta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coincide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selector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mencionado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701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norma general, un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tres bloques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distinguibles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"entra"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Son las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importaciones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cargar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librerías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falta para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haga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este caso, como 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muy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básico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estructura base de los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núcleo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Angular, como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se crea 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principal,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@Component({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3) y })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28). Estos bloques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genéricamente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el nombre de decoradores y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generar.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salida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es, en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realidad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exporta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comando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ES6, para ser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Y ¿A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exporta? Pues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 punto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llamó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etiqueta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coincide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selector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mencionado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745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Revisamos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app.component.ts</a:t>
            </a:r>
            <a:endParaRPr lang="ca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a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norma general, un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tres bloques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distinguibles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"entra"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Son las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importaciones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cargar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Librerías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falta para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haga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este caso, como 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muy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básico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estructura base de los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núcleo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Angular, como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</a:t>
            </a:r>
          </a:p>
          <a:p>
            <a:pPr lvl="0"/>
            <a:endParaRPr lang="ca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se crea 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principal,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@Component({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3) y })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28). Estos bloques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genéricamente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el nombre de decoradores y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generar.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salida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es, en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realidad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exporta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comando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ES6, para ser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Y ¿A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exporta? Pues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 punto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llamó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etiqueta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coincide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selector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mencionado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393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36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951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35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588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norma general, un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tres bloques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distinguibles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"entra"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Son las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importaciones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cargar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librerías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falta para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haga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este caso, como 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muy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básico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estructura base de los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núcleo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Angular, como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se crea 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principal,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@Component({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3) y })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28). Estos bloques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genéricamente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el nombre de decoradores y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generar.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salida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es, en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realidad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exporta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comando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ES6, para ser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Y ¿A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exporta? Pues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 punto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llamó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etiqueta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coincide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selector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mencionado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176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norma general, un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tres bloques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distinguibles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"entra"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Son las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importaciones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cargar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librerías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falta para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haga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este caso, como 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muy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básico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estructura base de los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núcleo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Angular, como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se crea 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principal,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@Component({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3) y })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28). Estos bloques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genéricamente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el nombre de decoradores y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generar.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salida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es, en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realidad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exporta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comando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ES6, para ser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Y ¿A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exporta? Pues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 punto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llamó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etiqueta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coincide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selector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mencionado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746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norma general, un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tres bloques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distinguibles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"entra"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Son las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importaciones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cargar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librerías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falta para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haga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este caso, como 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muy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básico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estructura base de los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núcleo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Angular, como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se crea 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principal,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@Component({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3) y })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28). Estos bloques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genéricamente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el nombre de decoradores y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generar.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salida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es, en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realidad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exporta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comando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ES6, para ser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Y ¿A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exporta? Pues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 punto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llamó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etiqueta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coincide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selector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mencionado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7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norma general, un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tres bloques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distinguibles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"entra"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Son las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importaciones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cargar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librerías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falta para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haga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este caso, como 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muy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básico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estructura base de los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núcleo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Angular, como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se crea 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principal,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@Component({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3) y })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28). Estos bloques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genéricamente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el nombre de decoradores y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generar.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salida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es, en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realidad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exporta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comando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ES6, para ser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Y ¿A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exporta? Pues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 punto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llamó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etiqueta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coincide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selector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mencionado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0490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norma general, un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tres bloques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distinguibles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"entra"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Son las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importaciones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cargar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librerías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falta para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haga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este caso, como 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muy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básico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estructura base de los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núcleo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Angular, como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se crea 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principal,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@Component({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3) y })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28). Estos bloques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genéricamente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el nombre de decoradores y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generar.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salida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es, en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realidad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exporta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comando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ES6, para ser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Y ¿A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exporta? Pues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 punto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llamó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etiqueta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coincide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selector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mencionado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107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247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norma general, un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tres bloques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distinguibles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"entra"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Son las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importaciones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cargar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librerías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falta para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haga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este caso, como 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muy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básico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estructura base de los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núcleo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Angular, como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se crea 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principal,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@Component({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3) y })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28). Estos bloques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genéricamente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el nombre de decoradores y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generar.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salida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es, en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realidad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exporta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comando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ES6, para ser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Y ¿A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exporta? Pues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 punto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llamó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etiqueta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coincide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selector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mencionado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139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norma general, un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tres bloques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distinguibles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"entra"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Son las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importaciones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cargar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librerías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falta para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haga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este caso, como 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muy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básico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estructura base de los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núcleo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Angular, como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se crea 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principal,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@Component({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3) y })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28). Estos bloques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genéricamente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el nombre de decoradores y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generar.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salida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es, en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realidad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exporta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comando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ES6, para ser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Y ¿A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exporta? Pues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 punto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llamó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etiqueta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coincide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selector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mencionado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48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9311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norma general, un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tres bloques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distinguibles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"entra"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Son las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importaciones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cargar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librerías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falta para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haga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este caso, como 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muy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básico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estructura base de los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núcleo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Angular, como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se crea 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principal,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@Component({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3) y }) (en 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28). Estos bloques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genéricamente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el nombre de decoradores y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contienen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generar.</a:t>
            </a:r>
          </a:p>
          <a:p>
            <a:pPr lvl="0"/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salida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es, en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realidad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exporta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comando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ES6, para ser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exactos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Y ¿A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exporta? Pues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 punto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llamó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etiqueta que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coincide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selector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mencionado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anteriormente</a:t>
            </a:r>
            <a:r>
              <a:rPr lang="ca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86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65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92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92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97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09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32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D1361-8A06-4B5B-B466-3D9F51519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DF4B2-36E9-481D-BD1B-D2867DC4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438CF-666A-4033-836C-0B7A5011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5B3B-F59E-4C35-A189-8ACC7912AF0D}" type="datetimeFigureOut">
              <a:rPr lang="es-ES" smtClean="0"/>
              <a:t>16/06/2019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53BC3-262B-443E-925D-2305933D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31AEF8-8C01-41E5-996C-6FF65478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96F-509D-4FE9-95CD-6991DC0DCB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973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78443-5ED2-4D22-851A-3BBA5AB4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0ED0C7-369E-48D2-875C-A43A7327E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EA09F5-093B-4E8A-9651-B878E8259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C491C9-EC1A-4C54-BE3C-BE3F2A9F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5B3B-F59E-4C35-A189-8ACC7912AF0D}" type="datetimeFigureOut">
              <a:rPr lang="es-ES" smtClean="0"/>
              <a:t>16/06/2019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6F75CD-5645-44A4-A679-7D09CC31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6668ED-DDAE-4D4B-91CB-8630AABB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96F-509D-4FE9-95CD-6991DC0DCB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406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206A9-18FB-4980-81B9-97EEBF45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955A92-C7ED-4C25-8E6A-3E29C9BA3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EE608-8938-4A8A-9858-04D4BF12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5B3B-F59E-4C35-A189-8ACC7912AF0D}" type="datetimeFigureOut">
              <a:rPr lang="es-ES" smtClean="0"/>
              <a:t>16/06/2019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7CE54-C318-4BDB-B8CD-2BC196E1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83411-E2DF-4B7B-8F10-E15568A0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96F-509D-4FE9-95CD-6991DC0DCB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8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C05E1A-7E3E-4534-89DD-F668ADF49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A0BECA-8F1B-40DA-9F81-66E21D521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41D6B-B3F3-4250-BF3F-756E0BE3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5B3B-F59E-4C35-A189-8ACC7912AF0D}" type="datetimeFigureOut">
              <a:rPr lang="es-ES" smtClean="0"/>
              <a:t>16/06/2019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DE1E9-97AE-4D45-961E-96E7F4D0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5280C8-8B06-44D6-8090-74768DA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96F-509D-4FE9-95CD-6991DC0DCB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8244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20" b="1" i="0">
                <a:solidFill>
                  <a:srgbClr val="323232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3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4356100" y="6715125"/>
            <a:ext cx="431800" cy="1428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75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ngámoslo en práct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 bwMode="white">
          <a:xfrm>
            <a:off x="0" y="152400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8" name="7 Rectángulo"/>
          <p:cNvSpPr/>
          <p:nvPr userDrawn="1"/>
        </p:nvSpPr>
        <p:spPr>
          <a:xfrm>
            <a:off x="0" y="1600201"/>
            <a:ext cx="129540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9" name="8 Rectángulo"/>
          <p:cNvSpPr/>
          <p:nvPr userDrawn="1"/>
        </p:nvSpPr>
        <p:spPr>
          <a:xfrm>
            <a:off x="1371600" y="1600201"/>
            <a:ext cx="77724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1600201"/>
            <a:ext cx="7515944" cy="990600"/>
          </a:xfrm>
        </p:spPr>
        <p:txBody>
          <a:bodyPr/>
          <a:lstStyle>
            <a:lvl1pPr algn="l">
              <a:buNone/>
              <a:defRPr sz="2799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13" name="2 Marcador de número de diapositiva"/>
          <p:cNvSpPr>
            <a:spLocks noGrp="1"/>
          </p:cNvSpPr>
          <p:nvPr>
            <p:ph type="sldNum" sz="quarter" idx="13"/>
          </p:nvPr>
        </p:nvSpPr>
        <p:spPr>
          <a:xfrm>
            <a:off x="4151030" y="6582787"/>
            <a:ext cx="841940" cy="4075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algn="ctr"/>
            <a:fld id="{6809A684-6793-43C2-A07A-07EB7F2ACB8E}" type="slidenum">
              <a:rPr lang="es-ES" smtClean="0">
                <a:solidFill>
                  <a:prstClr val="black"/>
                </a:solidFill>
              </a:rPr>
              <a:pPr algn="ctr"/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  <p:pic>
        <p:nvPicPr>
          <p:cNvPr id="20" name="Picture 2" descr="Image result for software lab ico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2" y="1704521"/>
            <a:ext cx="724905" cy="7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1 Marcador de texto"/>
          <p:cNvSpPr>
            <a:spLocks noGrp="1"/>
          </p:cNvSpPr>
          <p:nvPr>
            <p:ph type="body" sz="quarter" idx="14"/>
          </p:nvPr>
        </p:nvSpPr>
        <p:spPr>
          <a:xfrm>
            <a:off x="246577" y="2637096"/>
            <a:ext cx="8667491" cy="370794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SzPct val="11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SzPct val="70000"/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SzPct val="70000"/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SzPct val="70000"/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SzPct val="70000"/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1653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3C630-E585-452B-B888-9049024A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ca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4CE0F5-BD81-4551-B9AD-7DEFE388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ca-ES" noProof="0" dirty="0"/>
              <a:t>Editar los </a:t>
            </a:r>
            <a:r>
              <a:rPr lang="ca-ES" noProof="0" dirty="0" err="1"/>
              <a:t>estilos</a:t>
            </a:r>
            <a:r>
              <a:rPr lang="ca-ES" noProof="0" dirty="0"/>
              <a:t> de </a:t>
            </a:r>
            <a:r>
              <a:rPr lang="ca-ES" noProof="0" dirty="0" err="1"/>
              <a:t>texto</a:t>
            </a:r>
            <a:r>
              <a:rPr lang="ca-ES" noProof="0" dirty="0"/>
              <a:t> del </a:t>
            </a:r>
            <a:r>
              <a:rPr lang="ca-ES" noProof="0" dirty="0" err="1"/>
              <a:t>patrón</a:t>
            </a:r>
            <a:endParaRPr lang="ca-ES" noProof="0" dirty="0"/>
          </a:p>
          <a:p>
            <a:pPr lvl="1"/>
            <a:r>
              <a:rPr lang="ca-ES" noProof="0" dirty="0" err="1"/>
              <a:t>Segundo</a:t>
            </a:r>
            <a:r>
              <a:rPr lang="ca-ES" noProof="0" dirty="0"/>
              <a:t> </a:t>
            </a:r>
            <a:r>
              <a:rPr lang="ca-ES" noProof="0" dirty="0" err="1"/>
              <a:t>nivel</a:t>
            </a:r>
            <a:endParaRPr lang="ca-ES" noProof="0" dirty="0"/>
          </a:p>
          <a:p>
            <a:pPr lvl="2"/>
            <a:r>
              <a:rPr lang="ca-ES" noProof="0" dirty="0"/>
              <a:t>Tercer </a:t>
            </a:r>
            <a:r>
              <a:rPr lang="ca-ES" noProof="0" dirty="0" err="1"/>
              <a:t>nivel</a:t>
            </a:r>
            <a:endParaRPr lang="ca-ES" noProof="0" dirty="0"/>
          </a:p>
          <a:p>
            <a:pPr lvl="3"/>
            <a:r>
              <a:rPr lang="ca-ES" noProof="0" dirty="0" err="1"/>
              <a:t>Cuarto</a:t>
            </a:r>
            <a:r>
              <a:rPr lang="ca-ES" noProof="0" dirty="0"/>
              <a:t> </a:t>
            </a:r>
            <a:r>
              <a:rPr lang="ca-ES" noProof="0" dirty="0" err="1"/>
              <a:t>nivel</a:t>
            </a:r>
            <a:endParaRPr lang="ca-ES" noProof="0" dirty="0"/>
          </a:p>
          <a:p>
            <a:pPr lvl="4"/>
            <a:r>
              <a:rPr lang="ca-ES" noProof="0" dirty="0"/>
              <a:t>Quinto </a:t>
            </a:r>
            <a:r>
              <a:rPr lang="ca-ES" noProof="0" dirty="0" err="1"/>
              <a:t>nivel</a:t>
            </a:r>
            <a:endParaRPr lang="ca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9A28AF-0F2D-4D1C-BE97-1788823E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5B3B-F59E-4C35-A189-8ACC7912AF0D}" type="datetimeFigureOut">
              <a:rPr lang="es-ES" smtClean="0"/>
              <a:t>16/06/2019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E3B58-622D-466F-9BBB-94059761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9D2A1-41E6-45E4-ACD8-1A93483A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96F-509D-4FE9-95CD-6991DC0DCB6D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9EFDB8-9402-44F4-B351-16A31AEC4217}"/>
              </a:ext>
            </a:extLst>
          </p:cNvPr>
          <p:cNvSpPr txBox="1"/>
          <p:nvPr userDrawn="1"/>
        </p:nvSpPr>
        <p:spPr>
          <a:xfrm>
            <a:off x="50800" y="111116"/>
            <a:ext cx="901700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DESENVOLUPAMENT WEB AMB ANGULAR</a:t>
            </a:r>
          </a:p>
        </p:txBody>
      </p:sp>
    </p:spTree>
    <p:extLst>
      <p:ext uri="{BB962C8B-B14F-4D97-AF65-F5344CB8AC3E}">
        <p14:creationId xmlns:p14="http://schemas.microsoft.com/office/powerpoint/2010/main" val="142865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579C6-8AF2-41F8-A334-23F4DF98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00" y="1913467"/>
            <a:ext cx="5899150" cy="112343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ca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29B2D9-A7D6-4A2E-BDC5-B401F5F6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5B3B-F59E-4C35-A189-8ACC7912AF0D}" type="datetimeFigureOut">
              <a:rPr lang="es-ES" smtClean="0"/>
              <a:t>16/06/2019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38BEE1-8DB6-47CA-B46C-AC5129D2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0B2241-891E-4572-8466-4CA9C0B6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96F-509D-4FE9-95CD-6991DC0DCB6D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76F9FD5-9DEC-4882-9926-736559506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3352800"/>
            <a:ext cx="7886700" cy="27686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AA71722-968F-4AB8-8118-1A074E7316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650" y="1912938"/>
            <a:ext cx="1682750" cy="112395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7D1C35C-B4DF-4D37-8B82-B3881CC33C31}"/>
              </a:ext>
            </a:extLst>
          </p:cNvPr>
          <p:cNvSpPr/>
          <p:nvPr userDrawn="1"/>
        </p:nvSpPr>
        <p:spPr>
          <a:xfrm>
            <a:off x="628650" y="431800"/>
            <a:ext cx="7886700" cy="11234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63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98F63-DD9F-4DA8-BCF2-0061E3EC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06202-6CA9-4323-8427-C7B33EE5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8B8FC-EC39-48E5-B04C-E82D1D13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5B3B-F59E-4C35-A189-8ACC7912AF0D}" type="datetimeFigureOut">
              <a:rPr lang="es-ES" smtClean="0"/>
              <a:t>16/06/2019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97569-738F-436F-84E6-336F6EB6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356D3F-78C6-4E86-BD14-6784734E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96F-509D-4FE9-95CD-6991DC0DCB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89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C5348-95CE-4972-BB3D-0A24DFB0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8CEFBF-634B-4674-AD6E-03D3D6DC0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CD98D7-3EA2-47B8-90AA-4A1249F88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62E40-23A4-44F8-9B09-2CF3325F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5B3B-F59E-4C35-A189-8ACC7912AF0D}" type="datetimeFigureOut">
              <a:rPr lang="es-ES" smtClean="0"/>
              <a:t>16/06/2019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41D391-C94F-415D-8713-B5913A7C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6B44E9-128B-4983-AFC8-16805EDC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96F-509D-4FE9-95CD-6991DC0DCB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7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9EA31-B065-4CB3-9808-D876DAE2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243D29-3F62-4785-8B17-BD06E076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7517F-51E1-458A-AECF-73088E7FB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CBBFFE-E6D1-4F52-B09B-C2C637AC3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665527-ED3A-40C8-8B04-DA1BAA892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537732-FE34-47E0-BFC5-9899EA93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5B3B-F59E-4C35-A189-8ACC7912AF0D}" type="datetimeFigureOut">
              <a:rPr lang="es-ES" smtClean="0"/>
              <a:t>16/06/2019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971523-1330-494F-8EBE-1315FBD1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C35AD7-F917-4391-B4DE-AC23A79E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96F-509D-4FE9-95CD-6991DC0DCB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69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8A2E7-8ABE-486C-B5F9-00B29FDE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F016E4-FD46-425F-8A11-6B015AAC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5B3B-F59E-4C35-A189-8ACC7912AF0D}" type="datetimeFigureOut">
              <a:rPr lang="es-ES" smtClean="0"/>
              <a:t>16/06/2019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E3D4A8-BB34-498E-B0E3-06802E54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F6D53C-B323-4E35-98A2-F0F09A2D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96F-509D-4FE9-95CD-6991DC0DCB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206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9617D9-8E45-4F00-A286-39B1A3B1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5B3B-F59E-4C35-A189-8ACC7912AF0D}" type="datetimeFigureOut">
              <a:rPr lang="es-ES" smtClean="0"/>
              <a:t>16/06/2019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604B1F-C08A-4004-B74B-B3AFE6FE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FBD020-68FD-4FFC-9C92-093F8C42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96F-509D-4FE9-95CD-6991DC0DCB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593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AD05E-8F20-4193-8CB3-DC70F76F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F1B8A3-5A11-42DC-BB11-C2A3BCCB5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8D5AA6-8BC2-4495-BC8C-59E01630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77E049-51EB-43C0-8550-AC55AA57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5B3B-F59E-4C35-A189-8ACC7912AF0D}" type="datetimeFigureOut">
              <a:rPr lang="es-ES" smtClean="0"/>
              <a:t>16/06/2019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C40D94-4445-403F-A40F-3525F3A4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9E6893-40BB-4C4B-9CB2-E0E45D82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96F-509D-4FE9-95CD-6991DC0DCB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14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E5FC63-76F6-423F-93A2-5A180BB4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4DC989-E605-477D-9B61-9B017FEB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39288-5D62-4657-8167-77C857084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5B3B-F59E-4C35-A189-8ACC7912AF0D}" type="datetimeFigureOut">
              <a:rPr lang="es-ES" smtClean="0"/>
              <a:t>16/06/2019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6BB6F-D53B-4278-AF4A-B5F6A5EC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3A1FA-C7D2-4264-8305-C9C1B03F6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596F-509D-4FE9-95CD-6991DC0DCB6D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C6A093-F25A-4207-840A-37B8023D8930}"/>
              </a:ext>
            </a:extLst>
          </p:cNvPr>
          <p:cNvSpPr txBox="1"/>
          <p:nvPr userDrawn="1"/>
        </p:nvSpPr>
        <p:spPr>
          <a:xfrm>
            <a:off x="50800" y="111116"/>
            <a:ext cx="901700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DESENVOLUPAMENT WEB AMB ANGULAR</a:t>
            </a:r>
          </a:p>
        </p:txBody>
      </p:sp>
    </p:spTree>
    <p:extLst>
      <p:ext uri="{BB962C8B-B14F-4D97-AF65-F5344CB8AC3E}">
        <p14:creationId xmlns:p14="http://schemas.microsoft.com/office/powerpoint/2010/main" val="32257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  <p:sldLayoutId id="2147483686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lessons.info/2013/08/angularjs-tutorial-restful.html" TargetMode="External"/><Relationship Id="rId7" Type="http://schemas.openxmlformats.org/officeDocument/2006/relationships/hyperlink" Target="https://en.wikipedia.org/wiki/MEAN_(software_bundle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http://httpmasters.es/wp-content/uploads/2018/05/esquema.gi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12689">
            <a:extLst>
              <a:ext uri="{FF2B5EF4-FFF2-40B4-BE49-F238E27FC236}">
                <a16:creationId xmlns:a16="http://schemas.microsoft.com/office/drawing/2014/main" id="{558ECA07-F488-41B4-ADCD-73D5CE316ED4}"/>
              </a:ext>
            </a:extLst>
          </p:cNvPr>
          <p:cNvGrpSpPr/>
          <p:nvPr/>
        </p:nvGrpSpPr>
        <p:grpSpPr>
          <a:xfrm>
            <a:off x="314988" y="867124"/>
            <a:ext cx="8217986" cy="5554737"/>
            <a:chOff x="253699" y="91171"/>
            <a:chExt cx="6081310" cy="4110506"/>
          </a:xfrm>
        </p:grpSpPr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202DF0A3-8830-4C9A-8571-08D06942D02E}"/>
                </a:ext>
              </a:extLst>
            </p:cNvPr>
            <p:cNvSpPr/>
            <p:nvPr/>
          </p:nvSpPr>
          <p:spPr>
            <a:xfrm>
              <a:off x="253699" y="91171"/>
              <a:ext cx="3587281" cy="1762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1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JJD215a</a:t>
              </a:r>
              <a:r>
                <a:rPr lang="es-ES" sz="1050" b="1" spc="105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ES" sz="1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–</a:t>
              </a:r>
              <a:r>
                <a:rPr lang="es-ES" sz="1050" b="1" spc="13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ES" sz="1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Desarrollo</a:t>
              </a:r>
              <a:r>
                <a:rPr lang="es-ES" sz="1050" b="1" spc="105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ES" sz="1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web</a:t>
              </a:r>
              <a:r>
                <a:rPr lang="es-ES" sz="1050" b="1" spc="115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ES" sz="1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</a:t>
              </a:r>
              <a:r>
                <a:rPr lang="es-ES" sz="1050" b="1" spc="11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ES" sz="1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Angular</a:t>
              </a:r>
              <a:r>
                <a:rPr lang="es-ES" sz="1050" b="1" spc="105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ES" sz="1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</a:t>
              </a:r>
              <a:endParaRPr lang="es-E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8" name="Rectangle 20">
              <a:extLst>
                <a:ext uri="{FF2B5EF4-FFF2-40B4-BE49-F238E27FC236}">
                  <a16:creationId xmlns:a16="http://schemas.microsoft.com/office/drawing/2014/main" id="{4042073F-BD89-4C92-91F1-E19D9C95E285}"/>
                </a:ext>
              </a:extLst>
            </p:cNvPr>
            <p:cNvSpPr/>
            <p:nvPr/>
          </p:nvSpPr>
          <p:spPr>
            <a:xfrm>
              <a:off x="472766" y="2673743"/>
              <a:ext cx="5862243" cy="7882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ca-ES" sz="4000" b="1">
                  <a:solidFill>
                    <a:srgbClr val="81838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             </a:t>
              </a:r>
              <a:r>
                <a:rPr lang="ca-ES" sz="4000" b="1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r>
                <a:rPr lang="ca-ES" sz="4000" b="1">
                  <a:solidFill>
                    <a:srgbClr val="81838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MEAN       </a:t>
              </a:r>
              <a:r>
                <a:rPr lang="ca-ES" sz="4000" b="1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stack 2 )</a:t>
              </a:r>
              <a:endParaRPr lang="ca-E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20C32C61-982D-41D7-B183-1DAD68803993}"/>
                </a:ext>
              </a:extLst>
            </p:cNvPr>
            <p:cNvSpPr/>
            <p:nvPr/>
          </p:nvSpPr>
          <p:spPr>
            <a:xfrm>
              <a:off x="4327159" y="2891085"/>
              <a:ext cx="1696225" cy="3535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s-E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0" name="Rectangle 22">
              <a:extLst>
                <a:ext uri="{FF2B5EF4-FFF2-40B4-BE49-F238E27FC236}">
                  <a16:creationId xmlns:a16="http://schemas.microsoft.com/office/drawing/2014/main" id="{69FDCB73-46F0-49DD-9CA5-F2560B0F7F94}"/>
                </a:ext>
              </a:extLst>
            </p:cNvPr>
            <p:cNvSpPr/>
            <p:nvPr/>
          </p:nvSpPr>
          <p:spPr>
            <a:xfrm>
              <a:off x="3539605" y="3690463"/>
              <a:ext cx="2794350" cy="5112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ca-ES" sz="2800" b="1" spc="-45" dirty="0">
                  <a:solidFill>
                    <a:srgbClr val="81838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Introducció </a:t>
              </a:r>
              <a:r>
                <a:rPr lang="ca-ES" sz="2800" b="1" spc="-45" dirty="0">
                  <a:solidFill>
                    <a:srgbClr val="81838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i</a:t>
              </a:r>
              <a:r>
                <a:rPr lang="ca-ES" sz="2800" b="1" spc="-45" dirty="0">
                  <a:solidFill>
                    <a:srgbClr val="81838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Arquitectura</a:t>
              </a:r>
              <a:endParaRPr lang="ca-E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11" name="Rectangle 23">
            <a:extLst>
              <a:ext uri="{FF2B5EF4-FFF2-40B4-BE49-F238E27FC236}">
                <a16:creationId xmlns:a16="http://schemas.microsoft.com/office/drawing/2014/main" id="{003159C6-9723-430D-AAF7-D120BB6E4724}"/>
              </a:ext>
            </a:extLst>
          </p:cNvPr>
          <p:cNvSpPr/>
          <p:nvPr/>
        </p:nvSpPr>
        <p:spPr>
          <a:xfrm>
            <a:off x="-1286378" y="6585405"/>
            <a:ext cx="6282267" cy="3633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solidFill>
                  <a:srgbClr val="FF0000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</a:rPr>
              <a:t>Raúl García </a:t>
            </a:r>
            <a:r>
              <a:rPr lang="es-ES" sz="1600">
                <a:solidFill>
                  <a:srgbClr val="FF0000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</a:rPr>
              <a:t>Lepe         rglepe@Gmail.com</a:t>
            </a:r>
            <a:endParaRPr lang="es-ES" sz="2400" dirty="0">
              <a:solidFill>
                <a:srgbClr val="FF0000"/>
              </a:solidFill>
              <a:effectLst/>
              <a:latin typeface="Bradley Hand ITC" panose="03070402050302030203" pitchFamily="66" charset="0"/>
              <a:ea typeface="Calibri" panose="020F0502020204030204" pitchFamily="34" charset="0"/>
            </a:endParaRPr>
          </a:p>
        </p:txBody>
      </p:sp>
      <p:pic>
        <p:nvPicPr>
          <p:cNvPr id="112" name="Gráfico 111" descr="Correo electrónico">
            <a:extLst>
              <a:ext uri="{FF2B5EF4-FFF2-40B4-BE49-F238E27FC236}">
                <a16:creationId xmlns:a16="http://schemas.microsoft.com/office/drawing/2014/main" id="{1A3A48DD-CEFA-4E9F-A05D-1C92CC9B5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5670" y="6575834"/>
            <a:ext cx="238172" cy="238172"/>
          </a:xfrm>
          <a:prstGeom prst="rect">
            <a:avLst/>
          </a:prstGeom>
        </p:spPr>
      </p:pic>
      <p:pic>
        <p:nvPicPr>
          <p:cNvPr id="10" name="Imagen 9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1D976D0A-FA1F-405A-B756-36E8DE7D99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8129" b="25708"/>
          <a:stretch/>
        </p:blipFill>
        <p:spPr>
          <a:xfrm>
            <a:off x="2516775" y="4300614"/>
            <a:ext cx="2020389" cy="65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8BE94-6BC8-44D7-A808-37AF98D1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Arquitectura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A38541-A700-488B-A466-6201685A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42" y="1690689"/>
            <a:ext cx="7888908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6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SINGLE PAGE APLICATIONS (SPAs)</a:t>
            </a:r>
            <a:endParaRPr sz="2799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188"/>
            <a:ext cx="7886700" cy="48514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a-ES" sz="2400" b="1" dirty="0"/>
              <a:t>Avantatges:</a:t>
            </a:r>
          </a:p>
          <a:p>
            <a:r>
              <a:rPr lang="ca-ES" sz="2400" dirty="0"/>
              <a:t>Interfície més ràpida. Manteniment més senzill. Distribució de càrrega</a:t>
            </a:r>
          </a:p>
          <a:p>
            <a:r>
              <a:rPr lang="ca-ES" sz="2400" dirty="0"/>
              <a:t>Inici del desenvolupament més àgil</a:t>
            </a:r>
          </a:p>
          <a:p>
            <a:r>
              <a:rPr lang="ca-ES" sz="2400" dirty="0"/>
              <a:t>La </a:t>
            </a:r>
            <a:r>
              <a:rPr lang="ca-ES" sz="2400" dirty="0" err="1"/>
              <a:t>interficie</a:t>
            </a:r>
            <a:r>
              <a:rPr lang="ca-ES" sz="2400" dirty="0"/>
              <a:t> és simplement altre client. Bo per a fer testing</a:t>
            </a:r>
          </a:p>
          <a:p>
            <a:r>
              <a:rPr lang="ca-ES" sz="2400" dirty="0"/>
              <a:t>Perfecte per a combinar amb aplicacions mòbils</a:t>
            </a:r>
            <a:endParaRPr lang="ca-ES" sz="3600" dirty="0"/>
          </a:p>
          <a:p>
            <a:endParaRPr lang="ca-ES" sz="2400" dirty="0"/>
          </a:p>
          <a:p>
            <a:pPr marL="0" indent="0">
              <a:buNone/>
            </a:pPr>
            <a:r>
              <a:rPr lang="ca-ES" sz="2400" b="1" dirty="0"/>
              <a:t>Desavantatges:</a:t>
            </a:r>
          </a:p>
          <a:p>
            <a:r>
              <a:rPr lang="ca-ES" sz="2400" dirty="0"/>
              <a:t>La primera càrrega pot ser més lenta</a:t>
            </a:r>
          </a:p>
          <a:p>
            <a:r>
              <a:rPr lang="ca-ES" sz="2400" dirty="0"/>
              <a:t>SEO es torna complex</a:t>
            </a:r>
          </a:p>
          <a:p>
            <a:r>
              <a:rPr lang="ca-ES" sz="2400" dirty="0"/>
              <a:t>Requereix habilitat amb </a:t>
            </a:r>
            <a:r>
              <a:rPr lang="ca-ES" sz="2400" dirty="0" err="1"/>
              <a:t>JavaScript</a:t>
            </a:r>
            <a:endParaRPr lang="ca-ES" sz="2400" dirty="0"/>
          </a:p>
          <a:p>
            <a:r>
              <a:rPr lang="ca-ES" sz="2400" dirty="0"/>
              <a:t>Requereix coneixement addicional de JavaScript</a:t>
            </a:r>
          </a:p>
          <a:p>
            <a:r>
              <a:rPr lang="ca-ES" sz="2400" dirty="0"/>
              <a:t>Trenca amb les convencions d'analítics, ads y widgets</a:t>
            </a:r>
          </a:p>
          <a:p>
            <a:pPr marL="0" indent="0">
              <a:buNone/>
            </a:pPr>
            <a:endParaRPr lang="ca-ES" sz="2400" b="1" dirty="0"/>
          </a:p>
          <a:p>
            <a:endParaRPr lang="ca-ES" sz="2400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17375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FB0CF54-5193-485A-A8BD-29F204E5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Arquitectura</a:t>
            </a:r>
          </a:p>
        </p:txBody>
      </p:sp>
      <p:pic>
        <p:nvPicPr>
          <p:cNvPr id="8" name="Picture 2" descr="http://singlepageappbook.com/assets/overview.png">
            <a:extLst>
              <a:ext uri="{FF2B5EF4-FFF2-40B4-BE49-F238E27FC236}">
                <a16:creationId xmlns:a16="http://schemas.microsoft.com/office/drawing/2014/main" id="{937D9481-5D4D-47EC-B17A-725EE79C7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9" y="1793966"/>
            <a:ext cx="8150452" cy="430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98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SINGLE PAGE APLICATIONS (SPAs)</a:t>
            </a:r>
            <a:endParaRPr sz="2799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188"/>
            <a:ext cx="7886700" cy="4851451"/>
          </a:xfrm>
        </p:spPr>
        <p:txBody>
          <a:bodyPr>
            <a:normAutofit/>
          </a:bodyPr>
          <a:lstStyle/>
          <a:p>
            <a:r>
              <a:rPr lang="ca-ES" dirty="0"/>
              <a:t>Es trasllada la lògica de negoci no crítica al client:</a:t>
            </a:r>
          </a:p>
          <a:p>
            <a:pPr lvl="1"/>
            <a:r>
              <a:rPr lang="ca-ES" dirty="0"/>
              <a:t>Abans el nostre codi era 90% servidor (Java, C#) y 10% JS</a:t>
            </a:r>
          </a:p>
          <a:p>
            <a:pPr lvl="1"/>
            <a:r>
              <a:rPr lang="ca-ES" dirty="0"/>
              <a:t>Ara passa a ser a 50 y 50.</a:t>
            </a:r>
          </a:p>
          <a:p>
            <a:endParaRPr lang="ca-ES" dirty="0"/>
          </a:p>
          <a:p>
            <a:r>
              <a:rPr lang="ca-ES" dirty="0"/>
              <a:t>Es fa precís un lloc diferent d’eines per a mantenir bones pràctiques</a:t>
            </a:r>
            <a:endParaRPr lang="ca-ES" sz="2799" dirty="0"/>
          </a:p>
          <a:p>
            <a:pPr marL="0" indent="0">
              <a:buNone/>
            </a:pPr>
            <a:endParaRPr lang="ca-ES" sz="2400" b="1" dirty="0"/>
          </a:p>
          <a:p>
            <a:endParaRPr lang="ca-ES" sz="2400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1849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FFC82-41F5-423C-8B2A-17301358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L’entorn</a:t>
            </a:r>
            <a:r>
              <a:rPr lang="es-ES" b="1" dirty="0"/>
              <a:t> de </a:t>
            </a:r>
            <a:r>
              <a:rPr lang="es-ES" b="1" dirty="0" err="1"/>
              <a:t>desenvolupament</a:t>
            </a:r>
            <a:endParaRPr lang="es-ES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8EFD7F-A8B3-4F41-A6A6-DE3336EC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err="1"/>
              <a:t>Directori</a:t>
            </a:r>
            <a:r>
              <a:rPr lang="es-ES" dirty="0"/>
              <a:t> de </a:t>
            </a:r>
            <a:r>
              <a:rPr lang="es-ES" dirty="0" err="1"/>
              <a:t>treball</a:t>
            </a:r>
            <a:r>
              <a:rPr lang="es-ES" dirty="0"/>
              <a:t>: </a:t>
            </a:r>
            <a:r>
              <a:rPr lang="es-ES" b="1" dirty="0"/>
              <a:t>LOCALHOST</a:t>
            </a:r>
          </a:p>
          <a:p>
            <a:pPr lvl="0"/>
            <a:r>
              <a:rPr lang="es-ES" dirty="0"/>
              <a:t>Servidor </a:t>
            </a:r>
            <a:r>
              <a:rPr lang="es-ES" b="1" dirty="0"/>
              <a:t>Apache</a:t>
            </a:r>
            <a:endParaRPr lang="ca-ES" b="1" dirty="0"/>
          </a:p>
          <a:p>
            <a:pPr lvl="0"/>
            <a:r>
              <a:rPr lang="es-ES" b="1" dirty="0"/>
              <a:t>Node.JS, NPM i </a:t>
            </a:r>
            <a:r>
              <a:rPr lang="es-ES" b="1" dirty="0" err="1"/>
              <a:t>Bower</a:t>
            </a:r>
            <a:endParaRPr lang="ca-ES" b="1" dirty="0"/>
          </a:p>
          <a:p>
            <a:pPr lvl="0"/>
            <a:r>
              <a:rPr lang="es-ES" b="1" dirty="0"/>
              <a:t>Angular 7 CLI</a:t>
            </a:r>
            <a:endParaRPr lang="ca-ES" b="1" dirty="0"/>
          </a:p>
          <a:p>
            <a:pPr lvl="0"/>
            <a:r>
              <a:rPr lang="es-ES" dirty="0"/>
              <a:t>Editor de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pla</a:t>
            </a:r>
            <a:r>
              <a:rPr lang="es-ES" dirty="0"/>
              <a:t> o IDE: </a:t>
            </a:r>
            <a:r>
              <a:rPr lang="es-ES" b="1" dirty="0"/>
              <a:t>Visual </a:t>
            </a:r>
            <a:r>
              <a:rPr lang="es-ES" b="1" dirty="0" err="1"/>
              <a:t>Source</a:t>
            </a:r>
            <a:r>
              <a:rPr lang="es-ES" b="1" dirty="0"/>
              <a:t> </a:t>
            </a:r>
            <a:r>
              <a:rPr lang="es-ES" b="1" dirty="0" err="1"/>
              <a:t>Code</a:t>
            </a:r>
            <a:endParaRPr lang="ca-ES" b="1" dirty="0"/>
          </a:p>
          <a:p>
            <a:pPr lvl="0"/>
            <a:r>
              <a:rPr lang="es-ES" dirty="0"/>
              <a:t>Navegador: </a:t>
            </a:r>
            <a:r>
              <a:rPr lang="es-ES" b="1" dirty="0"/>
              <a:t>Chrome</a:t>
            </a: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251765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Instal·lació de Node.js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6135"/>
            <a:ext cx="7886700" cy="4851451"/>
          </a:xfrm>
        </p:spPr>
        <p:txBody>
          <a:bodyPr>
            <a:normAutofit/>
          </a:bodyPr>
          <a:lstStyle/>
          <a:p>
            <a:r>
              <a:rPr lang="ca-ES" dirty="0"/>
              <a:t>Node és, principalment, una eina de desenvolupament </a:t>
            </a:r>
            <a:r>
              <a:rPr lang="ca-ES" dirty="0" err="1"/>
              <a:t>back-end</a:t>
            </a:r>
            <a:r>
              <a:rPr lang="ca-ES" dirty="0"/>
              <a:t> en </a:t>
            </a:r>
            <a:r>
              <a:rPr lang="ca-ES" dirty="0" err="1"/>
              <a:t>JavaScript</a:t>
            </a:r>
            <a:r>
              <a:rPr lang="ca-ES" dirty="0"/>
              <a:t>. </a:t>
            </a:r>
          </a:p>
          <a:p>
            <a:r>
              <a:rPr lang="ca-ES" dirty="0"/>
              <a:t>Per a Angular ens interessa perquè instal·la NPM.</a:t>
            </a:r>
          </a:p>
          <a:p>
            <a:r>
              <a:rPr lang="ca-ES" dirty="0"/>
              <a:t>Anem a la web oficial: </a:t>
            </a:r>
            <a:r>
              <a:rPr lang="ca-ES" u="sng" dirty="0">
                <a:hlinkClick r:id="rId3"/>
              </a:rPr>
              <a:t>https://nodejs.org/es/</a:t>
            </a:r>
            <a:r>
              <a:rPr lang="ca-ES" u="sng" dirty="0"/>
              <a:t> </a:t>
            </a:r>
            <a:r>
              <a:rPr lang="ca-ES" dirty="0"/>
              <a:t>i descarreguem la darrera versió LTS (Long </a:t>
            </a:r>
            <a:r>
              <a:rPr lang="ca-ES" dirty="0" err="1"/>
              <a:t>time</a:t>
            </a:r>
            <a:r>
              <a:rPr lang="ca-ES" dirty="0"/>
              <a:t> </a:t>
            </a:r>
            <a:r>
              <a:rPr lang="ca-ES" dirty="0" err="1"/>
              <a:t>Support</a:t>
            </a:r>
            <a:r>
              <a:rPr lang="ca-ES" dirty="0"/>
              <a:t>):</a:t>
            </a:r>
          </a:p>
          <a:p>
            <a:endParaRPr lang="ca-ES" u="sng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Per a comprovar que s’ha instal·lat adequadament obrim una consola i escrivim:</a:t>
            </a:r>
          </a:p>
          <a:p>
            <a:endParaRPr lang="ca-ES" dirty="0"/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A01B087-5A27-4D65-ADA3-B2EB30C63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5" y="3429000"/>
            <a:ext cx="6350326" cy="1809843"/>
          </a:xfrm>
          <a:prstGeom prst="rect">
            <a:avLst/>
          </a:prstGeom>
        </p:spPr>
      </p:pic>
      <p:pic>
        <p:nvPicPr>
          <p:cNvPr id="7" name="Imagen 6" descr="Windows PowerShell">
            <a:extLst>
              <a:ext uri="{FF2B5EF4-FFF2-40B4-BE49-F238E27FC236}">
                <a16:creationId xmlns:a16="http://schemas.microsoft.com/office/drawing/2014/main" id="{DDD6EAC4-C3CF-4BDD-B6E7-7145EB4CDD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2" r="67206" b="82105"/>
          <a:stretch/>
        </p:blipFill>
        <p:spPr>
          <a:xfrm>
            <a:off x="2908663" y="6043745"/>
            <a:ext cx="3117668" cy="7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9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Instal·lació de Angular CLI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6135"/>
            <a:ext cx="7886700" cy="4851451"/>
          </a:xfrm>
        </p:spPr>
        <p:txBody>
          <a:bodyPr>
            <a:normAutofit/>
          </a:bodyPr>
          <a:lstStyle/>
          <a:p>
            <a:r>
              <a:rPr lang="ca-ES" dirty="0"/>
              <a:t>Usem </a:t>
            </a:r>
            <a:r>
              <a:rPr lang="ca-ES" dirty="0" err="1"/>
              <a:t>npm</a:t>
            </a:r>
            <a:r>
              <a:rPr lang="ca-ES" dirty="0"/>
              <a:t> per a instal·lar Angular CLI (</a:t>
            </a:r>
            <a:r>
              <a:rPr lang="ca-ES" dirty="0" err="1"/>
              <a:t>Command</a:t>
            </a:r>
            <a:r>
              <a:rPr lang="ca-ES" dirty="0"/>
              <a:t> </a:t>
            </a:r>
            <a:r>
              <a:rPr lang="ca-ES" dirty="0" err="1"/>
              <a:t>Line</a:t>
            </a:r>
            <a:r>
              <a:rPr lang="ca-ES" dirty="0"/>
              <a:t> Interface) </a:t>
            </a:r>
            <a:r>
              <a:rPr lang="ca-ES" dirty="0" err="1"/>
              <a:t>versión</a:t>
            </a:r>
            <a:r>
              <a:rPr lang="ca-ES" dirty="0"/>
              <a:t> Angular 5(1.7.4)</a:t>
            </a:r>
          </a:p>
          <a:p>
            <a:endParaRPr lang="ca-ES" dirty="0"/>
          </a:p>
          <a:p>
            <a:endParaRPr lang="ca-ES" u="sng" dirty="0"/>
          </a:p>
          <a:p>
            <a:r>
              <a:rPr lang="ca-ES" dirty="0"/>
              <a:t>Comprovem la versió amb </a:t>
            </a:r>
            <a:r>
              <a:rPr lang="ca-ES" b="1" dirty="0" err="1"/>
              <a:t>ng</a:t>
            </a:r>
            <a:r>
              <a:rPr lang="ca-ES" b="1" dirty="0"/>
              <a:t> --</a:t>
            </a:r>
            <a:r>
              <a:rPr lang="ca-ES" b="1" dirty="0" err="1"/>
              <a:t>version</a:t>
            </a:r>
            <a:r>
              <a:rPr lang="ca-ES" dirty="0"/>
              <a:t>: </a:t>
            </a:r>
            <a:endParaRPr lang="ca-ES" b="1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pic>
        <p:nvPicPr>
          <p:cNvPr id="11" name="Imagen 10" descr="Windows PowerShell">
            <a:extLst>
              <a:ext uri="{FF2B5EF4-FFF2-40B4-BE49-F238E27FC236}">
                <a16:creationId xmlns:a16="http://schemas.microsoft.com/office/drawing/2014/main" id="{62FD29AD-CF3C-4664-A57E-26956BAF8E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47" r="53297" b="28096"/>
          <a:stretch/>
        </p:blipFill>
        <p:spPr>
          <a:xfrm>
            <a:off x="1306286" y="2249438"/>
            <a:ext cx="5214236" cy="27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Instal·lació de Visual </a:t>
            </a:r>
            <a:r>
              <a:rPr lang="ca-ES" sz="2799" b="1" dirty="0" err="1">
                <a:solidFill>
                  <a:schemeClr val="bg1">
                    <a:lumMod val="50000"/>
                  </a:schemeClr>
                </a:solidFill>
              </a:rPr>
              <a:t>Source</a:t>
            </a:r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a-ES" sz="2799" b="1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endParaRPr lang="ca-ES" sz="2799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6135"/>
            <a:ext cx="7886700" cy="4851451"/>
          </a:xfrm>
        </p:spPr>
        <p:txBody>
          <a:bodyPr>
            <a:normAutofit/>
          </a:bodyPr>
          <a:lstStyle/>
          <a:p>
            <a:r>
              <a:rPr lang="ca-ES" dirty="0"/>
              <a:t>Descarreguem i instal·lem de la pàgina oficial:</a:t>
            </a:r>
          </a:p>
          <a:p>
            <a:pPr marL="0" indent="0" algn="ctr">
              <a:buNone/>
            </a:pPr>
            <a:r>
              <a:rPr lang="ca-ES" u="sng" dirty="0">
                <a:hlinkClick r:id="rId3"/>
              </a:rPr>
              <a:t>https://code.visualstudio.com</a:t>
            </a:r>
            <a:endParaRPr lang="ca-ES" dirty="0"/>
          </a:p>
          <a:p>
            <a:r>
              <a:rPr lang="ca-ES" dirty="0"/>
              <a:t>Per a instal·lar </a:t>
            </a:r>
            <a:r>
              <a:rPr lang="ca-ES" dirty="0" err="1"/>
              <a:t>plugins</a:t>
            </a:r>
            <a:r>
              <a:rPr lang="ca-ES" dirty="0"/>
              <a:t> o extensions cliquem </a:t>
            </a:r>
            <a:r>
              <a:rPr lang="ca-ES" dirty="0" err="1"/>
              <a:t>l’icona</a:t>
            </a:r>
            <a:r>
              <a:rPr lang="ca-ES" dirty="0"/>
              <a:t> de  a la pàgina </a:t>
            </a:r>
            <a:r>
              <a:rPr lang="ca-ES"/>
              <a:t>de inici:</a:t>
            </a:r>
          </a:p>
          <a:p>
            <a:pPr lvl="1"/>
            <a:r>
              <a:rPr lang="es-ES"/>
              <a:t>Extensions interessants: </a:t>
            </a:r>
          </a:p>
          <a:p>
            <a:pPr lvl="2"/>
            <a:r>
              <a:rPr lang="es-ES"/>
              <a:t>Color Picker</a:t>
            </a:r>
          </a:p>
          <a:p>
            <a:pPr lvl="2"/>
            <a:r>
              <a:rPr lang="es-ES"/>
              <a:t>Angular Essentials</a:t>
            </a:r>
          </a:p>
          <a:p>
            <a:pPr lvl="2"/>
            <a:r>
              <a:rPr lang="es-ES"/>
              <a:t>TS Lint</a:t>
            </a:r>
            <a:endParaRPr lang="ca-ES" dirty="0"/>
          </a:p>
          <a:p>
            <a:endParaRPr lang="ca-ES" b="1" dirty="0"/>
          </a:p>
          <a:p>
            <a:endParaRPr lang="ca-ES" b="1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pic>
        <p:nvPicPr>
          <p:cNvPr id="8" name="Imagen 7" descr="Imagen que contiene captura de pantalla, monitor, pantalla&#10;&#10;Descripción generada con confianza muy alta">
            <a:extLst>
              <a:ext uri="{FF2B5EF4-FFF2-40B4-BE49-F238E27FC236}">
                <a16:creationId xmlns:a16="http://schemas.microsoft.com/office/drawing/2014/main" id="{2A20D46C-BDD1-4934-A9CE-2FB7D302EE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" t="32710" r="95574" b="61100"/>
          <a:stretch/>
        </p:blipFill>
        <p:spPr>
          <a:xfrm>
            <a:off x="6425510" y="2235104"/>
            <a:ext cx="338930" cy="351342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213504E9-F817-4558-80F7-6F7FB10A2671}"/>
              </a:ext>
            </a:extLst>
          </p:cNvPr>
          <p:cNvSpPr/>
          <p:nvPr/>
        </p:nvSpPr>
        <p:spPr>
          <a:xfrm>
            <a:off x="6425510" y="2235104"/>
            <a:ext cx="338930" cy="351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6465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Instal·lació terminal </a:t>
            </a:r>
            <a:r>
              <a:rPr lang="ca-ES" sz="2799" b="1" dirty="0" err="1">
                <a:solidFill>
                  <a:schemeClr val="bg1">
                    <a:lumMod val="50000"/>
                  </a:schemeClr>
                </a:solidFill>
              </a:rPr>
              <a:t>cygwin</a:t>
            </a:r>
            <a:endParaRPr lang="ca-ES" sz="2799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188"/>
            <a:ext cx="7886700" cy="4851451"/>
          </a:xfrm>
        </p:spPr>
        <p:txBody>
          <a:bodyPr>
            <a:normAutofit/>
          </a:bodyPr>
          <a:lstStyle/>
          <a:p>
            <a:r>
              <a:rPr lang="ca-ES" dirty="0"/>
              <a:t>Instal·lem el Package </a:t>
            </a:r>
            <a:r>
              <a:rPr lang="ca-ES" b="1" dirty="0" err="1"/>
              <a:t>chere</a:t>
            </a:r>
            <a:r>
              <a:rPr lang="ca-ES" dirty="0"/>
              <a:t> per a integrar el terminal quan configurem el Visual Studio </a:t>
            </a:r>
            <a:r>
              <a:rPr lang="ca-ES" dirty="0" err="1"/>
              <a:t>Code</a:t>
            </a:r>
            <a:r>
              <a:rPr lang="ca-ES" dirty="0"/>
              <a:t>  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0381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Instal·lació Visual Studio </a:t>
            </a:r>
            <a:r>
              <a:rPr lang="ca-ES" sz="2799" b="1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endParaRPr lang="ca-ES" sz="2799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188"/>
            <a:ext cx="7886700" cy="4851451"/>
          </a:xfrm>
        </p:spPr>
        <p:txBody>
          <a:bodyPr>
            <a:normAutofit/>
          </a:bodyPr>
          <a:lstStyle/>
          <a:p>
            <a:r>
              <a:rPr lang="ca-ES" dirty="0"/>
              <a:t>Modifiquem l’entorn d’usuari amb el nostre terminal </a:t>
            </a:r>
            <a:r>
              <a:rPr lang="ca-ES" dirty="0" err="1"/>
              <a:t>cygwin</a:t>
            </a:r>
            <a:r>
              <a:rPr lang="ca-ES" dirty="0"/>
              <a:t>. Per això, editem la configuració terminal per mostrar en Windows i afegim les següents línies: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043B60-A96F-4804-A8ED-A071F733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35" y="2956842"/>
            <a:ext cx="7517330" cy="92333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2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// Cygwin, with chere package installed </a:t>
            </a:r>
            <a:r>
              <a:rPr kumimoji="0" lang="ca-ES" altLang="ca-ES" sz="2000" b="0" i="0" u="none" strike="noStrike" cap="none" normalizeH="0" baseline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"terminal.integrated.shell.windows"</a:t>
            </a:r>
            <a:r>
              <a:rPr kumimoji="0" lang="ca-ES" altLang="ca-ES" sz="2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ca-ES" altLang="ca-ES" sz="2000" b="0" i="0" u="none" strike="noStrike" cap="none" normalizeH="0" baseline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"C:\\Cygwin\\bin\\bash.exe"</a:t>
            </a:r>
            <a:r>
              <a:rPr kumimoji="0" lang="ca-ES" altLang="ca-ES" sz="2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ca-ES" altLang="ca-ES" sz="2000" b="0" i="0" u="none" strike="noStrike" cap="none" normalizeH="0" baseline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"terminal.integrated.shellArgs.windows"</a:t>
            </a:r>
            <a:r>
              <a:rPr kumimoji="0" lang="ca-ES" altLang="ca-ES" sz="2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[</a:t>
            </a:r>
            <a:r>
              <a:rPr kumimoji="0" lang="ca-ES" altLang="ca-ES" sz="2000" b="0" i="0" u="none" strike="noStrike" cap="none" normalizeH="0" baseline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"/bin/xhere"</a:t>
            </a:r>
            <a:r>
              <a:rPr kumimoji="0" lang="ca-ES" altLang="ca-ES" sz="2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ca-ES" altLang="ca-ES" sz="2000" b="0" i="0" u="none" strike="noStrike" cap="none" normalizeH="0" baseline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"/bin/bash"</a:t>
            </a:r>
            <a:r>
              <a:rPr kumimoji="0" lang="ca-ES" altLang="ca-ES" sz="2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],</a:t>
            </a:r>
            <a:r>
              <a:rPr kumimoji="0" lang="ca-ES" altLang="ca-E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a-ES" altLang="ca-E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9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08116-A4A1-4292-94CC-7AB01AF1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s-ES" sz="2800" b="1" dirty="0"/>
              <a:t>Por qué Mean </a:t>
            </a:r>
            <a:r>
              <a:rPr lang="ca-ES" sz="2800" b="1" dirty="0"/>
              <a:t>Stack</a:t>
            </a:r>
            <a:r>
              <a:rPr lang="es-ES" sz="2800" b="1" dirty="0"/>
              <a:t> 2.0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0C696-F763-4385-A7F9-B8DAA608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7867"/>
            <a:ext cx="7886700" cy="5063066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a-ES" dirty="0"/>
              <a:t>Només un llenguatge: </a:t>
            </a:r>
            <a:r>
              <a:rPr lang="ca-ES" b="1" dirty="0"/>
              <a:t>JavaScript </a:t>
            </a:r>
            <a:r>
              <a:rPr lang="ca-ES" dirty="0"/>
              <a:t>per a construir una aplicació complerta:</a:t>
            </a:r>
          </a:p>
          <a:p>
            <a:pPr lvl="1">
              <a:lnSpc>
                <a:spcPct val="110000"/>
              </a:lnSpc>
            </a:pPr>
            <a:endParaRPr lang="ca-ES" dirty="0"/>
          </a:p>
          <a:p>
            <a:pPr lvl="1">
              <a:lnSpc>
                <a:spcPct val="110000"/>
              </a:lnSpc>
            </a:pPr>
            <a:r>
              <a:rPr lang="ca-ES" dirty="0"/>
              <a:t>Base de Dades: </a:t>
            </a:r>
            <a:r>
              <a:rPr lang="ca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MongoDB</a:t>
            </a:r>
            <a:endParaRPr lang="ca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ca-ES" dirty="0"/>
              <a:t>Framework web o màquina virtual: </a:t>
            </a:r>
            <a:r>
              <a:rPr lang="ca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ExpressJS</a:t>
            </a:r>
          </a:p>
          <a:p>
            <a:pPr lvl="1">
              <a:lnSpc>
                <a:spcPct val="110000"/>
              </a:lnSpc>
            </a:pPr>
            <a:r>
              <a:rPr lang="ca-ES" dirty="0"/>
              <a:t>Framework Front-End: </a:t>
            </a:r>
            <a:r>
              <a:rPr lang="ca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Angular</a:t>
            </a:r>
          </a:p>
          <a:p>
            <a:pPr lvl="1">
              <a:lnSpc>
                <a:spcPct val="110000"/>
              </a:lnSpc>
            </a:pPr>
            <a:r>
              <a:rPr lang="ca-ES" dirty="0"/>
              <a:t>Servidor d’aplicacions Web i framework de desenvolupament Back-End: </a:t>
            </a:r>
            <a:r>
              <a:rPr lang="ca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Node.js</a:t>
            </a:r>
            <a:endParaRPr lang="ca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endParaRPr lang="ca-E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a-ES" dirty="0"/>
              <a:t>Altres avantatges:</a:t>
            </a:r>
            <a:endParaRPr lang="ca-ES" u="sng" dirty="0"/>
          </a:p>
          <a:p>
            <a:pPr lvl="1">
              <a:lnSpc>
                <a:spcPct val="110000"/>
              </a:lnSpc>
            </a:pPr>
            <a:endParaRPr lang="ca-ES" dirty="0"/>
          </a:p>
          <a:p>
            <a:pPr lvl="1">
              <a:lnSpc>
                <a:spcPct val="110000"/>
              </a:lnSpc>
            </a:pPr>
            <a:r>
              <a:rPr lang="ca-ES" dirty="0"/>
              <a:t>Suport al patró de disseny Model-Vista-Controlador (MVC) </a:t>
            </a:r>
          </a:p>
          <a:p>
            <a:pPr lvl="1">
              <a:lnSpc>
                <a:spcPct val="110000"/>
              </a:lnSpc>
            </a:pPr>
            <a:r>
              <a:rPr lang="ca-ES" dirty="0"/>
              <a:t>Utilització de JSON per a la transferència de dades</a:t>
            </a:r>
          </a:p>
          <a:p>
            <a:pPr lvl="1">
              <a:lnSpc>
                <a:spcPct val="110000"/>
              </a:lnSpc>
            </a:pPr>
            <a:r>
              <a:rPr lang="ca-ES" dirty="0"/>
              <a:t>La llibreria de mòduls de Node.js és enorme</a:t>
            </a:r>
          </a:p>
          <a:p>
            <a:pPr lvl="1">
              <a:lnSpc>
                <a:spcPct val="110000"/>
              </a:lnSpc>
            </a:pPr>
            <a:r>
              <a:rPr lang="ca-ES" dirty="0"/>
              <a:t>Open Source…</a:t>
            </a:r>
          </a:p>
        </p:txBody>
      </p:sp>
    </p:spTree>
    <p:extLst>
      <p:ext uri="{BB962C8B-B14F-4D97-AF65-F5344CB8AC3E}">
        <p14:creationId xmlns:p14="http://schemas.microsoft.com/office/powerpoint/2010/main" val="2197645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Primera aplicació Angular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336954"/>
          </a:xfrm>
        </p:spPr>
        <p:txBody>
          <a:bodyPr>
            <a:normAutofit/>
          </a:bodyPr>
          <a:lstStyle/>
          <a:p>
            <a:r>
              <a:rPr lang="ca-ES" dirty="0"/>
              <a:t>Obrim el terminal i creen un subdirectori dins del directori on tindrem els projectes. Al meu cas, he creat el directori c:/xampp/htdocs/angular</a:t>
            </a:r>
          </a:p>
          <a:p>
            <a:r>
              <a:rPr lang="ca-ES" dirty="0"/>
              <a:t>Creem un projecte de nou:</a:t>
            </a:r>
          </a:p>
          <a:p>
            <a:endParaRPr lang="ca-ES" dirty="0"/>
          </a:p>
          <a:p>
            <a:pPr lvl="1"/>
            <a:endParaRPr lang="ca-ES" dirty="0"/>
          </a:p>
          <a:p>
            <a:pPr lvl="1"/>
            <a:r>
              <a:rPr lang="ca-ES" b="1" dirty="0" err="1"/>
              <a:t>ng</a:t>
            </a:r>
            <a:r>
              <a:rPr lang="ca-ES" b="1" dirty="0"/>
              <a:t>: </a:t>
            </a:r>
            <a:r>
              <a:rPr lang="ca-ES" dirty="0"/>
              <a:t>ordre de terminal per a les operacions d’Angular.</a:t>
            </a:r>
          </a:p>
          <a:p>
            <a:pPr lvl="1"/>
            <a:r>
              <a:rPr lang="ca-ES" b="1" dirty="0" err="1"/>
              <a:t>new</a:t>
            </a:r>
            <a:r>
              <a:rPr lang="ca-ES" b="1" dirty="0"/>
              <a:t> : </a:t>
            </a:r>
            <a:r>
              <a:rPr lang="ca-ES" dirty="0"/>
              <a:t>creem un projecte de nou. El CLI (</a:t>
            </a:r>
            <a:r>
              <a:rPr lang="ca-ES" dirty="0" err="1"/>
              <a:t>invocado</a:t>
            </a:r>
            <a:r>
              <a:rPr lang="ca-ES" dirty="0"/>
              <a:t> por </a:t>
            </a:r>
            <a:r>
              <a:rPr lang="ca-ES" dirty="0" err="1"/>
              <a:t>ng</a:t>
            </a:r>
            <a:r>
              <a:rPr lang="ca-ES" dirty="0"/>
              <a:t>) s’ocuparà de crear un directori anomenat </a:t>
            </a:r>
            <a:r>
              <a:rPr lang="ca-ES" dirty="0" err="1"/>
              <a:t>prueba</a:t>
            </a:r>
            <a:r>
              <a:rPr lang="ca-ES" dirty="0"/>
              <a:t>-angular i  col·locarà endins l’estructura bàsica de arxius</a:t>
            </a:r>
          </a:p>
          <a:p>
            <a:pPr lvl="1"/>
            <a:r>
              <a:rPr lang="ca-ES" b="1" dirty="0"/>
              <a:t>--prefix </a:t>
            </a:r>
            <a:r>
              <a:rPr lang="ca-ES" b="1" dirty="0" err="1"/>
              <a:t>pr</a:t>
            </a:r>
            <a:r>
              <a:rPr lang="ca-ES" b="1" dirty="0"/>
              <a:t> </a:t>
            </a:r>
            <a:r>
              <a:rPr lang="ca-ES" dirty="0"/>
              <a:t>o abreviat </a:t>
            </a:r>
            <a:r>
              <a:rPr lang="ca-ES" b="1" dirty="0"/>
              <a:t>-p </a:t>
            </a:r>
            <a:r>
              <a:rPr lang="ca-ES" b="1" dirty="0" err="1"/>
              <a:t>pr</a:t>
            </a:r>
            <a:r>
              <a:rPr lang="ca-ES" b="1" dirty="0"/>
              <a:t>: </a:t>
            </a:r>
            <a:r>
              <a:rPr lang="ca-ES" dirty="0"/>
              <a:t>prefix que portaran els elements del projecte. Encara que sigui un paràmetre opcional resultarà imprescindible per a organitzar els elements del programari. Poden ser les inicials del projecte.</a:t>
            </a:r>
          </a:p>
          <a:p>
            <a:pPr lvl="1"/>
            <a:r>
              <a:rPr lang="ca-ES" b="1" dirty="0"/>
              <a:t>-- minimal </a:t>
            </a:r>
            <a:r>
              <a:rPr lang="ca-ES" b="1" dirty="0" err="1"/>
              <a:t>true</a:t>
            </a:r>
            <a:r>
              <a:rPr lang="ca-ES" b="1" dirty="0"/>
              <a:t> </a:t>
            </a:r>
            <a:r>
              <a:rPr lang="ca-ES" dirty="0"/>
              <a:t>o,</a:t>
            </a:r>
            <a:r>
              <a:rPr lang="ca-ES" b="1" dirty="0"/>
              <a:t> </a:t>
            </a:r>
            <a:r>
              <a:rPr lang="ca-ES" dirty="0"/>
              <a:t>abreviat</a:t>
            </a:r>
            <a:r>
              <a:rPr lang="ca-ES" b="1" dirty="0"/>
              <a:t>, -m </a:t>
            </a:r>
            <a:r>
              <a:rPr lang="ca-ES" b="1" dirty="0" err="1"/>
              <a:t>true</a:t>
            </a:r>
            <a:r>
              <a:rPr lang="ca-ES" b="1" dirty="0"/>
              <a:t>:</a:t>
            </a:r>
            <a:r>
              <a:rPr lang="ca-ES" dirty="0"/>
              <a:t>  indica al CLI el desenvolupament d’un projecte amb les funcionalitats bàsiques d’Angular. No portarà test unitaris o d’integració i, a més, incorpora tot el codi HTML, </a:t>
            </a:r>
            <a:r>
              <a:rPr lang="ca-ES" dirty="0" err="1"/>
              <a:t>javaScript</a:t>
            </a:r>
            <a:r>
              <a:rPr lang="ca-ES" dirty="0"/>
              <a:t> i CSS al mateix arxiu. </a:t>
            </a:r>
          </a:p>
          <a:p>
            <a:pPr lvl="1"/>
            <a:r>
              <a:rPr lang="ca-ES" b="1" dirty="0"/>
              <a:t>-- </a:t>
            </a:r>
            <a:r>
              <a:rPr lang="ca-ES" b="1" dirty="0" err="1"/>
              <a:t>routing</a:t>
            </a:r>
            <a:r>
              <a:rPr lang="ca-ES" b="1" dirty="0"/>
              <a:t> </a:t>
            </a:r>
            <a:r>
              <a:rPr lang="ca-ES" b="1" dirty="0" err="1"/>
              <a:t>true</a:t>
            </a:r>
            <a:r>
              <a:rPr lang="ca-ES" b="1" dirty="0"/>
              <a:t>: </a:t>
            </a:r>
            <a:r>
              <a:rPr lang="ca-ES" dirty="0"/>
              <a:t>selecciona el sistema de </a:t>
            </a:r>
            <a:r>
              <a:rPr lang="ca-ES" dirty="0" err="1"/>
              <a:t>enrutament</a:t>
            </a:r>
            <a:r>
              <a:rPr lang="ca-ES" dirty="0"/>
              <a:t> d’Angular 5. </a:t>
            </a:r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  <a:p>
            <a:endParaRPr lang="ca-ES" sz="2400" dirty="0"/>
          </a:p>
          <a:p>
            <a:endParaRPr lang="ca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7717F8-BFC6-4B01-9915-DEC408E05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75" y="2857302"/>
            <a:ext cx="5926138" cy="5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8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Primera aplicació Angular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4302579" cy="666982"/>
          </a:xfrm>
        </p:spPr>
        <p:txBody>
          <a:bodyPr>
            <a:normAutofit/>
          </a:bodyPr>
          <a:lstStyle/>
          <a:p>
            <a:r>
              <a:rPr lang="ca-ES" dirty="0"/>
              <a:t>Estructura d’arxius del projecte:</a:t>
            </a:r>
          </a:p>
          <a:p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  <a:p>
            <a:endParaRPr lang="ca-ES" sz="2400" dirty="0"/>
          </a:p>
          <a:p>
            <a:endParaRPr lang="ca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777B8C5-2835-48CB-AF9A-A8296A693520}"/>
              </a:ext>
            </a:extLst>
          </p:cNvPr>
          <p:cNvSpPr/>
          <p:nvPr/>
        </p:nvSpPr>
        <p:spPr>
          <a:xfrm>
            <a:off x="869606" y="2869275"/>
            <a:ext cx="4061623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ca-ES" sz="1400" dirty="0"/>
              <a:t>directori on </a:t>
            </a:r>
            <a:r>
              <a:rPr lang="ca-ES" sz="1400" b="1" dirty="0" err="1"/>
              <a:t>npm</a:t>
            </a:r>
            <a:r>
              <a:rPr lang="ca-ES" sz="1400" b="1" dirty="0"/>
              <a:t> </a:t>
            </a:r>
            <a:r>
              <a:rPr lang="ca-ES" sz="1400" dirty="0"/>
              <a:t>instal·la totes les dependències d'Angular.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10AC30B-A61C-4788-94C2-D0FEA79A3FEF}"/>
              </a:ext>
            </a:extLst>
          </p:cNvPr>
          <p:cNvSpPr/>
          <p:nvPr/>
        </p:nvSpPr>
        <p:spPr>
          <a:xfrm>
            <a:off x="869606" y="3491114"/>
            <a:ext cx="338682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ca-ES" sz="1400" dirty="0"/>
              <a:t>arxius bàsics del projecte:</a:t>
            </a:r>
          </a:p>
          <a:p>
            <a:r>
              <a:rPr lang="ca-ES" sz="1400" dirty="0"/>
              <a:t>codi Angular (HTML, *</a:t>
            </a:r>
            <a:r>
              <a:rPr lang="ca-ES" sz="1400" dirty="0" err="1"/>
              <a:t>TypeScript</a:t>
            </a:r>
            <a:r>
              <a:rPr lang="ca-ES" sz="1400" dirty="0"/>
              <a:t>, *CSS, </a:t>
            </a:r>
            <a:r>
              <a:rPr lang="ca-ES" sz="1400" dirty="0" err="1"/>
              <a:t>etc</a:t>
            </a:r>
            <a:r>
              <a:rPr lang="ca-ES" sz="1400" dirty="0"/>
              <a:t>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D01918-0FC2-4E3E-864C-D23061F6F2C5}"/>
              </a:ext>
            </a:extLst>
          </p:cNvPr>
          <p:cNvSpPr/>
          <p:nvPr/>
        </p:nvSpPr>
        <p:spPr>
          <a:xfrm>
            <a:off x="1001598" y="4114497"/>
            <a:ext cx="3254828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ca-ES" sz="1400" dirty="0"/>
              <a:t>Configuració global del projecte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07380F0-748A-49E9-B4E9-2026D8BB206C}"/>
              </a:ext>
            </a:extLst>
          </p:cNvPr>
          <p:cNvSpPr/>
          <p:nvPr/>
        </p:nvSpPr>
        <p:spPr>
          <a:xfrm>
            <a:off x="869606" y="4669972"/>
            <a:ext cx="3388804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ca-ES" sz="1400" dirty="0"/>
              <a:t>dependències i alguns detalls del comportament del projecte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4C8EBB1-7A6F-4AA1-BFA8-8233221570B8}"/>
              </a:ext>
            </a:extLst>
          </p:cNvPr>
          <p:cNvSpPr/>
          <p:nvPr/>
        </p:nvSpPr>
        <p:spPr>
          <a:xfrm>
            <a:off x="1751079" y="5330595"/>
            <a:ext cx="2505347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ca-ES" sz="1400" dirty="0"/>
              <a:t>configuració de </a:t>
            </a:r>
            <a:r>
              <a:rPr lang="ca-ES" sz="1400" dirty="0" err="1"/>
              <a:t>TypeScript</a:t>
            </a:r>
            <a:endParaRPr lang="ca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02014DB6-FC03-4EA9-B63F-557D40010AAB}"/>
              </a:ext>
            </a:extLst>
          </p:cNvPr>
          <p:cNvGrpSpPr/>
          <p:nvPr/>
        </p:nvGrpSpPr>
        <p:grpSpPr>
          <a:xfrm>
            <a:off x="5062945" y="2031889"/>
            <a:ext cx="3788447" cy="4112638"/>
            <a:chOff x="5263242" y="2031889"/>
            <a:chExt cx="3788447" cy="411263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7194BA5-6167-43A5-A8D6-115A7B698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50" t="6826" r="61905" b="46190"/>
            <a:stretch/>
          </p:blipFill>
          <p:spPr>
            <a:xfrm>
              <a:off x="5263242" y="2031889"/>
              <a:ext cx="3788447" cy="4112638"/>
            </a:xfrm>
            <a:prstGeom prst="rect">
              <a:avLst/>
            </a:prstGeom>
          </p:spPr>
        </p:pic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33EA4E1-C679-497F-8628-7F08171236F2}"/>
                </a:ext>
              </a:extLst>
            </p:cNvPr>
            <p:cNvSpPr/>
            <p:nvPr/>
          </p:nvSpPr>
          <p:spPr>
            <a:xfrm>
              <a:off x="5556069" y="3002578"/>
              <a:ext cx="1497874" cy="35487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090000F-CD47-4CA6-B696-EE9548D68F4E}"/>
                </a:ext>
              </a:extLst>
            </p:cNvPr>
            <p:cNvSpPr/>
            <p:nvPr/>
          </p:nvSpPr>
          <p:spPr>
            <a:xfrm>
              <a:off x="5556069" y="3270049"/>
              <a:ext cx="1497874" cy="35487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8D4A33A-DF9A-4739-8FA6-B570577AB0E2}"/>
                </a:ext>
              </a:extLst>
            </p:cNvPr>
            <p:cNvSpPr/>
            <p:nvPr/>
          </p:nvSpPr>
          <p:spPr>
            <a:xfrm>
              <a:off x="5556069" y="4052831"/>
              <a:ext cx="1497874" cy="35487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1EE0FE4-6E22-42F5-A8D0-EE6FA99E663E}"/>
                </a:ext>
              </a:extLst>
            </p:cNvPr>
            <p:cNvSpPr/>
            <p:nvPr/>
          </p:nvSpPr>
          <p:spPr>
            <a:xfrm>
              <a:off x="5556069" y="4618217"/>
              <a:ext cx="1497874" cy="35487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B93DC62-E9A8-4414-A038-E2C177B9FCAE}"/>
                </a:ext>
              </a:extLst>
            </p:cNvPr>
            <p:cNvSpPr/>
            <p:nvPr/>
          </p:nvSpPr>
          <p:spPr>
            <a:xfrm>
              <a:off x="5556069" y="5153158"/>
              <a:ext cx="1497874" cy="35487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559754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Primera aplicació Angular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1325563"/>
          </a:xfrm>
        </p:spPr>
        <p:txBody>
          <a:bodyPr>
            <a:normAutofit/>
          </a:bodyPr>
          <a:lstStyle/>
          <a:p>
            <a:r>
              <a:rPr lang="ca-ES" dirty="0"/>
              <a:t>Estructura d’arxius del projecte, directori </a:t>
            </a:r>
            <a:r>
              <a:rPr lang="ca-ES" b="1" i="1" dirty="0" err="1"/>
              <a:t>src</a:t>
            </a:r>
            <a:r>
              <a:rPr lang="ca-ES" dirty="0"/>
              <a:t>:</a:t>
            </a:r>
          </a:p>
          <a:p>
            <a:pPr lvl="1"/>
            <a:r>
              <a:rPr lang="ca-ES" dirty="0"/>
              <a:t>Arxiu </a:t>
            </a:r>
            <a:r>
              <a:rPr lang="ca-ES" b="1" dirty="0"/>
              <a:t>index.html: </a:t>
            </a:r>
            <a:r>
              <a:rPr lang="ca-ES" dirty="0"/>
              <a:t>	</a:t>
            </a:r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a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pr-root</a:t>
            </a:r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ca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pr-root</a:t>
            </a:r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ca-ES" dirty="0"/>
              <a:t> Fa referència a la plantilla </a:t>
            </a:r>
            <a:r>
              <a:rPr lang="ca-ES" dirty="0" err="1"/>
              <a:t>javascript</a:t>
            </a:r>
            <a:r>
              <a:rPr lang="ca-ES" dirty="0"/>
              <a:t> de l’arxiu </a:t>
            </a:r>
            <a:r>
              <a:rPr lang="ca-ES" b="1" dirty="0" err="1"/>
              <a:t>app.component.ts</a:t>
            </a:r>
            <a:endParaRPr lang="ca-ES" b="1" dirty="0"/>
          </a:p>
          <a:p>
            <a:endParaRPr lang="ca-ES" b="1" dirty="0"/>
          </a:p>
          <a:p>
            <a:endParaRPr lang="ca-E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  <a:p>
            <a:endParaRPr lang="ca-ES" sz="2400" dirty="0"/>
          </a:p>
          <a:p>
            <a:endParaRPr lang="ca-ES" dirty="0"/>
          </a:p>
        </p:txBody>
      </p:sp>
      <p:pic>
        <p:nvPicPr>
          <p:cNvPr id="8" name="Imagen 7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EA9E2AE-AD2F-41E7-B9E1-C618212B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18" y="2408318"/>
            <a:ext cx="4536007" cy="42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pt-BR" sz="2800" b="1" dirty="0"/>
              <a:t>Encadenament de processos de càrrega</a:t>
            </a:r>
            <a:endParaRPr lang="ca-E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252286"/>
          </a:xfrm>
        </p:spPr>
        <p:txBody>
          <a:bodyPr>
            <a:normAutofit/>
          </a:bodyPr>
          <a:lstStyle/>
          <a:p>
            <a:r>
              <a:rPr lang="ca-ES" dirty="0"/>
              <a:t>Tot comença amb la definició dins l'arxiu </a:t>
            </a:r>
            <a:r>
              <a:rPr lang="ca-ES" b="1" dirty="0" err="1"/>
              <a:t>angular.cli.json</a:t>
            </a:r>
            <a:r>
              <a:rPr lang="ca-ES" b="1" dirty="0"/>
              <a:t> </a:t>
            </a:r>
            <a:r>
              <a:rPr lang="ca-ES" dirty="0"/>
              <a:t>sobre quin és el mòdul de bootstrap </a:t>
            </a:r>
            <a:r>
              <a:rPr lang="ca-ES"/>
              <a:t>i quina és </a:t>
            </a:r>
            <a:r>
              <a:rPr lang="ca-ES" dirty="0"/>
              <a:t>la pàgina d'inici:</a:t>
            </a:r>
          </a:p>
          <a:p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6C648D-9B2B-47EA-8681-9720E61EC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0" t="8848" r="73650" b="59877"/>
          <a:stretch/>
        </p:blipFill>
        <p:spPr>
          <a:xfrm>
            <a:off x="2078567" y="2473780"/>
            <a:ext cx="4986866" cy="386480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D4EC71B-3B77-4B6B-87BE-799BA6A49887}"/>
              </a:ext>
            </a:extLst>
          </p:cNvPr>
          <p:cNvSpPr/>
          <p:nvPr/>
        </p:nvSpPr>
        <p:spPr>
          <a:xfrm>
            <a:off x="2209800" y="2887133"/>
            <a:ext cx="24384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1150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pt-BR" sz="2800" b="1" dirty="0"/>
              <a:t>Encadenament de processos de càrrega</a:t>
            </a:r>
            <a:endParaRPr lang="ca-E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252286"/>
          </a:xfrm>
        </p:spPr>
        <p:txBody>
          <a:bodyPr>
            <a:normAutofit lnSpcReduction="10000"/>
          </a:bodyPr>
          <a:lstStyle/>
          <a:p>
            <a:r>
              <a:rPr lang="ca-ES" dirty="0"/>
              <a:t> </a:t>
            </a:r>
            <a:r>
              <a:rPr lang="ca-ES" b="1" dirty="0" err="1"/>
              <a:t>Webpack</a:t>
            </a:r>
            <a:r>
              <a:rPr lang="ca-ES" b="1" dirty="0"/>
              <a:t>:</a:t>
            </a:r>
            <a:r>
              <a:rPr lang="ca-ES" dirty="0"/>
              <a:t> crida a les instruccions </a:t>
            </a:r>
            <a:r>
              <a:rPr lang="ca-ES" dirty="0" err="1"/>
              <a:t>ng</a:t>
            </a:r>
            <a:r>
              <a:rPr lang="ca-ES" dirty="0"/>
              <a:t> </a:t>
            </a:r>
            <a:r>
              <a:rPr lang="ca-ES" dirty="0" err="1"/>
              <a:t>build</a:t>
            </a:r>
            <a:r>
              <a:rPr lang="ca-ES" dirty="0"/>
              <a:t> </a:t>
            </a:r>
            <a:r>
              <a:rPr lang="ca-ES" dirty="0" err="1"/>
              <a:t>ng</a:t>
            </a:r>
            <a:r>
              <a:rPr lang="ca-ES" dirty="0"/>
              <a:t> </a:t>
            </a:r>
            <a:r>
              <a:rPr lang="ca-ES" dirty="0" err="1"/>
              <a:t>serve</a:t>
            </a:r>
            <a:endParaRPr lang="ca-ES" dirty="0"/>
          </a:p>
          <a:p>
            <a:r>
              <a:rPr lang="ca-ES" dirty="0"/>
              <a:t>Aquí, es produeix un procés complex de filtrat i empaquetat de fragments </a:t>
            </a:r>
            <a:r>
              <a:rPr lang="ca-ES" dirty="0" err="1"/>
              <a:t>Javascript</a:t>
            </a:r>
            <a:r>
              <a:rPr lang="ca-ES" dirty="0"/>
              <a:t>, HTML i CSS</a:t>
            </a:r>
          </a:p>
          <a:p>
            <a:r>
              <a:rPr lang="ca-ES" b="1" dirty="0" err="1"/>
              <a:t>main.ts</a:t>
            </a:r>
            <a:r>
              <a:rPr lang="ca-ES" b="1" dirty="0"/>
              <a:t> </a:t>
            </a:r>
            <a:r>
              <a:rPr lang="ca-ES" dirty="0"/>
              <a:t>càrrega </a:t>
            </a:r>
            <a:r>
              <a:rPr lang="ca-ES" b="1" dirty="0" err="1"/>
              <a:t>AppModule</a:t>
            </a:r>
            <a:r>
              <a:rPr lang="ca-ES" dirty="0"/>
              <a:t> i ho registra amb la instrucció:</a:t>
            </a:r>
          </a:p>
          <a:p>
            <a:pPr marL="0" indent="0" algn="ctr">
              <a:buNone/>
            </a:pPr>
            <a:br>
              <a:rPr lang="ca-ES" dirty="0"/>
            </a:br>
            <a:r>
              <a:rPr lang="ca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platform.bootstrapModule</a:t>
            </a:r>
            <a:r>
              <a:rPr lang="ca-ES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ca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ca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ca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ca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dirty="0"/>
              <a:t>…que llança tota seqüència. </a:t>
            </a:r>
            <a:br>
              <a:rPr lang="ca-ES" dirty="0"/>
            </a:br>
            <a:endParaRPr lang="ca-ES" dirty="0"/>
          </a:p>
          <a:p>
            <a:r>
              <a:rPr lang="ca-ES" dirty="0"/>
              <a:t>Quan l'arxiu indicat (index.html o un altre), ha estat "injectat" amb la informació necessària, ja podem obrir la pàgina en qualsevol navegador sobre el port indicat (4200, per defecte).</a:t>
            </a:r>
          </a:p>
          <a:p>
            <a:r>
              <a:rPr lang="ca-ES" b="1" dirty="0" err="1"/>
              <a:t>app.module</a:t>
            </a:r>
            <a:r>
              <a:rPr lang="ca-ES" dirty="0"/>
              <a:t> importa </a:t>
            </a:r>
            <a:r>
              <a:rPr lang="ca-ES" b="1" dirty="0" err="1"/>
              <a:t>app.component</a:t>
            </a:r>
            <a:r>
              <a:rPr lang="ca-ES" dirty="0"/>
              <a:t> (entre altres coses), i és </a:t>
            </a:r>
            <a:r>
              <a:rPr lang="ca-ES" b="1" dirty="0" err="1"/>
              <a:t>app.component</a:t>
            </a:r>
            <a:r>
              <a:rPr lang="ca-ES" dirty="0"/>
              <a:t> el que defineix la interfície d'usuari.</a:t>
            </a:r>
          </a:p>
          <a:p>
            <a:r>
              <a:rPr lang="ca-ES" dirty="0"/>
              <a:t>Aquest funcionament permet tenim més llibertat a l'hora de triar la cadena de funcionament (fins i tot la inicial, associada a la instrucció anterior:</a:t>
            </a:r>
          </a:p>
          <a:p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</p:txBody>
      </p:sp>
    </p:spTree>
    <p:extLst>
      <p:ext uri="{BB962C8B-B14F-4D97-AF65-F5344CB8AC3E}">
        <p14:creationId xmlns:p14="http://schemas.microsoft.com/office/powerpoint/2010/main" val="236221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800" b="1" dirty="0">
                <a:solidFill>
                  <a:schemeClr val="bg1">
                    <a:lumMod val="50000"/>
                  </a:schemeClr>
                </a:solidFill>
              </a:rPr>
              <a:t>Engegant l’Aplicació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252286"/>
          </a:xfrm>
        </p:spPr>
        <p:txBody>
          <a:bodyPr>
            <a:normAutofit/>
          </a:bodyPr>
          <a:lstStyle/>
          <a:p>
            <a:endParaRPr lang="ca-ES" dirty="0"/>
          </a:p>
          <a:p>
            <a:r>
              <a:rPr lang="ca-ES" dirty="0"/>
              <a:t>Podem, abans de fer l'engegada, afegir algun estil CSS o usar altres llibreries com BootStrap.css. En aquest cas, afegim un arxiu del mateix nom "Styles.css" al </a:t>
            </a:r>
            <a:r>
              <a:rPr lang="ca-ES" dirty="0" err="1"/>
              <a:t>root</a:t>
            </a:r>
            <a:r>
              <a:rPr lang="ca-ES" dirty="0"/>
              <a:t>  de l'aplicació.</a:t>
            </a:r>
          </a:p>
          <a:p>
            <a:r>
              <a:rPr lang="ca-ES" dirty="0"/>
              <a:t>Per engegar-la hi ha múltiples opcions, ja que depèn del servidor Web que volem muntar (val qualsevol).</a:t>
            </a:r>
          </a:p>
          <a:p>
            <a:r>
              <a:rPr lang="ca-ES" dirty="0"/>
              <a:t>De manera predeterminada, s’usa un servidor lleuger (</a:t>
            </a:r>
            <a:r>
              <a:rPr lang="ca-ES" dirty="0" err="1"/>
              <a:t>lite</a:t>
            </a:r>
            <a:r>
              <a:rPr lang="ca-ES" dirty="0"/>
              <a:t>-server), que s'instal·la dinàmicament des de </a:t>
            </a:r>
            <a:r>
              <a:rPr lang="ca-ES" dirty="0" err="1"/>
              <a:t>npm</a:t>
            </a:r>
            <a:r>
              <a:rPr lang="ca-ES" dirty="0"/>
              <a:t>, quan llancem l'aplicació amb el comando </a:t>
            </a:r>
            <a:r>
              <a:rPr lang="ca-ES" dirty="0" err="1"/>
              <a:t>npm</a:t>
            </a:r>
            <a:r>
              <a:rPr lang="ca-ES" dirty="0"/>
              <a:t> </a:t>
            </a:r>
            <a:r>
              <a:rPr lang="ca-ES" dirty="0" err="1"/>
              <a:t>start</a:t>
            </a:r>
            <a:r>
              <a:rPr lang="ca-ES" dirty="0"/>
              <a:t>.</a:t>
            </a:r>
          </a:p>
          <a:p>
            <a:r>
              <a:rPr lang="ca-ES" dirty="0"/>
              <a:t>Si estem utilitzant Visual Studio </a:t>
            </a:r>
            <a:r>
              <a:rPr lang="ca-ES" dirty="0" err="1"/>
              <a:t>Code</a:t>
            </a:r>
            <a:r>
              <a:rPr lang="ca-ES" dirty="0"/>
              <a:t>, podem obrir una finestra terminal en la part inferior de l'editor de codi mitjançant </a:t>
            </a:r>
            <a:r>
              <a:rPr lang="ca-ES" dirty="0" err="1"/>
              <a:t>CTRL+ñ</a:t>
            </a:r>
            <a:r>
              <a:rPr lang="ca-ES" dirty="0"/>
              <a:t> o en el menú "Veure/Terminal Integrat".</a:t>
            </a:r>
          </a:p>
          <a:p>
            <a:r>
              <a:rPr lang="ca-ES" dirty="0"/>
              <a:t>Des d'aquí podem llançar qualsevol instrucció, com des de la finestra exterior. </a:t>
            </a:r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</p:txBody>
      </p:sp>
    </p:spTree>
    <p:extLst>
      <p:ext uri="{BB962C8B-B14F-4D97-AF65-F5344CB8AC3E}">
        <p14:creationId xmlns:p14="http://schemas.microsoft.com/office/powerpoint/2010/main" val="1273266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Engegant l’Aplicació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088759"/>
          </a:xfrm>
        </p:spPr>
        <p:txBody>
          <a:bodyPr>
            <a:normAutofit/>
          </a:bodyPr>
          <a:lstStyle/>
          <a:p>
            <a:r>
              <a:rPr lang="ca-ES" dirty="0"/>
              <a:t>Teclegem </a:t>
            </a:r>
            <a:r>
              <a:rPr lang="ca-ES" b="1" dirty="0" err="1"/>
              <a:t>npm</a:t>
            </a:r>
            <a:r>
              <a:rPr lang="ca-ES" b="1" dirty="0"/>
              <a:t> </a:t>
            </a:r>
            <a:r>
              <a:rPr lang="ca-ES" b="1" dirty="0" err="1"/>
              <a:t>start</a:t>
            </a:r>
            <a:r>
              <a:rPr lang="ca-ES" dirty="0"/>
              <a:t>.</a:t>
            </a:r>
          </a:p>
          <a:p>
            <a:pPr lvl="1"/>
            <a:r>
              <a:rPr lang="ca-ES" dirty="0"/>
              <a:t>Es llança el mandat </a:t>
            </a:r>
            <a:r>
              <a:rPr lang="ca-ES" dirty="0" err="1"/>
              <a:t>ng</a:t>
            </a:r>
            <a:r>
              <a:rPr lang="ca-ES" dirty="0"/>
              <a:t> </a:t>
            </a:r>
            <a:r>
              <a:rPr lang="ca-ES" dirty="0" err="1"/>
              <a:t>serve</a:t>
            </a:r>
            <a:r>
              <a:rPr lang="ca-ES" dirty="0"/>
              <a:t> i, després d'uns segons, es duu a terme una </a:t>
            </a:r>
            <a:r>
              <a:rPr lang="ca-ES" dirty="0" err="1"/>
              <a:t>transpil·lació</a:t>
            </a:r>
            <a:r>
              <a:rPr lang="ca-ES" dirty="0"/>
              <a:t> de </a:t>
            </a:r>
            <a:r>
              <a:rPr lang="ca-ES" dirty="0" err="1"/>
              <a:t>TypeScripts</a:t>
            </a:r>
            <a:r>
              <a:rPr lang="ca-ES" dirty="0"/>
              <a:t> a </a:t>
            </a:r>
            <a:r>
              <a:rPr lang="ca-ES" dirty="0" err="1"/>
              <a:t>JavaScripts</a:t>
            </a:r>
            <a:r>
              <a:rPr lang="ca-ES" dirty="0"/>
              <a:t>:</a:t>
            </a:r>
          </a:p>
          <a:p>
            <a:endParaRPr lang="ca-E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  <a:p>
            <a:r>
              <a:rPr lang="ca-ES" sz="2400" dirty="0"/>
              <a:t>Ara tenim preparat el port 4200 per córrer la aplicació</a:t>
            </a:r>
          </a:p>
          <a:p>
            <a:endParaRPr lang="ca-ES" sz="2400" dirty="0"/>
          </a:p>
          <a:p>
            <a:endParaRPr lang="ca-ES" dirty="0"/>
          </a:p>
        </p:txBody>
      </p:sp>
      <p:pic>
        <p:nvPicPr>
          <p:cNvPr id="4" name="Imagen 3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1BA69025-0EF6-45D0-B6F4-4324953C5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02" y="2949575"/>
            <a:ext cx="6902805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6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Engegant l’Aplicació: Modificant paràmetres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088759"/>
          </a:xfrm>
        </p:spPr>
        <p:txBody>
          <a:bodyPr>
            <a:normAutofit/>
          </a:bodyPr>
          <a:lstStyle/>
          <a:p>
            <a:r>
              <a:rPr lang="ca-ES" dirty="0"/>
              <a:t>Detenim </a:t>
            </a:r>
            <a:r>
              <a:rPr lang="ca-ES" dirty="0" err="1"/>
              <a:t>l’àplicació</a:t>
            </a:r>
            <a:r>
              <a:rPr lang="ca-ES" dirty="0"/>
              <a:t> i modifiquem el paràmetre </a:t>
            </a:r>
            <a:r>
              <a:rPr lang="ca-ES" b="1" dirty="0" err="1"/>
              <a:t>start</a:t>
            </a:r>
            <a:r>
              <a:rPr lang="ca-ES" b="1" dirty="0"/>
              <a:t> </a:t>
            </a:r>
            <a:r>
              <a:rPr lang="ca-ES" dirty="0"/>
              <a:t>de l’arxiu </a:t>
            </a:r>
            <a:r>
              <a:rPr lang="ca-ES" b="1" dirty="0" err="1"/>
              <a:t>package.json</a:t>
            </a:r>
            <a:r>
              <a:rPr lang="ca-ES" b="1" dirty="0"/>
              <a:t>:</a:t>
            </a:r>
          </a:p>
          <a:p>
            <a:endParaRPr lang="ca-ES" b="1" dirty="0"/>
          </a:p>
          <a:p>
            <a:pPr marL="342900" lvl="1" indent="0" algn="ctr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"start"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"ng serve --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aot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-o --port 4500"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endParaRPr lang="ca-ES" b="1" dirty="0"/>
          </a:p>
          <a:p>
            <a:pPr lvl="1"/>
            <a:r>
              <a:rPr lang="ca-ES" b="1" dirty="0"/>
              <a:t>--</a:t>
            </a:r>
            <a:r>
              <a:rPr lang="ca-ES" b="1" dirty="0" err="1"/>
              <a:t>aot</a:t>
            </a:r>
            <a:r>
              <a:rPr lang="ca-ES" b="1" dirty="0"/>
              <a:t>:</a:t>
            </a:r>
            <a:r>
              <a:rPr lang="ca-ES" dirty="0"/>
              <a:t> modifica la </a:t>
            </a:r>
            <a:r>
              <a:rPr lang="ca-ES" dirty="0" err="1"/>
              <a:t>transpil·lació</a:t>
            </a:r>
            <a:r>
              <a:rPr lang="ca-ES" dirty="0"/>
              <a:t> </a:t>
            </a:r>
            <a:r>
              <a:rPr lang="ca-ES" i="1" dirty="0" err="1"/>
              <a:t>JiT</a:t>
            </a:r>
            <a:r>
              <a:rPr lang="ca-ES" dirty="0"/>
              <a:t> (Just in </a:t>
            </a:r>
            <a:r>
              <a:rPr lang="ca-ES" dirty="0" err="1"/>
              <a:t>Time</a:t>
            </a:r>
            <a:r>
              <a:rPr lang="ca-ES" dirty="0"/>
              <a:t>) que es fa al client por </a:t>
            </a:r>
            <a:r>
              <a:rPr lang="ca-ES" dirty="0" err="1"/>
              <a:t>AheadOfTime</a:t>
            </a:r>
            <a:r>
              <a:rPr lang="ca-ES" dirty="0"/>
              <a:t> o </a:t>
            </a:r>
            <a:r>
              <a:rPr lang="ca-ES" dirty="0" err="1"/>
              <a:t>transpil·lacio</a:t>
            </a:r>
            <a:r>
              <a:rPr lang="ca-ES" dirty="0"/>
              <a:t> al servidor. Molt més ràpida i adequada per aplicacions SPA</a:t>
            </a:r>
          </a:p>
          <a:p>
            <a:pPr lvl="1"/>
            <a:r>
              <a:rPr lang="ca-ES" b="1" dirty="0"/>
              <a:t>--open(-o):</a:t>
            </a:r>
            <a:r>
              <a:rPr lang="ca-ES" dirty="0"/>
              <a:t> obra el navegador automàticament</a:t>
            </a:r>
          </a:p>
          <a:p>
            <a:pPr lvl="1"/>
            <a:r>
              <a:rPr lang="ca-ES" b="1" dirty="0"/>
              <a:t>--port: </a:t>
            </a:r>
            <a:r>
              <a:rPr lang="ca-ES" dirty="0"/>
              <a:t>per a canviar el port de </a:t>
            </a:r>
            <a:r>
              <a:rPr lang="ca-ES" dirty="0" err="1"/>
              <a:t>escuxa</a:t>
            </a:r>
            <a:endParaRPr lang="ca-ES" b="1" dirty="0"/>
          </a:p>
          <a:p>
            <a:endParaRPr lang="ca-E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a-ES" dirty="0"/>
          </a:p>
          <a:p>
            <a:endParaRPr lang="ca-ES" sz="2400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40308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Engegant l’Aplicació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088759"/>
          </a:xfrm>
        </p:spPr>
        <p:txBody>
          <a:bodyPr>
            <a:normAutofit/>
          </a:bodyPr>
          <a:lstStyle/>
          <a:p>
            <a:r>
              <a:rPr lang="ca-ES" dirty="0"/>
              <a:t>El compilador es llança en mode "</a:t>
            </a:r>
            <a:r>
              <a:rPr lang="ca-ES" dirty="0" err="1"/>
              <a:t>watch</a:t>
            </a:r>
            <a:r>
              <a:rPr lang="ca-ES" dirty="0"/>
              <a:t>" ( "</a:t>
            </a:r>
            <a:r>
              <a:rPr lang="ca-ES" dirty="0" err="1"/>
              <a:t>tsc</a:t>
            </a:r>
            <a:r>
              <a:rPr lang="ca-ES" dirty="0"/>
              <a:t>–w") Qualsevol canvi en el codi es reflectirà immediatament en el navegador</a:t>
            </a:r>
            <a:br>
              <a:rPr lang="ca-ES" dirty="0"/>
            </a:br>
            <a:endParaRPr lang="ca-ES" dirty="0"/>
          </a:p>
          <a:p>
            <a:r>
              <a:rPr lang="ca-ES" dirty="0"/>
              <a:t>Es pot garantir això, configurant </a:t>
            </a:r>
            <a:r>
              <a:rPr lang="ca-ES" dirty="0" err="1"/>
              <a:t>V.S.Code</a:t>
            </a:r>
            <a:r>
              <a:rPr lang="ca-ES" dirty="0"/>
              <a:t> per desar automàticament després d'una curta espera: </a:t>
            </a:r>
            <a:br>
              <a:rPr lang="ca-ES" dirty="0"/>
            </a:br>
            <a:r>
              <a:rPr lang="ca-ES" dirty="0"/>
              <a:t>En "Preferències/Configuració d'usuari", afegim l'entrada:</a:t>
            </a:r>
            <a:br>
              <a:rPr lang="ca-ES" dirty="0"/>
            </a:br>
            <a:endParaRPr lang="ca-ES" dirty="0"/>
          </a:p>
          <a:p>
            <a:pPr marL="0" indent="0" algn="ctr">
              <a:buNone/>
            </a:pPr>
            <a:r>
              <a:rPr lang="ca-E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ca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files.autoSave</a:t>
            </a:r>
            <a:r>
              <a:rPr lang="ca-ES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ca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afterDelay</a:t>
            </a:r>
            <a:r>
              <a:rPr lang="ca-E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ca-E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a-ES" dirty="0"/>
          </a:p>
          <a:p>
            <a:endParaRPr lang="ca-ES" sz="2400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10703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b="1" dirty="0"/>
              <a:t>AFEGIR LLIBRERIES DE TERCERS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088759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Afegim</a:t>
            </a:r>
            <a:r>
              <a:rPr lang="es-ES" dirty="0"/>
              <a:t> </a:t>
            </a:r>
            <a:r>
              <a:rPr lang="es-ES" dirty="0" err="1"/>
              <a:t>llibreries</a:t>
            </a:r>
            <a:r>
              <a:rPr lang="es-ES" dirty="0"/>
              <a:t> </a:t>
            </a:r>
            <a:r>
              <a:rPr lang="es-ES" dirty="0" err="1"/>
              <a:t>perquè</a:t>
            </a:r>
            <a:r>
              <a:rPr lang="es-ES" dirty="0"/>
              <a:t> </a:t>
            </a:r>
            <a:r>
              <a:rPr lang="es-ES" dirty="0" err="1"/>
              <a:t>estiguin</a:t>
            </a:r>
            <a:r>
              <a:rPr lang="es-ES" dirty="0"/>
              <a:t> disponibles per a </a:t>
            </a:r>
            <a:r>
              <a:rPr lang="es-ES" dirty="0" err="1"/>
              <a:t>diferents</a:t>
            </a:r>
            <a:r>
              <a:rPr lang="es-ES" dirty="0"/>
              <a:t> </a:t>
            </a:r>
            <a:r>
              <a:rPr lang="es-ES" dirty="0" err="1"/>
              <a:t>entorns</a:t>
            </a:r>
            <a:r>
              <a:rPr lang="es-ES" dirty="0"/>
              <a:t> (</a:t>
            </a:r>
            <a:r>
              <a:rPr lang="es-ES" dirty="0" err="1"/>
              <a:t>desenv</a:t>
            </a:r>
            <a:r>
              <a:rPr lang="es-ES" dirty="0"/>
              <a:t>, pre, pro):</a:t>
            </a:r>
          </a:p>
          <a:p>
            <a:endParaRPr lang="es-E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endParaRPr lang="ca-E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moment</a:t>
            </a:r>
          </a:p>
          <a:p>
            <a:pPr marL="342900" lvl="1" indent="0">
              <a:buNone/>
            </a:pP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milligram</a:t>
            </a:r>
            <a:endParaRPr lang="ca-E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bootstrap</a:t>
            </a:r>
          </a:p>
          <a:p>
            <a:pPr lvl="1"/>
            <a:endParaRPr lang="ca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dirty="0"/>
              <a:t>Les llibreries s’instal·len al directori </a:t>
            </a:r>
            <a:r>
              <a:rPr lang="ca-ES" dirty="0" err="1"/>
              <a:t>node_modules</a:t>
            </a:r>
            <a:r>
              <a:rPr lang="ca-ES" dirty="0"/>
              <a:t>. Comprovem al </a:t>
            </a:r>
            <a:r>
              <a:rPr lang="ca-ES" dirty="0" err="1"/>
              <a:t>package.json</a:t>
            </a:r>
            <a:r>
              <a:rPr lang="ca-ES" dirty="0"/>
              <a:t> que les llibreries s’han afegit a l’apartat de dependències</a:t>
            </a:r>
          </a:p>
          <a:p>
            <a:r>
              <a:rPr lang="ca-ES" dirty="0"/>
              <a:t>Ara haurem de referenciar-les des de l’arxiu .angular-</a:t>
            </a:r>
            <a:r>
              <a:rPr lang="ca-ES" dirty="0" err="1"/>
              <a:t>cli.json</a:t>
            </a:r>
            <a:r>
              <a:rPr lang="ca-ES" dirty="0"/>
              <a:t>:</a:t>
            </a:r>
          </a:p>
          <a:p>
            <a:endParaRPr lang="ca-ES" dirty="0"/>
          </a:p>
          <a:p>
            <a:pPr marL="342900" lvl="1" indent="0">
              <a:buNone/>
            </a:pP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342900" lvl="1" indent="0">
              <a:buNone/>
            </a:pP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"./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/bootstrap/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/bootstrap.min.css",</a:t>
            </a:r>
          </a:p>
          <a:p>
            <a:pPr marL="342900" lvl="1" indent="0">
              <a:buNone/>
            </a:pP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"./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milligram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/milligram.min.css",</a:t>
            </a:r>
          </a:p>
          <a:p>
            <a:pPr marL="342900" lvl="1" indent="0">
              <a:buNone/>
            </a:pP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"styles.css"</a:t>
            </a:r>
          </a:p>
          <a:p>
            <a:pPr marL="342900" lvl="1" indent="0">
              <a:buNone/>
            </a:pP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pPr marL="342900" lvl="1" indent="0">
              <a:buNone/>
            </a:pP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"scripts": [</a:t>
            </a:r>
          </a:p>
          <a:p>
            <a:pPr marL="342900" lvl="1" indent="0">
              <a:buNone/>
            </a:pP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"./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/jquery.min.js",</a:t>
            </a:r>
          </a:p>
          <a:p>
            <a:pPr marL="342900" lvl="1" indent="0">
              <a:buNone/>
            </a:pP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"./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/bootstrap/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/bootstrap.min.js",</a:t>
            </a:r>
          </a:p>
          <a:p>
            <a:pPr marL="342900" lvl="1" indent="0">
              <a:buNone/>
            </a:pP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"./</a:t>
            </a:r>
            <a:r>
              <a:rPr lang="ca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/moment/min/moment.min.js"</a:t>
            </a:r>
          </a:p>
          <a:p>
            <a:pPr marL="342900" lvl="1" indent="0">
              <a:buNone/>
            </a:pPr>
            <a:r>
              <a:rPr lang="ca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4637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08116-A4A1-4292-94CC-7AB01AF1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ca-ES" sz="2800" b="1" dirty="0"/>
              <a:t>Models d’Aplicacions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0C696-F763-4385-A7F9-B8DAA608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7867"/>
            <a:ext cx="6886847" cy="3945950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a-ES" dirty="0"/>
              <a:t>Els nous paradigmes de les </a:t>
            </a:r>
            <a:r>
              <a:rPr lang="ca-ES" u="sng" dirty="0"/>
              <a:t>Aplicacions Web</a:t>
            </a:r>
          </a:p>
          <a:p>
            <a:pPr lvl="1">
              <a:lnSpc>
                <a:spcPct val="110000"/>
              </a:lnSpc>
            </a:pPr>
            <a:endParaRPr lang="ca-ES" dirty="0"/>
          </a:p>
          <a:p>
            <a:pPr lvl="1">
              <a:lnSpc>
                <a:spcPct val="110000"/>
              </a:lnSpc>
            </a:pPr>
            <a:r>
              <a:rPr lang="ca-ES" dirty="0"/>
              <a:t>El navegador és la nova plataforma</a:t>
            </a:r>
          </a:p>
          <a:p>
            <a:pPr lvl="1">
              <a:lnSpc>
                <a:spcPct val="110000"/>
              </a:lnSpc>
            </a:pPr>
            <a:r>
              <a:rPr lang="ca-ES" dirty="0"/>
              <a:t>El </a:t>
            </a:r>
            <a:r>
              <a:rPr lang="ca-E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núvol</a:t>
            </a:r>
            <a:r>
              <a:rPr lang="ca-ES" dirty="0"/>
              <a:t> permet l’accés a continguts sense importar el dispositiu</a:t>
            </a:r>
          </a:p>
          <a:p>
            <a:pPr lvl="1">
              <a:lnSpc>
                <a:spcPct val="110000"/>
              </a:lnSpc>
            </a:pPr>
            <a:r>
              <a:rPr lang="ca-E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HTML5</a:t>
            </a:r>
            <a:r>
              <a:rPr lang="ca-ES" dirty="0"/>
              <a:t> i les seves tecnologies són la base d’aquest "</a:t>
            </a:r>
            <a:r>
              <a:rPr lang="ca-ES" i="1" dirty="0"/>
              <a:t>framework</a:t>
            </a:r>
            <a:r>
              <a:rPr lang="ca-ES" dirty="0"/>
              <a:t>"</a:t>
            </a:r>
          </a:p>
          <a:p>
            <a:pPr lvl="1">
              <a:lnSpc>
                <a:spcPct val="110000"/>
              </a:lnSpc>
            </a:pPr>
            <a:r>
              <a:rPr lang="ca-ES" dirty="0"/>
              <a:t>El nou model d’aplicacions </a:t>
            </a:r>
            <a:r>
              <a:rPr lang="ca-E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</a:t>
            </a:r>
            <a:r>
              <a:rPr lang="ca-ES" dirty="0"/>
              <a:t> (</a:t>
            </a:r>
            <a:r>
              <a:rPr lang="ca-ES" i="1" dirty="0"/>
              <a:t>Single Page Applications</a:t>
            </a:r>
            <a:r>
              <a:rPr lang="ca-ES" dirty="0"/>
              <a:t>), s’adapta millor a aquesta arquitectura</a:t>
            </a:r>
          </a:p>
          <a:p>
            <a:pPr lvl="1">
              <a:lnSpc>
                <a:spcPct val="110000"/>
              </a:lnSpc>
            </a:pPr>
            <a:r>
              <a:rPr lang="ca-ES" dirty="0"/>
              <a:t>S’utilitza un patró de arquitectura tipo </a:t>
            </a:r>
            <a:r>
              <a:rPr lang="ca-E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MVC</a:t>
            </a:r>
            <a:r>
              <a:rPr lang="ca-ES" dirty="0"/>
              <a:t>, que facilita la separació de responsabilitats</a:t>
            </a:r>
          </a:p>
          <a:p>
            <a:pPr lvl="1">
              <a:lnSpc>
                <a:spcPct val="110000"/>
              </a:lnSpc>
            </a:pPr>
            <a:r>
              <a:rPr lang="ca-ES" dirty="0"/>
              <a:t>Els formats de transferència d’informació tendeixen a optimitzar-se, utilitzant propostes com </a:t>
            </a:r>
            <a:r>
              <a:rPr lang="ca-E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ca-ES" dirty="0"/>
              <a:t> (fonamentalment)</a:t>
            </a:r>
          </a:p>
          <a:p>
            <a:pPr lvl="1">
              <a:lnSpc>
                <a:spcPct val="110000"/>
              </a:lnSpc>
            </a:pPr>
            <a:r>
              <a:rPr lang="ca-ES" dirty="0"/>
              <a:t>Els canvis a les pàgines </a:t>
            </a:r>
            <a:r>
              <a:rPr lang="ca-ES" sz="19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responsive</a:t>
            </a:r>
            <a:r>
              <a:rPr lang="ca-ES" i="1" dirty="0"/>
              <a:t> </a:t>
            </a:r>
            <a:r>
              <a:rPr lang="ca-ES" dirty="0"/>
              <a:t>es produeixen principalment sobre la informació modificada (peticions </a:t>
            </a:r>
            <a:r>
              <a:rPr lang="ca-E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AJAX</a:t>
            </a:r>
            <a:r>
              <a:rPr lang="ca-ES" dirty="0"/>
              <a:t>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461AE3-9919-42F7-A8BB-91544E969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496" y="5503817"/>
            <a:ext cx="2083008" cy="111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Estructura d’una aplicació Angular 2+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088759"/>
          </a:xfrm>
        </p:spPr>
        <p:txBody>
          <a:bodyPr>
            <a:normAutofit/>
          </a:bodyPr>
          <a:lstStyle/>
          <a:p>
            <a:r>
              <a:rPr lang="ca-ES" dirty="0"/>
              <a:t>Les aplicacions Angular 2+ es formen a partir de </a:t>
            </a:r>
            <a:r>
              <a:rPr lang="ca-ES" b="1" dirty="0"/>
              <a:t>components </a:t>
            </a:r>
            <a:r>
              <a:rPr lang="ca-ES" dirty="0"/>
              <a:t>individuals</a:t>
            </a:r>
            <a:r>
              <a:rPr lang="ca-ES" b="1" dirty="0"/>
              <a:t> </a:t>
            </a:r>
            <a:r>
              <a:rPr lang="ca-ES" dirty="0"/>
              <a:t>construïts de forma independent:</a:t>
            </a:r>
            <a:endParaRPr lang="ca-E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  <a:p>
            <a:r>
              <a:rPr lang="ca-ES" dirty="0"/>
              <a:t>Els components obtenen funcionalitats dels </a:t>
            </a:r>
            <a:r>
              <a:rPr lang="ca-ES" b="1" dirty="0"/>
              <a:t>serveis</a:t>
            </a:r>
            <a:r>
              <a:rPr lang="ca-ES" dirty="0"/>
              <a:t> disponibles.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77FAD8-BE43-441A-8C83-EE84F603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13" y="2589950"/>
            <a:ext cx="5941173" cy="22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79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Estructura d’una aplicació Angular 2+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088759"/>
          </a:xfrm>
        </p:spPr>
        <p:txBody>
          <a:bodyPr>
            <a:normAutofit/>
          </a:bodyPr>
          <a:lstStyle/>
          <a:p>
            <a:r>
              <a:rPr lang="ca-ES" dirty="0"/>
              <a:t>Els components i els serveis s'organitzen en </a:t>
            </a:r>
            <a:r>
              <a:rPr lang="ca-ES" b="1" dirty="0"/>
              <a:t>mòduls </a:t>
            </a:r>
            <a:r>
              <a:rPr lang="ca-ES" dirty="0"/>
              <a:t>que es comuniquen entre si per un sistema d’enrutament. Bàsicament l’esquema d’una aplicació Angular seria el següent:</a:t>
            </a:r>
          </a:p>
          <a:p>
            <a:endParaRPr lang="ca-E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</p:txBody>
      </p:sp>
      <p:pic>
        <p:nvPicPr>
          <p:cNvPr id="7" name="Imagen 6" descr="http://httpmasters.es/wp-content/uploads/2018/05/esquema.gif">
            <a:extLst>
              <a:ext uri="{FF2B5EF4-FFF2-40B4-BE49-F238E27FC236}">
                <a16:creationId xmlns:a16="http://schemas.microsoft.com/office/drawing/2014/main" id="{FF3E9982-091B-4DD5-B28B-177D3105D194}"/>
              </a:ext>
            </a:extLst>
          </p:cNvPr>
          <p:cNvPicPr/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67" y="2695947"/>
            <a:ext cx="4380865" cy="3594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938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Mòduls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252286"/>
          </a:xfrm>
        </p:spPr>
        <p:txBody>
          <a:bodyPr>
            <a:normAutofit/>
          </a:bodyPr>
          <a:lstStyle/>
          <a:p>
            <a:r>
              <a:rPr lang="ca-ES" dirty="0"/>
              <a:t>Els mòduls ens permeten fer agrupacions lògiques de components</a:t>
            </a:r>
          </a:p>
          <a:p>
            <a:r>
              <a:rPr lang="ca-ES" dirty="0"/>
              <a:t>Per defecte: </a:t>
            </a:r>
            <a:r>
              <a:rPr lang="ca-ES" b="1" dirty="0" err="1"/>
              <a:t>app.module.ts</a:t>
            </a:r>
            <a:r>
              <a:rPr lang="ca-ES" b="1" dirty="0"/>
              <a:t>.</a:t>
            </a:r>
          </a:p>
          <a:p>
            <a:r>
              <a:rPr lang="ca-ES" dirty="0"/>
              <a:t>Els mòduls, com tot els elements d’Angular, són </a:t>
            </a:r>
            <a:r>
              <a:rPr lang="ca-ES" b="1" dirty="0"/>
              <a:t>classes</a:t>
            </a:r>
            <a:r>
              <a:rPr lang="ca-ES" dirty="0"/>
              <a:t>. </a:t>
            </a:r>
          </a:p>
          <a:p>
            <a:pPr lvl="1"/>
            <a:r>
              <a:rPr lang="ca-ES" dirty="0"/>
              <a:t>A la part superior </a:t>
            </a:r>
            <a:r>
              <a:rPr lang="ca-ES" b="1" dirty="0"/>
              <a:t>s’importen</a:t>
            </a:r>
            <a:r>
              <a:rPr lang="ca-ES" dirty="0"/>
              <a:t> els elements amb els que es va treballar dins del mòdul:</a:t>
            </a:r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r>
              <a:rPr lang="ca-ES" dirty="0"/>
              <a:t>Després es troba el </a:t>
            </a:r>
            <a:r>
              <a:rPr lang="ca-ES" b="1" dirty="0"/>
              <a:t>decorador </a:t>
            </a:r>
            <a:r>
              <a:rPr lang="ca-ES" dirty="0"/>
              <a:t>d’Angular que el defineix com a mòdul (@</a:t>
            </a:r>
            <a:r>
              <a:rPr lang="ca-ES" dirty="0" err="1"/>
              <a:t>NgModule</a:t>
            </a:r>
            <a:r>
              <a:rPr lang="ca-ES" dirty="0"/>
              <a:t>) i aporta l’operativa a la classe.</a:t>
            </a:r>
          </a:p>
          <a:p>
            <a:endParaRPr lang="ca-ES" b="1" dirty="0"/>
          </a:p>
          <a:p>
            <a:endParaRPr lang="ca-ES" b="1" dirty="0"/>
          </a:p>
          <a:p>
            <a:endParaRPr lang="ca-ES" b="1" dirty="0"/>
          </a:p>
          <a:p>
            <a:pPr lvl="1"/>
            <a:r>
              <a:rPr lang="ca-ES" dirty="0">
                <a:solidFill>
                  <a:srgbClr val="E7E6E6">
                    <a:lumMod val="50000"/>
                  </a:srgbClr>
                </a:solidFill>
              </a:rPr>
              <a:t>Al finalitzar es fa </a:t>
            </a:r>
            <a:r>
              <a:rPr lang="ca-ES" dirty="0" err="1">
                <a:solidFill>
                  <a:srgbClr val="E7E6E6">
                    <a:lumMod val="50000"/>
                  </a:srgbClr>
                </a:solidFill>
              </a:rPr>
              <a:t>l’</a:t>
            </a:r>
            <a:r>
              <a:rPr lang="ca-ES" b="1" dirty="0" err="1">
                <a:solidFill>
                  <a:srgbClr val="E7E6E6">
                    <a:lumMod val="50000"/>
                  </a:srgbClr>
                </a:solidFill>
              </a:rPr>
              <a:t>export</a:t>
            </a:r>
            <a:r>
              <a:rPr lang="ca-ES" dirty="0">
                <a:solidFill>
                  <a:srgbClr val="E7E6E6">
                    <a:lumMod val="50000"/>
                  </a:srgbClr>
                </a:solidFill>
              </a:rPr>
              <a:t> de la classe</a:t>
            </a:r>
          </a:p>
          <a:p>
            <a:pPr lvl="0"/>
            <a:endParaRPr lang="ca-ES" dirty="0">
              <a:solidFill>
                <a:srgbClr val="E7E6E6">
                  <a:lumMod val="50000"/>
                </a:srgbClr>
              </a:solidFill>
            </a:endParaRPr>
          </a:p>
          <a:p>
            <a:endParaRPr lang="ca-ES" sz="2400" dirty="0"/>
          </a:p>
          <a:p>
            <a:pPr lvl="1"/>
            <a:endParaRPr lang="ca-ES" sz="2100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6FBABF4-8FC4-4521-9746-6FB9F344B3FF}"/>
              </a:ext>
            </a:extLst>
          </p:cNvPr>
          <p:cNvGrpSpPr/>
          <p:nvPr/>
        </p:nvGrpSpPr>
        <p:grpSpPr>
          <a:xfrm>
            <a:off x="3072813" y="2989013"/>
            <a:ext cx="4082105" cy="1158177"/>
            <a:chOff x="2377961" y="3500247"/>
            <a:chExt cx="4388076" cy="1283420"/>
          </a:xfrm>
        </p:grpSpPr>
        <p:pic>
          <p:nvPicPr>
            <p:cNvPr id="8" name="Imagen 7" descr="Imagen que contiene pantalla, pared, monitor, interior&#10;&#10;Descripción generada con confianza alta">
              <a:extLst>
                <a:ext uri="{FF2B5EF4-FFF2-40B4-BE49-F238E27FC236}">
                  <a16:creationId xmlns:a16="http://schemas.microsoft.com/office/drawing/2014/main" id="{EEF7865C-DA0F-4FB8-B850-693C7F940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961" y="3500247"/>
              <a:ext cx="4388076" cy="1130358"/>
            </a:xfrm>
            <a:prstGeom prst="rect">
              <a:avLst/>
            </a:prstGeom>
          </p:spPr>
        </p:pic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62D0B47-D560-44EA-BDAC-71DBCBB8AAEF}"/>
                </a:ext>
              </a:extLst>
            </p:cNvPr>
            <p:cNvSpPr/>
            <p:nvPr/>
          </p:nvSpPr>
          <p:spPr>
            <a:xfrm>
              <a:off x="3031065" y="4292600"/>
              <a:ext cx="1100667" cy="49106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0D854783-28D7-40BB-8419-C9402588B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30" y="4414414"/>
            <a:ext cx="1453670" cy="145817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3657B40-D2A3-4CB1-8DE9-CE0944B0F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17" y="6246119"/>
            <a:ext cx="2152761" cy="3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64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Aplicació complerta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252286"/>
          </a:xfrm>
        </p:spPr>
        <p:txBody>
          <a:bodyPr>
            <a:normAutofit/>
          </a:bodyPr>
          <a:lstStyle/>
          <a:p>
            <a:r>
              <a:rPr lang="ca-ES" dirty="0"/>
              <a:t>Nova aplicació sense l’opció minimal = </a:t>
            </a:r>
            <a:r>
              <a:rPr lang="ca-ES" dirty="0" err="1"/>
              <a:t>true</a:t>
            </a:r>
            <a:r>
              <a:rPr lang="ca-ES" dirty="0"/>
              <a:t>: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E7E6E6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new angular01 -p a01 --routing true</a:t>
            </a:r>
          </a:p>
          <a:p>
            <a:r>
              <a:rPr lang="ca-ES" dirty="0"/>
              <a:t>Es generen nous fitxers:</a:t>
            </a:r>
          </a:p>
          <a:p>
            <a:endParaRPr lang="ca-ES" sz="2000" dirty="0">
              <a:solidFill>
                <a:srgbClr val="E7E6E6">
                  <a:lumMod val="5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a-ES" b="1" dirty="0" err="1"/>
              <a:t>app-routing.module.ts</a:t>
            </a:r>
            <a:r>
              <a:rPr lang="ca-ES" dirty="0"/>
              <a:t>. Codificació dels </a:t>
            </a:r>
            <a:r>
              <a:rPr lang="ca-ES" dirty="0" err="1"/>
              <a:t>enrutaments</a:t>
            </a:r>
            <a:endParaRPr lang="ca-ES" dirty="0"/>
          </a:p>
          <a:p>
            <a:pPr lvl="1"/>
            <a:r>
              <a:rPr lang="ca-ES" b="1" dirty="0"/>
              <a:t>app.component.css</a:t>
            </a:r>
            <a:r>
              <a:rPr lang="ca-ES" dirty="0"/>
              <a:t>. Permet col·locar aquí els nostres CSS</a:t>
            </a:r>
          </a:p>
          <a:p>
            <a:pPr lvl="1"/>
            <a:r>
              <a:rPr lang="ca-ES" b="1" dirty="0"/>
              <a:t>app.component.html</a:t>
            </a:r>
            <a:r>
              <a:rPr lang="ca-ES" dirty="0"/>
              <a:t>. Arxiu propi de HTML</a:t>
            </a:r>
          </a:p>
          <a:p>
            <a:pPr lvl="1"/>
            <a:r>
              <a:rPr lang="ca-ES" b="1" dirty="0" err="1"/>
              <a:t>app.component.spec.ts</a:t>
            </a:r>
            <a:r>
              <a:rPr lang="ca-ES" dirty="0"/>
              <a:t>. Arxiu per a test unitaris i d'integració</a:t>
            </a:r>
          </a:p>
          <a:p>
            <a:pPr lvl="1"/>
            <a:r>
              <a:rPr lang="ca-ES" b="1" dirty="0" err="1"/>
              <a:t>app.component.ts</a:t>
            </a:r>
            <a:r>
              <a:rPr lang="ca-ES" dirty="0"/>
              <a:t>. Amb noves propietats en el decorador: </a:t>
            </a:r>
            <a:r>
              <a:rPr lang="ca-ES" b="1" dirty="0" err="1"/>
              <a:t>templateURL</a:t>
            </a:r>
            <a:r>
              <a:rPr lang="ca-ES" dirty="0"/>
              <a:t> i </a:t>
            </a:r>
            <a:r>
              <a:rPr lang="ca-ES" b="1" dirty="0" err="1"/>
              <a:t>styleUrls</a:t>
            </a:r>
            <a:endParaRPr lang="ca-ES" b="1" dirty="0"/>
          </a:p>
          <a:p>
            <a:pPr lvl="1"/>
            <a:r>
              <a:rPr lang="ca-ES" b="1" dirty="0" err="1"/>
              <a:t>app.module.ts</a:t>
            </a:r>
            <a:r>
              <a:rPr lang="ca-ES" dirty="0"/>
              <a:t>. mòdul </a:t>
            </a:r>
            <a:r>
              <a:rPr lang="ca-ES" dirty="0" err="1"/>
              <a:t>AppModule</a:t>
            </a:r>
            <a:r>
              <a:rPr lang="ca-ES" dirty="0"/>
              <a:t>. </a:t>
            </a:r>
            <a:endParaRPr lang="ca-ES" sz="2100" dirty="0"/>
          </a:p>
          <a:p>
            <a:pPr lvl="1"/>
            <a:endParaRPr lang="ca-ES" sz="2100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</p:txBody>
      </p:sp>
    </p:spTree>
    <p:extLst>
      <p:ext uri="{BB962C8B-B14F-4D97-AF65-F5344CB8AC3E}">
        <p14:creationId xmlns:p14="http://schemas.microsoft.com/office/powerpoint/2010/main" val="4242990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Component inicial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252286"/>
          </a:xfrm>
        </p:spPr>
        <p:txBody>
          <a:bodyPr>
            <a:normAutofit/>
          </a:bodyPr>
          <a:lstStyle/>
          <a:p>
            <a:r>
              <a:rPr lang="ca-ES" dirty="0"/>
              <a:t>S’importa la definició del </a:t>
            </a:r>
            <a:r>
              <a:rPr lang="ca-ES" i="1" dirty="0" err="1"/>
              <a:t>decorator</a:t>
            </a:r>
            <a:r>
              <a:rPr lang="ca-ES" dirty="0"/>
              <a:t> </a:t>
            </a:r>
            <a:r>
              <a:rPr lang="ca-ES" b="1" dirty="0"/>
              <a:t>@Component</a:t>
            </a:r>
            <a:r>
              <a:rPr lang="ca-ES" dirty="0"/>
              <a:t> de "@angular/</a:t>
            </a:r>
            <a:r>
              <a:rPr lang="ca-ES" dirty="0" err="1"/>
              <a:t>core</a:t>
            </a:r>
            <a:r>
              <a:rPr lang="ca-ES" dirty="0"/>
              <a:t>".</a:t>
            </a:r>
          </a:p>
          <a:p>
            <a:r>
              <a:rPr lang="ca-ES" dirty="0"/>
              <a:t>Es defineix l'IU del component dins del decorador que porta la definició </a:t>
            </a:r>
            <a:r>
              <a:rPr lang="ca-ES" b="1" dirty="0" err="1"/>
              <a:t>templateUrl</a:t>
            </a:r>
            <a:r>
              <a:rPr lang="ca-ES" b="1" dirty="0"/>
              <a:t>: </a:t>
            </a:r>
            <a:r>
              <a:rPr lang="ca-ES" dirty="0"/>
              <a:t>apuntant a un fragment HTML separat en un arxiu (una vista).</a:t>
            </a:r>
          </a:p>
          <a:p>
            <a:r>
              <a:rPr lang="ca-ES" dirty="0"/>
              <a:t>La pròpia definició de la classe, a la qual s'associa el decorador (exportada, per poder ser usada externament). </a:t>
            </a:r>
          </a:p>
          <a:p>
            <a:pPr marL="342900" lvl="1" indent="0">
              <a:buNone/>
            </a:pPr>
            <a:r>
              <a:rPr lang="ca-ES" i="1" dirty="0"/>
              <a:t>(Més endavant portarà la seva pròpia lògica de negoci, però aquí la seva única funció és servir de suport al decorador.)</a:t>
            </a:r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</p:txBody>
      </p:sp>
    </p:spTree>
    <p:extLst>
      <p:ext uri="{BB962C8B-B14F-4D97-AF65-F5344CB8AC3E}">
        <p14:creationId xmlns:p14="http://schemas.microsoft.com/office/powerpoint/2010/main" val="2792683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Components Angular 2+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088759"/>
          </a:xfrm>
        </p:spPr>
        <p:txBody>
          <a:bodyPr>
            <a:normAutofit/>
          </a:bodyPr>
          <a:lstStyle/>
          <a:p>
            <a:r>
              <a:rPr lang="ca-ES" dirty="0"/>
              <a:t>Un component està format per tres blocs principals:</a:t>
            </a:r>
            <a:endParaRPr lang="ca-E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endParaRPr lang="ca-ES" sz="2400" b="1" dirty="0"/>
          </a:p>
          <a:p>
            <a:r>
              <a:rPr lang="ca-ES" dirty="0"/>
              <a:t>Una </a:t>
            </a:r>
            <a:r>
              <a:rPr lang="ca-ES" b="1" dirty="0"/>
              <a:t>plantilla</a:t>
            </a:r>
            <a:r>
              <a:rPr lang="ca-ES" dirty="0"/>
              <a:t>, amb la part de HTML (</a:t>
            </a:r>
            <a:r>
              <a:rPr lang="ca-ES" dirty="0" err="1"/>
              <a:t>view</a:t>
            </a:r>
            <a:r>
              <a:rPr lang="ca-ES" dirty="0"/>
              <a:t>) i estils CSS</a:t>
            </a:r>
          </a:p>
          <a:p>
            <a:r>
              <a:rPr lang="ca-ES" dirty="0"/>
              <a:t>Una </a:t>
            </a:r>
            <a:r>
              <a:rPr lang="ca-ES" b="1" dirty="0"/>
              <a:t>classe</a:t>
            </a:r>
            <a:r>
              <a:rPr lang="ca-ES" dirty="0"/>
              <a:t>, amb la part funcional (model) i disposa de propietats i mètodes</a:t>
            </a:r>
          </a:p>
          <a:p>
            <a:r>
              <a:rPr lang="ca-ES" b="1" dirty="0"/>
              <a:t>Metadades</a:t>
            </a:r>
            <a:r>
              <a:rPr lang="ca-ES" dirty="0"/>
              <a:t>, configuren el comportament de tot dos i la seva relació (</a:t>
            </a:r>
            <a:r>
              <a:rPr lang="ca-ES" dirty="0" err="1"/>
              <a:t>controller</a:t>
            </a:r>
            <a:r>
              <a:rPr lang="ca-ES" dirty="0"/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366CCE-88ED-4B36-AE32-0D4EAD1C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37652"/>
            <a:ext cx="7305815" cy="18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54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Creació d’un component nou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252286"/>
          </a:xfrm>
        </p:spPr>
        <p:txBody>
          <a:bodyPr>
            <a:normAutofit/>
          </a:bodyPr>
          <a:lstStyle/>
          <a:p>
            <a:r>
              <a:rPr lang="ca-ES" sz="2400" dirty="0"/>
              <a:t>S’utilitza </a:t>
            </a:r>
            <a:r>
              <a:rPr lang="ca-ES" sz="2400" dirty="0" err="1"/>
              <a:t>l’instrucció</a:t>
            </a:r>
            <a:r>
              <a:rPr lang="ca-ES" sz="2400" dirty="0"/>
              <a:t> </a:t>
            </a:r>
            <a:r>
              <a:rPr lang="ca-ES" sz="2400" b="1" dirty="0" err="1"/>
              <a:t>ng</a:t>
            </a:r>
            <a:r>
              <a:rPr lang="ca-ES" sz="2400" b="1" dirty="0"/>
              <a:t> </a:t>
            </a:r>
            <a:r>
              <a:rPr lang="ca-ES" sz="2400" dirty="0"/>
              <a:t>amb el modificador </a:t>
            </a:r>
            <a:r>
              <a:rPr lang="ca-ES" sz="2400" dirty="0" err="1"/>
              <a:t>generate</a:t>
            </a:r>
            <a:r>
              <a:rPr lang="ca-ES" sz="2400" dirty="0"/>
              <a:t> i el nom del component.</a:t>
            </a:r>
          </a:p>
          <a:p>
            <a:r>
              <a:rPr lang="ca-ES" sz="2400" dirty="0"/>
              <a:t>El component es crearà dins del mòdul principal.</a:t>
            </a:r>
          </a:p>
          <a:p>
            <a:r>
              <a:rPr lang="ca-ES" sz="2400" dirty="0"/>
              <a:t>Crearem un component que sigui el </a:t>
            </a:r>
            <a:r>
              <a:rPr lang="ca-ES" sz="2400" dirty="0" err="1"/>
              <a:t>header</a:t>
            </a:r>
            <a:r>
              <a:rPr lang="ca-ES" sz="2400" dirty="0"/>
              <a:t> a visualitzar dins de totes les vistes de l’aplicació (una pàgina – múltiples vistes – SPA). </a:t>
            </a:r>
          </a:p>
          <a:p>
            <a:r>
              <a:rPr lang="ca-ES" sz="2400" dirty="0"/>
              <a:t>Per a que es pugui utilitzar aquest component fora del mòdul s’ha de crear amb el modificador –</a:t>
            </a:r>
            <a:r>
              <a:rPr lang="ca-ES" sz="2400" dirty="0" err="1"/>
              <a:t>export</a:t>
            </a:r>
            <a:r>
              <a:rPr lang="ca-ES" sz="2400" dirty="0"/>
              <a:t>:</a:t>
            </a:r>
          </a:p>
          <a:p>
            <a:endParaRPr lang="ca-ES" sz="2400" dirty="0"/>
          </a:p>
          <a:p>
            <a:pPr marL="6858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ng generate component header --export</a:t>
            </a:r>
          </a:p>
          <a:p>
            <a:pPr marL="6858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abreviat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858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ng g c header --export</a:t>
            </a:r>
          </a:p>
          <a:p>
            <a:endParaRPr lang="ca-ES" sz="2400" dirty="0"/>
          </a:p>
          <a:p>
            <a:pPr marL="342900" lvl="1" indent="0">
              <a:buNone/>
            </a:pPr>
            <a:endParaRPr lang="ca-ES" sz="2100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</p:txBody>
      </p:sp>
    </p:spTree>
    <p:extLst>
      <p:ext uri="{BB962C8B-B14F-4D97-AF65-F5344CB8AC3E}">
        <p14:creationId xmlns:p14="http://schemas.microsoft.com/office/powerpoint/2010/main" val="131626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Creació d’un component nou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252286"/>
          </a:xfrm>
        </p:spPr>
        <p:txBody>
          <a:bodyPr>
            <a:normAutofit/>
          </a:bodyPr>
          <a:lstStyle/>
          <a:p>
            <a:r>
              <a:rPr lang="ca-ES" sz="2400" dirty="0"/>
              <a:t>Ara, cal referencial el selector del component nou, que trobem dins del </a:t>
            </a:r>
            <a:r>
              <a:rPr lang="ca-ES" sz="2400" dirty="0" err="1"/>
              <a:t>header.component.ts</a:t>
            </a:r>
            <a:r>
              <a:rPr lang="ca-ES" sz="2400" dirty="0"/>
              <a:t> (&lt;a01-header&gt;), al app.component.html </a:t>
            </a:r>
            <a:r>
              <a:rPr lang="ca-ES" sz="2400" dirty="0" err="1"/>
              <a:t>quedan</a:t>
            </a:r>
            <a:r>
              <a:rPr lang="ca-ES" sz="2400" dirty="0"/>
              <a:t> la pàgina d’aquesta manera:</a:t>
            </a:r>
          </a:p>
          <a:p>
            <a:endParaRPr lang="ca-ES" sz="2400" dirty="0"/>
          </a:p>
          <a:p>
            <a:pPr marL="685800" lvl="2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&lt;a01-header&gt;&lt;/a01-header&gt;</a:t>
            </a:r>
          </a:p>
          <a:p>
            <a:pPr marL="685800" lvl="2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&lt;h1&gt;</a:t>
            </a:r>
          </a:p>
          <a:p>
            <a:pPr marL="685800" lvl="2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Página principal de la aplicación</a:t>
            </a:r>
          </a:p>
          <a:p>
            <a:pPr marL="685800" lvl="2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&lt;/h1&gt;</a:t>
            </a:r>
          </a:p>
          <a:p>
            <a:pPr marL="685800" lvl="2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&lt;router-outlet&gt;&lt;/router-outlet&gt;</a:t>
            </a:r>
          </a:p>
          <a:p>
            <a:pPr marL="685800" lvl="2" indent="0"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2400" dirty="0"/>
              <a:t>Per a que es mostrin els canvis nous s’ha de </a:t>
            </a:r>
            <a:r>
              <a:rPr lang="ca-ES" sz="2400" dirty="0" err="1"/>
              <a:t>rengegar</a:t>
            </a:r>
            <a:r>
              <a:rPr lang="ca-ES" sz="2400" dirty="0"/>
              <a:t> el servidor perquè ho tenim configurat com </a:t>
            </a:r>
            <a:r>
              <a:rPr lang="ca-ES" sz="2400" i="1" dirty="0" err="1"/>
              <a:t>aot</a:t>
            </a:r>
            <a:r>
              <a:rPr lang="ca-ES" sz="2400" i="1" dirty="0"/>
              <a:t> (</a:t>
            </a:r>
            <a:r>
              <a:rPr lang="ca-ES" sz="2400" i="1" dirty="0" err="1"/>
              <a:t>Ahead</a:t>
            </a:r>
            <a:r>
              <a:rPr lang="ca-ES" sz="2400" i="1" dirty="0"/>
              <a:t> Of </a:t>
            </a:r>
            <a:r>
              <a:rPr lang="ca-ES" sz="2400" i="1" dirty="0" err="1"/>
              <a:t>Time</a:t>
            </a:r>
            <a:r>
              <a:rPr lang="ca-ES" sz="2400" i="1" dirty="0"/>
              <a:t>)</a:t>
            </a:r>
            <a:endParaRPr lang="ca-ES" sz="2400" dirty="0"/>
          </a:p>
          <a:p>
            <a:pPr marL="342900" lvl="1" indent="0">
              <a:buNone/>
            </a:pPr>
            <a:endParaRPr lang="ca-ES" sz="2100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</p:txBody>
      </p:sp>
    </p:spTree>
    <p:extLst>
      <p:ext uri="{BB962C8B-B14F-4D97-AF65-F5344CB8AC3E}">
        <p14:creationId xmlns:p14="http://schemas.microsoft.com/office/powerpoint/2010/main" val="3907279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Exercici</a:t>
            </a:r>
            <a:r>
              <a:rPr lang="es-ES" dirty="0"/>
              <a:t> 1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>
                <a:solidFill>
                  <a:prstClr val="black"/>
                </a:solidFill>
              </a:rPr>
              <a:pPr algn="ctr"/>
              <a:t>38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ca-ES" dirty="0"/>
          </a:p>
          <a:p>
            <a:r>
              <a:rPr lang="ca-ES" dirty="0"/>
              <a:t>Afegir estils al component creat:</a:t>
            </a:r>
          </a:p>
          <a:p>
            <a:pPr lvl="1"/>
            <a:r>
              <a:rPr lang="ca-ES" dirty="0" err="1"/>
              <a:t>HeaderComponent</a:t>
            </a:r>
            <a:r>
              <a:rPr lang="ca-ES" dirty="0"/>
              <a:t>: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Afegir estils al component principal: </a:t>
            </a:r>
            <a:r>
              <a:rPr lang="ca-ES" dirty="0" err="1"/>
              <a:t>AppComponent</a:t>
            </a:r>
            <a:r>
              <a:rPr lang="ca-ES" dirty="0"/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A328E1-CF93-4628-964D-635CB8558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29" y="3494069"/>
            <a:ext cx="2444876" cy="1994002"/>
          </a:xfrm>
          <a:prstGeom prst="rect">
            <a:avLst/>
          </a:prstGeom>
        </p:spPr>
      </p:pic>
      <p:pic>
        <p:nvPicPr>
          <p:cNvPr id="8" name="Imagen 7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AAC867DB-1070-47BC-B1BA-25DB2FF9F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01" y="6059279"/>
            <a:ext cx="1568531" cy="5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5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Exercici</a:t>
            </a:r>
            <a:r>
              <a:rPr lang="es-ES" dirty="0"/>
              <a:t> 1(</a:t>
            </a:r>
            <a:r>
              <a:rPr lang="es-ES" dirty="0" err="1"/>
              <a:t>cont</a:t>
            </a:r>
            <a:r>
              <a:rPr lang="es-ES" dirty="0"/>
              <a:t>)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>
                <a:solidFill>
                  <a:prstClr val="black"/>
                </a:solidFill>
              </a:rPr>
              <a:pPr algn="ctr"/>
              <a:t>39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ca-ES" dirty="0"/>
          </a:p>
          <a:p>
            <a:r>
              <a:rPr lang="ca-ES" dirty="0"/>
              <a:t>Afegir estils global a la aplicació: </a:t>
            </a:r>
          </a:p>
          <a:p>
            <a:pPr lvl="1"/>
            <a:r>
              <a:rPr lang="ca-ES" dirty="0"/>
              <a:t>styles.css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pic>
        <p:nvPicPr>
          <p:cNvPr id="7" name="Imagen 6" descr="Imagen que contiene interior&#10;&#10;Descripción generada con confianza alta">
            <a:extLst>
              <a:ext uri="{FF2B5EF4-FFF2-40B4-BE49-F238E27FC236}">
                <a16:creationId xmlns:a16="http://schemas.microsoft.com/office/drawing/2014/main" id="{BC96051C-DAD2-4473-8B61-D99942D33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80" y="3429000"/>
            <a:ext cx="2082907" cy="11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08116-A4A1-4292-94CC-7AB01AF1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ca-ES" sz="2800" b="1" dirty="0"/>
              <a:t>Models d’Aplicacions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0C696-F763-4385-A7F9-B8DAA608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7867"/>
            <a:ext cx="7886700" cy="5078064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a-ES" dirty="0"/>
              <a:t>Nous paradigmes per a Aplicacions Web</a:t>
            </a:r>
          </a:p>
          <a:p>
            <a:pPr marL="0" indent="0">
              <a:buNone/>
            </a:pPr>
            <a:endParaRPr lang="ca-ES" dirty="0"/>
          </a:p>
          <a:p>
            <a:pPr lvl="1"/>
            <a:r>
              <a:rPr lang="ca-ES" sz="2000" dirty="0"/>
              <a:t>Experiència d’Usuari (UX) fluida</a:t>
            </a:r>
          </a:p>
          <a:p>
            <a:pPr lvl="1"/>
            <a:r>
              <a:rPr lang="ca-ES" sz="2000" dirty="0"/>
              <a:t>Animacions i transicions que ajuden a interpretar el diàleg amb la IU</a:t>
            </a:r>
          </a:p>
          <a:p>
            <a:pPr lvl="1"/>
            <a:r>
              <a:rPr lang="ca-ES" sz="2000" dirty="0"/>
              <a:t>Noves propostes de disseny que permeten crear llocs amb experiències similars en mòbils i dispositius </a:t>
            </a:r>
            <a:r>
              <a:rPr lang="ca-ES" sz="2000" dirty="0" err="1"/>
              <a:t>d’escritori</a:t>
            </a:r>
            <a:endParaRPr lang="ca-ES" sz="2000" dirty="0"/>
          </a:p>
          <a:p>
            <a:pPr lvl="1"/>
            <a:r>
              <a:rPr lang="ca-ES" sz="2000" dirty="0"/>
              <a:t>Velocitat superior dels motors de </a:t>
            </a:r>
            <a:r>
              <a:rPr lang="ca-ES" sz="2000" dirty="0" err="1"/>
              <a:t>JavaScript</a:t>
            </a:r>
            <a:r>
              <a:rPr lang="ca-ES" sz="2000" dirty="0"/>
              <a:t> (V8/Chrome, </a:t>
            </a:r>
            <a:r>
              <a:rPr lang="ca-ES" sz="2000" dirty="0" err="1"/>
              <a:t>Chakra</a:t>
            </a:r>
            <a:r>
              <a:rPr lang="ca-ES" sz="2000" dirty="0"/>
              <a:t>/Edge) permeten aprofitar tot els recursos de hardware del dispositiu</a:t>
            </a:r>
          </a:p>
          <a:p>
            <a:pPr lvl="1"/>
            <a:r>
              <a:rPr lang="ca-ES" sz="2000" dirty="0"/>
              <a:t>Adaptació als dispositius</a:t>
            </a:r>
          </a:p>
          <a:p>
            <a:pPr lvl="1"/>
            <a:r>
              <a:rPr lang="ca-ES" sz="2000" dirty="0"/>
              <a:t>Noves API de </a:t>
            </a:r>
            <a:r>
              <a:rPr lang="ca-ES" sz="2000" dirty="0" err="1"/>
              <a:t>JavaScript</a:t>
            </a:r>
            <a:r>
              <a:rPr lang="ca-ES" sz="2000" dirty="0"/>
              <a:t>: Web </a:t>
            </a:r>
            <a:r>
              <a:rPr lang="ca-ES" sz="2000" dirty="0" err="1"/>
              <a:t>Workers</a:t>
            </a:r>
            <a:r>
              <a:rPr lang="ca-ES" sz="2000" dirty="0"/>
              <a:t>, Web </a:t>
            </a:r>
            <a:r>
              <a:rPr lang="ca-ES" sz="2000" dirty="0" err="1"/>
              <a:t>Sockets</a:t>
            </a:r>
            <a:r>
              <a:rPr lang="ca-ES" sz="2000" dirty="0"/>
              <a:t>, </a:t>
            </a:r>
            <a:r>
              <a:rPr lang="ca-ES" sz="2000" dirty="0" err="1"/>
              <a:t>localStorage</a:t>
            </a:r>
            <a:r>
              <a:rPr lang="ca-ES" sz="2000" dirty="0"/>
              <a:t>, </a:t>
            </a:r>
            <a:r>
              <a:rPr lang="ca-ES" sz="2000" dirty="0" err="1"/>
              <a:t>sessionStorage</a:t>
            </a:r>
            <a:r>
              <a:rPr lang="ca-ES" sz="2000" dirty="0"/>
              <a:t>, </a:t>
            </a:r>
            <a:r>
              <a:rPr lang="ca-ES" sz="2000" dirty="0" err="1"/>
              <a:t>Notifications</a:t>
            </a:r>
            <a:r>
              <a:rPr lang="ca-ES" sz="2000" dirty="0"/>
              <a:t>, File API, </a:t>
            </a:r>
            <a:r>
              <a:rPr lang="ca-ES" sz="2000" dirty="0" err="1"/>
              <a:t>Drag&amp;Drop</a:t>
            </a:r>
            <a:r>
              <a:rPr lang="ca-ES" sz="2000" dirty="0"/>
              <a:t>, etc. es poden integrar amb els serveis propis </a:t>
            </a:r>
            <a:r>
              <a:rPr lang="ca-ES" sz="2000" dirty="0" err="1"/>
              <a:t>d’AngularJS</a:t>
            </a:r>
            <a:r>
              <a:rPr lang="ca-ES" sz="2000" dirty="0"/>
              <a:t> (1.x) y Angular (2+) per a obtenir solucions més efectives</a:t>
            </a:r>
          </a:p>
        </p:txBody>
      </p:sp>
    </p:spTree>
    <p:extLst>
      <p:ext uri="{BB962C8B-B14F-4D97-AF65-F5344CB8AC3E}">
        <p14:creationId xmlns:p14="http://schemas.microsoft.com/office/powerpoint/2010/main" val="3900617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389F6F6D-8349-4AAF-82CA-4ABDE220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342"/>
            <a:ext cx="9144000" cy="43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67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Exercici</a:t>
            </a:r>
            <a:r>
              <a:rPr lang="es-ES" dirty="0"/>
              <a:t> 2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>
                <a:solidFill>
                  <a:prstClr val="black"/>
                </a:solidFill>
              </a:rPr>
              <a:pPr algn="ctr"/>
              <a:t>41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ca-ES" dirty="0"/>
          </a:p>
          <a:p>
            <a:r>
              <a:rPr lang="ca-ES" dirty="0"/>
              <a:t>Afegir llibreries externes a la aplicació:</a:t>
            </a:r>
          </a:p>
          <a:p>
            <a:pPr lvl="1"/>
            <a:r>
              <a:rPr lang="ca-ES" dirty="0" err="1"/>
              <a:t>jQuery</a:t>
            </a:r>
            <a:r>
              <a:rPr lang="ca-ES" dirty="0"/>
              <a:t> i </a:t>
            </a:r>
            <a:r>
              <a:rPr lang="ca-ES" dirty="0" err="1"/>
              <a:t>BootStrap</a:t>
            </a:r>
            <a:endParaRPr lang="ca-ES" dirty="0"/>
          </a:p>
          <a:p>
            <a:pPr lvl="1"/>
            <a:endParaRPr lang="ca-ES" dirty="0"/>
          </a:p>
          <a:p>
            <a:pPr lvl="1"/>
            <a:r>
              <a:rPr lang="ca-ES" i="1" dirty="0"/>
              <a:t>tips: </a:t>
            </a:r>
          </a:p>
          <a:p>
            <a:pPr lvl="2"/>
            <a:r>
              <a:rPr lang="ca-ES" i="1" dirty="0"/>
              <a:t>instal·lar-les amb </a:t>
            </a:r>
            <a:r>
              <a:rPr lang="ca-ES" i="1" dirty="0" err="1"/>
              <a:t>npm</a:t>
            </a:r>
            <a:r>
              <a:rPr lang="ca-ES" i="1" dirty="0"/>
              <a:t> </a:t>
            </a:r>
            <a:r>
              <a:rPr lang="ca-ES" i="1" dirty="0" err="1"/>
              <a:t>install</a:t>
            </a:r>
            <a:r>
              <a:rPr lang="ca-ES" i="1" dirty="0"/>
              <a:t> </a:t>
            </a:r>
            <a:r>
              <a:rPr lang="ca-ES" b="1" i="1" dirty="0"/>
              <a:t>nom-llibreria</a:t>
            </a:r>
            <a:r>
              <a:rPr lang="ca-ES" i="1" dirty="0"/>
              <a:t> –</a:t>
            </a:r>
            <a:r>
              <a:rPr lang="ca-ES" i="1" dirty="0" err="1"/>
              <a:t>save</a:t>
            </a:r>
            <a:endParaRPr lang="ca-ES" i="1" dirty="0"/>
          </a:p>
          <a:p>
            <a:pPr lvl="2"/>
            <a:r>
              <a:rPr lang="ca-ES" i="1" dirty="0"/>
              <a:t>modificar l’arxiu .angular-</a:t>
            </a:r>
            <a:r>
              <a:rPr lang="ca-ES" i="1" dirty="0" err="1"/>
              <a:t>cli.json</a:t>
            </a:r>
            <a:r>
              <a:rPr lang="ca-ES" i="1" dirty="0"/>
              <a:t> a les etiquetes: “</a:t>
            </a:r>
            <a:r>
              <a:rPr lang="ca-ES" i="1" dirty="0" err="1"/>
              <a:t>styles</a:t>
            </a:r>
            <a:r>
              <a:rPr lang="ca-ES" i="1" dirty="0"/>
              <a:t>” i “script” per a indicar al CLI on es trobem les llibreries dins de la carpeta </a:t>
            </a:r>
            <a:r>
              <a:rPr lang="ca-ES" i="1" dirty="0" err="1"/>
              <a:t>node_modules</a:t>
            </a:r>
            <a:endParaRPr lang="ca-ES" i="1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85693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C111EF-56A2-4BD5-B03E-10D30DFB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044"/>
            <a:ext cx="9144000" cy="47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9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Exercici</a:t>
            </a:r>
            <a:r>
              <a:rPr lang="es-ES" dirty="0"/>
              <a:t> 3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>
                <a:solidFill>
                  <a:prstClr val="black"/>
                </a:solidFill>
              </a:rPr>
              <a:pPr algn="ctr"/>
              <a:t>43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ca-ES" dirty="0"/>
          </a:p>
          <a:p>
            <a:r>
              <a:rPr lang="ca-ES" dirty="0"/>
              <a:t>Personalització del </a:t>
            </a:r>
            <a:r>
              <a:rPr lang="ca-ES" i="1" dirty="0" err="1"/>
              <a:t>jumbotron</a:t>
            </a:r>
            <a:r>
              <a:rPr lang="ca-ES" dirty="0"/>
              <a:t> de la aplicació:</a:t>
            </a:r>
          </a:p>
          <a:p>
            <a:pPr lvl="1"/>
            <a:r>
              <a:rPr lang="ca-ES" dirty="0"/>
              <a:t>Buidem la fulla de estils del projecte (styles.css)</a:t>
            </a:r>
          </a:p>
          <a:p>
            <a:pPr lvl="1"/>
            <a:r>
              <a:rPr lang="ca-ES" dirty="0"/>
              <a:t>Modifiquem header.component.css deixant només color blau per al fons de la capçalera i deixem el color vermell fosc del </a:t>
            </a:r>
            <a:r>
              <a:rPr lang="ca-ES" dirty="0" err="1"/>
              <a:t>ròtul</a:t>
            </a:r>
            <a:r>
              <a:rPr lang="ca-ES" dirty="0"/>
              <a:t> h1</a:t>
            </a:r>
          </a:p>
          <a:p>
            <a:pPr lvl="1"/>
            <a:r>
              <a:rPr lang="ca-ES" dirty="0"/>
              <a:t>Afegim l’element </a:t>
            </a:r>
            <a:r>
              <a:rPr lang="ca-ES" dirty="0" err="1"/>
              <a:t>class</a:t>
            </a:r>
            <a:r>
              <a:rPr lang="ca-ES" dirty="0"/>
              <a:t> = “</a:t>
            </a:r>
            <a:r>
              <a:rPr lang="ca-ES" dirty="0" err="1"/>
              <a:t>jumbotron</a:t>
            </a:r>
            <a:r>
              <a:rPr lang="ca-ES" dirty="0"/>
              <a:t>” a la etiqueta &lt;</a:t>
            </a:r>
            <a:r>
              <a:rPr lang="ca-ES" dirty="0" err="1"/>
              <a:t>header</a:t>
            </a:r>
            <a:r>
              <a:rPr lang="ca-ES" dirty="0"/>
              <a:t>&gt; del header.component.html</a:t>
            </a:r>
          </a:p>
          <a:p>
            <a:pPr lvl="1"/>
            <a:r>
              <a:rPr lang="ca-ES" dirty="0"/>
              <a:t>Modifiquem la etiqueta &lt;h1&gt; del app.component.html per a incorporar la classe </a:t>
            </a:r>
            <a:r>
              <a:rPr lang="ca-ES" i="1" dirty="0"/>
              <a:t>container-fluid</a:t>
            </a:r>
            <a:r>
              <a:rPr lang="ca-ES" dirty="0"/>
              <a:t> de Bootstrap</a:t>
            </a:r>
          </a:p>
          <a:p>
            <a:pPr lvl="1"/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957234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8F74C04-8D0C-4E83-9415-A7A12C18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95"/>
            <a:ext cx="9144000" cy="420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02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Nomenclatura de components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047"/>
            <a:ext cx="7886700" cy="5252286"/>
          </a:xfrm>
        </p:spPr>
        <p:txBody>
          <a:bodyPr>
            <a:normAutofit/>
          </a:bodyPr>
          <a:lstStyle/>
          <a:p>
            <a:r>
              <a:rPr lang="ca-ES" sz="2400" dirty="0"/>
              <a:t>El nom no pot coincidir amb noms de components d’Angular per això:</a:t>
            </a:r>
          </a:p>
          <a:p>
            <a:pPr lvl="1"/>
            <a:r>
              <a:rPr lang="ca-ES" dirty="0"/>
              <a:t>Pots afegir un prefix o un sufix al nom, quan es crea amb </a:t>
            </a:r>
            <a:r>
              <a:rPr lang="ca-ES" dirty="0" err="1"/>
              <a:t>l’instrucció</a:t>
            </a:r>
            <a:r>
              <a:rPr lang="ca-ES" dirty="0"/>
              <a:t> </a:t>
            </a:r>
            <a:r>
              <a:rPr lang="ca-ES" b="1" dirty="0" err="1"/>
              <a:t>new</a:t>
            </a:r>
            <a:r>
              <a:rPr lang="ca-ES" dirty="0"/>
              <a:t>. Ex.: a01header</a:t>
            </a:r>
          </a:p>
          <a:p>
            <a:r>
              <a:rPr lang="ca-ES" dirty="0"/>
              <a:t>Els noms amb més d’una paraula millor amb un guió, guió baix o notació </a:t>
            </a:r>
            <a:r>
              <a:rPr lang="ca-ES" i="1" dirty="0" err="1"/>
              <a:t>camelCase</a:t>
            </a:r>
            <a:endParaRPr lang="ca-ES" dirty="0"/>
          </a:p>
          <a:p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endParaRPr lang="ca-ES" sz="2400" b="1" dirty="0"/>
          </a:p>
        </p:txBody>
      </p:sp>
    </p:spTree>
    <p:extLst>
      <p:ext uri="{BB962C8B-B14F-4D97-AF65-F5344CB8AC3E}">
        <p14:creationId xmlns:p14="http://schemas.microsoft.com/office/powerpoint/2010/main" val="5480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08116-A4A1-4292-94CC-7AB01AF1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80219" cy="1325563"/>
          </a:xfrm>
        </p:spPr>
        <p:txBody>
          <a:bodyPr>
            <a:normAutofit/>
          </a:bodyPr>
          <a:lstStyle/>
          <a:p>
            <a:r>
              <a:rPr lang="es-ES" b="1" dirty="0"/>
              <a:t>Razones para utilizar Angular (cualquier versión)</a:t>
            </a:r>
            <a:endParaRPr lang="ca-ES" sz="2800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A9E7EAA-45D8-4CF4-BBD2-C00E16D84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136924"/>
              </p:ext>
            </p:extLst>
          </p:nvPr>
        </p:nvGraphicFramePr>
        <p:xfrm>
          <a:off x="628649" y="1557867"/>
          <a:ext cx="7409361" cy="4660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7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08116-A4A1-4292-94CC-7AB01AF1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ca-ES" sz="2800" b="1" dirty="0"/>
              <a:t>Per què Angular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12F7B0B-2109-4C07-960B-6FAACF78B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10991"/>
              </p:ext>
            </p:extLst>
          </p:nvPr>
        </p:nvGraphicFramePr>
        <p:xfrm>
          <a:off x="628650" y="1557867"/>
          <a:ext cx="7886700" cy="507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78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SINGLE PAGE APLICATIONS (SPAs)</a:t>
            </a:r>
            <a:endParaRPr sz="2799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189"/>
            <a:ext cx="7886700" cy="784548"/>
          </a:xfrm>
        </p:spPr>
        <p:txBody>
          <a:bodyPr/>
          <a:lstStyle/>
          <a:p>
            <a:r>
              <a:rPr lang="ca-ES" sz="2400" dirty="0"/>
              <a:t>Sorgeixen per a millorar l’experiència d’usuari disminuint el </a:t>
            </a:r>
            <a:r>
              <a:rPr lang="ca-ES" sz="2400" b="1" dirty="0"/>
              <a:t>temps de recàrrega de la pàgina</a:t>
            </a:r>
            <a:endParaRPr lang="ca-ES" sz="2400" dirty="0"/>
          </a:p>
          <a:p>
            <a:endParaRPr lang="ca-ES" sz="2400" dirty="0"/>
          </a:p>
          <a:p>
            <a:pPr lvl="1"/>
            <a:endParaRPr lang="ca-ES" sz="2100" dirty="0"/>
          </a:p>
          <a:p>
            <a:endParaRPr lang="ca-ES" sz="2400" dirty="0"/>
          </a:p>
          <a:p>
            <a:endParaRPr lang="ca-ES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EBB1147D-AA00-4F09-A769-E049EBAAF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152449"/>
              </p:ext>
            </p:extLst>
          </p:nvPr>
        </p:nvGraphicFramePr>
        <p:xfrm>
          <a:off x="489309" y="2751909"/>
          <a:ext cx="3603720" cy="220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E516713D-4169-4F78-93E4-59DC966A84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363919"/>
              </p:ext>
            </p:extLst>
          </p:nvPr>
        </p:nvGraphicFramePr>
        <p:xfrm>
          <a:off x="4145282" y="4125158"/>
          <a:ext cx="4572000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9330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SINGLE PAGE APLICATIONS (SPAs)</a:t>
            </a:r>
            <a:endParaRPr sz="2799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188"/>
            <a:ext cx="7886700" cy="485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sz="2400" b="1" dirty="0"/>
              <a:t>Què és una SPA</a:t>
            </a:r>
          </a:p>
          <a:p>
            <a:r>
              <a:rPr lang="ca-ES" sz="2400" dirty="0"/>
              <a:t>Un nou enfoc per a construir aplicacions web</a:t>
            </a:r>
          </a:p>
          <a:p>
            <a:r>
              <a:rPr lang="ca-ES" sz="2400" dirty="0"/>
              <a:t>Tot el codi es carrega durant la primera crida i posteriorment de forma dinàmica, sense recarregar la pàgina</a:t>
            </a:r>
          </a:p>
          <a:p>
            <a:r>
              <a:rPr lang="ca-ES" sz="2400" dirty="0"/>
              <a:t>La navegació es resolc al client</a:t>
            </a:r>
          </a:p>
          <a:p>
            <a:r>
              <a:rPr lang="ca-ES" sz="2400" dirty="0"/>
              <a:t>Les crides al servidor es fan de forma asíncrona. </a:t>
            </a:r>
            <a:r>
              <a:rPr lang="ca-ES" sz="2400" dirty="0" err="1"/>
              <a:t>L’interfície</a:t>
            </a:r>
            <a:r>
              <a:rPr lang="ca-ES" sz="2400" dirty="0"/>
              <a:t> es construeix al client</a:t>
            </a:r>
          </a:p>
          <a:p>
            <a:endParaRPr lang="ca-ES" sz="2400" dirty="0"/>
          </a:p>
          <a:p>
            <a:pPr marL="0" indent="0">
              <a:buNone/>
            </a:pPr>
            <a:r>
              <a:rPr lang="ca-ES" sz="2400" b="1" dirty="0"/>
              <a:t>Què NO es una SPA</a:t>
            </a:r>
          </a:p>
          <a:p>
            <a:r>
              <a:rPr lang="ca-ES" sz="2400" dirty="0"/>
              <a:t>Unir totes les pàgines del lloc en una i carregar-la estàticament</a:t>
            </a:r>
          </a:p>
          <a:p>
            <a:pPr lvl="1"/>
            <a:endParaRPr lang="ca-ES" sz="2100" dirty="0"/>
          </a:p>
          <a:p>
            <a:endParaRPr lang="ca-ES" sz="2400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3271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3473"/>
            <a:ext cx="7886700" cy="1325563"/>
          </a:xfrm>
          <a:prstGeom prst="rect">
            <a:avLst/>
          </a:prstGeom>
        </p:spPr>
        <p:txBody>
          <a:bodyPr vert="horz" lIns="91419" tIns="45709" rIns="91419" bIns="45709" rtlCol="0" anchor="t">
            <a:noAutofit/>
          </a:bodyPr>
          <a:lstStyle/>
          <a:p>
            <a:r>
              <a:rPr lang="ca-ES" sz="2799" b="1" dirty="0">
                <a:solidFill>
                  <a:schemeClr val="bg1">
                    <a:lumMod val="50000"/>
                  </a:schemeClr>
                </a:solidFill>
              </a:rPr>
              <a:t>SINGLE PAGE APLICATIONS (SPAs)</a:t>
            </a:r>
            <a:endParaRPr sz="2799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C5D01E-EE87-4905-B4FB-3B961BB3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188"/>
            <a:ext cx="7886700" cy="485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sz="2400" b="1" dirty="0"/>
              <a:t>Què pot fer una SPA</a:t>
            </a:r>
          </a:p>
          <a:p>
            <a:r>
              <a:rPr lang="ca-ES" sz="2400" dirty="0"/>
              <a:t>Canvis d’URL i navegació endavant i enrere</a:t>
            </a:r>
          </a:p>
          <a:p>
            <a:r>
              <a:rPr lang="ca-ES" sz="2400" dirty="0"/>
              <a:t>Manipulació de DOM del costat del client</a:t>
            </a:r>
          </a:p>
          <a:p>
            <a:r>
              <a:rPr lang="ca-ES" sz="2400" dirty="0"/>
              <a:t>Esperar a que la vista es carregui abans de mostrar-la</a:t>
            </a:r>
          </a:p>
          <a:p>
            <a:r>
              <a:rPr lang="ca-ES" sz="2400" dirty="0"/>
              <a:t>Emmagatzemar pàgines ja carregades al client</a:t>
            </a:r>
            <a:endParaRPr lang="ca-ES" sz="3600" dirty="0"/>
          </a:p>
          <a:p>
            <a:endParaRPr lang="ca-ES" sz="2400" dirty="0"/>
          </a:p>
          <a:p>
            <a:pPr marL="0" indent="0">
              <a:buNone/>
            </a:pPr>
            <a:r>
              <a:rPr lang="ca-ES" sz="2400" b="1" dirty="0"/>
              <a:t>EXEMPLES:</a:t>
            </a:r>
          </a:p>
          <a:p>
            <a:r>
              <a:rPr lang="ca-ES" sz="2400" dirty="0"/>
              <a:t>GMail </a:t>
            </a:r>
          </a:p>
          <a:p>
            <a:r>
              <a:rPr lang="ca-ES" sz="2400" dirty="0"/>
              <a:t>Twitter</a:t>
            </a:r>
          </a:p>
          <a:p>
            <a:r>
              <a:rPr lang="ca-ES" sz="2400" dirty="0"/>
              <a:t>Facebook (semi)</a:t>
            </a:r>
          </a:p>
          <a:p>
            <a:pPr marL="0" indent="0">
              <a:buNone/>
            </a:pPr>
            <a:endParaRPr lang="ca-ES" sz="2400" b="1" dirty="0"/>
          </a:p>
          <a:p>
            <a:endParaRPr lang="ca-ES" sz="2400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951431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4623</Words>
  <Application>Microsoft Office PowerPoint</Application>
  <PresentationFormat>Presentación en pantalla (4:3)</PresentationFormat>
  <Paragraphs>508</Paragraphs>
  <Slides>45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4" baseType="lpstr">
      <vt:lpstr>Arial</vt:lpstr>
      <vt:lpstr>Arial Narrow</vt:lpstr>
      <vt:lpstr>Bradley Hand ITC</vt:lpstr>
      <vt:lpstr>Calibri</vt:lpstr>
      <vt:lpstr>Calibri Light</vt:lpstr>
      <vt:lpstr>Consolas</vt:lpstr>
      <vt:lpstr>Courier New</vt:lpstr>
      <vt:lpstr>SFMono-Regular</vt:lpstr>
      <vt:lpstr>Tema de Office</vt:lpstr>
      <vt:lpstr>Presentación de PowerPoint</vt:lpstr>
      <vt:lpstr>Por qué Mean Stack 2.0</vt:lpstr>
      <vt:lpstr>Models d’Aplicacions</vt:lpstr>
      <vt:lpstr>Models d’Aplicacions</vt:lpstr>
      <vt:lpstr>Razones para utilizar Angular (cualquier versión)</vt:lpstr>
      <vt:lpstr>Per què Angular</vt:lpstr>
      <vt:lpstr>SINGLE PAGE APLICATIONS (SPAs)</vt:lpstr>
      <vt:lpstr>SINGLE PAGE APLICATIONS (SPAs)</vt:lpstr>
      <vt:lpstr>SINGLE PAGE APLICATIONS (SPAs)</vt:lpstr>
      <vt:lpstr>Arquitectura</vt:lpstr>
      <vt:lpstr>SINGLE PAGE APLICATIONS (SPAs)</vt:lpstr>
      <vt:lpstr>Arquitectura</vt:lpstr>
      <vt:lpstr>SINGLE PAGE APLICATIONS (SPAs)</vt:lpstr>
      <vt:lpstr>L’entorn de desenvolupament</vt:lpstr>
      <vt:lpstr>Instal·lació de Node.js</vt:lpstr>
      <vt:lpstr>Instal·lació de Angular CLI</vt:lpstr>
      <vt:lpstr>Instal·lació de Visual Source Code</vt:lpstr>
      <vt:lpstr>Instal·lació terminal cygwin</vt:lpstr>
      <vt:lpstr>Instal·lació Visual Studio Code</vt:lpstr>
      <vt:lpstr>Primera aplicació Angular</vt:lpstr>
      <vt:lpstr>Primera aplicació Angular</vt:lpstr>
      <vt:lpstr>Primera aplicació Angular</vt:lpstr>
      <vt:lpstr>Encadenament de processos de càrrega</vt:lpstr>
      <vt:lpstr>Encadenament de processos de càrrega</vt:lpstr>
      <vt:lpstr>Engegant l’Aplicació</vt:lpstr>
      <vt:lpstr>Engegant l’Aplicació</vt:lpstr>
      <vt:lpstr>Engegant l’Aplicació: Modificant paràmetres</vt:lpstr>
      <vt:lpstr>Engegant l’Aplicació</vt:lpstr>
      <vt:lpstr>AFEGIR LLIBRERIES DE TERCERS</vt:lpstr>
      <vt:lpstr>Estructura d’una aplicació Angular 2+</vt:lpstr>
      <vt:lpstr>Estructura d’una aplicació Angular 2+</vt:lpstr>
      <vt:lpstr>Mòduls</vt:lpstr>
      <vt:lpstr>Aplicació complerta</vt:lpstr>
      <vt:lpstr>Component inicial</vt:lpstr>
      <vt:lpstr>Components Angular 2+</vt:lpstr>
      <vt:lpstr>Creació d’un component nou</vt:lpstr>
      <vt:lpstr>Creació d’un component nou</vt:lpstr>
      <vt:lpstr>Exercici 1</vt:lpstr>
      <vt:lpstr>Exercici 1(cont)</vt:lpstr>
      <vt:lpstr>Presentación de PowerPoint</vt:lpstr>
      <vt:lpstr>Exercici 2</vt:lpstr>
      <vt:lpstr>Presentación de PowerPoint</vt:lpstr>
      <vt:lpstr>Exercici 3</vt:lpstr>
      <vt:lpstr>Presentación de PowerPoint</vt:lpstr>
      <vt:lpstr>Nomenclatura de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García</dc:creator>
  <cp:lastModifiedBy>Raúl García Lepe</cp:lastModifiedBy>
  <cp:revision>21</cp:revision>
  <dcterms:created xsi:type="dcterms:W3CDTF">2018-08-16T07:23:18Z</dcterms:created>
  <dcterms:modified xsi:type="dcterms:W3CDTF">2019-06-16T16:16:49Z</dcterms:modified>
</cp:coreProperties>
</file>