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4" r:id="rId4"/>
  </p:sldMasterIdLst>
  <p:notesMasterIdLst>
    <p:notesMasterId r:id="rId29"/>
  </p:notesMasterIdLst>
  <p:handoutMasterIdLst>
    <p:handoutMasterId r:id="rId30"/>
  </p:handoutMasterIdLst>
  <p:sldIdLst>
    <p:sldId id="297" r:id="rId5"/>
    <p:sldId id="270" r:id="rId6"/>
    <p:sldId id="272" r:id="rId7"/>
    <p:sldId id="273" r:id="rId8"/>
    <p:sldId id="276" r:id="rId9"/>
    <p:sldId id="296" r:id="rId10"/>
    <p:sldId id="275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95" r:id="rId21"/>
    <p:sldId id="298" r:id="rId22"/>
    <p:sldId id="288" r:id="rId23"/>
    <p:sldId id="291" r:id="rId24"/>
    <p:sldId id="292" r:id="rId25"/>
    <p:sldId id="293" r:id="rId26"/>
    <p:sldId id="294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97404-E216-4D49-B1E5-AF9169397F27}" v="63" dt="2024-05-30T11:04:54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555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 Scognamiglio" userId="b86bef26d6efb2e1" providerId="LiveId" clId="{FE997404-E216-4D49-B1E5-AF9169397F27}"/>
    <pc:docChg chg="undo custSel modSld">
      <pc:chgData name="Nicola Scognamiglio" userId="b86bef26d6efb2e1" providerId="LiveId" clId="{FE997404-E216-4D49-B1E5-AF9169397F27}" dt="2024-05-30T11:04:54.520" v="246"/>
      <pc:docMkLst>
        <pc:docMk/>
      </pc:docMkLst>
      <pc:sldChg chg="modSp mod">
        <pc:chgData name="Nicola Scognamiglio" userId="b86bef26d6efb2e1" providerId="LiveId" clId="{FE997404-E216-4D49-B1E5-AF9169397F27}" dt="2024-05-29T19:14:26.740" v="5" actId="20577"/>
        <pc:sldMkLst>
          <pc:docMk/>
          <pc:sldMk cId="359553205" sldId="272"/>
        </pc:sldMkLst>
        <pc:spChg chg="mod">
          <ac:chgData name="Nicola Scognamiglio" userId="b86bef26d6efb2e1" providerId="LiveId" clId="{FE997404-E216-4D49-B1E5-AF9169397F27}" dt="2024-05-29T19:14:26.740" v="5" actId="20577"/>
          <ac:spMkLst>
            <pc:docMk/>
            <pc:sldMk cId="359553205" sldId="272"/>
            <ac:spMk id="2" creationId="{406475A0-0A97-2A9F-B762-D35839640CAA}"/>
          </ac:spMkLst>
        </pc:spChg>
      </pc:sldChg>
      <pc:sldChg chg="modSp mod">
        <pc:chgData name="Nicola Scognamiglio" userId="b86bef26d6efb2e1" providerId="LiveId" clId="{FE997404-E216-4D49-B1E5-AF9169397F27}" dt="2024-05-29T19:15:24.735" v="15" actId="1076"/>
        <pc:sldMkLst>
          <pc:docMk/>
          <pc:sldMk cId="3263308736" sldId="273"/>
        </pc:sldMkLst>
        <pc:spChg chg="mod">
          <ac:chgData name="Nicola Scognamiglio" userId="b86bef26d6efb2e1" providerId="LiveId" clId="{FE997404-E216-4D49-B1E5-AF9169397F27}" dt="2024-05-29T19:15:24.735" v="15" actId="1076"/>
          <ac:spMkLst>
            <pc:docMk/>
            <pc:sldMk cId="3263308736" sldId="273"/>
            <ac:spMk id="6" creationId="{171FE469-7E1E-F30C-56A5-E2DB591468FE}"/>
          </ac:spMkLst>
        </pc:spChg>
      </pc:sldChg>
      <pc:sldChg chg="modSp mod">
        <pc:chgData name="Nicola Scognamiglio" userId="b86bef26d6efb2e1" providerId="LiveId" clId="{FE997404-E216-4D49-B1E5-AF9169397F27}" dt="2024-05-29T19:16:20.981" v="18" actId="1076"/>
        <pc:sldMkLst>
          <pc:docMk/>
          <pc:sldMk cId="430867873" sldId="276"/>
        </pc:sldMkLst>
        <pc:spChg chg="mod">
          <ac:chgData name="Nicola Scognamiglio" userId="b86bef26d6efb2e1" providerId="LiveId" clId="{FE997404-E216-4D49-B1E5-AF9169397F27}" dt="2024-05-29T19:16:20.981" v="18" actId="1076"/>
          <ac:spMkLst>
            <pc:docMk/>
            <pc:sldMk cId="430867873" sldId="276"/>
            <ac:spMk id="3" creationId="{4CBD32C6-EFCF-45FE-B8DA-89FEAFEF80FD}"/>
          </ac:spMkLst>
        </pc:spChg>
      </pc:sldChg>
      <pc:sldChg chg="modSp mod">
        <pc:chgData name="Nicola Scognamiglio" userId="b86bef26d6efb2e1" providerId="LiveId" clId="{FE997404-E216-4D49-B1E5-AF9169397F27}" dt="2024-05-30T10:38:57.595" v="87" actId="1076"/>
        <pc:sldMkLst>
          <pc:docMk/>
          <pc:sldMk cId="1378821608" sldId="280"/>
        </pc:sldMkLst>
        <pc:spChg chg="mod">
          <ac:chgData name="Nicola Scognamiglio" userId="b86bef26d6efb2e1" providerId="LiveId" clId="{FE997404-E216-4D49-B1E5-AF9169397F27}" dt="2024-05-30T10:38:57.595" v="87" actId="1076"/>
          <ac:spMkLst>
            <pc:docMk/>
            <pc:sldMk cId="1378821608" sldId="280"/>
            <ac:spMk id="2" creationId="{FF690910-BE3D-C80A-4904-F97790905966}"/>
          </ac:spMkLst>
        </pc:spChg>
        <pc:spChg chg="mod">
          <ac:chgData name="Nicola Scognamiglio" userId="b86bef26d6efb2e1" providerId="LiveId" clId="{FE997404-E216-4D49-B1E5-AF9169397F27}" dt="2024-05-30T10:38:51.722" v="86" actId="1076"/>
          <ac:spMkLst>
            <pc:docMk/>
            <pc:sldMk cId="1378821608" sldId="280"/>
            <ac:spMk id="7" creationId="{36F669D4-21CA-126E-118D-5DD4F837EEB6}"/>
          </ac:spMkLst>
        </pc:spChg>
      </pc:sldChg>
      <pc:sldChg chg="addSp modSp mod">
        <pc:chgData name="Nicola Scognamiglio" userId="b86bef26d6efb2e1" providerId="LiveId" clId="{FE997404-E216-4D49-B1E5-AF9169397F27}" dt="2024-05-30T10:40:43.227" v="159" actId="1076"/>
        <pc:sldMkLst>
          <pc:docMk/>
          <pc:sldMk cId="332152293" sldId="281"/>
        </pc:sldMkLst>
        <pc:spChg chg="mod">
          <ac:chgData name="Nicola Scognamiglio" userId="b86bef26d6efb2e1" providerId="LiveId" clId="{FE997404-E216-4D49-B1E5-AF9169397F27}" dt="2024-05-30T10:40:37.825" v="158" actId="20577"/>
          <ac:spMkLst>
            <pc:docMk/>
            <pc:sldMk cId="332152293" sldId="281"/>
            <ac:spMk id="3" creationId="{3A9A7219-45AD-3312-1A47-66B9420F65FB}"/>
          </ac:spMkLst>
        </pc:spChg>
        <pc:spChg chg="add mod">
          <ac:chgData name="Nicola Scognamiglio" userId="b86bef26d6efb2e1" providerId="LiveId" clId="{FE997404-E216-4D49-B1E5-AF9169397F27}" dt="2024-05-30T10:40:43.227" v="159" actId="1076"/>
          <ac:spMkLst>
            <pc:docMk/>
            <pc:sldMk cId="332152293" sldId="281"/>
            <ac:spMk id="4" creationId="{68138EC8-70D4-5410-7DB4-CBB99AB5C5DB}"/>
          </ac:spMkLst>
        </pc:spChg>
        <pc:graphicFrameChg chg="mod">
          <ac:chgData name="Nicola Scognamiglio" userId="b86bef26d6efb2e1" providerId="LiveId" clId="{FE997404-E216-4D49-B1E5-AF9169397F27}" dt="2024-05-30T10:39:19.357" v="92"/>
          <ac:graphicFrameMkLst>
            <pc:docMk/>
            <pc:sldMk cId="332152293" sldId="281"/>
            <ac:graphicFrameMk id="2" creationId="{847F8B47-CA24-9AC0-8C9A-7528BEE1F432}"/>
          </ac:graphicFrameMkLst>
        </pc:graphicFrameChg>
      </pc:sldChg>
      <pc:sldChg chg="modSp mod">
        <pc:chgData name="Nicola Scognamiglio" userId="b86bef26d6efb2e1" providerId="LiveId" clId="{FE997404-E216-4D49-B1E5-AF9169397F27}" dt="2024-05-29T19:18:25.451" v="27" actId="20577"/>
        <pc:sldMkLst>
          <pc:docMk/>
          <pc:sldMk cId="3798120887" sldId="282"/>
        </pc:sldMkLst>
        <pc:spChg chg="mod">
          <ac:chgData name="Nicola Scognamiglio" userId="b86bef26d6efb2e1" providerId="LiveId" clId="{FE997404-E216-4D49-B1E5-AF9169397F27}" dt="2024-05-29T19:18:16.410" v="25" actId="114"/>
          <ac:spMkLst>
            <pc:docMk/>
            <pc:sldMk cId="3798120887" sldId="282"/>
            <ac:spMk id="3" creationId="{328F3E90-BF46-865E-F601-7C9B64E47D97}"/>
          </ac:spMkLst>
        </pc:spChg>
        <pc:graphicFrameChg chg="mod">
          <ac:chgData name="Nicola Scognamiglio" userId="b86bef26d6efb2e1" providerId="LiveId" clId="{FE997404-E216-4D49-B1E5-AF9169397F27}" dt="2024-05-29T19:18:25.451" v="27" actId="20577"/>
          <ac:graphicFrameMkLst>
            <pc:docMk/>
            <pc:sldMk cId="3798120887" sldId="282"/>
            <ac:graphicFrameMk id="2" creationId="{133C71BB-963D-BED3-61E0-10BBBD1CDDF9}"/>
          </ac:graphicFrameMkLst>
        </pc:graphicFrameChg>
      </pc:sldChg>
      <pc:sldChg chg="modSp mod">
        <pc:chgData name="Nicola Scognamiglio" userId="b86bef26d6efb2e1" providerId="LiveId" clId="{FE997404-E216-4D49-B1E5-AF9169397F27}" dt="2024-05-30T10:45:22.333" v="191" actId="313"/>
        <pc:sldMkLst>
          <pc:docMk/>
          <pc:sldMk cId="248165700" sldId="283"/>
        </pc:sldMkLst>
        <pc:spChg chg="mod">
          <ac:chgData name="Nicola Scognamiglio" userId="b86bef26d6efb2e1" providerId="LiveId" clId="{FE997404-E216-4D49-B1E5-AF9169397F27}" dt="2024-05-29T19:18:58.459" v="29" actId="20577"/>
          <ac:spMkLst>
            <pc:docMk/>
            <pc:sldMk cId="248165700" sldId="283"/>
            <ac:spMk id="4" creationId="{DF1CDB37-A7CC-D85F-A368-E651F90E5702}"/>
          </ac:spMkLst>
        </pc:spChg>
        <pc:graphicFrameChg chg="mod">
          <ac:chgData name="Nicola Scognamiglio" userId="b86bef26d6efb2e1" providerId="LiveId" clId="{FE997404-E216-4D49-B1E5-AF9169397F27}" dt="2024-05-30T10:45:22.333" v="191" actId="313"/>
          <ac:graphicFrameMkLst>
            <pc:docMk/>
            <pc:sldMk cId="248165700" sldId="283"/>
            <ac:graphicFrameMk id="3" creationId="{D6480D9B-0B6E-6A1A-5EE6-5286BE8E0293}"/>
          </ac:graphicFrameMkLst>
        </pc:graphicFrameChg>
      </pc:sldChg>
      <pc:sldChg chg="modSp mod">
        <pc:chgData name="Nicola Scognamiglio" userId="b86bef26d6efb2e1" providerId="LiveId" clId="{FE997404-E216-4D49-B1E5-AF9169397F27}" dt="2024-05-30T10:48:50.804" v="210" actId="1076"/>
        <pc:sldMkLst>
          <pc:docMk/>
          <pc:sldMk cId="3907242591" sldId="284"/>
        </pc:sldMkLst>
        <pc:spChg chg="mod">
          <ac:chgData name="Nicola Scognamiglio" userId="b86bef26d6efb2e1" providerId="LiveId" clId="{FE997404-E216-4D49-B1E5-AF9169397F27}" dt="2024-05-30T10:48:46.972" v="209" actId="1076"/>
          <ac:spMkLst>
            <pc:docMk/>
            <pc:sldMk cId="3907242591" sldId="284"/>
            <ac:spMk id="4" creationId="{B24989E2-02FA-0A05-F8C9-F634CE067CEC}"/>
          </ac:spMkLst>
        </pc:spChg>
        <pc:spChg chg="mod">
          <ac:chgData name="Nicola Scognamiglio" userId="b86bef26d6efb2e1" providerId="LiveId" clId="{FE997404-E216-4D49-B1E5-AF9169397F27}" dt="2024-05-30T10:48:50.804" v="210" actId="1076"/>
          <ac:spMkLst>
            <pc:docMk/>
            <pc:sldMk cId="3907242591" sldId="284"/>
            <ac:spMk id="12" creationId="{1B253BEE-4552-5C38-80D3-199A0BAF3CDA}"/>
          </ac:spMkLst>
        </pc:spChg>
        <pc:picChg chg="mod">
          <ac:chgData name="Nicola Scognamiglio" userId="b86bef26d6efb2e1" providerId="LiveId" clId="{FE997404-E216-4D49-B1E5-AF9169397F27}" dt="2024-05-30T10:10:39.414" v="46" actId="1076"/>
          <ac:picMkLst>
            <pc:docMk/>
            <pc:sldMk cId="3907242591" sldId="284"/>
            <ac:picMk id="5" creationId="{143BD6DA-24D8-F19A-67E4-F98A6C8DBA3A}"/>
          </ac:picMkLst>
        </pc:picChg>
      </pc:sldChg>
      <pc:sldChg chg="addSp modSp mod">
        <pc:chgData name="Nicola Scognamiglio" userId="b86bef26d6efb2e1" providerId="LiveId" clId="{FE997404-E216-4D49-B1E5-AF9169397F27}" dt="2024-05-30T11:04:54.520" v="246"/>
        <pc:sldMkLst>
          <pc:docMk/>
          <pc:sldMk cId="1030288424" sldId="286"/>
        </pc:sldMkLst>
        <pc:graphicFrameChg chg="mod">
          <ac:chgData name="Nicola Scognamiglio" userId="b86bef26d6efb2e1" providerId="LiveId" clId="{FE997404-E216-4D49-B1E5-AF9169397F27}" dt="2024-05-30T11:04:54.520" v="246"/>
          <ac:graphicFrameMkLst>
            <pc:docMk/>
            <pc:sldMk cId="1030288424" sldId="286"/>
            <ac:graphicFrameMk id="5" creationId="{C83B35DA-0B71-00B1-5145-79B3B4447049}"/>
          </ac:graphicFrameMkLst>
        </pc:graphicFrameChg>
        <pc:picChg chg="add mod">
          <ac:chgData name="Nicola Scognamiglio" userId="b86bef26d6efb2e1" providerId="LiveId" clId="{FE997404-E216-4D49-B1E5-AF9169397F27}" dt="2024-05-30T10:59:40.357" v="229" actId="14100"/>
          <ac:picMkLst>
            <pc:docMk/>
            <pc:sldMk cId="1030288424" sldId="286"/>
            <ac:picMk id="3" creationId="{B9D76A29-C962-B702-FCB8-6E1916CEB7D4}"/>
          </ac:picMkLst>
        </pc:picChg>
      </pc:sldChg>
      <pc:sldChg chg="modSp mod">
        <pc:chgData name="Nicola Scognamiglio" userId="b86bef26d6efb2e1" providerId="LiveId" clId="{FE997404-E216-4D49-B1E5-AF9169397F27}" dt="2024-05-30T10:17:12.603" v="50" actId="20577"/>
        <pc:sldMkLst>
          <pc:docMk/>
          <pc:sldMk cId="245100534" sldId="288"/>
        </pc:sldMkLst>
        <pc:spChg chg="mod">
          <ac:chgData name="Nicola Scognamiglio" userId="b86bef26d6efb2e1" providerId="LiveId" clId="{FE997404-E216-4D49-B1E5-AF9169397F27}" dt="2024-05-29T19:20:48.362" v="43" actId="20577"/>
          <ac:spMkLst>
            <pc:docMk/>
            <pc:sldMk cId="245100534" sldId="288"/>
            <ac:spMk id="8" creationId="{460E5911-4D32-BD69-9F11-07B1DBFBBB75}"/>
          </ac:spMkLst>
        </pc:spChg>
        <pc:spChg chg="mod">
          <ac:chgData name="Nicola Scognamiglio" userId="b86bef26d6efb2e1" providerId="LiveId" clId="{FE997404-E216-4D49-B1E5-AF9169397F27}" dt="2024-05-30T10:17:12.603" v="50" actId="20577"/>
          <ac:spMkLst>
            <pc:docMk/>
            <pc:sldMk cId="245100534" sldId="288"/>
            <ac:spMk id="10" creationId="{C19BCA19-A07A-2423-45F9-B138CBA8E48A}"/>
          </ac:spMkLst>
        </pc:spChg>
      </pc:sldChg>
      <pc:sldChg chg="modSp mod">
        <pc:chgData name="Nicola Scognamiglio" userId="b86bef26d6efb2e1" providerId="LiveId" clId="{FE997404-E216-4D49-B1E5-AF9169397F27}" dt="2024-05-30T10:18:44.217" v="52" actId="113"/>
        <pc:sldMkLst>
          <pc:docMk/>
          <pc:sldMk cId="1043447781" sldId="293"/>
        </pc:sldMkLst>
        <pc:spChg chg="mod">
          <ac:chgData name="Nicola Scognamiglio" userId="b86bef26d6efb2e1" providerId="LiveId" clId="{FE997404-E216-4D49-B1E5-AF9169397F27}" dt="2024-05-30T10:18:44.217" v="52" actId="113"/>
          <ac:spMkLst>
            <pc:docMk/>
            <pc:sldMk cId="1043447781" sldId="293"/>
            <ac:spMk id="3" creationId="{5961961B-1AA8-EBDB-EC73-4385650F2955}"/>
          </ac:spMkLst>
        </pc:sp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4250-9FD5-4266-B496-0FD01BC933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AC65671-50DB-4985-95A5-CC5BD7BCFEC3}">
      <dgm:prSet phldrT="[Testo]"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it-IT" sz="2000" dirty="0"/>
            <a:t>L’eredità del sistema fiscale del Regno di Sardegna</a:t>
          </a:r>
        </a:p>
      </dgm:t>
    </dgm:pt>
    <dgm:pt modelId="{47445BBC-61C9-44DA-8A99-CBF00BDD7C01}" type="parTrans" cxnId="{DAAE06D2-2CC1-4EF9-A1DD-7B56CE8E2256}">
      <dgm:prSet/>
      <dgm:spPr/>
      <dgm:t>
        <a:bodyPr/>
        <a:lstStyle/>
        <a:p>
          <a:endParaRPr lang="it-IT"/>
        </a:p>
      </dgm:t>
    </dgm:pt>
    <dgm:pt modelId="{5573B348-FFE5-4E77-81D3-1B9A4194A59C}" type="sibTrans" cxnId="{DAAE06D2-2CC1-4EF9-A1DD-7B56CE8E2256}">
      <dgm:prSet/>
      <dgm:spPr/>
      <dgm:t>
        <a:bodyPr/>
        <a:lstStyle/>
        <a:p>
          <a:endParaRPr lang="it-IT"/>
        </a:p>
      </dgm:t>
    </dgm:pt>
    <dgm:pt modelId="{CB3AD6AF-7F60-4DE2-A871-FD54E1FAFA4E}">
      <dgm:prSet phldrT="[Testo]"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it-IT" sz="2000" dirty="0"/>
            <a:t>L’inadeguatezza di fronte alle esigenze del nuovo Regno</a:t>
          </a:r>
        </a:p>
      </dgm:t>
    </dgm:pt>
    <dgm:pt modelId="{4DBDAF60-721C-47C2-9896-838B0D68A74E}" type="parTrans" cxnId="{67A7D272-EE11-4D79-8DB6-0D64E2E5CF56}">
      <dgm:prSet/>
      <dgm:spPr/>
      <dgm:t>
        <a:bodyPr/>
        <a:lstStyle/>
        <a:p>
          <a:endParaRPr lang="it-IT"/>
        </a:p>
      </dgm:t>
    </dgm:pt>
    <dgm:pt modelId="{D14ED092-FE68-44DD-B063-F18E960B8BAD}" type="sibTrans" cxnId="{67A7D272-EE11-4D79-8DB6-0D64E2E5CF56}">
      <dgm:prSet/>
      <dgm:spPr/>
      <dgm:t>
        <a:bodyPr/>
        <a:lstStyle/>
        <a:p>
          <a:endParaRPr lang="it-IT"/>
        </a:p>
      </dgm:t>
    </dgm:pt>
    <dgm:pt modelId="{70635803-DE0D-4998-8916-0A3B126396EE}">
      <dgm:prSet phldrT="[Testo]"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it-IT" sz="2000" dirty="0"/>
            <a:t>La necessità di innovazione finanziaria</a:t>
          </a:r>
        </a:p>
      </dgm:t>
    </dgm:pt>
    <dgm:pt modelId="{2AC5DA8B-21BC-457B-89FF-F04B6CC57E70}" type="parTrans" cxnId="{ED9B74A3-4EC3-4C04-B4F2-D9DF36522DCF}">
      <dgm:prSet/>
      <dgm:spPr/>
      <dgm:t>
        <a:bodyPr/>
        <a:lstStyle/>
        <a:p>
          <a:endParaRPr lang="it-IT"/>
        </a:p>
      </dgm:t>
    </dgm:pt>
    <dgm:pt modelId="{169BB590-3546-4BEC-92AE-25A93F6A7F18}" type="sibTrans" cxnId="{ED9B74A3-4EC3-4C04-B4F2-D9DF36522DCF}">
      <dgm:prSet/>
      <dgm:spPr/>
      <dgm:t>
        <a:bodyPr/>
        <a:lstStyle/>
        <a:p>
          <a:endParaRPr lang="it-IT"/>
        </a:p>
      </dgm:t>
    </dgm:pt>
    <dgm:pt modelId="{CC115AC3-8941-45A7-BB23-F1C763EFAB02}" type="pres">
      <dgm:prSet presAssocID="{455C4250-9FD5-4266-B496-0FD01BC93353}" presName="Name0" presStyleCnt="0">
        <dgm:presLayoutVars>
          <dgm:chMax val="7"/>
          <dgm:chPref val="7"/>
          <dgm:dir/>
        </dgm:presLayoutVars>
      </dgm:prSet>
      <dgm:spPr/>
    </dgm:pt>
    <dgm:pt modelId="{67A23191-D2CE-428C-A30C-85479C2EBD63}" type="pres">
      <dgm:prSet presAssocID="{455C4250-9FD5-4266-B496-0FD01BC93353}" presName="Name1" presStyleCnt="0"/>
      <dgm:spPr/>
    </dgm:pt>
    <dgm:pt modelId="{B0F25C39-6E3F-4664-AECD-4329F3ABAA0A}" type="pres">
      <dgm:prSet presAssocID="{455C4250-9FD5-4266-B496-0FD01BC93353}" presName="cycle" presStyleCnt="0"/>
      <dgm:spPr/>
    </dgm:pt>
    <dgm:pt modelId="{8DFF4BF6-BF45-4FC7-8C09-1401CC1FB773}" type="pres">
      <dgm:prSet presAssocID="{455C4250-9FD5-4266-B496-0FD01BC93353}" presName="srcNode" presStyleLbl="node1" presStyleIdx="0" presStyleCnt="3"/>
      <dgm:spPr/>
    </dgm:pt>
    <dgm:pt modelId="{5FA00AF5-3774-484F-84B4-A2C1E80E10C3}" type="pres">
      <dgm:prSet presAssocID="{455C4250-9FD5-4266-B496-0FD01BC93353}" presName="conn" presStyleLbl="parChTrans1D2" presStyleIdx="0" presStyleCnt="1"/>
      <dgm:spPr/>
    </dgm:pt>
    <dgm:pt modelId="{7F63ED9A-5D94-4D05-B646-EBD8A08DD3C2}" type="pres">
      <dgm:prSet presAssocID="{455C4250-9FD5-4266-B496-0FD01BC93353}" presName="extraNode" presStyleLbl="node1" presStyleIdx="0" presStyleCnt="3"/>
      <dgm:spPr/>
    </dgm:pt>
    <dgm:pt modelId="{2F86BC06-FAF8-4156-8E52-3283E20A3EE4}" type="pres">
      <dgm:prSet presAssocID="{455C4250-9FD5-4266-B496-0FD01BC93353}" presName="dstNode" presStyleLbl="node1" presStyleIdx="0" presStyleCnt="3"/>
      <dgm:spPr/>
    </dgm:pt>
    <dgm:pt modelId="{BCF9A74C-C87A-48A9-8F83-F197438B8370}" type="pres">
      <dgm:prSet presAssocID="{4AC65671-50DB-4985-95A5-CC5BD7BCFEC3}" presName="text_1" presStyleLbl="node1" presStyleIdx="0" presStyleCnt="3">
        <dgm:presLayoutVars>
          <dgm:bulletEnabled val="1"/>
        </dgm:presLayoutVars>
      </dgm:prSet>
      <dgm:spPr/>
    </dgm:pt>
    <dgm:pt modelId="{90438CFF-2239-421D-8184-3D2F587B261B}" type="pres">
      <dgm:prSet presAssocID="{4AC65671-50DB-4985-95A5-CC5BD7BCFEC3}" presName="accent_1" presStyleCnt="0"/>
      <dgm:spPr/>
    </dgm:pt>
    <dgm:pt modelId="{5674C0F1-E88F-4C6E-A6F8-A4C141A041BA}" type="pres">
      <dgm:prSet presAssocID="{4AC65671-50DB-4985-95A5-CC5BD7BCFEC3}" presName="accentRepeatNode" presStyleLbl="solidFgAcc1" presStyleIdx="0" presStyleCnt="3"/>
      <dgm:spPr/>
    </dgm:pt>
    <dgm:pt modelId="{6DBB72B9-7CF6-476A-A4C4-79ADEDFB86B5}" type="pres">
      <dgm:prSet presAssocID="{CB3AD6AF-7F60-4DE2-A871-FD54E1FAFA4E}" presName="text_2" presStyleLbl="node1" presStyleIdx="1" presStyleCnt="3">
        <dgm:presLayoutVars>
          <dgm:bulletEnabled val="1"/>
        </dgm:presLayoutVars>
      </dgm:prSet>
      <dgm:spPr/>
    </dgm:pt>
    <dgm:pt modelId="{A6E1F6CD-AEF1-4CC9-8E10-BB057A6A0B93}" type="pres">
      <dgm:prSet presAssocID="{CB3AD6AF-7F60-4DE2-A871-FD54E1FAFA4E}" presName="accent_2" presStyleCnt="0"/>
      <dgm:spPr/>
    </dgm:pt>
    <dgm:pt modelId="{1D96F645-0F93-4F5E-B108-FD9CF28B4089}" type="pres">
      <dgm:prSet presAssocID="{CB3AD6AF-7F60-4DE2-A871-FD54E1FAFA4E}" presName="accentRepeatNode" presStyleLbl="solidFgAcc1" presStyleIdx="1" presStyleCnt="3"/>
      <dgm:spPr/>
    </dgm:pt>
    <dgm:pt modelId="{05FBDD14-3E7E-47E9-A998-79673C0F7A7F}" type="pres">
      <dgm:prSet presAssocID="{70635803-DE0D-4998-8916-0A3B126396EE}" presName="text_3" presStyleLbl="node1" presStyleIdx="2" presStyleCnt="3">
        <dgm:presLayoutVars>
          <dgm:bulletEnabled val="1"/>
        </dgm:presLayoutVars>
      </dgm:prSet>
      <dgm:spPr/>
    </dgm:pt>
    <dgm:pt modelId="{EE4537A9-B766-46B2-8206-941F62A825E8}" type="pres">
      <dgm:prSet presAssocID="{70635803-DE0D-4998-8916-0A3B126396EE}" presName="accent_3" presStyleCnt="0"/>
      <dgm:spPr/>
    </dgm:pt>
    <dgm:pt modelId="{65F55C87-AE78-4530-96A8-282D5C1F4D47}" type="pres">
      <dgm:prSet presAssocID="{70635803-DE0D-4998-8916-0A3B126396EE}" presName="accentRepeatNode" presStyleLbl="solidFgAcc1" presStyleIdx="2" presStyleCnt="3"/>
      <dgm:spPr/>
    </dgm:pt>
  </dgm:ptLst>
  <dgm:cxnLst>
    <dgm:cxn modelId="{0528711A-A2B8-404C-9EA9-F076567EB11E}" type="presOf" srcId="{4AC65671-50DB-4985-95A5-CC5BD7BCFEC3}" destId="{BCF9A74C-C87A-48A9-8F83-F197438B8370}" srcOrd="0" destOrd="0" presId="urn:microsoft.com/office/officeart/2008/layout/VerticalCurvedList"/>
    <dgm:cxn modelId="{67A7D272-EE11-4D79-8DB6-0D64E2E5CF56}" srcId="{455C4250-9FD5-4266-B496-0FD01BC93353}" destId="{CB3AD6AF-7F60-4DE2-A871-FD54E1FAFA4E}" srcOrd="1" destOrd="0" parTransId="{4DBDAF60-721C-47C2-9896-838B0D68A74E}" sibTransId="{D14ED092-FE68-44DD-B063-F18E960B8BAD}"/>
    <dgm:cxn modelId="{4B308A58-B7F3-4BB6-8D5F-B88FA7D33D9D}" type="presOf" srcId="{455C4250-9FD5-4266-B496-0FD01BC93353}" destId="{CC115AC3-8941-45A7-BB23-F1C763EFAB02}" srcOrd="0" destOrd="0" presId="urn:microsoft.com/office/officeart/2008/layout/VerticalCurvedList"/>
    <dgm:cxn modelId="{ED9B74A3-4EC3-4C04-B4F2-D9DF36522DCF}" srcId="{455C4250-9FD5-4266-B496-0FD01BC93353}" destId="{70635803-DE0D-4998-8916-0A3B126396EE}" srcOrd="2" destOrd="0" parTransId="{2AC5DA8B-21BC-457B-89FF-F04B6CC57E70}" sibTransId="{169BB590-3546-4BEC-92AE-25A93F6A7F18}"/>
    <dgm:cxn modelId="{DAAE06D2-2CC1-4EF9-A1DD-7B56CE8E2256}" srcId="{455C4250-9FD5-4266-B496-0FD01BC93353}" destId="{4AC65671-50DB-4985-95A5-CC5BD7BCFEC3}" srcOrd="0" destOrd="0" parTransId="{47445BBC-61C9-44DA-8A99-CBF00BDD7C01}" sibTransId="{5573B348-FFE5-4E77-81D3-1B9A4194A59C}"/>
    <dgm:cxn modelId="{E69DCADA-BDB9-412F-9ED2-AF9802F7C685}" type="presOf" srcId="{70635803-DE0D-4998-8916-0A3B126396EE}" destId="{05FBDD14-3E7E-47E9-A998-79673C0F7A7F}" srcOrd="0" destOrd="0" presId="urn:microsoft.com/office/officeart/2008/layout/VerticalCurvedList"/>
    <dgm:cxn modelId="{4B5229E6-0C7A-41B0-B0D4-AB7CD543AAB4}" type="presOf" srcId="{5573B348-FFE5-4E77-81D3-1B9A4194A59C}" destId="{5FA00AF5-3774-484F-84B4-A2C1E80E10C3}" srcOrd="0" destOrd="0" presId="urn:microsoft.com/office/officeart/2008/layout/VerticalCurvedList"/>
    <dgm:cxn modelId="{08DEF4FC-C920-4E00-BCE1-1BA83440D06B}" type="presOf" srcId="{CB3AD6AF-7F60-4DE2-A871-FD54E1FAFA4E}" destId="{6DBB72B9-7CF6-476A-A4C4-79ADEDFB86B5}" srcOrd="0" destOrd="0" presId="urn:microsoft.com/office/officeart/2008/layout/VerticalCurvedList"/>
    <dgm:cxn modelId="{924E0457-1C61-47B5-A156-7954C6E35246}" type="presParOf" srcId="{CC115AC3-8941-45A7-BB23-F1C763EFAB02}" destId="{67A23191-D2CE-428C-A30C-85479C2EBD63}" srcOrd="0" destOrd="0" presId="urn:microsoft.com/office/officeart/2008/layout/VerticalCurvedList"/>
    <dgm:cxn modelId="{3957DAE5-B00E-4ADB-BBB4-AF931E55FECC}" type="presParOf" srcId="{67A23191-D2CE-428C-A30C-85479C2EBD63}" destId="{B0F25C39-6E3F-4664-AECD-4329F3ABAA0A}" srcOrd="0" destOrd="0" presId="urn:microsoft.com/office/officeart/2008/layout/VerticalCurvedList"/>
    <dgm:cxn modelId="{E880D24A-8314-4D1F-A0A6-DB61A1DCDC09}" type="presParOf" srcId="{B0F25C39-6E3F-4664-AECD-4329F3ABAA0A}" destId="{8DFF4BF6-BF45-4FC7-8C09-1401CC1FB773}" srcOrd="0" destOrd="0" presId="urn:microsoft.com/office/officeart/2008/layout/VerticalCurvedList"/>
    <dgm:cxn modelId="{CC58896F-90D4-4A21-9608-96C660F39DE8}" type="presParOf" srcId="{B0F25C39-6E3F-4664-AECD-4329F3ABAA0A}" destId="{5FA00AF5-3774-484F-84B4-A2C1E80E10C3}" srcOrd="1" destOrd="0" presId="urn:microsoft.com/office/officeart/2008/layout/VerticalCurvedList"/>
    <dgm:cxn modelId="{66ED9A21-DEAB-4C46-A449-414123035896}" type="presParOf" srcId="{B0F25C39-6E3F-4664-AECD-4329F3ABAA0A}" destId="{7F63ED9A-5D94-4D05-B646-EBD8A08DD3C2}" srcOrd="2" destOrd="0" presId="urn:microsoft.com/office/officeart/2008/layout/VerticalCurvedList"/>
    <dgm:cxn modelId="{F78E8C8E-EF43-455A-BFD5-EA71EA2ACF05}" type="presParOf" srcId="{B0F25C39-6E3F-4664-AECD-4329F3ABAA0A}" destId="{2F86BC06-FAF8-4156-8E52-3283E20A3EE4}" srcOrd="3" destOrd="0" presId="urn:microsoft.com/office/officeart/2008/layout/VerticalCurvedList"/>
    <dgm:cxn modelId="{8006CA88-A8C4-4236-9E8F-3EFE2B8530EC}" type="presParOf" srcId="{67A23191-D2CE-428C-A30C-85479C2EBD63}" destId="{BCF9A74C-C87A-48A9-8F83-F197438B8370}" srcOrd="1" destOrd="0" presId="urn:microsoft.com/office/officeart/2008/layout/VerticalCurvedList"/>
    <dgm:cxn modelId="{54AD49E9-D01A-488F-BDD2-7B8667E0E9E8}" type="presParOf" srcId="{67A23191-D2CE-428C-A30C-85479C2EBD63}" destId="{90438CFF-2239-421D-8184-3D2F587B261B}" srcOrd="2" destOrd="0" presId="urn:microsoft.com/office/officeart/2008/layout/VerticalCurvedList"/>
    <dgm:cxn modelId="{C39F5D38-19B1-47E4-8284-47F2714A27B2}" type="presParOf" srcId="{90438CFF-2239-421D-8184-3D2F587B261B}" destId="{5674C0F1-E88F-4C6E-A6F8-A4C141A041BA}" srcOrd="0" destOrd="0" presId="urn:microsoft.com/office/officeart/2008/layout/VerticalCurvedList"/>
    <dgm:cxn modelId="{647CCCF0-2253-4B2E-969A-814448FC28A7}" type="presParOf" srcId="{67A23191-D2CE-428C-A30C-85479C2EBD63}" destId="{6DBB72B9-7CF6-476A-A4C4-79ADEDFB86B5}" srcOrd="3" destOrd="0" presId="urn:microsoft.com/office/officeart/2008/layout/VerticalCurvedList"/>
    <dgm:cxn modelId="{F7B431DB-A0C8-4F2F-9D05-F5CA84B433FD}" type="presParOf" srcId="{67A23191-D2CE-428C-A30C-85479C2EBD63}" destId="{A6E1F6CD-AEF1-4CC9-8E10-BB057A6A0B93}" srcOrd="4" destOrd="0" presId="urn:microsoft.com/office/officeart/2008/layout/VerticalCurvedList"/>
    <dgm:cxn modelId="{ADDAF7EC-D424-4C0A-94E8-8EDB2CA92489}" type="presParOf" srcId="{A6E1F6CD-AEF1-4CC9-8E10-BB057A6A0B93}" destId="{1D96F645-0F93-4F5E-B108-FD9CF28B4089}" srcOrd="0" destOrd="0" presId="urn:microsoft.com/office/officeart/2008/layout/VerticalCurvedList"/>
    <dgm:cxn modelId="{31CA4497-D2C7-4176-8DD7-61B5A3F8B454}" type="presParOf" srcId="{67A23191-D2CE-428C-A30C-85479C2EBD63}" destId="{05FBDD14-3E7E-47E9-A998-79673C0F7A7F}" srcOrd="5" destOrd="0" presId="urn:microsoft.com/office/officeart/2008/layout/VerticalCurvedList"/>
    <dgm:cxn modelId="{B0A26AC0-2BBA-44A4-BCC2-79A0EE7C5813}" type="presParOf" srcId="{67A23191-D2CE-428C-A30C-85479C2EBD63}" destId="{EE4537A9-B766-46B2-8206-941F62A825E8}" srcOrd="6" destOrd="0" presId="urn:microsoft.com/office/officeart/2008/layout/VerticalCurvedList"/>
    <dgm:cxn modelId="{96112FA1-5F37-4726-9625-EFD4DA86A5E2}" type="presParOf" srcId="{EE4537A9-B766-46B2-8206-941F62A825E8}" destId="{65F55C87-AE78-4530-96A8-282D5C1F4D4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6D7769-03C7-42BE-9A86-66B03A87BF22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BBA1E46-5EE0-486F-B472-04BD089EBB47}">
      <dgm:prSet phldrT="[Testo]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endParaRPr lang="it-IT" dirty="0"/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it-IT" dirty="0"/>
            <a:t>Fondazione nel 1866</a:t>
          </a:r>
        </a:p>
      </dgm:t>
    </dgm:pt>
    <dgm:pt modelId="{CF5BA06E-AC94-4258-8B0D-2A8D412AAF27}" type="parTrans" cxnId="{4C86102E-A9DC-497B-99E7-23BD1CB1AA37}">
      <dgm:prSet/>
      <dgm:spPr/>
      <dgm:t>
        <a:bodyPr/>
        <a:lstStyle/>
        <a:p>
          <a:endParaRPr lang="it-IT"/>
        </a:p>
      </dgm:t>
    </dgm:pt>
    <dgm:pt modelId="{A67EF488-18D0-48C4-9F8C-04E4556079FE}" type="sibTrans" cxnId="{4C86102E-A9DC-497B-99E7-23BD1CB1AA37}">
      <dgm:prSet/>
      <dgm:spPr/>
      <dgm:t>
        <a:bodyPr/>
        <a:lstStyle/>
        <a:p>
          <a:endParaRPr lang="it-IT"/>
        </a:p>
      </dgm:t>
    </dgm:pt>
    <dgm:pt modelId="{D88BF8F7-CDA3-4FB5-A67F-826463ABA44E}">
      <dgm:prSet phldrT="[Testo]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endParaRPr lang="it-IT" dirty="0"/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it-IT" dirty="0"/>
            <a:t>Rafforzamento del sistema bancario</a:t>
          </a:r>
        </a:p>
      </dgm:t>
    </dgm:pt>
    <dgm:pt modelId="{211209B3-091F-412A-BD93-3FC4A44913B3}" type="parTrans" cxnId="{CE772470-FDAE-461A-86D9-6B5F11D7F0FE}">
      <dgm:prSet/>
      <dgm:spPr/>
      <dgm:t>
        <a:bodyPr/>
        <a:lstStyle/>
        <a:p>
          <a:endParaRPr lang="it-IT"/>
        </a:p>
      </dgm:t>
    </dgm:pt>
    <dgm:pt modelId="{0DD96DBC-A3B7-4091-AC1C-F7208E2EDFFC}" type="sibTrans" cxnId="{CE772470-FDAE-461A-86D9-6B5F11D7F0FE}">
      <dgm:prSet/>
      <dgm:spPr/>
      <dgm:t>
        <a:bodyPr/>
        <a:lstStyle/>
        <a:p>
          <a:endParaRPr lang="it-IT"/>
        </a:p>
      </dgm:t>
    </dgm:pt>
    <dgm:pt modelId="{C2F0B83D-F09B-400F-A5CD-864DA0E006FF}">
      <dgm:prSet phldrT="[Testo]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it-IT" dirty="0"/>
            <a:t>Prestito al Tesoro per far fronte alle spese militari</a:t>
          </a:r>
        </a:p>
        <a:p>
          <a:pPr>
            <a:buSzPts val="1000"/>
            <a:buFont typeface="Courier New" panose="02070309020205020404" pitchFamily="49" charset="0"/>
            <a:buChar char="o"/>
          </a:pPr>
          <a:endParaRPr lang="it-IT" dirty="0"/>
        </a:p>
      </dgm:t>
    </dgm:pt>
    <dgm:pt modelId="{DF7020A6-C9F7-4A4F-92BA-1CD1B1CF82D6}" type="parTrans" cxnId="{297FCF17-7F51-40B7-A034-E87B6CCA83E6}">
      <dgm:prSet/>
      <dgm:spPr/>
      <dgm:t>
        <a:bodyPr/>
        <a:lstStyle/>
        <a:p>
          <a:endParaRPr lang="it-IT"/>
        </a:p>
      </dgm:t>
    </dgm:pt>
    <dgm:pt modelId="{99EB0F7B-A591-4A71-BE02-A458F50B63FC}" type="sibTrans" cxnId="{297FCF17-7F51-40B7-A034-E87B6CCA83E6}">
      <dgm:prSet/>
      <dgm:spPr/>
      <dgm:t>
        <a:bodyPr/>
        <a:lstStyle/>
        <a:p>
          <a:endParaRPr lang="it-IT"/>
        </a:p>
      </dgm:t>
    </dgm:pt>
    <dgm:pt modelId="{E95E1969-4767-4F6C-BE20-8261AE789D6A}" type="pres">
      <dgm:prSet presAssocID="{6F6D7769-03C7-42BE-9A86-66B03A87BF22}" presName="Name0" presStyleCnt="0">
        <dgm:presLayoutVars>
          <dgm:dir/>
          <dgm:resizeHandles val="exact"/>
        </dgm:presLayoutVars>
      </dgm:prSet>
      <dgm:spPr/>
    </dgm:pt>
    <dgm:pt modelId="{B2467F12-AE33-4652-884D-86D6A50908E6}" type="pres">
      <dgm:prSet presAssocID="{CBBA1E46-5EE0-486F-B472-04BD089EBB47}" presName="node" presStyleLbl="node1" presStyleIdx="0" presStyleCnt="3" custRadScaleRad="55943" custRadScaleInc="-5656">
        <dgm:presLayoutVars>
          <dgm:bulletEnabled val="1"/>
        </dgm:presLayoutVars>
      </dgm:prSet>
      <dgm:spPr/>
    </dgm:pt>
    <dgm:pt modelId="{55BB1959-0B6F-42E2-A72F-F7EB2F2A3581}" type="pres">
      <dgm:prSet presAssocID="{A67EF488-18D0-48C4-9F8C-04E4556079FE}" presName="sibTrans" presStyleLbl="sibTrans2D1" presStyleIdx="0" presStyleCnt="3"/>
      <dgm:spPr/>
    </dgm:pt>
    <dgm:pt modelId="{5260EAAA-5233-4BE7-87D1-C7FFFD99E17B}" type="pres">
      <dgm:prSet presAssocID="{A67EF488-18D0-48C4-9F8C-04E4556079FE}" presName="connectorText" presStyleLbl="sibTrans2D1" presStyleIdx="0" presStyleCnt="3"/>
      <dgm:spPr/>
    </dgm:pt>
    <dgm:pt modelId="{966367B1-72B6-4ADD-8844-EA26F1543C9E}" type="pres">
      <dgm:prSet presAssocID="{D88BF8F7-CDA3-4FB5-A67F-826463ABA44E}" presName="node" presStyleLbl="node1" presStyleIdx="1" presStyleCnt="3">
        <dgm:presLayoutVars>
          <dgm:bulletEnabled val="1"/>
        </dgm:presLayoutVars>
      </dgm:prSet>
      <dgm:spPr/>
    </dgm:pt>
    <dgm:pt modelId="{510DBFD0-7762-4895-AB7B-24C8BC7AB16A}" type="pres">
      <dgm:prSet presAssocID="{0DD96DBC-A3B7-4091-AC1C-F7208E2EDFFC}" presName="sibTrans" presStyleLbl="sibTrans2D1" presStyleIdx="1" presStyleCnt="3"/>
      <dgm:spPr/>
    </dgm:pt>
    <dgm:pt modelId="{25CEC1E7-576D-4637-BE38-7400076F9130}" type="pres">
      <dgm:prSet presAssocID="{0DD96DBC-A3B7-4091-AC1C-F7208E2EDFFC}" presName="connectorText" presStyleLbl="sibTrans2D1" presStyleIdx="1" presStyleCnt="3"/>
      <dgm:spPr/>
    </dgm:pt>
    <dgm:pt modelId="{A74DF44E-8F48-4430-81BD-D15F6C64364C}" type="pres">
      <dgm:prSet presAssocID="{C2F0B83D-F09B-400F-A5CD-864DA0E006FF}" presName="node" presStyleLbl="node1" presStyleIdx="2" presStyleCnt="3">
        <dgm:presLayoutVars>
          <dgm:bulletEnabled val="1"/>
        </dgm:presLayoutVars>
      </dgm:prSet>
      <dgm:spPr/>
    </dgm:pt>
    <dgm:pt modelId="{096131BF-0F2F-4266-912C-B84B30C53CB8}" type="pres">
      <dgm:prSet presAssocID="{99EB0F7B-A591-4A71-BE02-A458F50B63FC}" presName="sibTrans" presStyleLbl="sibTrans2D1" presStyleIdx="2" presStyleCnt="3"/>
      <dgm:spPr/>
    </dgm:pt>
    <dgm:pt modelId="{6A35AE26-5F87-4FBE-A2B9-621D694A9763}" type="pres">
      <dgm:prSet presAssocID="{99EB0F7B-A591-4A71-BE02-A458F50B63FC}" presName="connectorText" presStyleLbl="sibTrans2D1" presStyleIdx="2" presStyleCnt="3"/>
      <dgm:spPr/>
    </dgm:pt>
  </dgm:ptLst>
  <dgm:cxnLst>
    <dgm:cxn modelId="{297FCF17-7F51-40B7-A034-E87B6CCA83E6}" srcId="{6F6D7769-03C7-42BE-9A86-66B03A87BF22}" destId="{C2F0B83D-F09B-400F-A5CD-864DA0E006FF}" srcOrd="2" destOrd="0" parTransId="{DF7020A6-C9F7-4A4F-92BA-1CD1B1CF82D6}" sibTransId="{99EB0F7B-A591-4A71-BE02-A458F50B63FC}"/>
    <dgm:cxn modelId="{4C86102E-A9DC-497B-99E7-23BD1CB1AA37}" srcId="{6F6D7769-03C7-42BE-9A86-66B03A87BF22}" destId="{CBBA1E46-5EE0-486F-B472-04BD089EBB47}" srcOrd="0" destOrd="0" parTransId="{CF5BA06E-AC94-4258-8B0D-2A8D412AAF27}" sibTransId="{A67EF488-18D0-48C4-9F8C-04E4556079FE}"/>
    <dgm:cxn modelId="{CE772470-FDAE-461A-86D9-6B5F11D7F0FE}" srcId="{6F6D7769-03C7-42BE-9A86-66B03A87BF22}" destId="{D88BF8F7-CDA3-4FB5-A67F-826463ABA44E}" srcOrd="1" destOrd="0" parTransId="{211209B3-091F-412A-BD93-3FC4A44913B3}" sibTransId="{0DD96DBC-A3B7-4091-AC1C-F7208E2EDFFC}"/>
    <dgm:cxn modelId="{B8D3AD83-F825-49F0-9D0C-46CB23C0F923}" type="presOf" srcId="{6F6D7769-03C7-42BE-9A86-66B03A87BF22}" destId="{E95E1969-4767-4F6C-BE20-8261AE789D6A}" srcOrd="0" destOrd="0" presId="urn:microsoft.com/office/officeart/2005/8/layout/cycle7"/>
    <dgm:cxn modelId="{094DAD91-B02A-442F-83F4-942299283DA0}" type="presOf" srcId="{A67EF488-18D0-48C4-9F8C-04E4556079FE}" destId="{5260EAAA-5233-4BE7-87D1-C7FFFD99E17B}" srcOrd="1" destOrd="0" presId="urn:microsoft.com/office/officeart/2005/8/layout/cycle7"/>
    <dgm:cxn modelId="{5204ABA6-4963-46F4-9091-7057EE394076}" type="presOf" srcId="{99EB0F7B-A591-4A71-BE02-A458F50B63FC}" destId="{096131BF-0F2F-4266-912C-B84B30C53CB8}" srcOrd="0" destOrd="0" presId="urn:microsoft.com/office/officeart/2005/8/layout/cycle7"/>
    <dgm:cxn modelId="{28A873B2-24B3-4304-971C-68099259E1A7}" type="presOf" srcId="{D88BF8F7-CDA3-4FB5-A67F-826463ABA44E}" destId="{966367B1-72B6-4ADD-8844-EA26F1543C9E}" srcOrd="0" destOrd="0" presId="urn:microsoft.com/office/officeart/2005/8/layout/cycle7"/>
    <dgm:cxn modelId="{4F0E4BB5-E32D-435E-BCB4-0DA4D71286AA}" type="presOf" srcId="{0DD96DBC-A3B7-4091-AC1C-F7208E2EDFFC}" destId="{510DBFD0-7762-4895-AB7B-24C8BC7AB16A}" srcOrd="0" destOrd="0" presId="urn:microsoft.com/office/officeart/2005/8/layout/cycle7"/>
    <dgm:cxn modelId="{B8DA4EB9-194C-4139-A1F3-0640B6498B4F}" type="presOf" srcId="{CBBA1E46-5EE0-486F-B472-04BD089EBB47}" destId="{B2467F12-AE33-4652-884D-86D6A50908E6}" srcOrd="0" destOrd="0" presId="urn:microsoft.com/office/officeart/2005/8/layout/cycle7"/>
    <dgm:cxn modelId="{DB3575C9-8A5B-454D-9E0B-320FF002FE44}" type="presOf" srcId="{0DD96DBC-A3B7-4091-AC1C-F7208E2EDFFC}" destId="{25CEC1E7-576D-4637-BE38-7400076F9130}" srcOrd="1" destOrd="0" presId="urn:microsoft.com/office/officeart/2005/8/layout/cycle7"/>
    <dgm:cxn modelId="{BAE605D5-295B-44EA-A5B2-ECB200553551}" type="presOf" srcId="{C2F0B83D-F09B-400F-A5CD-864DA0E006FF}" destId="{A74DF44E-8F48-4430-81BD-D15F6C64364C}" srcOrd="0" destOrd="0" presId="urn:microsoft.com/office/officeart/2005/8/layout/cycle7"/>
    <dgm:cxn modelId="{17E5F1D6-E8CE-4439-8FDE-B9AB9E44FF43}" type="presOf" srcId="{A67EF488-18D0-48C4-9F8C-04E4556079FE}" destId="{55BB1959-0B6F-42E2-A72F-F7EB2F2A3581}" srcOrd="0" destOrd="0" presId="urn:microsoft.com/office/officeart/2005/8/layout/cycle7"/>
    <dgm:cxn modelId="{13C7C7E5-4C8F-4097-B093-73E80D515586}" type="presOf" srcId="{99EB0F7B-A591-4A71-BE02-A458F50B63FC}" destId="{6A35AE26-5F87-4FBE-A2B9-621D694A9763}" srcOrd="1" destOrd="0" presId="urn:microsoft.com/office/officeart/2005/8/layout/cycle7"/>
    <dgm:cxn modelId="{3C04A23E-7D21-4695-9AF8-166AE91BCF57}" type="presParOf" srcId="{E95E1969-4767-4F6C-BE20-8261AE789D6A}" destId="{B2467F12-AE33-4652-884D-86D6A50908E6}" srcOrd="0" destOrd="0" presId="urn:microsoft.com/office/officeart/2005/8/layout/cycle7"/>
    <dgm:cxn modelId="{A4788C14-01CD-4AD5-B243-B68270FD1DAC}" type="presParOf" srcId="{E95E1969-4767-4F6C-BE20-8261AE789D6A}" destId="{55BB1959-0B6F-42E2-A72F-F7EB2F2A3581}" srcOrd="1" destOrd="0" presId="urn:microsoft.com/office/officeart/2005/8/layout/cycle7"/>
    <dgm:cxn modelId="{957F5629-78B2-4841-AC38-6D3E92653093}" type="presParOf" srcId="{55BB1959-0B6F-42E2-A72F-F7EB2F2A3581}" destId="{5260EAAA-5233-4BE7-87D1-C7FFFD99E17B}" srcOrd="0" destOrd="0" presId="urn:microsoft.com/office/officeart/2005/8/layout/cycle7"/>
    <dgm:cxn modelId="{CA426A48-B763-4F75-9F9D-6546F9C4A3D9}" type="presParOf" srcId="{E95E1969-4767-4F6C-BE20-8261AE789D6A}" destId="{966367B1-72B6-4ADD-8844-EA26F1543C9E}" srcOrd="2" destOrd="0" presId="urn:microsoft.com/office/officeart/2005/8/layout/cycle7"/>
    <dgm:cxn modelId="{23CF8DAA-535C-4DCE-8D66-8875AA22D7AC}" type="presParOf" srcId="{E95E1969-4767-4F6C-BE20-8261AE789D6A}" destId="{510DBFD0-7762-4895-AB7B-24C8BC7AB16A}" srcOrd="3" destOrd="0" presId="urn:microsoft.com/office/officeart/2005/8/layout/cycle7"/>
    <dgm:cxn modelId="{D6102DE0-6936-4A1B-9989-7AD67079D5E0}" type="presParOf" srcId="{510DBFD0-7762-4895-AB7B-24C8BC7AB16A}" destId="{25CEC1E7-576D-4637-BE38-7400076F9130}" srcOrd="0" destOrd="0" presId="urn:microsoft.com/office/officeart/2005/8/layout/cycle7"/>
    <dgm:cxn modelId="{53ADA0F7-5D39-412A-B08C-CB97D6E40EFD}" type="presParOf" srcId="{E95E1969-4767-4F6C-BE20-8261AE789D6A}" destId="{A74DF44E-8F48-4430-81BD-D15F6C64364C}" srcOrd="4" destOrd="0" presId="urn:microsoft.com/office/officeart/2005/8/layout/cycle7"/>
    <dgm:cxn modelId="{067BD74B-6553-44CF-9209-7A373FA87BEA}" type="presParOf" srcId="{E95E1969-4767-4F6C-BE20-8261AE789D6A}" destId="{096131BF-0F2F-4266-912C-B84B30C53CB8}" srcOrd="5" destOrd="0" presId="urn:microsoft.com/office/officeart/2005/8/layout/cycle7"/>
    <dgm:cxn modelId="{F98CF3EA-68B7-4786-B698-BE80933FD9EF}" type="presParOf" srcId="{096131BF-0F2F-4266-912C-B84B30C53CB8}" destId="{6A35AE26-5F87-4FBE-A2B9-621D694A976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5102EF-47BF-49C3-821F-CD276ABBFD2D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EEE92F2-4398-4E4B-BB7C-38AE2F2F5CAA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it-IT" sz="1500" dirty="0"/>
        </a:p>
      </dgm:t>
    </dgm:pt>
    <dgm:pt modelId="{0E50D7F0-8F65-4636-BC1F-E18758E6A94B}" type="parTrans" cxnId="{89562AAB-3B7D-4C14-806F-C24AAD8DF78E}">
      <dgm:prSet/>
      <dgm:spPr/>
      <dgm:t>
        <a:bodyPr/>
        <a:lstStyle/>
        <a:p>
          <a:endParaRPr lang="it-IT"/>
        </a:p>
      </dgm:t>
    </dgm:pt>
    <dgm:pt modelId="{4FFBC030-F3D0-4694-9E3D-C1C009D98C8F}" type="sibTrans" cxnId="{89562AAB-3B7D-4C14-806F-C24AAD8DF78E}">
      <dgm:prSet/>
      <dgm:spPr/>
      <dgm:t>
        <a:bodyPr/>
        <a:lstStyle/>
        <a:p>
          <a:endParaRPr lang="it-IT"/>
        </a:p>
      </dgm:t>
    </dgm:pt>
    <dgm:pt modelId="{EBFD99F2-841E-417D-BC3C-F6299670E263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b="0" i="0" dirty="0"/>
            <a:t>La </a:t>
          </a:r>
          <a:r>
            <a:rPr lang="it-IT" sz="1800" b="1" i="0" dirty="0"/>
            <a:t>lemmatizzazione</a:t>
          </a:r>
          <a:r>
            <a:rPr lang="it-IT" sz="1800" b="0" i="0" dirty="0"/>
            <a:t> è il processo di riduzione delle parole alle loro forme di base (lemma). Ad esempio, “correndo” diventa “correre”. Questo può semplificare il testo e renderlo più comprensibile.</a:t>
          </a:r>
          <a:endParaRPr lang="it-IT" sz="1800" dirty="0"/>
        </a:p>
      </dgm:t>
    </dgm:pt>
    <dgm:pt modelId="{83C64CBC-8756-49E5-B014-B9A735A9C742}" type="parTrans" cxnId="{0EE0707F-1D78-4638-A6BD-E07859FBB16C}">
      <dgm:prSet/>
      <dgm:spPr/>
      <dgm:t>
        <a:bodyPr/>
        <a:lstStyle/>
        <a:p>
          <a:endParaRPr lang="it-IT"/>
        </a:p>
      </dgm:t>
    </dgm:pt>
    <dgm:pt modelId="{AF571D39-1B06-40D5-832A-5A7C6635DC54}" type="sibTrans" cxnId="{0EE0707F-1D78-4638-A6BD-E07859FBB16C}">
      <dgm:prSet/>
      <dgm:spPr/>
      <dgm:t>
        <a:bodyPr/>
        <a:lstStyle/>
        <a:p>
          <a:endParaRPr lang="it-IT"/>
        </a:p>
      </dgm:t>
    </dgm:pt>
    <dgm:pt modelId="{676C1085-701B-434C-AF1A-76328A1D4AFE}" type="pres">
      <dgm:prSet presAssocID="{B65102EF-47BF-49C3-821F-CD276ABBFD2D}" presName="compositeShape" presStyleCnt="0">
        <dgm:presLayoutVars>
          <dgm:chMax val="2"/>
          <dgm:dir/>
          <dgm:resizeHandles val="exact"/>
        </dgm:presLayoutVars>
      </dgm:prSet>
      <dgm:spPr/>
    </dgm:pt>
    <dgm:pt modelId="{502AD25D-6720-4B1A-967D-106A11FA7727}" type="pres">
      <dgm:prSet presAssocID="{B65102EF-47BF-49C3-821F-CD276ABBFD2D}" presName="divider" presStyleLbl="fgShp" presStyleIdx="0" presStyleCnt="1"/>
      <dgm:spPr/>
    </dgm:pt>
    <dgm:pt modelId="{F8D5D366-8DC4-4516-B6BE-7F89235EA5DA}" type="pres">
      <dgm:prSet presAssocID="{0EEE92F2-4398-4E4B-BB7C-38AE2F2F5CAA}" presName="downArrow" presStyleLbl="node1" presStyleIdx="0" presStyleCnt="2"/>
      <dgm:spPr/>
    </dgm:pt>
    <dgm:pt modelId="{D37F09DB-827A-41EB-8021-26467AA2E29A}" type="pres">
      <dgm:prSet presAssocID="{0EEE92F2-4398-4E4B-BB7C-38AE2F2F5CAA}" presName="downArrowText" presStyleLbl="revTx" presStyleIdx="0" presStyleCnt="2" custScaleX="146747">
        <dgm:presLayoutVars>
          <dgm:bulletEnabled val="1"/>
        </dgm:presLayoutVars>
      </dgm:prSet>
      <dgm:spPr/>
    </dgm:pt>
    <dgm:pt modelId="{2BE5C4EF-0DCA-4C10-9036-106A870FA170}" type="pres">
      <dgm:prSet presAssocID="{EBFD99F2-841E-417D-BC3C-F6299670E263}" presName="upArrow" presStyleLbl="node1" presStyleIdx="1" presStyleCnt="2"/>
      <dgm:spPr/>
    </dgm:pt>
    <dgm:pt modelId="{88D4EF21-D98A-433F-8804-A36FCB41132C}" type="pres">
      <dgm:prSet presAssocID="{EBFD99F2-841E-417D-BC3C-F6299670E263}" presName="upArrowText" presStyleLbl="revTx" presStyleIdx="1" presStyleCnt="2" custScaleX="147131">
        <dgm:presLayoutVars>
          <dgm:bulletEnabled val="1"/>
        </dgm:presLayoutVars>
      </dgm:prSet>
      <dgm:spPr/>
    </dgm:pt>
  </dgm:ptLst>
  <dgm:cxnLst>
    <dgm:cxn modelId="{0EE0707F-1D78-4638-A6BD-E07859FBB16C}" srcId="{B65102EF-47BF-49C3-821F-CD276ABBFD2D}" destId="{EBFD99F2-841E-417D-BC3C-F6299670E263}" srcOrd="1" destOrd="0" parTransId="{83C64CBC-8756-49E5-B014-B9A735A9C742}" sibTransId="{AF571D39-1B06-40D5-832A-5A7C6635DC54}"/>
    <dgm:cxn modelId="{122A72A1-77EE-4B98-907C-CFE226EF0A58}" type="presOf" srcId="{0EEE92F2-4398-4E4B-BB7C-38AE2F2F5CAA}" destId="{D37F09DB-827A-41EB-8021-26467AA2E29A}" srcOrd="0" destOrd="0" presId="urn:microsoft.com/office/officeart/2005/8/layout/arrow3"/>
    <dgm:cxn modelId="{89562AAB-3B7D-4C14-806F-C24AAD8DF78E}" srcId="{B65102EF-47BF-49C3-821F-CD276ABBFD2D}" destId="{0EEE92F2-4398-4E4B-BB7C-38AE2F2F5CAA}" srcOrd="0" destOrd="0" parTransId="{0E50D7F0-8F65-4636-BC1F-E18758E6A94B}" sibTransId="{4FFBC030-F3D0-4694-9E3D-C1C009D98C8F}"/>
    <dgm:cxn modelId="{C85D46BF-366F-41A6-A8CC-EE97E1AE64C4}" type="presOf" srcId="{B65102EF-47BF-49C3-821F-CD276ABBFD2D}" destId="{676C1085-701B-434C-AF1A-76328A1D4AFE}" srcOrd="0" destOrd="0" presId="urn:microsoft.com/office/officeart/2005/8/layout/arrow3"/>
    <dgm:cxn modelId="{C7A169FB-6458-41CB-9464-2D3FF4BD8C6E}" type="presOf" srcId="{EBFD99F2-841E-417D-BC3C-F6299670E263}" destId="{88D4EF21-D98A-433F-8804-A36FCB41132C}" srcOrd="0" destOrd="0" presId="urn:microsoft.com/office/officeart/2005/8/layout/arrow3"/>
    <dgm:cxn modelId="{FC8C3BCE-8ADA-4112-8A3A-7CB745C5EF68}" type="presParOf" srcId="{676C1085-701B-434C-AF1A-76328A1D4AFE}" destId="{502AD25D-6720-4B1A-967D-106A11FA7727}" srcOrd="0" destOrd="0" presId="urn:microsoft.com/office/officeart/2005/8/layout/arrow3"/>
    <dgm:cxn modelId="{E50008A7-D725-4A55-990A-B052AE4B6B49}" type="presParOf" srcId="{676C1085-701B-434C-AF1A-76328A1D4AFE}" destId="{F8D5D366-8DC4-4516-B6BE-7F89235EA5DA}" srcOrd="1" destOrd="0" presId="urn:microsoft.com/office/officeart/2005/8/layout/arrow3"/>
    <dgm:cxn modelId="{D854A757-7BF1-4ADA-9EA3-11D937A13D0F}" type="presParOf" srcId="{676C1085-701B-434C-AF1A-76328A1D4AFE}" destId="{D37F09DB-827A-41EB-8021-26467AA2E29A}" srcOrd="2" destOrd="0" presId="urn:microsoft.com/office/officeart/2005/8/layout/arrow3"/>
    <dgm:cxn modelId="{61AEBCF8-D996-4396-8885-BCAAAE0FE8B0}" type="presParOf" srcId="{676C1085-701B-434C-AF1A-76328A1D4AFE}" destId="{2BE5C4EF-0DCA-4C10-9036-106A870FA170}" srcOrd="3" destOrd="0" presId="urn:microsoft.com/office/officeart/2005/8/layout/arrow3"/>
    <dgm:cxn modelId="{FFDDA341-5DF4-4B33-ACCB-ECD2441374DC}" type="presParOf" srcId="{676C1085-701B-434C-AF1A-76328A1D4AFE}" destId="{88D4EF21-D98A-433F-8804-A36FCB41132C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308322-525D-41D1-A6D4-245A6442DBE1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D2AB00B-43CF-4219-ACE0-148C53AC4D2F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000" b="0" i="0" dirty="0"/>
            <a:t>La </a:t>
          </a:r>
          <a:r>
            <a:rPr lang="it-IT" sz="2000" b="1" i="0" dirty="0"/>
            <a:t>tokenizzazione</a:t>
          </a:r>
          <a:r>
            <a:rPr lang="it-IT" sz="2000" b="0" i="0" dirty="0"/>
            <a:t> suddivide il testo in parole (token). Questo rende più facile gestire il contenuto.</a:t>
          </a:r>
          <a:endParaRPr lang="it-IT" sz="2000" dirty="0"/>
        </a:p>
      </dgm:t>
    </dgm:pt>
    <dgm:pt modelId="{A0A21082-38D5-41E7-A923-F7ADEA07EB64}" type="parTrans" cxnId="{E5EF32CA-8AC8-453A-BF99-CFDA6293665E}">
      <dgm:prSet/>
      <dgm:spPr/>
      <dgm:t>
        <a:bodyPr/>
        <a:lstStyle/>
        <a:p>
          <a:endParaRPr lang="it-IT"/>
        </a:p>
      </dgm:t>
    </dgm:pt>
    <dgm:pt modelId="{F278D20E-3C4C-482F-B0C4-0832E605FE9F}" type="sibTrans" cxnId="{E5EF32CA-8AC8-453A-BF99-CFDA6293665E}">
      <dgm:prSet/>
      <dgm:spPr/>
      <dgm:t>
        <a:bodyPr/>
        <a:lstStyle/>
        <a:p>
          <a:endParaRPr lang="it-IT"/>
        </a:p>
      </dgm:t>
    </dgm:pt>
    <dgm:pt modelId="{E2F2AB80-DE8D-41BD-8D23-8418D6A69E07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000" b="0" i="0" dirty="0"/>
            <a:t>Le </a:t>
          </a:r>
          <a:r>
            <a:rPr lang="it-IT" sz="2000" b="1" i="1" dirty="0"/>
            <a:t>stopwords</a:t>
          </a:r>
          <a:r>
            <a:rPr lang="it-IT" sz="2000" b="0" i="0" dirty="0"/>
            <a:t> sono parole comuni come “il”, “di”, “e”, ecc. Rimuovile per mantenere il testo essenziale.</a:t>
          </a:r>
          <a:endParaRPr lang="it-IT" sz="2000" dirty="0"/>
        </a:p>
      </dgm:t>
    </dgm:pt>
    <dgm:pt modelId="{50B6299B-4390-4252-ABA3-820F334E6035}" type="parTrans" cxnId="{4B715946-6FE7-4DCC-9E8C-1C2C0AB7F641}">
      <dgm:prSet/>
      <dgm:spPr/>
      <dgm:t>
        <a:bodyPr/>
        <a:lstStyle/>
        <a:p>
          <a:endParaRPr lang="it-IT"/>
        </a:p>
      </dgm:t>
    </dgm:pt>
    <dgm:pt modelId="{B013B7AF-6CB7-48AC-A80F-2C9F5E22B4E6}" type="sibTrans" cxnId="{4B715946-6FE7-4DCC-9E8C-1C2C0AB7F641}">
      <dgm:prSet/>
      <dgm:spPr/>
      <dgm:t>
        <a:bodyPr/>
        <a:lstStyle/>
        <a:p>
          <a:endParaRPr lang="it-IT"/>
        </a:p>
      </dgm:t>
    </dgm:pt>
    <dgm:pt modelId="{4B959BA2-1D58-49A9-805D-97FD0B1FA3CC}" type="pres">
      <dgm:prSet presAssocID="{1C308322-525D-41D1-A6D4-245A6442DBE1}" presName="compositeShape" presStyleCnt="0">
        <dgm:presLayoutVars>
          <dgm:chMax val="2"/>
          <dgm:dir/>
          <dgm:resizeHandles val="exact"/>
        </dgm:presLayoutVars>
      </dgm:prSet>
      <dgm:spPr/>
    </dgm:pt>
    <dgm:pt modelId="{7A144B0D-A135-4F49-906B-E1AA39948A32}" type="pres">
      <dgm:prSet presAssocID="{8D2AB00B-43CF-4219-ACE0-148C53AC4D2F}" presName="upArrow" presStyleLbl="node1" presStyleIdx="0" presStyleCnt="2" custLinFactNeighborX="-1677" custLinFactNeighborY="-12679"/>
      <dgm:spPr/>
    </dgm:pt>
    <dgm:pt modelId="{82F6A9DE-26E5-4D99-B19C-5C694EFBD3E2}" type="pres">
      <dgm:prSet presAssocID="{8D2AB00B-43CF-4219-ACE0-148C53AC4D2F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8A03A568-C8D8-4D2E-B646-423E2E063062}" type="pres">
      <dgm:prSet presAssocID="{E2F2AB80-DE8D-41BD-8D23-8418D6A69E07}" presName="downArrow" presStyleLbl="node1" presStyleIdx="1" presStyleCnt="2" custLinFactNeighborX="3353" custLinFactNeighborY="-3458"/>
      <dgm:spPr/>
    </dgm:pt>
    <dgm:pt modelId="{00115AFF-1868-484A-8F2F-3F5DBB2122D1}" type="pres">
      <dgm:prSet presAssocID="{E2F2AB80-DE8D-41BD-8D23-8418D6A69E07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F1017635-E5A2-48F9-8F65-1A05317EB04A}" type="presOf" srcId="{8D2AB00B-43CF-4219-ACE0-148C53AC4D2F}" destId="{82F6A9DE-26E5-4D99-B19C-5C694EFBD3E2}" srcOrd="0" destOrd="0" presId="urn:microsoft.com/office/officeart/2005/8/layout/arrow4"/>
    <dgm:cxn modelId="{2200DF36-CBC6-458C-9EEB-C054FABB96A9}" type="presOf" srcId="{1C308322-525D-41D1-A6D4-245A6442DBE1}" destId="{4B959BA2-1D58-49A9-805D-97FD0B1FA3CC}" srcOrd="0" destOrd="0" presId="urn:microsoft.com/office/officeart/2005/8/layout/arrow4"/>
    <dgm:cxn modelId="{EB7F9C5C-8E10-46A1-B0CD-2F397315B87C}" type="presOf" srcId="{E2F2AB80-DE8D-41BD-8D23-8418D6A69E07}" destId="{00115AFF-1868-484A-8F2F-3F5DBB2122D1}" srcOrd="0" destOrd="0" presId="urn:microsoft.com/office/officeart/2005/8/layout/arrow4"/>
    <dgm:cxn modelId="{4B715946-6FE7-4DCC-9E8C-1C2C0AB7F641}" srcId="{1C308322-525D-41D1-A6D4-245A6442DBE1}" destId="{E2F2AB80-DE8D-41BD-8D23-8418D6A69E07}" srcOrd="1" destOrd="0" parTransId="{50B6299B-4390-4252-ABA3-820F334E6035}" sibTransId="{B013B7AF-6CB7-48AC-A80F-2C9F5E22B4E6}"/>
    <dgm:cxn modelId="{E5EF32CA-8AC8-453A-BF99-CFDA6293665E}" srcId="{1C308322-525D-41D1-A6D4-245A6442DBE1}" destId="{8D2AB00B-43CF-4219-ACE0-148C53AC4D2F}" srcOrd="0" destOrd="0" parTransId="{A0A21082-38D5-41E7-A923-F7ADEA07EB64}" sibTransId="{F278D20E-3C4C-482F-B0C4-0832E605FE9F}"/>
    <dgm:cxn modelId="{B69EB7FF-D0D2-49F5-A4EA-9BE71AA8E60F}" type="presParOf" srcId="{4B959BA2-1D58-49A9-805D-97FD0B1FA3CC}" destId="{7A144B0D-A135-4F49-906B-E1AA39948A32}" srcOrd="0" destOrd="0" presId="urn:microsoft.com/office/officeart/2005/8/layout/arrow4"/>
    <dgm:cxn modelId="{F2E14AAA-E24D-4276-B72C-A605715DEF3E}" type="presParOf" srcId="{4B959BA2-1D58-49A9-805D-97FD0B1FA3CC}" destId="{82F6A9DE-26E5-4D99-B19C-5C694EFBD3E2}" srcOrd="1" destOrd="0" presId="urn:microsoft.com/office/officeart/2005/8/layout/arrow4"/>
    <dgm:cxn modelId="{AE84E9F1-FE81-4F2E-A8D4-F58861BA269F}" type="presParOf" srcId="{4B959BA2-1D58-49A9-805D-97FD0B1FA3CC}" destId="{8A03A568-C8D8-4D2E-B646-423E2E063062}" srcOrd="2" destOrd="0" presId="urn:microsoft.com/office/officeart/2005/8/layout/arrow4"/>
    <dgm:cxn modelId="{CA89A552-A5B9-4414-A88D-7440C506BE5B}" type="presParOf" srcId="{4B959BA2-1D58-49A9-805D-97FD0B1FA3CC}" destId="{00115AFF-1868-484A-8F2F-3F5DBB2122D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5793F-5F4E-4C03-A275-B0632CE431C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0283378-1D35-458E-B671-F0A8B5831E20}">
      <dgm:prSet phldrT="[Testo]"/>
      <dgm:spPr/>
      <dgm:t>
        <a:bodyPr/>
        <a:lstStyle/>
        <a:p>
          <a:pPr>
            <a:buFont typeface="+mj-lt"/>
            <a:buAutoNum type="arabicPeriod"/>
          </a:pPr>
          <a:r>
            <a:rPr lang="it-IT" b="1" i="0" dirty="0"/>
            <a:t>Rimozione delle parole sbagliate</a:t>
          </a:r>
          <a:r>
            <a:rPr lang="it-IT" b="0" i="0" dirty="0"/>
            <a:t>:</a:t>
          </a:r>
        </a:p>
        <a:p>
          <a:pPr>
            <a:buFont typeface="+mj-lt"/>
            <a:buAutoNum type="arabicPeriod"/>
          </a:pPr>
          <a:r>
            <a:rPr lang="it-IT" b="0" i="0" dirty="0"/>
            <a:t>Controlla attentamente il testo per eventuali errori ortografici o grammaticali. </a:t>
          </a:r>
          <a:endParaRPr lang="it-IT" dirty="0"/>
        </a:p>
      </dgm:t>
    </dgm:pt>
    <dgm:pt modelId="{A82EA029-1DD9-482F-88E5-6E8DE2D76813}" type="parTrans" cxnId="{73501614-68B1-49FF-B757-A56C5861CA1E}">
      <dgm:prSet/>
      <dgm:spPr/>
      <dgm:t>
        <a:bodyPr/>
        <a:lstStyle/>
        <a:p>
          <a:endParaRPr lang="it-IT"/>
        </a:p>
      </dgm:t>
    </dgm:pt>
    <dgm:pt modelId="{6AFDFE2D-407A-4F9D-8F9D-A0BEA95F5E2A}" type="sibTrans" cxnId="{73501614-68B1-49FF-B757-A56C5861CA1E}">
      <dgm:prSet/>
      <dgm:spPr/>
      <dgm:t>
        <a:bodyPr/>
        <a:lstStyle/>
        <a:p>
          <a:endParaRPr lang="it-IT"/>
        </a:p>
      </dgm:t>
    </dgm:pt>
    <dgm:pt modelId="{6E75935F-AEFF-45F3-B5CA-E3747AA41516}">
      <dgm:prSet phldrT="[Tes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1" i="0" dirty="0"/>
            <a:t>Vocabolario</a:t>
          </a:r>
          <a:r>
            <a:rPr lang="it-IT" b="0" i="0" dirty="0"/>
            <a:t>:</a:t>
          </a:r>
        </a:p>
        <a:p>
          <a:pPr>
            <a:buFont typeface="Arial" panose="020B0604020202020204" pitchFamily="34" charset="0"/>
            <a:buChar char="•"/>
          </a:pPr>
          <a:r>
            <a:rPr lang="it-IT" b="0" i="0" dirty="0"/>
            <a:t>E’ l'insieme unico di tutte le parole presenti in un corpus di testi, utilizzato per creare rappresentazioni numeriche dei documenti.</a:t>
          </a:r>
          <a:endParaRPr lang="it-IT" dirty="0"/>
        </a:p>
      </dgm:t>
    </dgm:pt>
    <dgm:pt modelId="{F7D9DCBE-FCE1-4BD7-BF40-2FF3C736FA57}" type="parTrans" cxnId="{0A0FA780-6599-4EC0-BB83-7107761880DD}">
      <dgm:prSet/>
      <dgm:spPr/>
      <dgm:t>
        <a:bodyPr/>
        <a:lstStyle/>
        <a:p>
          <a:endParaRPr lang="it-IT"/>
        </a:p>
      </dgm:t>
    </dgm:pt>
    <dgm:pt modelId="{E352D8B7-DB22-4FB8-BED5-60958CA66C0D}" type="sibTrans" cxnId="{0A0FA780-6599-4EC0-BB83-7107761880DD}">
      <dgm:prSet/>
      <dgm:spPr/>
      <dgm:t>
        <a:bodyPr/>
        <a:lstStyle/>
        <a:p>
          <a:endParaRPr lang="it-IT"/>
        </a:p>
      </dgm:t>
    </dgm:pt>
    <dgm:pt modelId="{F0126703-7F16-4E2A-AF0D-C49D873B8AEE}" type="pres">
      <dgm:prSet presAssocID="{4195793F-5F4E-4C03-A275-B0632CE431C6}" presName="diagram" presStyleCnt="0">
        <dgm:presLayoutVars>
          <dgm:dir/>
          <dgm:resizeHandles val="exact"/>
        </dgm:presLayoutVars>
      </dgm:prSet>
      <dgm:spPr/>
    </dgm:pt>
    <dgm:pt modelId="{70F0BC97-F231-40DD-87FA-431A3FA5640B}" type="pres">
      <dgm:prSet presAssocID="{60283378-1D35-458E-B671-F0A8B5831E20}" presName="arrow" presStyleLbl="node1" presStyleIdx="0" presStyleCnt="2">
        <dgm:presLayoutVars>
          <dgm:bulletEnabled val="1"/>
        </dgm:presLayoutVars>
      </dgm:prSet>
      <dgm:spPr/>
    </dgm:pt>
    <dgm:pt modelId="{8C8A964C-2584-49FC-A44E-E1A502CBA770}" type="pres">
      <dgm:prSet presAssocID="{6E75935F-AEFF-45F3-B5CA-E3747AA41516}" presName="arrow" presStyleLbl="node1" presStyleIdx="1" presStyleCnt="2">
        <dgm:presLayoutVars>
          <dgm:bulletEnabled val="1"/>
        </dgm:presLayoutVars>
      </dgm:prSet>
      <dgm:spPr/>
    </dgm:pt>
  </dgm:ptLst>
  <dgm:cxnLst>
    <dgm:cxn modelId="{526A170D-2611-41D1-9831-09C817288C0F}" type="presOf" srcId="{4195793F-5F4E-4C03-A275-B0632CE431C6}" destId="{F0126703-7F16-4E2A-AF0D-C49D873B8AEE}" srcOrd="0" destOrd="0" presId="urn:microsoft.com/office/officeart/2005/8/layout/arrow5"/>
    <dgm:cxn modelId="{73501614-68B1-49FF-B757-A56C5861CA1E}" srcId="{4195793F-5F4E-4C03-A275-B0632CE431C6}" destId="{60283378-1D35-458E-B671-F0A8B5831E20}" srcOrd="0" destOrd="0" parTransId="{A82EA029-1DD9-482F-88E5-6E8DE2D76813}" sibTransId="{6AFDFE2D-407A-4F9D-8F9D-A0BEA95F5E2A}"/>
    <dgm:cxn modelId="{0727404C-58C3-4FF2-A50F-7F8E371266A0}" type="presOf" srcId="{6E75935F-AEFF-45F3-B5CA-E3747AA41516}" destId="{8C8A964C-2584-49FC-A44E-E1A502CBA770}" srcOrd="0" destOrd="0" presId="urn:microsoft.com/office/officeart/2005/8/layout/arrow5"/>
    <dgm:cxn modelId="{0A0FA780-6599-4EC0-BB83-7107761880DD}" srcId="{4195793F-5F4E-4C03-A275-B0632CE431C6}" destId="{6E75935F-AEFF-45F3-B5CA-E3747AA41516}" srcOrd="1" destOrd="0" parTransId="{F7D9DCBE-FCE1-4BD7-BF40-2FF3C736FA57}" sibTransId="{E352D8B7-DB22-4FB8-BED5-60958CA66C0D}"/>
    <dgm:cxn modelId="{0D7A189F-00CC-4166-9E0A-1A9E149FC5DF}" type="presOf" srcId="{60283378-1D35-458E-B671-F0A8B5831E20}" destId="{70F0BC97-F231-40DD-87FA-431A3FA5640B}" srcOrd="0" destOrd="0" presId="urn:microsoft.com/office/officeart/2005/8/layout/arrow5"/>
    <dgm:cxn modelId="{833197F8-A919-4922-B469-738D3B11D6A1}" type="presParOf" srcId="{F0126703-7F16-4E2A-AF0D-C49D873B8AEE}" destId="{70F0BC97-F231-40DD-87FA-431A3FA5640B}" srcOrd="0" destOrd="0" presId="urn:microsoft.com/office/officeart/2005/8/layout/arrow5"/>
    <dgm:cxn modelId="{70EF3C05-369D-4153-B434-BF4639A35839}" type="presParOf" srcId="{F0126703-7F16-4E2A-AF0D-C49D873B8AEE}" destId="{8C8A964C-2584-49FC-A44E-E1A502CBA770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1F1682-480A-4906-A849-597AF8320B9A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3A2B52B-E207-41B3-BAFF-825559049917}">
      <dgm:prSet phldrT="[Testo]"/>
      <dgm:spPr/>
      <dgm:t>
        <a:bodyPr/>
        <a:lstStyle/>
        <a:p>
          <a:r>
            <a:rPr lang="it-IT" dirty="0"/>
            <a:t>Gli stessi risultati ottenuti dal bar plot possono essere osservati tramite l’utilizzo di questo metodo alternativo, chiamato wordcloud , il quale ci permette di visualizzare le frequenze dei vocaboli più ricorrenti </a:t>
          </a:r>
        </a:p>
      </dgm:t>
    </dgm:pt>
    <dgm:pt modelId="{4568EEA8-361B-4551-AEC3-FCC54F0A060B}" type="parTrans" cxnId="{99CC353A-E811-44DF-A8C8-B3815760BFC0}">
      <dgm:prSet/>
      <dgm:spPr/>
      <dgm:t>
        <a:bodyPr/>
        <a:lstStyle/>
        <a:p>
          <a:endParaRPr lang="it-IT"/>
        </a:p>
      </dgm:t>
    </dgm:pt>
    <dgm:pt modelId="{0E10FDC0-C014-4B81-A971-9EF019A109AE}" type="sibTrans" cxnId="{99CC353A-E811-44DF-A8C8-B3815760BFC0}">
      <dgm:prSet/>
      <dgm:spPr/>
      <dgm:t>
        <a:bodyPr/>
        <a:lstStyle/>
        <a:p>
          <a:endParaRPr lang="it-IT"/>
        </a:p>
      </dgm:t>
    </dgm:pt>
    <dgm:pt modelId="{E5AA2179-41B2-4B3C-BDD0-0BA8E87F6ACA}" type="pres">
      <dgm:prSet presAssocID="{7A1F1682-480A-4906-A849-597AF8320B9A}" presName="Name0" presStyleCnt="0">
        <dgm:presLayoutVars>
          <dgm:chMax/>
          <dgm:chPref/>
          <dgm:dir/>
        </dgm:presLayoutVars>
      </dgm:prSet>
      <dgm:spPr/>
    </dgm:pt>
    <dgm:pt modelId="{9E574BBC-0BC0-4615-9BC7-4805BD827373}" type="pres">
      <dgm:prSet presAssocID="{33A2B52B-E207-41B3-BAFF-825559049917}" presName="composite" presStyleCnt="0">
        <dgm:presLayoutVars>
          <dgm:chMax/>
          <dgm:chPref/>
        </dgm:presLayoutVars>
      </dgm:prSet>
      <dgm:spPr/>
    </dgm:pt>
    <dgm:pt modelId="{0E91CC31-A134-4CF5-9543-E8C17FA4E465}" type="pres">
      <dgm:prSet presAssocID="{33A2B52B-E207-41B3-BAFF-825559049917}" presName="Image" presStyleLbl="bgImgPlace1" presStyleIdx="0" presStyleCnt="1" custScaleX="249484" custScaleY="252656" custLinFactNeighborX="-68373" custLinFactNeighborY="37658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" t="-7000" r="-262" b="-7000"/>
          </a:stretch>
        </a:blipFill>
      </dgm:spPr>
    </dgm:pt>
    <dgm:pt modelId="{4C3EB7DB-B1F7-475B-B85B-EFD2D7E50ED0}" type="pres">
      <dgm:prSet presAssocID="{33A2B52B-E207-41B3-BAFF-825559049917}" presName="ParentText" presStyleLbl="revTx" presStyleIdx="0" presStyleCnt="1" custScaleX="104346" custScaleY="110282" custLinFactNeighborX="6752" custLinFactNeighborY="-23967">
        <dgm:presLayoutVars>
          <dgm:chMax val="0"/>
          <dgm:chPref val="0"/>
          <dgm:bulletEnabled val="1"/>
        </dgm:presLayoutVars>
      </dgm:prSet>
      <dgm:spPr/>
    </dgm:pt>
    <dgm:pt modelId="{0A0067ED-59FD-465F-B92E-F70080B3D47E}" type="pres">
      <dgm:prSet presAssocID="{33A2B52B-E207-41B3-BAFF-825559049917}" presName="tlFrame" presStyleLbl="node1" presStyleIdx="0" presStyleCnt="4" custLinFactNeighborX="-4114" custLinFactNeighborY="-95496"/>
      <dgm:spPr/>
    </dgm:pt>
    <dgm:pt modelId="{0005E15B-B681-4B02-8073-669BA4410450}" type="pres">
      <dgm:prSet presAssocID="{33A2B52B-E207-41B3-BAFF-825559049917}" presName="trFrame" presStyleLbl="node1" presStyleIdx="1" presStyleCnt="4" custLinFactNeighborX="63314" custLinFactNeighborY="-98558"/>
      <dgm:spPr/>
    </dgm:pt>
    <dgm:pt modelId="{F51B95B8-7AD5-42B8-A6FE-907002FA14BD}" type="pres">
      <dgm:prSet presAssocID="{33A2B52B-E207-41B3-BAFF-825559049917}" presName="blFrame" presStyleLbl="node1" presStyleIdx="2" presStyleCnt="4" custLinFactNeighborX="7333" custLinFactNeighborY="-27620"/>
      <dgm:spPr/>
    </dgm:pt>
    <dgm:pt modelId="{DD4C8455-4741-4744-90B7-EFE18885BD09}" type="pres">
      <dgm:prSet presAssocID="{33A2B52B-E207-41B3-BAFF-825559049917}" presName="brFrame" presStyleLbl="node1" presStyleIdx="3" presStyleCnt="4" custLinFactNeighborX="66265" custLinFactNeighborY="-32213"/>
      <dgm:spPr/>
    </dgm:pt>
  </dgm:ptLst>
  <dgm:cxnLst>
    <dgm:cxn modelId="{99CC353A-E811-44DF-A8C8-B3815760BFC0}" srcId="{7A1F1682-480A-4906-A849-597AF8320B9A}" destId="{33A2B52B-E207-41B3-BAFF-825559049917}" srcOrd="0" destOrd="0" parTransId="{4568EEA8-361B-4551-AEC3-FCC54F0A060B}" sibTransId="{0E10FDC0-C014-4B81-A971-9EF019A109AE}"/>
    <dgm:cxn modelId="{D7B60C6D-63FB-4E33-AA24-BF3B36B9C678}" type="presOf" srcId="{33A2B52B-E207-41B3-BAFF-825559049917}" destId="{4C3EB7DB-B1F7-475B-B85B-EFD2D7E50ED0}" srcOrd="0" destOrd="0" presId="urn:microsoft.com/office/officeart/2009/3/layout/FramedTextPicture"/>
    <dgm:cxn modelId="{E37C87CF-5A35-4505-BBD6-4ECA09322A36}" type="presOf" srcId="{7A1F1682-480A-4906-A849-597AF8320B9A}" destId="{E5AA2179-41B2-4B3C-BDD0-0BA8E87F6ACA}" srcOrd="0" destOrd="0" presId="urn:microsoft.com/office/officeart/2009/3/layout/FramedTextPicture"/>
    <dgm:cxn modelId="{40C4E8E0-73B1-48E1-9608-850554061211}" type="presParOf" srcId="{E5AA2179-41B2-4B3C-BDD0-0BA8E87F6ACA}" destId="{9E574BBC-0BC0-4615-9BC7-4805BD827373}" srcOrd="0" destOrd="0" presId="urn:microsoft.com/office/officeart/2009/3/layout/FramedTextPicture"/>
    <dgm:cxn modelId="{4935EA27-5404-49C1-8C93-7570544DF980}" type="presParOf" srcId="{9E574BBC-0BC0-4615-9BC7-4805BD827373}" destId="{0E91CC31-A134-4CF5-9543-E8C17FA4E465}" srcOrd="0" destOrd="0" presId="urn:microsoft.com/office/officeart/2009/3/layout/FramedTextPicture"/>
    <dgm:cxn modelId="{917DA8D1-6244-4C03-8CDD-C8ED1CE4BC08}" type="presParOf" srcId="{9E574BBC-0BC0-4615-9BC7-4805BD827373}" destId="{4C3EB7DB-B1F7-475B-B85B-EFD2D7E50ED0}" srcOrd="1" destOrd="0" presId="urn:microsoft.com/office/officeart/2009/3/layout/FramedTextPicture"/>
    <dgm:cxn modelId="{C8615F2F-7805-4B1C-9BAE-EC4A07A6B234}" type="presParOf" srcId="{9E574BBC-0BC0-4615-9BC7-4805BD827373}" destId="{0A0067ED-59FD-465F-B92E-F70080B3D47E}" srcOrd="2" destOrd="0" presId="urn:microsoft.com/office/officeart/2009/3/layout/FramedTextPicture"/>
    <dgm:cxn modelId="{505DA70B-4EBF-4175-93C7-52DA22090280}" type="presParOf" srcId="{9E574BBC-0BC0-4615-9BC7-4805BD827373}" destId="{0005E15B-B681-4B02-8073-669BA4410450}" srcOrd="3" destOrd="0" presId="urn:microsoft.com/office/officeart/2009/3/layout/FramedTextPicture"/>
    <dgm:cxn modelId="{96BA70DD-8650-4A8A-84CF-C0636A7FF75D}" type="presParOf" srcId="{9E574BBC-0BC0-4615-9BC7-4805BD827373}" destId="{F51B95B8-7AD5-42B8-A6FE-907002FA14BD}" srcOrd="4" destOrd="0" presId="urn:microsoft.com/office/officeart/2009/3/layout/FramedTextPicture"/>
    <dgm:cxn modelId="{7CE8F06A-55F9-4AF4-9FC1-5F046ADA699F}" type="presParOf" srcId="{9E574BBC-0BC0-4615-9BC7-4805BD827373}" destId="{DD4C8455-4741-4744-90B7-EFE18885BD09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8ECD0D-C53D-4E5D-9B65-D508B9ECA09E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F3EB79-8490-40E4-BC74-FEFF9E0735EA}">
      <dgm:prSet phldrT="[Testo]" custT="1"/>
      <dgm:spPr/>
      <dgm:t>
        <a:bodyPr/>
        <a:lstStyle/>
        <a:p>
          <a:r>
            <a:rPr lang="it-IT" sz="2800" b="1" dirty="0">
              <a:solidFill>
                <a:schemeClr val="accent1"/>
              </a:solidFill>
            </a:rPr>
            <a:t>Feature Networks</a:t>
          </a:r>
        </a:p>
      </dgm:t>
    </dgm:pt>
    <dgm:pt modelId="{BB3D2F79-0DF8-4CB6-A520-E1C28E99BFB1}" type="parTrans" cxnId="{257B7286-8DB2-4733-A67E-0CB50FC1BF8D}">
      <dgm:prSet/>
      <dgm:spPr/>
      <dgm:t>
        <a:bodyPr/>
        <a:lstStyle/>
        <a:p>
          <a:endParaRPr lang="it-IT"/>
        </a:p>
      </dgm:t>
    </dgm:pt>
    <dgm:pt modelId="{E3BFC3E0-A742-41F7-BF32-329DFAFA700D}" type="sibTrans" cxnId="{257B7286-8DB2-4733-A67E-0CB50FC1BF8D}">
      <dgm:prSet/>
      <dgm:spPr/>
      <dgm:t>
        <a:bodyPr/>
        <a:lstStyle/>
        <a:p>
          <a:endParaRPr lang="it-IT"/>
        </a:p>
      </dgm:t>
    </dgm:pt>
    <dgm:pt modelId="{DFFBABBC-9764-404E-B0A2-9A2B08F2F201}">
      <dgm:prSet phldrT="[Testo]" custT="1"/>
      <dgm:spPr/>
      <dgm:t>
        <a:bodyPr/>
        <a:lstStyle/>
        <a:p>
          <a:r>
            <a:rPr lang="it-IT" sz="2400" dirty="0"/>
            <a:t>La feature network rappresenta la co-occorrenza delle parole nelle leggi con nodi come parole e archi come co-occorrenze. Emergono due cluster principali, indicando gruppi di parole frequentemente co-occorrenti. Questi cluster suggeriscono temi distinti, facilitando l'analisi successiva dei </a:t>
          </a:r>
          <a:r>
            <a:rPr lang="it-IT" sz="2400" dirty="0" err="1"/>
            <a:t>topic</a:t>
          </a:r>
          <a:r>
            <a:rPr lang="it-IT" sz="2400" dirty="0"/>
            <a:t>.</a:t>
          </a:r>
        </a:p>
      </dgm:t>
    </dgm:pt>
    <dgm:pt modelId="{1EC493BA-29CF-454C-9F66-A8B3B2AECA81}" type="parTrans" cxnId="{B0BC1983-C4F5-45FA-B916-B14A75395010}">
      <dgm:prSet/>
      <dgm:spPr/>
      <dgm:t>
        <a:bodyPr/>
        <a:lstStyle/>
        <a:p>
          <a:endParaRPr lang="it-IT"/>
        </a:p>
      </dgm:t>
    </dgm:pt>
    <dgm:pt modelId="{AA52B52E-F443-46C7-BE50-53B741329404}" type="sibTrans" cxnId="{B0BC1983-C4F5-45FA-B916-B14A75395010}">
      <dgm:prSet/>
      <dgm:spPr/>
      <dgm:t>
        <a:bodyPr/>
        <a:lstStyle/>
        <a:p>
          <a:endParaRPr lang="it-IT"/>
        </a:p>
      </dgm:t>
    </dgm:pt>
    <dgm:pt modelId="{70B947CB-82B5-4EBC-AD41-397D39492E2C}" type="pres">
      <dgm:prSet presAssocID="{208ECD0D-C53D-4E5D-9B65-D508B9ECA09E}" presName="Name0" presStyleCnt="0">
        <dgm:presLayoutVars>
          <dgm:chMax/>
          <dgm:chPref/>
          <dgm:dir/>
          <dgm:animLvl val="lvl"/>
        </dgm:presLayoutVars>
      </dgm:prSet>
      <dgm:spPr/>
    </dgm:pt>
    <dgm:pt modelId="{CBF08DFE-BDE8-484C-81A9-CAB328BCF2CA}" type="pres">
      <dgm:prSet presAssocID="{13F3EB79-8490-40E4-BC74-FEFF9E0735EA}" presName="composite" presStyleCnt="0"/>
      <dgm:spPr/>
    </dgm:pt>
    <dgm:pt modelId="{6A1B0B4C-C26B-45AC-839B-6679A704BFBF}" type="pres">
      <dgm:prSet presAssocID="{13F3EB79-8490-40E4-BC74-FEFF9E0735EA}" presName="ParentAccentShape" presStyleLbl="trBgShp" presStyleIdx="0" presStyleCnt="2"/>
      <dgm:spPr/>
    </dgm:pt>
    <dgm:pt modelId="{F908525D-4293-4079-ACB3-3B833F85EAD0}" type="pres">
      <dgm:prSet presAssocID="{13F3EB79-8490-40E4-BC74-FEFF9E0735E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50BF78E3-D5BD-43FF-8F61-468743719FA1}" type="pres">
      <dgm:prSet presAssocID="{13F3EB79-8490-40E4-BC74-FEFF9E0735EA}" presName="ChildText" presStyleLbl="revTx" presStyleIdx="1" presStyleCnt="2" custScaleX="106740" custScaleY="83969" custLinFactNeighborX="-54" custLinFactNeighborY="-2152">
        <dgm:presLayoutVars>
          <dgm:chMax val="0"/>
          <dgm:chPref val="0"/>
        </dgm:presLayoutVars>
      </dgm:prSet>
      <dgm:spPr/>
    </dgm:pt>
    <dgm:pt modelId="{EACF58CF-E8F4-4D0A-8999-9AB568B42F29}" type="pres">
      <dgm:prSet presAssocID="{13F3EB79-8490-40E4-BC74-FEFF9E0735EA}" presName="ChildAccentShape" presStyleLbl="trBgShp" presStyleIdx="1" presStyleCnt="2"/>
      <dgm:spPr/>
    </dgm:pt>
    <dgm:pt modelId="{D9D286CF-2692-4AD1-9F10-895FCDAD50D9}" type="pres">
      <dgm:prSet presAssocID="{13F3EB79-8490-40E4-BC74-FEFF9E0735EA}" presName="Image" presStyleLbl="alignImgPlace1" presStyleIdx="0" presStyleCnt="1" custScaleX="72054" custScaleY="62618"/>
      <dgm:spPr/>
    </dgm:pt>
  </dgm:ptLst>
  <dgm:cxnLst>
    <dgm:cxn modelId="{7EDD0E13-EF75-41C9-BBA0-3E0945AB7FB9}" type="presOf" srcId="{13F3EB79-8490-40E4-BC74-FEFF9E0735EA}" destId="{F908525D-4293-4079-ACB3-3B833F85EAD0}" srcOrd="0" destOrd="0" presId="urn:microsoft.com/office/officeart/2009/3/layout/SnapshotPictureList"/>
    <dgm:cxn modelId="{DA526072-42B9-412B-B609-DE893638F322}" type="presOf" srcId="{208ECD0D-C53D-4E5D-9B65-D508B9ECA09E}" destId="{70B947CB-82B5-4EBC-AD41-397D39492E2C}" srcOrd="0" destOrd="0" presId="urn:microsoft.com/office/officeart/2009/3/layout/SnapshotPictureList"/>
    <dgm:cxn modelId="{839BDB54-A411-4964-A9A4-05F21BA5E7D1}" type="presOf" srcId="{DFFBABBC-9764-404E-B0A2-9A2B08F2F201}" destId="{50BF78E3-D5BD-43FF-8F61-468743719FA1}" srcOrd="0" destOrd="0" presId="urn:microsoft.com/office/officeart/2009/3/layout/SnapshotPictureList"/>
    <dgm:cxn modelId="{B0BC1983-C4F5-45FA-B916-B14A75395010}" srcId="{13F3EB79-8490-40E4-BC74-FEFF9E0735EA}" destId="{DFFBABBC-9764-404E-B0A2-9A2B08F2F201}" srcOrd="0" destOrd="0" parTransId="{1EC493BA-29CF-454C-9F66-A8B3B2AECA81}" sibTransId="{AA52B52E-F443-46C7-BE50-53B741329404}"/>
    <dgm:cxn modelId="{257B7286-8DB2-4733-A67E-0CB50FC1BF8D}" srcId="{208ECD0D-C53D-4E5D-9B65-D508B9ECA09E}" destId="{13F3EB79-8490-40E4-BC74-FEFF9E0735EA}" srcOrd="0" destOrd="0" parTransId="{BB3D2F79-0DF8-4CB6-A520-E1C28E99BFB1}" sibTransId="{E3BFC3E0-A742-41F7-BF32-329DFAFA700D}"/>
    <dgm:cxn modelId="{48D6790C-DC99-4A30-A53F-7DBA048FB0D7}" type="presParOf" srcId="{70B947CB-82B5-4EBC-AD41-397D39492E2C}" destId="{CBF08DFE-BDE8-484C-81A9-CAB328BCF2CA}" srcOrd="0" destOrd="0" presId="urn:microsoft.com/office/officeart/2009/3/layout/SnapshotPictureList"/>
    <dgm:cxn modelId="{6180012A-B024-4894-9232-4CB81214F5FD}" type="presParOf" srcId="{CBF08DFE-BDE8-484C-81A9-CAB328BCF2CA}" destId="{6A1B0B4C-C26B-45AC-839B-6679A704BFBF}" srcOrd="0" destOrd="0" presId="urn:microsoft.com/office/officeart/2009/3/layout/SnapshotPictureList"/>
    <dgm:cxn modelId="{D1636A86-2115-4EA0-8CF8-8D47A37506BC}" type="presParOf" srcId="{CBF08DFE-BDE8-484C-81A9-CAB328BCF2CA}" destId="{F908525D-4293-4079-ACB3-3B833F85EAD0}" srcOrd="1" destOrd="0" presId="urn:microsoft.com/office/officeart/2009/3/layout/SnapshotPictureList"/>
    <dgm:cxn modelId="{33FFFF17-6017-4D5B-9B6D-4AC41F990E64}" type="presParOf" srcId="{CBF08DFE-BDE8-484C-81A9-CAB328BCF2CA}" destId="{50BF78E3-D5BD-43FF-8F61-468743719FA1}" srcOrd="2" destOrd="0" presId="urn:microsoft.com/office/officeart/2009/3/layout/SnapshotPictureList"/>
    <dgm:cxn modelId="{DE4E24C4-BE42-476F-9D1E-7E369CF4C1C8}" type="presParOf" srcId="{CBF08DFE-BDE8-484C-81A9-CAB328BCF2CA}" destId="{EACF58CF-E8F4-4D0A-8999-9AB568B42F29}" srcOrd="3" destOrd="0" presId="urn:microsoft.com/office/officeart/2009/3/layout/SnapshotPictureList"/>
    <dgm:cxn modelId="{68CEE76A-5105-4305-A900-DA08FC3D1657}" type="presParOf" srcId="{CBF08DFE-BDE8-484C-81A9-CAB328BCF2CA}" destId="{D9D286CF-2692-4AD1-9F10-895FCDAD50D9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00AF5-3774-484F-84B4-A2C1E80E10C3}">
      <dsp:nvSpPr>
        <dsp:cNvPr id="0" name=""/>
        <dsp:cNvSpPr/>
      </dsp:nvSpPr>
      <dsp:spPr>
        <a:xfrm>
          <a:off x="-5778429" y="-884602"/>
          <a:ext cx="6880850" cy="6880850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9A74C-C87A-48A9-8F83-F197438B8370}">
      <dsp:nvSpPr>
        <dsp:cNvPr id="0" name=""/>
        <dsp:cNvSpPr/>
      </dsp:nvSpPr>
      <dsp:spPr>
        <a:xfrm>
          <a:off x="709496" y="511164"/>
          <a:ext cx="7347962" cy="1022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4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it-IT" sz="2000" kern="1200" dirty="0"/>
            <a:t>L’eredità del sistema fiscale del Regno di Sardegna</a:t>
          </a:r>
        </a:p>
      </dsp:txBody>
      <dsp:txXfrm>
        <a:off x="709496" y="511164"/>
        <a:ext cx="7347962" cy="1022329"/>
      </dsp:txXfrm>
    </dsp:sp>
    <dsp:sp modelId="{5674C0F1-E88F-4C6E-A6F8-A4C141A041BA}">
      <dsp:nvSpPr>
        <dsp:cNvPr id="0" name=""/>
        <dsp:cNvSpPr/>
      </dsp:nvSpPr>
      <dsp:spPr>
        <a:xfrm>
          <a:off x="70540" y="383373"/>
          <a:ext cx="1277911" cy="12779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B72B9-7CF6-476A-A4C4-79ADEDFB86B5}">
      <dsp:nvSpPr>
        <dsp:cNvPr id="0" name=""/>
        <dsp:cNvSpPr/>
      </dsp:nvSpPr>
      <dsp:spPr>
        <a:xfrm>
          <a:off x="1081112" y="2044658"/>
          <a:ext cx="6976346" cy="1022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4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it-IT" sz="2000" kern="1200" dirty="0"/>
            <a:t>L’inadeguatezza di fronte alle esigenze del nuovo Regno</a:t>
          </a:r>
        </a:p>
      </dsp:txBody>
      <dsp:txXfrm>
        <a:off x="1081112" y="2044658"/>
        <a:ext cx="6976346" cy="1022329"/>
      </dsp:txXfrm>
    </dsp:sp>
    <dsp:sp modelId="{1D96F645-0F93-4F5E-B108-FD9CF28B4089}">
      <dsp:nvSpPr>
        <dsp:cNvPr id="0" name=""/>
        <dsp:cNvSpPr/>
      </dsp:nvSpPr>
      <dsp:spPr>
        <a:xfrm>
          <a:off x="442157" y="1916866"/>
          <a:ext cx="1277911" cy="12779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BDD14-3E7E-47E9-A998-79673C0F7A7F}">
      <dsp:nvSpPr>
        <dsp:cNvPr id="0" name=""/>
        <dsp:cNvSpPr/>
      </dsp:nvSpPr>
      <dsp:spPr>
        <a:xfrm>
          <a:off x="709496" y="3578151"/>
          <a:ext cx="7347962" cy="1022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4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it-IT" sz="2000" kern="1200" dirty="0"/>
            <a:t>La necessità di innovazione finanziaria</a:t>
          </a:r>
        </a:p>
      </dsp:txBody>
      <dsp:txXfrm>
        <a:off x="709496" y="3578151"/>
        <a:ext cx="7347962" cy="1022329"/>
      </dsp:txXfrm>
    </dsp:sp>
    <dsp:sp modelId="{65F55C87-AE78-4530-96A8-282D5C1F4D47}">
      <dsp:nvSpPr>
        <dsp:cNvPr id="0" name=""/>
        <dsp:cNvSpPr/>
      </dsp:nvSpPr>
      <dsp:spPr>
        <a:xfrm>
          <a:off x="70540" y="3450360"/>
          <a:ext cx="1277911" cy="12779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67F12-AE33-4652-884D-86D6A50908E6}">
      <dsp:nvSpPr>
        <dsp:cNvPr id="0" name=""/>
        <dsp:cNvSpPr/>
      </dsp:nvSpPr>
      <dsp:spPr>
        <a:xfrm>
          <a:off x="2549279" y="1200574"/>
          <a:ext cx="2849562" cy="1424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endParaRPr lang="it-IT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it-IT" sz="2000" kern="1200" dirty="0"/>
            <a:t>Fondazione nel 1866</a:t>
          </a:r>
        </a:p>
      </dsp:txBody>
      <dsp:txXfrm>
        <a:off x="2591009" y="1242304"/>
        <a:ext cx="2766102" cy="1341321"/>
      </dsp:txXfrm>
    </dsp:sp>
    <dsp:sp modelId="{55BB1959-0B6F-42E2-A72F-F7EB2F2A3581}">
      <dsp:nvSpPr>
        <dsp:cNvPr id="0" name=""/>
        <dsp:cNvSpPr/>
      </dsp:nvSpPr>
      <dsp:spPr>
        <a:xfrm rot="2979148">
          <a:off x="4457070" y="3100972"/>
          <a:ext cx="1475996" cy="4986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600" kern="1200"/>
        </a:p>
      </dsp:txBody>
      <dsp:txXfrm>
        <a:off x="4606672" y="3200707"/>
        <a:ext cx="1176792" cy="299203"/>
      </dsp:txXfrm>
    </dsp:sp>
    <dsp:sp modelId="{966367B1-72B6-4ADD-8844-EA26F1543C9E}">
      <dsp:nvSpPr>
        <dsp:cNvPr id="0" name=""/>
        <dsp:cNvSpPr/>
      </dsp:nvSpPr>
      <dsp:spPr>
        <a:xfrm>
          <a:off x="4991295" y="4075263"/>
          <a:ext cx="2849562" cy="1424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endParaRPr lang="it-IT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it-IT" sz="2000" kern="1200" dirty="0"/>
            <a:t>Rafforzamento del sistema bancario</a:t>
          </a:r>
        </a:p>
      </dsp:txBody>
      <dsp:txXfrm>
        <a:off x="5033025" y="4116993"/>
        <a:ext cx="2766102" cy="1341321"/>
      </dsp:txXfrm>
    </dsp:sp>
    <dsp:sp modelId="{510DBFD0-7762-4895-AB7B-24C8BC7AB16A}">
      <dsp:nvSpPr>
        <dsp:cNvPr id="0" name=""/>
        <dsp:cNvSpPr/>
      </dsp:nvSpPr>
      <dsp:spPr>
        <a:xfrm rot="10800000">
          <a:off x="3326001" y="4538317"/>
          <a:ext cx="1475996" cy="4986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600" kern="1200"/>
        </a:p>
      </dsp:txBody>
      <dsp:txXfrm rot="10800000">
        <a:off x="3475603" y="4638052"/>
        <a:ext cx="1176792" cy="299203"/>
      </dsp:txXfrm>
    </dsp:sp>
    <dsp:sp modelId="{A74DF44E-8F48-4430-81BD-D15F6C64364C}">
      <dsp:nvSpPr>
        <dsp:cNvPr id="0" name=""/>
        <dsp:cNvSpPr/>
      </dsp:nvSpPr>
      <dsp:spPr>
        <a:xfrm>
          <a:off x="287141" y="4075263"/>
          <a:ext cx="2849562" cy="1424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it-IT" sz="2000" kern="1200" dirty="0"/>
            <a:t>Prestito al Tesoro per far fronte alle spese militari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endParaRPr lang="it-IT" sz="2000" kern="1200" dirty="0"/>
        </a:p>
      </dsp:txBody>
      <dsp:txXfrm>
        <a:off x="328871" y="4116993"/>
        <a:ext cx="2766102" cy="1341321"/>
      </dsp:txXfrm>
    </dsp:sp>
    <dsp:sp modelId="{096131BF-0F2F-4266-912C-B84B30C53CB8}">
      <dsp:nvSpPr>
        <dsp:cNvPr id="0" name=""/>
        <dsp:cNvSpPr/>
      </dsp:nvSpPr>
      <dsp:spPr>
        <a:xfrm rot="18491986">
          <a:off x="2104993" y="3100972"/>
          <a:ext cx="1475996" cy="4986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600" kern="1200"/>
        </a:p>
      </dsp:txBody>
      <dsp:txXfrm>
        <a:off x="2254595" y="3200707"/>
        <a:ext cx="1176792" cy="29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AD25D-6720-4B1A-967D-106A11FA7727}">
      <dsp:nvSpPr>
        <dsp:cNvPr id="0" name=""/>
        <dsp:cNvSpPr/>
      </dsp:nvSpPr>
      <dsp:spPr>
        <a:xfrm rot="21300000">
          <a:off x="24942" y="2246800"/>
          <a:ext cx="8078114" cy="925066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5D366-8DC4-4516-B6BE-7F89235EA5DA}">
      <dsp:nvSpPr>
        <dsp:cNvPr id="0" name=""/>
        <dsp:cNvSpPr/>
      </dsp:nvSpPr>
      <dsp:spPr>
        <a:xfrm>
          <a:off x="975360" y="270933"/>
          <a:ext cx="2438400" cy="216746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F09DB-827A-41EB-8021-26467AA2E29A}">
      <dsp:nvSpPr>
        <dsp:cNvPr id="0" name=""/>
        <dsp:cNvSpPr/>
      </dsp:nvSpPr>
      <dsp:spPr>
        <a:xfrm>
          <a:off x="3699904" y="0"/>
          <a:ext cx="3816830" cy="227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it-IT" sz="1500" kern="1200" dirty="0"/>
        </a:p>
      </dsp:txBody>
      <dsp:txXfrm>
        <a:off x="3699904" y="0"/>
        <a:ext cx="3816830" cy="2275840"/>
      </dsp:txXfrm>
    </dsp:sp>
    <dsp:sp modelId="{2BE5C4EF-0DCA-4C10-9036-106A870FA170}">
      <dsp:nvSpPr>
        <dsp:cNvPr id="0" name=""/>
        <dsp:cNvSpPr/>
      </dsp:nvSpPr>
      <dsp:spPr>
        <a:xfrm>
          <a:off x="4714239" y="2980266"/>
          <a:ext cx="2438400" cy="216746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4EF21-D98A-433F-8804-A36FCB41132C}">
      <dsp:nvSpPr>
        <dsp:cNvPr id="0" name=""/>
        <dsp:cNvSpPr/>
      </dsp:nvSpPr>
      <dsp:spPr>
        <a:xfrm>
          <a:off x="606270" y="3142826"/>
          <a:ext cx="3826818" cy="227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800" b="0" i="0" kern="1200" dirty="0"/>
            <a:t>La </a:t>
          </a:r>
          <a:r>
            <a:rPr lang="it-IT" sz="1800" b="1" i="0" kern="1200" dirty="0"/>
            <a:t>lemmatizzazione</a:t>
          </a:r>
          <a:r>
            <a:rPr lang="it-IT" sz="1800" b="0" i="0" kern="1200" dirty="0"/>
            <a:t> è il processo di riduzione delle parole alle loro forme di base (lemma). Ad esempio, “correndo” diventa “correre”. Questo può semplificare il testo e renderlo più comprensibile.</a:t>
          </a:r>
          <a:endParaRPr lang="it-IT" sz="1800" kern="1200" dirty="0"/>
        </a:p>
      </dsp:txBody>
      <dsp:txXfrm>
        <a:off x="606270" y="3142826"/>
        <a:ext cx="3826818" cy="2275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44B0D-A135-4F49-906B-E1AA39948A32}">
      <dsp:nvSpPr>
        <dsp:cNvPr id="0" name=""/>
        <dsp:cNvSpPr/>
      </dsp:nvSpPr>
      <dsp:spPr>
        <a:xfrm>
          <a:off x="0" y="0"/>
          <a:ext cx="2682240" cy="260096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6A9DE-26E5-4D99-B19C-5C694EFBD3E2}">
      <dsp:nvSpPr>
        <dsp:cNvPr id="0" name=""/>
        <dsp:cNvSpPr/>
      </dsp:nvSpPr>
      <dsp:spPr>
        <a:xfrm>
          <a:off x="2767177" y="0"/>
          <a:ext cx="4551680" cy="260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000" b="0" i="0" kern="1200" dirty="0"/>
            <a:t>La </a:t>
          </a:r>
          <a:r>
            <a:rPr lang="it-IT" sz="2000" b="1" i="0" kern="1200" dirty="0"/>
            <a:t>tokenizzazione</a:t>
          </a:r>
          <a:r>
            <a:rPr lang="it-IT" sz="2000" b="0" i="0" kern="1200" dirty="0"/>
            <a:t> suddivide il testo in parole (token). Questo rende più facile gestire il contenuto.</a:t>
          </a:r>
          <a:endParaRPr lang="it-IT" sz="2000" kern="1200" dirty="0"/>
        </a:p>
      </dsp:txBody>
      <dsp:txXfrm>
        <a:off x="2767177" y="0"/>
        <a:ext cx="4551680" cy="2600960"/>
      </dsp:txXfrm>
    </dsp:sp>
    <dsp:sp modelId="{8A03A568-C8D8-4D2E-B646-423E2E063062}">
      <dsp:nvSpPr>
        <dsp:cNvPr id="0" name=""/>
        <dsp:cNvSpPr/>
      </dsp:nvSpPr>
      <dsp:spPr>
        <a:xfrm>
          <a:off x="899077" y="2727765"/>
          <a:ext cx="2682240" cy="260096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15AFF-1868-484A-8F2F-3F5DBB2122D1}">
      <dsp:nvSpPr>
        <dsp:cNvPr id="0" name=""/>
        <dsp:cNvSpPr/>
      </dsp:nvSpPr>
      <dsp:spPr>
        <a:xfrm>
          <a:off x="3571849" y="2817706"/>
          <a:ext cx="4551680" cy="260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2000" b="0" i="0" kern="1200" dirty="0"/>
            <a:t>Le </a:t>
          </a:r>
          <a:r>
            <a:rPr lang="it-IT" sz="2000" b="1" i="1" kern="1200" dirty="0"/>
            <a:t>stopwords</a:t>
          </a:r>
          <a:r>
            <a:rPr lang="it-IT" sz="2000" b="0" i="0" kern="1200" dirty="0"/>
            <a:t> sono parole comuni come “il”, “di”, “e”, ecc. Rimuovile per mantenere il testo essenziale.</a:t>
          </a:r>
          <a:endParaRPr lang="it-IT" sz="2000" kern="1200" dirty="0"/>
        </a:p>
      </dsp:txBody>
      <dsp:txXfrm>
        <a:off x="3571849" y="2817706"/>
        <a:ext cx="4551680" cy="2600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0BC97-F231-40DD-87FA-431A3FA5640B}">
      <dsp:nvSpPr>
        <dsp:cNvPr id="0" name=""/>
        <dsp:cNvSpPr/>
      </dsp:nvSpPr>
      <dsp:spPr>
        <a:xfrm rot="16200000">
          <a:off x="1763" y="744802"/>
          <a:ext cx="3929062" cy="392906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t-IT" sz="1900" b="1" i="0" kern="1200" dirty="0"/>
            <a:t>Rimozione delle parole sbagliate</a:t>
          </a:r>
          <a:r>
            <a:rPr lang="it-IT" sz="1900" b="0" i="0" kern="1200" dirty="0"/>
            <a:t>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t-IT" sz="1900" b="0" i="0" kern="1200" dirty="0"/>
            <a:t>Controlla attentamente il testo per eventuali errori ortografici o grammaticali. </a:t>
          </a:r>
          <a:endParaRPr lang="it-IT" sz="1900" kern="1200" dirty="0"/>
        </a:p>
      </dsp:txBody>
      <dsp:txXfrm rot="5400000">
        <a:off x="1764" y="1727067"/>
        <a:ext cx="3241476" cy="1964531"/>
      </dsp:txXfrm>
    </dsp:sp>
    <dsp:sp modelId="{8C8A964C-2584-49FC-A44E-E1A502CBA770}">
      <dsp:nvSpPr>
        <dsp:cNvPr id="0" name=""/>
        <dsp:cNvSpPr/>
      </dsp:nvSpPr>
      <dsp:spPr>
        <a:xfrm rot="5400000">
          <a:off x="4197174" y="744802"/>
          <a:ext cx="3929062" cy="392906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900" b="1" i="0" kern="1200" dirty="0"/>
            <a:t>Vocabolario</a:t>
          </a:r>
          <a:r>
            <a:rPr lang="it-IT" sz="1900" b="0" i="0" kern="1200" dirty="0"/>
            <a:t>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900" b="0" i="0" kern="1200" dirty="0"/>
            <a:t>E’ l'insieme unico di tutte le parole presenti in un corpus di testi, utilizzato per creare rappresentazioni numeriche dei documenti.</a:t>
          </a:r>
          <a:endParaRPr lang="it-IT" sz="1900" kern="1200" dirty="0"/>
        </a:p>
      </dsp:txBody>
      <dsp:txXfrm rot="-5400000">
        <a:off x="4884761" y="1727068"/>
        <a:ext cx="3241476" cy="19645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1CC31-A134-4CF5-9543-E8C17FA4E465}">
      <dsp:nvSpPr>
        <dsp:cNvPr id="0" name=""/>
        <dsp:cNvSpPr/>
      </dsp:nvSpPr>
      <dsp:spPr>
        <a:xfrm>
          <a:off x="0" y="633077"/>
          <a:ext cx="6290934" cy="4247262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" t="-7000" r="-262" b="-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EB7DB-B1F7-475B-B85B-EFD2D7E50ED0}">
      <dsp:nvSpPr>
        <dsp:cNvPr id="0" name=""/>
        <dsp:cNvSpPr/>
      </dsp:nvSpPr>
      <dsp:spPr>
        <a:xfrm>
          <a:off x="6099403" y="2426993"/>
          <a:ext cx="3727712" cy="2433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Gli stessi risultati ottenuti dal bar plot possono essere osservati tramite l’utilizzo di questo metodo alternativo, chiamato wordcloud , il quale ci permette di visualizzare le frequenze dei vocaboli più ricorrenti </a:t>
          </a:r>
        </a:p>
      </dsp:txBody>
      <dsp:txXfrm>
        <a:off x="6099403" y="2426993"/>
        <a:ext cx="3727712" cy="2433528"/>
      </dsp:txXfrm>
    </dsp:sp>
    <dsp:sp modelId="{0A0067ED-59FD-465F-B92E-F70080B3D47E}">
      <dsp:nvSpPr>
        <dsp:cNvPr id="0" name=""/>
        <dsp:cNvSpPr/>
      </dsp:nvSpPr>
      <dsp:spPr>
        <a:xfrm>
          <a:off x="5585327" y="1934842"/>
          <a:ext cx="857964" cy="85818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5E15B-B681-4B02-8073-669BA4410450}">
      <dsp:nvSpPr>
        <dsp:cNvPr id="0" name=""/>
        <dsp:cNvSpPr/>
      </dsp:nvSpPr>
      <dsp:spPr>
        <a:xfrm rot="5400000">
          <a:off x="9533457" y="1908675"/>
          <a:ext cx="858186" cy="857964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B95B8-7AD5-42B8-A6FE-907002FA14BD}">
      <dsp:nvSpPr>
        <dsp:cNvPr id="0" name=""/>
        <dsp:cNvSpPr/>
      </dsp:nvSpPr>
      <dsp:spPr>
        <a:xfrm rot="16200000">
          <a:off x="5683427" y="4496195"/>
          <a:ext cx="858186" cy="857964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C8455-4741-4744-90B7-EFE18885BD09}">
      <dsp:nvSpPr>
        <dsp:cNvPr id="0" name=""/>
        <dsp:cNvSpPr/>
      </dsp:nvSpPr>
      <dsp:spPr>
        <a:xfrm rot="10800000">
          <a:off x="9558887" y="4456668"/>
          <a:ext cx="857964" cy="85818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F58CF-E8F4-4D0A-8999-9AB568B42F29}">
      <dsp:nvSpPr>
        <dsp:cNvPr id="0" name=""/>
        <dsp:cNvSpPr/>
      </dsp:nvSpPr>
      <dsp:spPr>
        <a:xfrm>
          <a:off x="11210187" y="400917"/>
          <a:ext cx="276539" cy="5118162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B0B4C-C26B-45AC-839B-6679A704BFBF}">
      <dsp:nvSpPr>
        <dsp:cNvPr id="0" name=""/>
        <dsp:cNvSpPr/>
      </dsp:nvSpPr>
      <dsp:spPr>
        <a:xfrm>
          <a:off x="143948" y="400917"/>
          <a:ext cx="7192357" cy="5118162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286CF-2692-4AD1-9F10-895FCDAD50D9}">
      <dsp:nvSpPr>
        <dsp:cNvPr id="0" name=""/>
        <dsp:cNvSpPr/>
      </dsp:nvSpPr>
      <dsp:spPr>
        <a:xfrm>
          <a:off x="833756" y="692548"/>
          <a:ext cx="4983123" cy="303154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8525D-4293-4079-ACB3-3B833F85EAD0}">
      <dsp:nvSpPr>
        <dsp:cNvPr id="0" name=""/>
        <dsp:cNvSpPr/>
      </dsp:nvSpPr>
      <dsp:spPr>
        <a:xfrm>
          <a:off x="425136" y="4630708"/>
          <a:ext cx="6634630" cy="607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6680" rIns="2844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>
              <a:solidFill>
                <a:schemeClr val="accent1"/>
              </a:solidFill>
            </a:rPr>
            <a:t>Feature Networks</a:t>
          </a:r>
        </a:p>
      </dsp:txBody>
      <dsp:txXfrm>
        <a:off x="425136" y="4630708"/>
        <a:ext cx="6634630" cy="607531"/>
      </dsp:txXfrm>
    </dsp:sp>
    <dsp:sp modelId="{50BF78E3-D5BD-43FF-8F61-468743719FA1}">
      <dsp:nvSpPr>
        <dsp:cNvPr id="0" name=""/>
        <dsp:cNvSpPr/>
      </dsp:nvSpPr>
      <dsp:spPr>
        <a:xfrm>
          <a:off x="7516523" y="701020"/>
          <a:ext cx="3509896" cy="429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La feature network rappresenta la co-occorrenza delle parole nelle leggi con nodi come parole e archi come co-occorrenze. Emergono due cluster principali, indicando gruppi di parole frequentemente co-occorrenti. Questi cluster suggeriscono temi distinti, facilitando l'analisi successiva dei </a:t>
          </a:r>
          <a:r>
            <a:rPr lang="it-IT" sz="2400" kern="1200" dirty="0" err="1"/>
            <a:t>topic</a:t>
          </a:r>
          <a:r>
            <a:rPr lang="it-IT" sz="2400" kern="1200" dirty="0"/>
            <a:t>.</a:t>
          </a:r>
        </a:p>
      </dsp:txBody>
      <dsp:txXfrm>
        <a:off x="7516523" y="701020"/>
        <a:ext cx="3509896" cy="429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BA9814-F617-45B8-A3BD-849CEE487018}" type="datetime1">
              <a:rPr lang="it-IT" smtClean="0"/>
              <a:t>30/05/2024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2B469E-915C-4C12-AE92-0A5825963432}" type="datetime1">
              <a:rPr lang="it-IT" noProof="0" smtClean="0"/>
              <a:t>30/05/2024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it-IT" noProof="0" smtClean="0"/>
              <a:t>20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8502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D8798A97-4177-442A-BEE9-CFF85D389EB0}" type="datetime1">
              <a:rPr lang="it-IT" noProof="0" smtClean="0"/>
              <a:t>30/05/2024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59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67DB1A-850A-4B05-B895-7E5D8968600E}" type="datetime1">
              <a:rPr lang="it-IT" smtClean="0"/>
              <a:t>30/05/2024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32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B908AE-3340-4CAC-9582-EC23DBB8900B}" type="datetime1">
              <a:rPr lang="it-IT" noProof="0" smtClean="0"/>
              <a:t>30/05/2024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376754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5DD0CA-D849-43AF-B83D-89825ED2116A}" type="datetime1">
              <a:rPr lang="it-IT" noProof="0" smtClean="0"/>
              <a:t>30/05/2024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1870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60706A-4776-401C-9824-FC5F951B98EB}" type="datetime1">
              <a:rPr lang="it-IT" noProof="0" smtClean="0"/>
              <a:t>30/05/2024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7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427F75-A537-44BB-92CA-14A52D14D897}" type="datetime1">
              <a:rPr lang="it-IT" noProof="0" smtClean="0"/>
              <a:t>30/05/2024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5897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4F0C37-6B93-4265-938E-99992743B0EC}" type="datetime1">
              <a:rPr lang="it-IT" noProof="0" smtClean="0"/>
              <a:t>30/05/2024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2466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B66627-3442-4045-8EA8-EB7B4B5CAF0C}" type="datetime1">
              <a:rPr lang="it-IT" noProof="0" smtClean="0"/>
              <a:t>30/05/2024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7075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B908AE-3340-4CAC-9582-EC23DBB8900B}" type="datetime1">
              <a:rPr lang="it-IT" noProof="0" smtClean="0"/>
              <a:t>30/05/2024</a:t>
            </a:fld>
            <a:endParaRPr lang="it-I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0437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18F99-25CF-43D8-B508-76AE89E0B470}" type="datetime1">
              <a:rPr lang="it-IT" noProof="0" smtClean="0"/>
              <a:t>30/05/2024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971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13A103-B32E-4322-92C3-A29B69B91E08}" type="datetime1">
              <a:rPr lang="it-IT" noProof="0" smtClean="0"/>
              <a:t>30/05/2024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607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70B908AE-3340-4CAC-9582-EC23DBB8900B}" type="datetime1">
              <a:rPr lang="it-IT" noProof="0" smtClean="0"/>
              <a:t>30/05/2024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8317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ruzzo24ore.tv/news/Unita-d-Italia-al-via-mostra-itinerante-su-Stato-e-Chiesa-in-Abruzzo-durante-rivoluzione-unitaria/55317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acittafutura.it/cultura/le-donne-italiane-tra-risorgimento-e-unita.html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cognizance.blogspot.com/2020/12/text-and-data-mining-copyright-issue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28C6D-E65A-04C4-9A23-76EA47FB0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123" y="1435510"/>
            <a:ext cx="11257935" cy="2372946"/>
          </a:xfrm>
        </p:spPr>
        <p:txBody>
          <a:bodyPr>
            <a:normAutofit fontScale="90000"/>
          </a:bodyPr>
          <a:lstStyle/>
          <a:p>
            <a:r>
              <a:rPr lang="it-IT" dirty="0"/>
              <a:t>Le parole dell’Economia di guerra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0777B1-DE59-E579-83AD-FCD0524E0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Analisi di Text Mining delle normative sui prestiti ai cittadini durante la Terza Guerra d'Indipendenza (1866-1872)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44CD5A-385A-DBBE-7144-75168002DFD9}"/>
              </a:ext>
            </a:extLst>
          </p:cNvPr>
          <p:cNvSpPr txBox="1"/>
          <p:nvPr/>
        </p:nvSpPr>
        <p:spPr>
          <a:xfrm>
            <a:off x="304800" y="297789"/>
            <a:ext cx="66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Morone Renato, Scognamiglio Nicola, Todini Stefano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B793CF-90BA-6188-BDFA-B9ADC27ADE71}"/>
              </a:ext>
            </a:extLst>
          </p:cNvPr>
          <p:cNvSpPr txBox="1"/>
          <p:nvPr/>
        </p:nvSpPr>
        <p:spPr>
          <a:xfrm>
            <a:off x="7924801" y="6115665"/>
            <a:ext cx="47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Text Mining | Anno accademico 2023/24</a:t>
            </a:r>
          </a:p>
        </p:txBody>
      </p:sp>
    </p:spTree>
    <p:extLst>
      <p:ext uri="{BB962C8B-B14F-4D97-AF65-F5344CB8AC3E}">
        <p14:creationId xmlns:p14="http://schemas.microsoft.com/office/powerpoint/2010/main" val="367958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847F8B47-CA24-9AC0-8C9A-7528BEE1F4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15566"/>
              </p:ext>
            </p:extLst>
          </p:nvPr>
        </p:nvGraphicFramePr>
        <p:xfrm>
          <a:off x="1852118" y="125931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9A7219-45AD-3312-1A47-66B9420F65FB}"/>
              </a:ext>
            </a:extLst>
          </p:cNvPr>
          <p:cNvSpPr txBox="1"/>
          <p:nvPr/>
        </p:nvSpPr>
        <p:spPr>
          <a:xfrm>
            <a:off x="3582650" y="479963"/>
            <a:ext cx="7000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dirty="0" err="1">
                <a:solidFill>
                  <a:schemeClr val="accent1"/>
                </a:solidFill>
                <a:effectLst/>
                <a:latin typeface="-apple-system"/>
              </a:rPr>
              <a:t>Bag</a:t>
            </a:r>
            <a:r>
              <a:rPr lang="it-IT" sz="2800" b="1" i="0" dirty="0">
                <a:solidFill>
                  <a:schemeClr val="accent1"/>
                </a:solidFill>
                <a:effectLst/>
                <a:latin typeface="-apple-system"/>
              </a:rPr>
              <a:t> of words e lemmatizzazione</a:t>
            </a:r>
            <a:endParaRPr lang="it-IT" sz="2800" dirty="0">
              <a:solidFill>
                <a:schemeClr val="accent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138EC8-70D4-5410-7DB4-CBB99AB5C5DB}"/>
              </a:ext>
            </a:extLst>
          </p:cNvPr>
          <p:cNvSpPr txBox="1"/>
          <p:nvPr/>
        </p:nvSpPr>
        <p:spPr>
          <a:xfrm>
            <a:off x="6014720" y="1521871"/>
            <a:ext cx="340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L’approccio </a:t>
            </a:r>
            <a:r>
              <a:rPr lang="it-IT" b="1" dirty="0" err="1"/>
              <a:t>Bag</a:t>
            </a:r>
            <a:r>
              <a:rPr lang="it-IT" b="1" dirty="0"/>
              <a:t> of Words </a:t>
            </a:r>
            <a:r>
              <a:rPr lang="it-IT" dirty="0"/>
              <a:t>consiste nel trattare un testo come una collezione di parole, ignorando l'ordine e la grammatica ma considerando la frequenza.</a:t>
            </a:r>
          </a:p>
        </p:txBody>
      </p:sp>
    </p:spTree>
    <p:extLst>
      <p:ext uri="{BB962C8B-B14F-4D97-AF65-F5344CB8AC3E}">
        <p14:creationId xmlns:p14="http://schemas.microsoft.com/office/powerpoint/2010/main" val="33215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133C71BB-963D-BED3-61E0-10BBBD1CD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939114"/>
              </p:ext>
            </p:extLst>
          </p:nvPr>
        </p:nvGraphicFramePr>
        <p:xfrm>
          <a:off x="1882098" y="10795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8F3E90-BF46-865E-F601-7C9B64E47D97}"/>
              </a:ext>
            </a:extLst>
          </p:cNvPr>
          <p:cNvSpPr txBox="1"/>
          <p:nvPr/>
        </p:nvSpPr>
        <p:spPr>
          <a:xfrm>
            <a:off x="2383436" y="359764"/>
            <a:ext cx="689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dirty="0">
                <a:solidFill>
                  <a:schemeClr val="accent1"/>
                </a:solidFill>
                <a:effectLst/>
                <a:latin typeface="-apple-system"/>
              </a:rPr>
              <a:t>Tokenizzazione e </a:t>
            </a:r>
            <a:r>
              <a:rPr lang="it-IT" sz="2800" b="1" dirty="0">
                <a:solidFill>
                  <a:schemeClr val="accent1"/>
                </a:solidFill>
                <a:latin typeface="-apple-system"/>
              </a:rPr>
              <a:t>r</a:t>
            </a:r>
            <a:r>
              <a:rPr lang="it-IT" sz="2800" b="1" i="0" dirty="0">
                <a:solidFill>
                  <a:schemeClr val="accent1"/>
                </a:solidFill>
                <a:effectLst/>
                <a:latin typeface="-apple-system"/>
              </a:rPr>
              <a:t>imozione delle </a:t>
            </a:r>
            <a:r>
              <a:rPr lang="it-IT" sz="2800" b="1" i="1" dirty="0" err="1">
                <a:solidFill>
                  <a:schemeClr val="accent1"/>
                </a:solidFill>
                <a:effectLst/>
                <a:latin typeface="-apple-system"/>
              </a:rPr>
              <a:t>stopwords</a:t>
            </a:r>
            <a:endParaRPr lang="it-IT" sz="28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2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D6480D9B-0B6E-6A1A-5EE6-5286BE8E0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6946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1CDB37-A7CC-D85F-A368-E651F90E5702}"/>
              </a:ext>
            </a:extLst>
          </p:cNvPr>
          <p:cNvSpPr txBox="1"/>
          <p:nvPr/>
        </p:nvSpPr>
        <p:spPr>
          <a:xfrm>
            <a:off x="3191239" y="434715"/>
            <a:ext cx="6190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accent1"/>
                </a:solidFill>
              </a:rPr>
              <a:t>    Parole sbagliate e vocabolario</a:t>
            </a:r>
          </a:p>
        </p:txBody>
      </p:sp>
    </p:spTree>
    <p:extLst>
      <p:ext uri="{BB962C8B-B14F-4D97-AF65-F5344CB8AC3E}">
        <p14:creationId xmlns:p14="http://schemas.microsoft.com/office/powerpoint/2010/main" val="24816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B253BEE-4552-5C38-80D3-199A0BAF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1" y="948794"/>
            <a:ext cx="3401064" cy="1447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4400" b="1" i="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Bar Plot del vocabolario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4989E2-02FA-0A05-F8C9-F634CE067CEC}"/>
              </a:ext>
            </a:extLst>
          </p:cNvPr>
          <p:cNvSpPr txBox="1"/>
          <p:nvPr/>
        </p:nvSpPr>
        <p:spPr>
          <a:xfrm>
            <a:off x="537111" y="2538834"/>
            <a:ext cx="3956250" cy="382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it-IT" dirty="0"/>
              <a:t>Grazie alle funzioni ‘as_tibble’ del package ‘dplyr’ e di ‘ggplot’ si dà vita ad un grafico a barre, chiamato bar plot, che indica, tramite l’altezza delle colonne sull’asse delle x, la frequenza dei lemmi all’interno del corpus. Possiamo osservare come siano state messe in evidenza, le 20 parole</a:t>
            </a:r>
            <a:r>
              <a:rPr lang="it-IT" dirty="0">
                <a:latin typeface="+mj-lt"/>
                <a:ea typeface="+mj-ea"/>
                <a:cs typeface="+mj-cs"/>
              </a:rPr>
              <a:t> più usate nel nostro corpus. I sostantivi più usati risultano essere «prestito», «decreto» e «comune».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it-IT" sz="14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it-IT" sz="1400" b="0" i="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 descr="Immagine che contiene testo, schermata, linea, Diagramma">
            <a:extLst>
              <a:ext uri="{FF2B5EF4-FFF2-40B4-BE49-F238E27FC236}">
                <a16:creationId xmlns:a16="http://schemas.microsoft.com/office/drawing/2014/main" id="{143BD6DA-24D8-F19A-67E4-F98A6C8D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75" y="1282824"/>
            <a:ext cx="7326332" cy="46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4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DC1ADE40-EDF5-4541-A6F8-C5115100C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539030"/>
              </p:ext>
            </p:extLst>
          </p:nvPr>
        </p:nvGraphicFramePr>
        <p:xfrm>
          <a:off x="299803" y="996846"/>
          <a:ext cx="11272603" cy="5591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EBA377-9622-58B6-95D1-F220A895254F}"/>
              </a:ext>
            </a:extLst>
          </p:cNvPr>
          <p:cNvSpPr txBox="1"/>
          <p:nvPr/>
        </p:nvSpPr>
        <p:spPr>
          <a:xfrm>
            <a:off x="4394697" y="535181"/>
            <a:ext cx="4766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chemeClr val="accent1"/>
                </a:solidFill>
              </a:rPr>
              <a:t>Wordcloud</a:t>
            </a:r>
          </a:p>
        </p:txBody>
      </p:sp>
    </p:spTree>
    <p:extLst>
      <p:ext uri="{BB962C8B-B14F-4D97-AF65-F5344CB8AC3E}">
        <p14:creationId xmlns:p14="http://schemas.microsoft.com/office/powerpoint/2010/main" val="348275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C83B35DA-0B71-00B1-5145-79B3B4447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692130"/>
              </p:ext>
            </p:extLst>
          </p:nvPr>
        </p:nvGraphicFramePr>
        <p:xfrm>
          <a:off x="280662" y="469001"/>
          <a:ext cx="11630676" cy="591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magine 2" descr="Immagine che contiene diagramma, disegno, linea, mappa&#10;&#10;Descrizione generata automaticamente">
            <a:extLst>
              <a:ext uri="{FF2B5EF4-FFF2-40B4-BE49-F238E27FC236}">
                <a16:creationId xmlns:a16="http://schemas.microsoft.com/office/drawing/2014/main" id="{B9D76A29-C962-B702-FCB8-6E1916CEB7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03" y="1170039"/>
            <a:ext cx="5299588" cy="39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8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5DEBC-BF59-2121-F7B2-24AF6C69F0AB}"/>
              </a:ext>
            </a:extLst>
          </p:cNvPr>
          <p:cNvSpPr txBox="1"/>
          <p:nvPr/>
        </p:nvSpPr>
        <p:spPr>
          <a:xfrm>
            <a:off x="2183567" y="442132"/>
            <a:ext cx="782486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chemeClr val="accent1"/>
                </a:solidFill>
              </a:rPr>
              <a:t>Analisi delle corrispondenze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081163-C7C9-5FFC-B0FB-CFC0D3E04457}"/>
              </a:ext>
            </a:extLst>
          </p:cNvPr>
          <p:cNvSpPr txBox="1"/>
          <p:nvPr/>
        </p:nvSpPr>
        <p:spPr>
          <a:xfrm>
            <a:off x="958872" y="1218749"/>
            <a:ext cx="1027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j-lt"/>
              </a:rPr>
              <a:t>L’analisi delle corrispondenze è una tecnica di analisi multivariata utilizzata per esplorare e visualizzare le relazioni tra variabili categoriche. In un contesto testuale, l’analisi delle corrispondenze può essere usata per comprendere come i termini sono distribuiti tra i documenti e per identificare pattern di co-occorrenza.</a:t>
            </a:r>
            <a:endParaRPr lang="it-IT" sz="1600" dirty="0">
              <a:latin typeface="+mj-lt"/>
            </a:endParaRPr>
          </a:p>
        </p:txBody>
      </p:sp>
      <p:pic>
        <p:nvPicPr>
          <p:cNvPr id="8" name="Immagine 7" descr="Immagine che contiene testo, schermata, numero, Rettangolo&#10;&#10;Descrizione generata automaticamente">
            <a:extLst>
              <a:ext uri="{FF2B5EF4-FFF2-40B4-BE49-F238E27FC236}">
                <a16:creationId xmlns:a16="http://schemas.microsoft.com/office/drawing/2014/main" id="{613CC1ED-274E-7F49-067D-4622570D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32" y="2293449"/>
            <a:ext cx="8417701" cy="41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linea, Parallelo&#10;&#10;Descrizione generata automaticamente">
            <a:extLst>
              <a:ext uri="{FF2B5EF4-FFF2-40B4-BE49-F238E27FC236}">
                <a16:creationId xmlns:a16="http://schemas.microsoft.com/office/drawing/2014/main" id="{5EDCD6D6-2867-5B07-56A9-F4A70512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0" y="784567"/>
            <a:ext cx="11624400" cy="52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43911DCA-C1A2-4564-B4D0-403F7E15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0" y="784286"/>
            <a:ext cx="11625639" cy="52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5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60E5911-4D32-BD69-9F11-07B1DBFB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1" y="427137"/>
            <a:ext cx="3506706" cy="781987"/>
          </a:xfrm>
        </p:spPr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</a:rPr>
              <a:t>Topic Modeling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19BCA19-A07A-2423-45F9-B138CBA8E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31" y="1546405"/>
            <a:ext cx="4751882" cy="5102983"/>
          </a:xfrm>
        </p:spPr>
        <p:txBody>
          <a:bodyPr>
            <a:normAutofit/>
          </a:bodyPr>
          <a:lstStyle/>
          <a:p>
            <a:pPr lvl="1" algn="l"/>
            <a:r>
              <a:rPr lang="it-IT" sz="2200" b="0" i="0" dirty="0">
                <a:solidFill>
                  <a:schemeClr val="tx1"/>
                </a:solidFill>
                <a:effectLst/>
                <a:latin typeface="+mn-lt"/>
              </a:rPr>
              <a:t>Il Topic </a:t>
            </a:r>
            <a:r>
              <a:rPr lang="it-IT" sz="2200" b="0" i="0" dirty="0" err="1">
                <a:solidFill>
                  <a:schemeClr val="tx1"/>
                </a:solidFill>
                <a:effectLst/>
                <a:latin typeface="+mn-lt"/>
              </a:rPr>
              <a:t>Modeling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+mn-lt"/>
              </a:rPr>
              <a:t> è utilizzato per identificare e raggruppare parole o frasi simili all’interno di un insieme di documenti. Attraverso questa tecnica, è possibile estrarre i temi principali presenti nei testi senza dover leggere ogni singolo documento. L’obiettivo è individuare cluster di parole o frasi che compaiono frequentemente insieme nei testi e raggrupparli in “temi”. </a:t>
            </a:r>
            <a:endParaRPr lang="en-US" sz="2200" dirty="0"/>
          </a:p>
        </p:txBody>
      </p:sp>
      <p:pic>
        <p:nvPicPr>
          <p:cNvPr id="3" name="Immagine 2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3C59B229-CE2C-B128-9A53-4819A652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63" y="1222282"/>
            <a:ext cx="7201775" cy="43390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10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625BC7-DB11-E81F-2E41-A6F0A4E6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2" y="1715168"/>
            <a:ext cx="8825657" cy="1915647"/>
          </a:xfrm>
        </p:spPr>
        <p:txBody>
          <a:bodyPr>
            <a:normAutofit/>
          </a:bodyPr>
          <a:lstStyle/>
          <a:p>
            <a:r>
              <a:rPr lang="it-IT" sz="8800" b="1" dirty="0"/>
              <a:t> INTRODUZIONE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D31CF3-8EAE-2F33-17F1-5B464CC5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2" y="4238243"/>
            <a:ext cx="8825658" cy="860400"/>
          </a:xfrm>
        </p:spPr>
        <p:txBody>
          <a:bodyPr/>
          <a:lstStyle/>
          <a:p>
            <a:r>
              <a:rPr lang="it-IT" sz="40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Il contesto storico</a:t>
            </a:r>
            <a:endParaRPr lang="it-IT" sz="4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9EBABEA-2809-C2FC-E663-8FF7611CF752}"/>
              </a:ext>
            </a:extLst>
          </p:cNvPr>
          <p:cNvCxnSpPr/>
          <p:nvPr/>
        </p:nvCxnSpPr>
        <p:spPr>
          <a:xfrm>
            <a:off x="1873770" y="3882452"/>
            <a:ext cx="8334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6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9C9918-D8A1-A604-F282-5F4886659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23" y="-682523"/>
            <a:ext cx="11329849" cy="22779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Analizzando i singoli topic  in relazione agli 11 articoli emanati dal 1866 al 1867 e nel 1972 notiamo come il primo , dei 4 totali, fa riferimento in particolar modo al decreto regio </a:t>
            </a:r>
            <a:r>
              <a:rPr lang="it-IT" sz="1600" dirty="0">
                <a:solidFill>
                  <a:schemeClr val="tx1"/>
                </a:solidFill>
                <a:effectLst/>
              </a:rPr>
              <a:t>n. 3108 del 28 Luglio 1866, con riferimenti anche ai decreti </a:t>
            </a:r>
            <a:r>
              <a:rPr lang="it-IT" sz="1600" dirty="0">
                <a:solidFill>
                  <a:schemeClr val="tx1"/>
                </a:solidFill>
              </a:rPr>
              <a:t>n. </a:t>
            </a:r>
            <a:r>
              <a:rPr lang="it-IT" sz="1600" dirty="0">
                <a:solidFill>
                  <a:schemeClr val="tx1"/>
                </a:solidFill>
                <a:effectLst/>
              </a:rPr>
              <a:t>3162 del 4 agosto 1866 e </a:t>
            </a:r>
            <a:r>
              <a:rPr lang="it-IT" sz="1600" b="0" i="0" u="none" strike="noStrike" dirty="0">
                <a:solidFill>
                  <a:schemeClr val="tx1"/>
                </a:solidFill>
                <a:effectLst/>
              </a:rPr>
              <a:t> n. 3201 dell’8 settembre 1866</a:t>
            </a:r>
            <a:r>
              <a:rPr lang="it-IT" sz="1600" dirty="0">
                <a:solidFill>
                  <a:schemeClr val="tx1"/>
                </a:solidFill>
                <a:effectLst/>
              </a:rPr>
              <a:t>. Infatti osservando con attenzione l’articolo  si nota facilmente come le parole </a:t>
            </a:r>
            <a:r>
              <a:rPr lang="it-IT" sz="1600" dirty="0">
                <a:solidFill>
                  <a:schemeClr val="tx1"/>
                </a:solidFill>
              </a:rPr>
              <a:t>reddito </a:t>
            </a:r>
            <a:r>
              <a:rPr lang="it-IT" sz="1600" dirty="0">
                <a:solidFill>
                  <a:schemeClr val="tx1"/>
                </a:solidFill>
                <a:effectLst/>
              </a:rPr>
              <a:t>e </a:t>
            </a:r>
            <a:r>
              <a:rPr lang="it-IT" sz="1600" dirty="0">
                <a:solidFill>
                  <a:schemeClr val="tx1"/>
                </a:solidFill>
              </a:rPr>
              <a:t>rendita </a:t>
            </a:r>
            <a:r>
              <a:rPr lang="it-IT" sz="1600" dirty="0">
                <a:solidFill>
                  <a:schemeClr val="tx1"/>
                </a:solidFill>
                <a:effectLst/>
              </a:rPr>
              <a:t>vengano ripetute in molti passaggi del decreto. </a:t>
            </a:r>
          </a:p>
          <a:p>
            <a:endParaRPr lang="it-IT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DCEED70-A9A3-779F-5896-8BF0DDAFB2BC}"/>
              </a:ext>
            </a:extLst>
          </p:cNvPr>
          <p:cNvSpPr txBox="1"/>
          <p:nvPr/>
        </p:nvSpPr>
        <p:spPr>
          <a:xfrm>
            <a:off x="293523" y="5011341"/>
            <a:ext cx="117847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effectLst/>
                <a:latin typeface="+mn-lt"/>
              </a:rPr>
              <a:t>Il termine imposta è contenuto in: ‘</a:t>
            </a:r>
            <a:r>
              <a:rPr lang="it-IT" sz="1600" b="0" i="0" u="none" strike="noStrike" dirty="0">
                <a:effectLst/>
                <a:latin typeface="+mn-lt"/>
              </a:rPr>
              <a:t>A ciascuno dei contribuenti che pagano </a:t>
            </a:r>
            <a:r>
              <a:rPr lang="it-IT" sz="1600" b="1" i="0" u="none" strike="noStrike" dirty="0">
                <a:solidFill>
                  <a:schemeClr val="accent1"/>
                </a:solidFill>
                <a:effectLst/>
                <a:latin typeface="+mn-lt"/>
              </a:rPr>
              <a:t>imposta</a:t>
            </a:r>
            <a:r>
              <a:rPr lang="it-IT" sz="1600" b="0" i="0" u="none" strike="noStrike" dirty="0">
                <a:effectLst/>
                <a:latin typeface="+mn-lt"/>
              </a:rPr>
              <a:t> di ricchezza mobile..’ riferito ad una richiesta di prestito nazionale pari a 350 milioni di lire. Proseguendo cronologicamente il topic individua la parola individuale: ‘ Sulle quote </a:t>
            </a:r>
            <a:r>
              <a:rPr lang="it-IT" sz="1600" b="1" i="0" u="none" strike="noStrike" dirty="0">
                <a:solidFill>
                  <a:schemeClr val="accent1"/>
                </a:solidFill>
                <a:effectLst/>
                <a:latin typeface="+mn-lt"/>
              </a:rPr>
              <a:t>individuali</a:t>
            </a:r>
            <a:r>
              <a:rPr lang="it-IT" sz="1600" b="1" i="0" u="none" strike="noStrike" dirty="0">
                <a:effectLst/>
                <a:latin typeface="+mn-lt"/>
              </a:rPr>
              <a:t> </a:t>
            </a:r>
            <a:r>
              <a:rPr lang="it-IT" sz="1600" b="0" i="0" u="none" strike="noStrike" dirty="0">
                <a:effectLst/>
                <a:latin typeface="+mn-lt"/>
              </a:rPr>
              <a:t>del prestito..’ sempre relativo alla richiesta di prestito ai cittadini. </a:t>
            </a:r>
            <a:r>
              <a:rPr lang="it-IT" sz="1600" dirty="0">
                <a:effectLst/>
                <a:latin typeface="+mn-lt"/>
              </a:rPr>
              <a:t>Completando il topic 1 la parola totale è inserita in questo particolare contesto: ‘</a:t>
            </a:r>
            <a:r>
              <a:rPr lang="it-IT" sz="1600" b="0" i="0" u="none" strike="noStrike" dirty="0">
                <a:effectLst/>
                <a:latin typeface="+mn-lt"/>
              </a:rPr>
              <a:t>La somma </a:t>
            </a:r>
            <a:r>
              <a:rPr lang="it-IT" sz="1600" b="1" i="0" u="none" strike="noStrike" dirty="0">
                <a:solidFill>
                  <a:schemeClr val="accent1"/>
                </a:solidFill>
                <a:effectLst/>
                <a:latin typeface="+mn-lt"/>
              </a:rPr>
              <a:t>totale</a:t>
            </a:r>
            <a:r>
              <a:rPr lang="it-IT" sz="1600" b="0" i="0" u="none" strike="noStrike" dirty="0">
                <a:effectLst/>
                <a:latin typeface="+mn-lt"/>
              </a:rPr>
              <a:t> del prestito è ripartita per provincia…’, mentre il vocabolo complessivo s’incontra in : ‘i redditi </a:t>
            </a:r>
            <a:r>
              <a:rPr lang="it-IT" sz="1600" b="1" i="0" u="none" strike="noStrike" dirty="0">
                <a:solidFill>
                  <a:schemeClr val="accent1"/>
                </a:solidFill>
                <a:effectLst/>
                <a:latin typeface="+mn-lt"/>
              </a:rPr>
              <a:t>complessivi</a:t>
            </a:r>
            <a:r>
              <a:rPr lang="it-IT" sz="1600" b="1" i="0" u="none" strike="noStrike" dirty="0">
                <a:effectLst/>
                <a:latin typeface="+mn-lt"/>
              </a:rPr>
              <a:t> </a:t>
            </a:r>
            <a:r>
              <a:rPr lang="it-IT" sz="1600" b="0" i="0" u="none" strike="noStrike" dirty="0">
                <a:effectLst/>
                <a:latin typeface="+mn-lt"/>
              </a:rPr>
              <a:t>più bassi…’. Infine, inerente </a:t>
            </a:r>
            <a:r>
              <a:rPr lang="it-IT" sz="1600" b="0" i="0" u="none" strike="noStrike" dirty="0">
                <a:latin typeface="+mn-lt"/>
              </a:rPr>
              <a:t>alla partizione del prestito la parola tabella viene contestualizzata in: ‘ </a:t>
            </a:r>
            <a:r>
              <a:rPr lang="it-IT" sz="1600" kern="0" dirty="0">
                <a:effectLst/>
                <a:latin typeface="+mn-lt"/>
                <a:ea typeface="Times New Roman" panose="02020603050405020304" pitchFamily="18" charset="0"/>
              </a:rPr>
              <a:t>sarà' quella assegnata nella </a:t>
            </a:r>
            <a:r>
              <a:rPr lang="it-IT" sz="1600" b="1" kern="0" dirty="0">
                <a:solidFill>
                  <a:schemeClr val="accent1"/>
                </a:solidFill>
                <a:effectLst/>
                <a:latin typeface="+mn-lt"/>
                <a:ea typeface="Times New Roman" panose="02020603050405020304" pitchFamily="18" charset="0"/>
              </a:rPr>
              <a:t>tabella</a:t>
            </a:r>
            <a:r>
              <a:rPr lang="it-IT" sz="1600" kern="0" dirty="0">
                <a:effectLst/>
                <a:latin typeface="+mn-lt"/>
                <a:ea typeface="Times New Roman" panose="02020603050405020304" pitchFamily="18" charset="0"/>
              </a:rPr>
              <a:t> annessa al…’.</a:t>
            </a:r>
            <a:endParaRPr lang="it-IT" sz="1600" dirty="0">
              <a:effectLst/>
              <a:latin typeface="+mn-lt"/>
            </a:endParaRPr>
          </a:p>
          <a:p>
            <a:endParaRPr lang="it-IT" dirty="0"/>
          </a:p>
        </p:txBody>
      </p:sp>
      <p:pic>
        <p:nvPicPr>
          <p:cNvPr id="5" name="Immagine 4" descr="Immagine che contiene testo, schermata, diagramma, Carattere">
            <a:extLst>
              <a:ext uri="{FF2B5EF4-FFF2-40B4-BE49-F238E27FC236}">
                <a16:creationId xmlns:a16="http://schemas.microsoft.com/office/drawing/2014/main" id="{D14D0ED4-E607-B06C-561E-63F79887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20" y="1760986"/>
            <a:ext cx="4941657" cy="30847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5CB11A-6EED-C6BC-AA20-8EF057E51ED3}"/>
              </a:ext>
            </a:extLst>
          </p:cNvPr>
          <p:cNvSpPr txBox="1"/>
          <p:nvPr/>
        </p:nvSpPr>
        <p:spPr>
          <a:xfrm>
            <a:off x="5567964" y="2395429"/>
            <a:ext cx="6345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effectLst/>
                <a:latin typeface="+mn-lt"/>
              </a:rPr>
              <a:t>Si fa riferimento ad esempio </a:t>
            </a:r>
            <a:r>
              <a:rPr lang="it-IT" sz="1600" dirty="0"/>
              <a:t>a :</a:t>
            </a:r>
            <a:r>
              <a:rPr lang="it-IT" sz="1600" dirty="0">
                <a:effectLst/>
                <a:latin typeface="+mn-lt"/>
              </a:rPr>
              <a:t> ‘I </a:t>
            </a:r>
            <a:r>
              <a:rPr lang="it-IT" sz="1600" b="1" dirty="0">
                <a:solidFill>
                  <a:schemeClr val="accent1"/>
                </a:solidFill>
                <a:effectLst/>
                <a:latin typeface="+mn-lt"/>
              </a:rPr>
              <a:t>redditi</a:t>
            </a:r>
            <a:r>
              <a:rPr lang="it-IT" sz="1600" dirty="0">
                <a:effectLst/>
                <a:latin typeface="+mn-lt"/>
              </a:rPr>
              <a:t> di ricchezza..’, o ‘</a:t>
            </a:r>
            <a:r>
              <a:rPr lang="it-IT" sz="1600" dirty="0">
                <a:latin typeface="+mn-lt"/>
              </a:rPr>
              <a:t>le </a:t>
            </a:r>
            <a:r>
              <a:rPr lang="it-IT" sz="1600" b="1" dirty="0">
                <a:solidFill>
                  <a:schemeClr val="accent1"/>
                </a:solidFill>
                <a:latin typeface="+mn-lt"/>
              </a:rPr>
              <a:t>rendite</a:t>
            </a:r>
            <a:r>
              <a:rPr lang="it-IT" sz="1600" dirty="0">
                <a:latin typeface="+mn-lt"/>
              </a:rPr>
              <a:t> nei terreni..’. La parola classe viene ripetuta anch’essa più volte all’interno del decreto come ad esempio: ‘…r</a:t>
            </a:r>
            <a:r>
              <a:rPr lang="it-IT" sz="1600" dirty="0">
                <a:effectLst/>
                <a:latin typeface="+mn-lt"/>
              </a:rPr>
              <a:t>eddito delle tre</a:t>
            </a:r>
            <a:r>
              <a:rPr lang="it-IT" sz="1600" b="1" dirty="0">
                <a:effectLst/>
                <a:latin typeface="+mn-lt"/>
              </a:rPr>
              <a:t> </a:t>
            </a:r>
            <a:r>
              <a:rPr lang="it-IT" sz="1600" b="1" dirty="0">
                <a:solidFill>
                  <a:schemeClr val="accent1"/>
                </a:solidFill>
                <a:effectLst/>
                <a:latin typeface="+mn-lt"/>
              </a:rPr>
              <a:t>classi</a:t>
            </a:r>
            <a:r>
              <a:rPr lang="it-IT" sz="1600" b="1" dirty="0">
                <a:effectLst/>
                <a:latin typeface="+mn-lt"/>
              </a:rPr>
              <a:t> </a:t>
            </a:r>
            <a:r>
              <a:rPr lang="it-IT" sz="1600" dirty="0">
                <a:effectLst/>
                <a:latin typeface="+mn-lt"/>
              </a:rPr>
              <a:t>inferiori..’, </a:t>
            </a:r>
            <a:r>
              <a:rPr lang="it-IT" sz="1600" dirty="0"/>
              <a:t>piuttosto che</a:t>
            </a:r>
            <a:r>
              <a:rPr lang="it-IT" sz="1600" dirty="0">
                <a:effectLst/>
                <a:latin typeface="+mn-lt"/>
              </a:rPr>
              <a:t> ‘.. a parte compresa in una  </a:t>
            </a:r>
            <a:r>
              <a:rPr lang="it-IT" sz="1600" b="1" dirty="0">
                <a:solidFill>
                  <a:schemeClr val="accent1"/>
                </a:solidFill>
                <a:effectLst/>
                <a:latin typeface="+mn-lt"/>
              </a:rPr>
              <a:t>classe..</a:t>
            </a:r>
            <a:r>
              <a:rPr lang="it-IT" sz="1600" dirty="0">
                <a:effectLst/>
                <a:latin typeface="+mn-lt"/>
              </a:rPr>
              <a:t>’. I sostantivi ruolo ed imposta sono </a:t>
            </a:r>
            <a:r>
              <a:rPr lang="it-IT" sz="1600" dirty="0">
                <a:latin typeface="+mn-lt"/>
              </a:rPr>
              <a:t>contenuti soprattutto nel decreto n. 3201 quando si fa riferimento a :’ …p</a:t>
            </a:r>
            <a:r>
              <a:rPr lang="it-IT" sz="1600" dirty="0">
                <a:effectLst/>
                <a:latin typeface="+mn-lt"/>
              </a:rPr>
              <a:t>er la pubblicazione dei </a:t>
            </a:r>
            <a:r>
              <a:rPr lang="it-IT" sz="1600" b="1" dirty="0">
                <a:solidFill>
                  <a:schemeClr val="accent1"/>
                </a:solidFill>
                <a:effectLst/>
                <a:latin typeface="+mn-lt"/>
              </a:rPr>
              <a:t>ruoli</a:t>
            </a:r>
            <a:r>
              <a:rPr lang="it-IT" sz="1600" dirty="0">
                <a:solidFill>
                  <a:schemeClr val="accent1"/>
                </a:solidFill>
                <a:effectLst/>
                <a:latin typeface="+mn-lt"/>
              </a:rPr>
              <a:t>…</a:t>
            </a:r>
            <a:r>
              <a:rPr lang="it-IT" sz="1600" dirty="0">
                <a:latin typeface="+mn-lt"/>
              </a:rPr>
              <a:t>’, atto ad indicare le mansioni svolte dagli agenti delle tasse.</a:t>
            </a:r>
            <a:r>
              <a:rPr lang="it-IT" sz="1600" dirty="0">
                <a:effectLst/>
                <a:latin typeface="+mn-lt"/>
              </a:rPr>
              <a:t>. 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67683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C6E7EB-DA3C-D44A-DE35-8A3AC125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18" y="4138897"/>
            <a:ext cx="11914162" cy="2719103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/>
                </a:solidFill>
                <a:latin typeface="+mn-lt"/>
              </a:rPr>
              <a:t>Il decreto regio </a:t>
            </a:r>
            <a:r>
              <a:rPr lang="it-IT" sz="1600" dirty="0">
                <a:solidFill>
                  <a:schemeClr val="tx1"/>
                </a:solidFill>
                <a:effectLst/>
                <a:latin typeface="+mn-lt"/>
              </a:rPr>
              <a:t>n. 3108 del 28 Luglio 1866 ed il n.</a:t>
            </a:r>
            <a:r>
              <a:rPr lang="it-IT" sz="1600" b="0" i="0" u="none" strike="noStrike" dirty="0">
                <a:solidFill>
                  <a:schemeClr val="tx1"/>
                </a:solidFill>
                <a:effectLst/>
                <a:latin typeface="+mn-lt"/>
              </a:rPr>
              <a:t> 3201 dell’8 settembre 1866</a:t>
            </a:r>
            <a:r>
              <a:rPr lang="it-IT" sz="1600" dirty="0">
                <a:solidFill>
                  <a:schemeClr val="tx1"/>
                </a:solidFill>
                <a:effectLst/>
                <a:latin typeface="+mn-lt"/>
              </a:rPr>
              <a:t>  sono protagonisti anche dell’elaborazione del topic 2. Lira è inserita più volte nei 2 decreti facendo mero riferimento ai relativi saldi monetari richiesti dalla Nazione, per esempio lo riscontriamo in: ‘…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aumentati però di</a:t>
            </a:r>
            <a:r>
              <a:rPr lang="it-IT" sz="16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lire 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250..’. In merito a titolo il decreto si riferisce più volte come interesse del prestito dato: ‘in forma di interesse su ciascun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titolo</a:t>
            </a:r>
            <a:r>
              <a:rPr lang="it-IT" sz="1600" kern="0" dirty="0">
                <a:effectLst/>
                <a:latin typeface="+mn-lt"/>
                <a:ea typeface="Times New Roman" panose="02020603050405020304" pitchFamily="18" charset="0"/>
              </a:rPr>
              <a:t>..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’. Proseguendo gerarchicamente si 'incontrano i termini semestre e semestrale o legati alla riscossione degli interessi come: ‘Gli interessi saranno pagati a rate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semestrali</a:t>
            </a:r>
            <a:r>
              <a:rPr lang="it-IT" sz="1600" kern="0" dirty="0">
                <a:latin typeface="+mn-lt"/>
                <a:ea typeface="Times New Roman" panose="02020603050405020304" pitchFamily="18" charset="0"/>
              </a:rPr>
              <a:t>…</a:t>
            </a:r>
            <a:r>
              <a:rPr lang="it-IT" sz="1600" kern="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</a:rPr>
              <a:t>’ oppure legati alla pura scadenza del ’bando’ come in: ‘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Alla scadenza d’ogni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semestre</a:t>
            </a:r>
            <a:r>
              <a:rPr lang="it-IT" sz="1600" kern="0" dirty="0">
                <a:effectLst/>
                <a:latin typeface="+mn-lt"/>
                <a:ea typeface="Times New Roman" panose="02020603050405020304" pitchFamily="18" charset="0"/>
              </a:rPr>
              <a:t>…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’. La parola montare</a:t>
            </a:r>
            <a:r>
              <a:rPr lang="it-IT" sz="1600" kern="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</a:rPr>
              <a:t>, anch’essa abbastanza frequente nel secondo topic, riveste il significato, all’interno del decreto, di ‘totale’ o ‘ somma’ come ad esempio: ‘i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n compenso così del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montare</a:t>
            </a:r>
            <a:r>
              <a:rPr lang="it-IT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eventuale degli abbuoni..’. Per quanto riguarda il trittico composto da ricchezza, intero e debito contenuti soprattutto nel decreto n. 3108, fanno sempre riferimento al reddito delle classi sociali, ai pagamenti dovuti alla Nazione ed alle </a:t>
            </a:r>
            <a:r>
              <a:rPr lang="it-IT" sz="1600" kern="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</a:rPr>
              <a:t>somme dovuto dallo Stato ai cittadini.</a:t>
            </a:r>
            <a:endParaRPr lang="it-IT" sz="1600" kern="0" dirty="0"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8" name="Immagine 7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09C6B9EB-A8EA-E732-8D6E-DC8821FA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72" y="415779"/>
            <a:ext cx="5595703" cy="33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90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61961B-1AA8-EBDB-EC73-4385650F2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38" y="4682058"/>
            <a:ext cx="11565923" cy="2175942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/>
                </a:solidFill>
                <a:latin typeface="+mn-lt"/>
              </a:rPr>
              <a:t>Il topic numero 3 prende spunto per la sua realizzazione da diversi decreti, riscontriamo infatti il termine tassa in: ‘..d</a:t>
            </a:r>
            <a:r>
              <a:rPr lang="it-IT" sz="1600" b="0" i="0" u="none" strike="noStrike" dirty="0">
                <a:solidFill>
                  <a:schemeClr val="tx1"/>
                </a:solidFill>
                <a:effectLst/>
                <a:latin typeface="+mn-lt"/>
              </a:rPr>
              <a:t>i </a:t>
            </a:r>
            <a:r>
              <a:rPr lang="it-IT" sz="1600" b="1" i="0" u="none" strike="noStrike" dirty="0">
                <a:effectLst/>
                <a:latin typeface="+mn-lt"/>
              </a:rPr>
              <a:t>tassa</a:t>
            </a:r>
            <a:r>
              <a:rPr lang="it-IT" sz="1600" b="1" i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it-IT" sz="1600" b="0" i="0" u="none" strike="noStrike" dirty="0">
                <a:solidFill>
                  <a:schemeClr val="tx1"/>
                </a:solidFill>
                <a:effectLst/>
                <a:latin typeface="+mn-lt"/>
              </a:rPr>
              <a:t>di registro gli atti..’ nel decreto  n. 3171</a:t>
            </a:r>
            <a:r>
              <a:rPr lang="it-IT" sz="16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it-IT" sz="1600" b="0" i="0" u="none" strike="noStrike" dirty="0">
                <a:solidFill>
                  <a:schemeClr val="tx1"/>
                </a:solidFill>
                <a:effectLst/>
                <a:latin typeface="+mn-lt"/>
              </a:rPr>
              <a:t>29 agosto 1866; mentre ag</a:t>
            </a:r>
            <a:r>
              <a:rPr lang="it-IT" sz="1600" dirty="0">
                <a:solidFill>
                  <a:schemeClr val="tx1"/>
                </a:solidFill>
                <a:latin typeface="+mn-lt"/>
              </a:rPr>
              <a:t>ente lo troviamo, tra le altre, in: ‘</a:t>
            </a:r>
            <a:r>
              <a:rPr lang="it-IT" sz="1600" b="0" i="0" u="none" strike="noStrike" dirty="0">
                <a:solidFill>
                  <a:schemeClr val="tx1"/>
                </a:solidFill>
                <a:effectLst/>
                <a:latin typeface="+mn-lt"/>
              </a:rPr>
              <a:t>Gli </a:t>
            </a:r>
            <a:r>
              <a:rPr lang="it-IT" sz="1600" b="1" i="0" u="none" strike="noStrike" dirty="0">
                <a:effectLst/>
                <a:latin typeface="+mn-lt"/>
              </a:rPr>
              <a:t>Agenti</a:t>
            </a:r>
            <a:r>
              <a:rPr lang="it-IT" sz="1600" b="0" i="0" u="none" strike="noStrike" dirty="0">
                <a:effectLst/>
                <a:latin typeface="+mn-lt"/>
              </a:rPr>
              <a:t> </a:t>
            </a:r>
            <a:r>
              <a:rPr lang="it-IT" sz="1600" b="0" i="0" u="none" strike="noStrike" dirty="0">
                <a:solidFill>
                  <a:schemeClr val="tx1"/>
                </a:solidFill>
                <a:effectLst/>
                <a:latin typeface="+mn-lt"/>
              </a:rPr>
              <a:t>delle Tasse..’ </a:t>
            </a:r>
            <a:r>
              <a:rPr lang="it-IT" sz="1600" dirty="0">
                <a:solidFill>
                  <a:schemeClr val="tx1"/>
                </a:solidFill>
                <a:latin typeface="+mn-lt"/>
              </a:rPr>
              <a:t>nel decreto n. 3201 dell’</a:t>
            </a:r>
            <a:r>
              <a:rPr lang="it-IT" sz="1600" b="0" i="0" u="none" strike="noStrike" dirty="0">
                <a:solidFill>
                  <a:schemeClr val="tx1"/>
                </a:solidFill>
                <a:effectLst/>
                <a:latin typeface="+mn-lt"/>
              </a:rPr>
              <a:t> 8 settembre 1866. Nel medesimo decreto regio ci s’imbatte più volte in ricevuta come ad esempio in : ‘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rilasciata una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ricevuta</a:t>
            </a:r>
            <a:r>
              <a:rPr lang="it-IT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staccata da registro..’ in riferimento ai versamenti dovuti dai cittadini. Anche riscossione, attinente ai vari pagamenti richiesti, è rintracciabile in : ‘… i procederà alla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riscossione</a:t>
            </a:r>
            <a:r>
              <a:rPr lang="it-IT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colle forme coattive</a:t>
            </a:r>
            <a:r>
              <a:rPr lang="it-IT" sz="1600" kern="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</a:rPr>
              <a:t>..’. Con lo stesso principio legislativo si rinviene versamento come in: ‘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All'atto del primo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versamento</a:t>
            </a:r>
            <a:r>
              <a:rPr lang="it-IT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sarà rilasciata…’, oltre che provinciale inerente alla direzione che si occupa della riscossione dei pagamenti : ‘Direttore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Provinciale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delle Tasse fatte le occorrenti…’.</a:t>
            </a:r>
            <a:endParaRPr lang="it-IT"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Immagine 3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307D1307-A3F4-1E54-2050-EFCB4C98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462" y="601808"/>
            <a:ext cx="5719881" cy="36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47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522C53-280F-C2EC-B2FC-D9C78D74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2" y="4017999"/>
            <a:ext cx="11767279" cy="2709034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/>
                </a:solidFill>
                <a:latin typeface="+mn-lt"/>
              </a:rPr>
              <a:t>Il topic 4 è quasi interamente estratto dal decreto, questa volta ministeriale e non regio, n.</a:t>
            </a:r>
            <a:r>
              <a:rPr lang="it-IT" sz="1600" b="0" i="0" u="none" strike="noStrike" dirty="0">
                <a:solidFill>
                  <a:schemeClr val="tx1"/>
                </a:solidFill>
                <a:effectLst/>
                <a:latin typeface="+mn-lt"/>
              </a:rPr>
              <a:t> 769 del 19 aprile 1872. Partendo dalla parola banca questa è rintracciabile in diversi passaggi del decreto ed è quasi sempre coerentemente legata ai diktat del ministero delle finanze, per esempio : ‘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Direzione generale della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Banca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Nazionale…’. I termini cartella e rendita sono spesso rinvenute all’interno degli stessi periodi e fanno riferimento alle obbligazioni da presentare agl’istituti bancari come in: ‘dichiarate le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cartelle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di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rendita</a:t>
            </a:r>
            <a:r>
              <a:rPr lang="it-IT" sz="1600" kern="0" dirty="0">
                <a:effectLst/>
                <a:latin typeface="+mn-lt"/>
                <a:ea typeface="Times New Roman" panose="02020603050405020304" pitchFamily="18" charset="0"/>
              </a:rPr>
              <a:t>..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’. Come nei topic precedenti, il vocabolo direzione viene inserito più volte teso </a:t>
            </a:r>
            <a:r>
              <a:rPr lang="it-IT" sz="1600" kern="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</a:rPr>
              <a:t>ad indicare un determinato ente statale, in questo specifico caso : ‘..a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lla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Direzione</a:t>
            </a:r>
            <a:r>
              <a:rPr lang="it-IT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generale del Debito pubblico ..’. </a:t>
            </a:r>
            <a:r>
              <a:rPr lang="it-IT" sz="1600" kern="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</a:rPr>
              <a:t>Accompagnato a rendita si trova frequentemente sia il sostantivo frazione in relazione al calcolo obbligazionistico : ‘..nella d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istinta risulterà dovuta una</a:t>
            </a:r>
            <a:r>
              <a:rPr lang="it-IT" sz="16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frazione 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inferiore a…’, che il sostantivo          consolidato : ‘ .. della rendita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consolidata</a:t>
            </a:r>
            <a:r>
              <a:rPr lang="it-IT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spettantegli in cambio…’, sempre all’interno del medesimo decreto. Infine </a:t>
            </a:r>
            <a:r>
              <a:rPr lang="it-IT" sz="1600" kern="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</a:rPr>
              <a:t>si trovano s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tabilimento che è abbinato quasi sempre a banca/banche : ‘…fatta dagli stessi </a:t>
            </a:r>
            <a:r>
              <a:rPr lang="it-IT" sz="1600" b="1" kern="0" dirty="0">
                <a:effectLst/>
                <a:latin typeface="+mn-lt"/>
                <a:ea typeface="Times New Roman" panose="02020603050405020304" pitchFamily="18" charset="0"/>
              </a:rPr>
              <a:t>Stabilimenti</a:t>
            </a:r>
            <a:r>
              <a:rPr lang="it-IT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delle Banche che ritirarono</a:t>
            </a:r>
            <a:r>
              <a:rPr lang="it-IT" sz="1600" kern="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</a:rPr>
              <a:t>…’; e portatore legato al già citato ‘consolidato’ contenuto in : ‘…</a:t>
            </a:r>
            <a:r>
              <a:rPr lang="it-IT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al portatore di Consolidato 5 per cento</a:t>
            </a:r>
            <a:r>
              <a:rPr lang="it-IT" sz="1600" kern="0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</a:rPr>
              <a:t>…’.</a:t>
            </a:r>
            <a:endParaRPr lang="it-IT"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Immagine 3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5C287E00-7B83-ADF8-1C0C-E93507CD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258" y="457001"/>
            <a:ext cx="5364959" cy="338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23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B301C1-6A6E-0134-C1C7-D666EF6A426D}"/>
              </a:ext>
            </a:extLst>
          </p:cNvPr>
          <p:cNvSpPr txBox="1"/>
          <p:nvPr/>
        </p:nvSpPr>
        <p:spPr>
          <a:xfrm>
            <a:off x="1988695" y="2860113"/>
            <a:ext cx="8214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chemeClr val="accent1"/>
                </a:solidFill>
              </a:rPr>
              <a:t>GRAZIE PER L’ATTENZIONE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BFA8B55-462E-7ADC-4EC8-F628FF520F5D}"/>
              </a:ext>
            </a:extLst>
          </p:cNvPr>
          <p:cNvCxnSpPr/>
          <p:nvPr/>
        </p:nvCxnSpPr>
        <p:spPr>
          <a:xfrm>
            <a:off x="1888761" y="3747541"/>
            <a:ext cx="8109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4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6475A0-0A97-2A9F-B762-D358396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87" y="602267"/>
            <a:ext cx="10075880" cy="1236132"/>
          </a:xfrm>
        </p:spPr>
        <p:txBody>
          <a:bodyPr>
            <a:noAutofit/>
          </a:bodyPr>
          <a:lstStyle/>
          <a:p>
            <a:r>
              <a:rPr lang="it-IT" sz="3200" b="1" kern="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 sfide </a:t>
            </a:r>
            <a:r>
              <a:rPr lang="it-IT" sz="3200" b="1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3200" b="1" kern="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conomiche del nuovo Regno d’Italia</a:t>
            </a:r>
            <a:br>
              <a:rPr lang="it-IT" sz="3200" kern="100" dirty="0">
                <a:solidFill>
                  <a:srgbClr val="111111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it-IT" sz="32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E85394-6C77-8A88-D1AE-99F1EBA1F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581" y="1574800"/>
            <a:ext cx="6257685" cy="4873798"/>
          </a:xfrm>
        </p:spPr>
        <p:txBody>
          <a:bodyPr>
            <a:normAutofit fontScale="92500"/>
          </a:bodyPr>
          <a:lstStyle/>
          <a:p>
            <a:r>
              <a:rPr lang="it-IT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Durante il periodo dal 1866 al 1872, lo Stato italiano ha affrontato la sfida di costruire una finanza pubblica solida e affidabile, essenziale per dimostrare la stabilità del nuovo Regno d’Italia agli occhi dei cittadini e delle potenze straniere.</a:t>
            </a:r>
            <a:r>
              <a:rPr lang="it-IT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Quintino Sella, ministro delle Finanze in quegli anni, sottolineò l’importanza di soddisfare i bisogni di civiltà e progresso, aggravati dallo scoppio della terza guerra d’indipendenza nel 1866, che emergevano da tutte le parti della popolazione italiana. In questo contesto, il governo italiano decise di emettere titoli di stato e obbligazioni per finanziare le spese necessarie a provvedere ai bisogni dell’incivilimento e del progresso. Questo includeva investimenti in infrastrutture come ferrovie e industrie, che erano cruciali per la modernizzazione e l’unificazione economica del paese.</a:t>
            </a:r>
          </a:p>
          <a:p>
            <a:endParaRPr lang="it-IT" dirty="0"/>
          </a:p>
        </p:txBody>
      </p:sp>
      <p:pic>
        <p:nvPicPr>
          <p:cNvPr id="6" name="Immagine 5" descr="Immagine che contiene dipinto, battaglia, Violenza, aria aperta&#10;&#10;Descrizione generata automaticamente">
            <a:extLst>
              <a:ext uri="{FF2B5EF4-FFF2-40B4-BE49-F238E27FC236}">
                <a16:creationId xmlns:a16="http://schemas.microsoft.com/office/drawing/2014/main" id="{F828B861-1DEC-9374-0459-F83424FEF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4266" y="1406940"/>
            <a:ext cx="3810001" cy="2415552"/>
          </a:xfrm>
          <a:prstGeom prst="rect">
            <a:avLst/>
          </a:prstGeom>
        </p:spPr>
      </p:pic>
      <p:pic>
        <p:nvPicPr>
          <p:cNvPr id="9" name="Immagine 8" descr="Immagine che contiene dipinto, Viso umano, disegno, Arti visive&#10;&#10;Descrizione generata automaticamente">
            <a:extLst>
              <a:ext uri="{FF2B5EF4-FFF2-40B4-BE49-F238E27FC236}">
                <a16:creationId xmlns:a16="http://schemas.microsoft.com/office/drawing/2014/main" id="{D72E0E07-AB64-F909-C46D-CB9270E1C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35528" y="4002842"/>
            <a:ext cx="3810001" cy="22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F32AB40A-1D8B-1451-1319-7911D1F47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822118"/>
              </p:ext>
            </p:extLst>
          </p:nvPr>
        </p:nvGraphicFramePr>
        <p:xfrm>
          <a:off x="2032000" y="1424066"/>
          <a:ext cx="8128000" cy="5111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1FE469-7E1E-F30C-56A5-E2DB591468FE}"/>
              </a:ext>
            </a:extLst>
          </p:cNvPr>
          <p:cNvSpPr txBox="1"/>
          <p:nvPr/>
        </p:nvSpPr>
        <p:spPr>
          <a:xfrm>
            <a:off x="2497393" y="774573"/>
            <a:ext cx="6015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                  </a:t>
            </a:r>
            <a:r>
              <a:rPr lang="it-IT" sz="2800" b="1" dirty="0">
                <a:solidFill>
                  <a:schemeClr val="accent1"/>
                </a:solidFill>
              </a:rPr>
              <a:t>Le sfide post-unificazione</a:t>
            </a:r>
          </a:p>
        </p:txBody>
      </p:sp>
    </p:spTree>
    <p:extLst>
      <p:ext uri="{BB962C8B-B14F-4D97-AF65-F5344CB8AC3E}">
        <p14:creationId xmlns:p14="http://schemas.microsoft.com/office/powerpoint/2010/main" val="326330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5DC4DBF-70FF-FFF9-6F5A-99816410E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240752"/>
              </p:ext>
            </p:extLst>
          </p:nvPr>
        </p:nvGraphicFramePr>
        <p:xfrm>
          <a:off x="2032000" y="419725"/>
          <a:ext cx="8128000" cy="55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BD32C6-EFCF-45FE-B8DA-89FEAFEF80FD}"/>
              </a:ext>
            </a:extLst>
          </p:cNvPr>
          <p:cNvSpPr txBox="1"/>
          <p:nvPr/>
        </p:nvSpPr>
        <p:spPr>
          <a:xfrm>
            <a:off x="2140155" y="675274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kern="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ruolo della Banca Nazionale nel Regno d’Italia</a:t>
            </a:r>
            <a:endParaRPr lang="it-IT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6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5DA571-944B-5A1B-E580-0B09D45ADF0E}"/>
              </a:ext>
            </a:extLst>
          </p:cNvPr>
          <p:cNvSpPr txBox="1"/>
          <p:nvPr/>
        </p:nvSpPr>
        <p:spPr>
          <a:xfrm>
            <a:off x="1541591" y="715318"/>
            <a:ext cx="880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kern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Banca Nazionale del Regno d’Italia : Pillole Storiche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542AA28-10C4-E34D-B114-07F9E7A7E03C}"/>
              </a:ext>
            </a:extLst>
          </p:cNvPr>
          <p:cNvSpPr txBox="1">
            <a:spLocks/>
          </p:cNvSpPr>
          <p:nvPr/>
        </p:nvSpPr>
        <p:spPr>
          <a:xfrm>
            <a:off x="432619" y="1527727"/>
            <a:ext cx="9911099" cy="52646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it-IT" dirty="0"/>
          </a:p>
          <a:p>
            <a:pPr lvl="1"/>
            <a:r>
              <a:rPr lang="it-IT" dirty="0"/>
              <a:t>La Banca Nazionale del Regno d’Italia è un i</a:t>
            </a:r>
            <a:r>
              <a:rPr lang="it-IT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stituto di 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credito</a:t>
            </a:r>
            <a:r>
              <a:rPr lang="it-IT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 sorto subito dopo il 1860 per trasformazione della Banca nazionale sarda.</a:t>
            </a:r>
            <a:endParaRPr lang="it-IT" dirty="0"/>
          </a:p>
          <a:p>
            <a:pPr lvl="1"/>
            <a:r>
              <a:rPr lang="it-IT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Quest’ultima ha infatti inglobato le pre-esistenti</a:t>
            </a:r>
            <a:r>
              <a:rPr lang="it-IT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 Banca di Parma e la Banca delle Quattro Legazioni di Bologna estendendo la sua attività anche all’Italia centrale e meridionale a cavallo dell’unificazione del 1861.</a:t>
            </a:r>
          </a:p>
          <a:p>
            <a:pPr lvl="1"/>
            <a:r>
              <a:rPr lang="it-IT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Dopo la dichiarazione di guerra dell’Italia all’Austria, nel contesto della terza guerra d’indipendenza italiana, nel 1866 ebbe il privilegio del corso forzoso dei suoi biglietti.</a:t>
            </a:r>
          </a:p>
          <a:p>
            <a:pPr lvl="1"/>
            <a:r>
              <a:rPr lang="it-IT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La Banca nazionale venne quindi obbligata dal tesoro a concedere un mutuo di 250 milioni di lire in cambio della non convertibilità della moneta emessa dalla stessa banca nell’equivalente di un metallo prezioso.</a:t>
            </a:r>
          </a:p>
          <a:p>
            <a:pPr lvl="1"/>
            <a:r>
              <a:rPr lang="it-IT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Questo scambio diede il via ad una sproporzionata espansione della circolazione monetaria.</a:t>
            </a:r>
          </a:p>
          <a:p>
            <a:pPr lvl="1"/>
            <a:endParaRPr lang="it-IT" dirty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lvl="1"/>
            <a:endParaRPr lang="it-IT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72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7EEABA-B89B-FEEC-CB8B-D952F0E99689}"/>
              </a:ext>
            </a:extLst>
          </p:cNvPr>
          <p:cNvSpPr txBox="1"/>
          <p:nvPr/>
        </p:nvSpPr>
        <p:spPr>
          <a:xfrm>
            <a:off x="2445895" y="1193484"/>
            <a:ext cx="730021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kern="0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Come si finanzia una guerra</a:t>
            </a:r>
            <a:endParaRPr lang="it-IT" sz="4400" kern="100" dirty="0">
              <a:solidFill>
                <a:schemeClr val="accent1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38001B-F3C2-6716-6195-17B77634AE09}"/>
              </a:ext>
            </a:extLst>
          </p:cNvPr>
          <p:cNvSpPr txBox="1"/>
          <p:nvPr/>
        </p:nvSpPr>
        <p:spPr>
          <a:xfrm>
            <a:off x="801329" y="2556387"/>
            <a:ext cx="105893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Durante la Terza Guerra d'Indipendenza lo stato italiano adottò diverse strategie per finanziare lo sforzo bellico.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Prestiti di guerra</a:t>
            </a:r>
            <a:r>
              <a:rPr lang="it-IT" dirty="0"/>
              <a:t>: Il governo emise obbligazioni e altri titoli di debito per raccogliere fondi direttamente dai cittadini. Questo metodo permetteva allo Stato di ottenere rapidamente liquidità necessaria per sostenere le spese militari.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Aumenti delle tasse</a:t>
            </a:r>
            <a:r>
              <a:rPr lang="it-IT" dirty="0"/>
              <a:t>: Vi furono incrementi delle imposte esistenti e l'introduzione di nuove tasse per aumentare le entrate fiscali.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Emissione di moneta</a:t>
            </a:r>
            <a:r>
              <a:rPr lang="it-IT" dirty="0"/>
              <a:t>: Lo Stato aumentò la quantità di moneta in circolazione. Questa pratica poteva portare a inflazione, ma era una soluzione a breve termine per ottenere fondi immediati.</a:t>
            </a:r>
          </a:p>
        </p:txBody>
      </p:sp>
    </p:spTree>
    <p:extLst>
      <p:ext uri="{BB962C8B-B14F-4D97-AF65-F5344CB8AC3E}">
        <p14:creationId xmlns:p14="http://schemas.microsoft.com/office/powerpoint/2010/main" val="112827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63F2FD-0DCC-E869-19CC-A1D0FB36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39" y="818414"/>
            <a:ext cx="9568922" cy="761486"/>
          </a:xfrm>
        </p:spPr>
        <p:txBody>
          <a:bodyPr>
            <a:noAutofit/>
          </a:bodyPr>
          <a:lstStyle/>
          <a:p>
            <a:pPr algn="ctr"/>
            <a:r>
              <a:rPr lang="it-IT" sz="3600" b="1" dirty="0"/>
              <a:t>D</a:t>
            </a:r>
            <a:r>
              <a:rPr lang="it-IT" sz="3600" b="1" i="0" dirty="0">
                <a:solidFill>
                  <a:schemeClr val="accent1"/>
                </a:solidFill>
                <a:effectLst/>
              </a:rPr>
              <a:t>all’analisi storica all’analisi </a:t>
            </a:r>
            <a:r>
              <a:rPr lang="it-IT" sz="3600" b="1" dirty="0"/>
              <a:t>t</a:t>
            </a:r>
            <a:r>
              <a:rPr lang="it-IT" sz="3600" b="1" i="0" dirty="0">
                <a:solidFill>
                  <a:schemeClr val="accent1"/>
                </a:solidFill>
                <a:effectLst/>
              </a:rPr>
              <a:t>estuale</a:t>
            </a:r>
            <a:br>
              <a:rPr lang="it-IT" sz="36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</a:rPr>
            </a:br>
            <a:endParaRPr lang="it-IT" sz="3600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EA306-D649-0B34-3DA2-7A579A5D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39" y="1579900"/>
            <a:ext cx="9568922" cy="1348720"/>
          </a:xfrm>
        </p:spPr>
        <p:txBody>
          <a:bodyPr/>
          <a:lstStyle/>
          <a:p>
            <a:pPr marL="45720" indent="0">
              <a:buNone/>
            </a:pPr>
            <a:r>
              <a:rPr lang="it-IT" dirty="0">
                <a:solidFill>
                  <a:schemeClr val="tx1"/>
                </a:solidFill>
                <a:latin typeface="+mn-lt"/>
              </a:rPr>
              <a:t>Grazie all’esplorazione dei dati e delle dinamiche storiche che ci hanno fornito un contesto significativo, ora,  possiamo procedere allo studio dell’analisi testuale,  avendo come focus principale l’analisi del linguaggio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Immagine 5" descr="Immagine che contiene testo, diagramma, Piano, Carattere&#10;&#10;Descrizione generata automaticamente">
            <a:extLst>
              <a:ext uri="{FF2B5EF4-FFF2-40B4-BE49-F238E27FC236}">
                <a16:creationId xmlns:a16="http://schemas.microsoft.com/office/drawing/2014/main" id="{A7BD07BA-9675-BD2B-807A-03B92EFE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27721" y="2928620"/>
            <a:ext cx="5748988" cy="33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6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90910-BE3D-C80A-4904-F9779090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47" y="602302"/>
            <a:ext cx="10245706" cy="1400530"/>
          </a:xfrm>
        </p:spPr>
        <p:txBody>
          <a:bodyPr/>
          <a:lstStyle/>
          <a:p>
            <a:pPr algn="ctr"/>
            <a:r>
              <a:rPr lang="it-IT" sz="3200" b="1" i="0" dirty="0" err="1">
                <a:effectLst/>
                <a:latin typeface="-apple-system"/>
              </a:rPr>
              <a:t>Bag</a:t>
            </a:r>
            <a:r>
              <a:rPr lang="it-IT" sz="3200" b="1" i="0" dirty="0">
                <a:effectLst/>
                <a:latin typeface="-apple-system"/>
              </a:rPr>
              <a:t> of Words</a:t>
            </a:r>
            <a:endParaRPr lang="it-IT" sz="32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F669D4-21CA-126E-118D-5DD4F837EEB6}"/>
              </a:ext>
            </a:extLst>
          </p:cNvPr>
          <p:cNvSpPr txBox="1"/>
          <p:nvPr/>
        </p:nvSpPr>
        <p:spPr>
          <a:xfrm>
            <a:off x="2371711" y="2281511"/>
            <a:ext cx="74485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it-IT" sz="2000" dirty="0"/>
              <a:t>IMPORTAZIONE ARTICOLI</a:t>
            </a:r>
          </a:p>
          <a:p>
            <a:pPr marL="342900" indent="-342900" algn="ctr">
              <a:buFontTx/>
              <a:buChar char="-"/>
            </a:pPr>
            <a:endParaRPr lang="it-IT" sz="2000" dirty="0"/>
          </a:p>
          <a:p>
            <a:pPr marL="342900" indent="-342900" algn="ctr">
              <a:buFontTx/>
              <a:buChar char="-"/>
            </a:pPr>
            <a:r>
              <a:rPr lang="it-IT" sz="2000" dirty="0"/>
              <a:t>LEMMATIZZAZIONE</a:t>
            </a:r>
          </a:p>
          <a:p>
            <a:pPr algn="ctr"/>
            <a:endParaRPr lang="it-IT" sz="2000" dirty="0"/>
          </a:p>
          <a:p>
            <a:pPr marL="342900" indent="-342900" algn="ctr">
              <a:buFontTx/>
              <a:buChar char="-"/>
            </a:pPr>
            <a:r>
              <a:rPr lang="it-IT" sz="2000" dirty="0"/>
              <a:t>TOKENIZZAZIONE</a:t>
            </a:r>
          </a:p>
          <a:p>
            <a:pPr marL="342900" indent="-342900" algn="ctr">
              <a:buFontTx/>
              <a:buChar char="-"/>
            </a:pPr>
            <a:endParaRPr lang="it-IT" sz="2000" dirty="0"/>
          </a:p>
          <a:p>
            <a:pPr marL="342900" indent="-342900" algn="ctr">
              <a:buFontTx/>
              <a:buChar char="-"/>
            </a:pPr>
            <a:r>
              <a:rPr lang="it-IT" sz="2000" dirty="0"/>
              <a:t>RIMOZIONE STOPWORDS</a:t>
            </a:r>
          </a:p>
          <a:p>
            <a:pPr marL="342900" indent="-342900" algn="ctr">
              <a:buFontTx/>
              <a:buChar char="-"/>
            </a:pPr>
            <a:endParaRPr lang="it-IT" sz="2000" dirty="0"/>
          </a:p>
          <a:p>
            <a:pPr marL="342900" indent="-342900" algn="ctr">
              <a:buFontTx/>
              <a:buChar char="-"/>
            </a:pPr>
            <a:r>
              <a:rPr lang="it-IT" sz="2000" dirty="0"/>
              <a:t>RIMOZIONE PAROLE SBAGLIATE</a:t>
            </a:r>
          </a:p>
          <a:p>
            <a:pPr marL="342900" indent="-342900" algn="ctr">
              <a:buFontTx/>
              <a:buChar char="-"/>
            </a:pPr>
            <a:endParaRPr lang="it-IT" sz="2000" dirty="0"/>
          </a:p>
          <a:p>
            <a:pPr marL="342900" indent="-342900" algn="ctr">
              <a:buFontTx/>
              <a:buChar char="-"/>
            </a:pPr>
            <a:r>
              <a:rPr lang="it-IT" sz="2000" dirty="0"/>
              <a:t>VOCABOLARIO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882160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1086</TotalTime>
  <Words>1858</Words>
  <Application>Microsoft Office PowerPoint</Application>
  <PresentationFormat>Widescreen</PresentationFormat>
  <Paragraphs>76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-apple-system</vt:lpstr>
      <vt:lpstr>Aptos</vt:lpstr>
      <vt:lpstr>Arial</vt:lpstr>
      <vt:lpstr>Calibri</vt:lpstr>
      <vt:lpstr>Corbel</vt:lpstr>
      <vt:lpstr>Courier New</vt:lpstr>
      <vt:lpstr>Roboto</vt:lpstr>
      <vt:lpstr>Times New Roman</vt:lpstr>
      <vt:lpstr>Wingdings</vt:lpstr>
      <vt:lpstr>Base</vt:lpstr>
      <vt:lpstr>Le parole dell’Economia di guerra</vt:lpstr>
      <vt:lpstr> INTRODUZIONE</vt:lpstr>
      <vt:lpstr>Le sfide economiche del nuovo Regno d’Italia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Dall’analisi storica all’analisi testuale </vt:lpstr>
      <vt:lpstr>Bag of Words</vt:lpstr>
      <vt:lpstr>Presentazione standard di PowerPoint</vt:lpstr>
      <vt:lpstr>Presentazione standard di PowerPoint</vt:lpstr>
      <vt:lpstr>Presentazione standard di PowerPoint</vt:lpstr>
      <vt:lpstr>Bar Plot del vocabolario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Topic Modeling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“TESORI NASCOSTI NEI TESTI:      Un’Analisi di Text Mining della Finanza Pubblica Italiana (1866-1872)” </dc:title>
  <dc:creator>Renato Morone</dc:creator>
  <cp:lastModifiedBy>NICOLA SCOGNAMIGLIO</cp:lastModifiedBy>
  <cp:revision>17</cp:revision>
  <dcterms:created xsi:type="dcterms:W3CDTF">2024-05-25T14:39:00Z</dcterms:created>
  <dcterms:modified xsi:type="dcterms:W3CDTF">2024-05-30T11:05:00Z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2024-05-28T10:14:05Z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6624a8cf-041c-448d-8ce2-9d9c50bd1998</vt:lpwstr>
  </property>
  <property fmtid="{D5CDD505-2E9C-101B-9397-08002B2CF9AE}" pid="9" name="MSIP_Label_2ad0b24d-6422-44b0-b3de-abb3a9e8c81a_ContentBits">
    <vt:lpwstr>0</vt:lpwstr>
  </property>
</Properties>
</file>