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92A9B9"/>
    <a:srgbClr val="618197"/>
    <a:srgbClr val="6F6F74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90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03.11.2023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21AEC73-6777-137B-0FFF-B6657A2FBEA1}"/>
              </a:ext>
            </a:extLst>
          </p:cNvPr>
          <p:cNvSpPr/>
          <p:nvPr/>
        </p:nvSpPr>
        <p:spPr>
          <a:xfrm>
            <a:off x="1343502" y="676275"/>
            <a:ext cx="8450546" cy="4265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322535C-6008-68DD-C1AB-F2BEF09E9EA0}"/>
              </a:ext>
            </a:extLst>
          </p:cNvPr>
          <p:cNvSpPr/>
          <p:nvPr/>
        </p:nvSpPr>
        <p:spPr>
          <a:xfrm>
            <a:off x="3529408" y="748692"/>
            <a:ext cx="4479176" cy="4109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E553C616-73FD-6318-F2C6-0965163FCBEB}"/>
              </a:ext>
            </a:extLst>
          </p:cNvPr>
          <p:cNvCxnSpPr>
            <a:cxnSpLocks/>
          </p:cNvCxnSpPr>
          <p:nvPr/>
        </p:nvCxnSpPr>
        <p:spPr>
          <a:xfrm>
            <a:off x="6408420" y="1175986"/>
            <a:ext cx="0" cy="36817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BFDE0BF3-6081-3CF6-2D5C-7525AC1A2AF2}"/>
              </a:ext>
            </a:extLst>
          </p:cNvPr>
          <p:cNvSpPr/>
          <p:nvPr/>
        </p:nvSpPr>
        <p:spPr>
          <a:xfrm>
            <a:off x="1819997" y="748692"/>
            <a:ext cx="1639648" cy="4109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65D75A-A4FA-4E7E-4AC5-141CF86F872D}"/>
              </a:ext>
            </a:extLst>
          </p:cNvPr>
          <p:cNvSpPr txBox="1"/>
          <p:nvPr/>
        </p:nvSpPr>
        <p:spPr>
          <a:xfrm>
            <a:off x="2026135" y="749958"/>
            <a:ext cx="1372385" cy="3463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de-AT" dirty="0"/>
              <a:t>Clustering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93B23D-1A42-CE68-DF4B-63393328CA93}"/>
              </a:ext>
            </a:extLst>
          </p:cNvPr>
          <p:cNvSpPr/>
          <p:nvPr/>
        </p:nvSpPr>
        <p:spPr>
          <a:xfrm>
            <a:off x="1631084" y="1531438"/>
            <a:ext cx="6979514" cy="806594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53B353A-3B26-5219-DB02-02424A2A3C5B}"/>
              </a:ext>
            </a:extLst>
          </p:cNvPr>
          <p:cNvSpPr/>
          <p:nvPr/>
        </p:nvSpPr>
        <p:spPr>
          <a:xfrm>
            <a:off x="1629453" y="2403708"/>
            <a:ext cx="6952767" cy="1426199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E226BE1-0135-51C7-C22C-513E80F39644}"/>
              </a:ext>
            </a:extLst>
          </p:cNvPr>
          <p:cNvSpPr/>
          <p:nvPr/>
        </p:nvSpPr>
        <p:spPr>
          <a:xfrm>
            <a:off x="1614040" y="3895583"/>
            <a:ext cx="6979514" cy="879734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079A920-1A34-64FA-B26B-6906DA235A7F}"/>
              </a:ext>
            </a:extLst>
          </p:cNvPr>
          <p:cNvSpPr txBox="1"/>
          <p:nvPr/>
        </p:nvSpPr>
        <p:spPr>
          <a:xfrm rot="16200000">
            <a:off x="1138200" y="1736741"/>
            <a:ext cx="87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/>
              <a:t>Training Data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5D00F2C-6810-73BD-A254-A681B1834BA1}"/>
              </a:ext>
            </a:extLst>
          </p:cNvPr>
          <p:cNvSpPr txBox="1"/>
          <p:nvPr/>
        </p:nvSpPr>
        <p:spPr>
          <a:xfrm rot="16200000">
            <a:off x="1034780" y="2913787"/>
            <a:ext cx="111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err="1"/>
              <a:t>Pre</a:t>
            </a:r>
            <a:r>
              <a:rPr lang="de-AT" sz="1200" dirty="0"/>
              <a:t>-</a:t>
            </a:r>
          </a:p>
          <a:p>
            <a:pPr algn="ctr"/>
            <a:r>
              <a:rPr lang="de-AT" sz="1200" dirty="0"/>
              <a:t>Processing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24AC932-B0D7-2132-2FB1-F97618E76891}"/>
              </a:ext>
            </a:extLst>
          </p:cNvPr>
          <p:cNvSpPr txBox="1"/>
          <p:nvPr/>
        </p:nvSpPr>
        <p:spPr>
          <a:xfrm rot="16200000">
            <a:off x="1039600" y="4102083"/>
            <a:ext cx="106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Algorithm</a:t>
            </a:r>
            <a:endParaRPr lang="de-AT" sz="12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4AB1EF-C6CE-E2DB-5E90-3B696CF0F443}"/>
              </a:ext>
            </a:extLst>
          </p:cNvPr>
          <p:cNvSpPr/>
          <p:nvPr/>
        </p:nvSpPr>
        <p:spPr>
          <a:xfrm>
            <a:off x="2100602" y="1590585"/>
            <a:ext cx="998354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Clustering Dataset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9A29E12-9524-E511-0598-1E500A482589}"/>
              </a:ext>
            </a:extLst>
          </p:cNvPr>
          <p:cNvSpPr txBox="1"/>
          <p:nvPr/>
        </p:nvSpPr>
        <p:spPr>
          <a:xfrm>
            <a:off x="4494336" y="748692"/>
            <a:ext cx="244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Supervised</a:t>
            </a:r>
            <a:r>
              <a:rPr lang="de-AT" dirty="0"/>
              <a:t> Learning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E211974D-1AEA-7C2D-865D-F48862F48091}"/>
              </a:ext>
            </a:extLst>
          </p:cNvPr>
          <p:cNvSpPr/>
          <p:nvPr/>
        </p:nvSpPr>
        <p:spPr>
          <a:xfrm>
            <a:off x="1884933" y="2932207"/>
            <a:ext cx="714846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Mean-</a:t>
            </a:r>
            <a:r>
              <a:rPr lang="de-AT" sz="1000" dirty="0" err="1"/>
              <a:t>Imput</a:t>
            </a:r>
            <a:r>
              <a:rPr lang="de-AT" sz="1000" dirty="0"/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7D2C3A6-D64E-7F69-791A-835B8437ECD1}"/>
              </a:ext>
            </a:extLst>
          </p:cNvPr>
          <p:cNvSpPr/>
          <p:nvPr/>
        </p:nvSpPr>
        <p:spPr>
          <a:xfrm>
            <a:off x="2683674" y="2932207"/>
            <a:ext cx="714846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-1-Imput.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371B311-8D9C-9F38-26B6-F8E3CE77AF7F}"/>
              </a:ext>
            </a:extLst>
          </p:cNvPr>
          <p:cNvSpPr/>
          <p:nvPr/>
        </p:nvSpPr>
        <p:spPr>
          <a:xfrm>
            <a:off x="1884935" y="3357146"/>
            <a:ext cx="714846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UMAP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EFC37182-586F-B266-B9E0-6B5F64A27227}"/>
              </a:ext>
            </a:extLst>
          </p:cNvPr>
          <p:cNvSpPr/>
          <p:nvPr/>
        </p:nvSpPr>
        <p:spPr>
          <a:xfrm>
            <a:off x="2683674" y="3357146"/>
            <a:ext cx="714846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Non-UMAP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D384449-41C2-143F-3BB1-B395C844C66E}"/>
              </a:ext>
            </a:extLst>
          </p:cNvPr>
          <p:cNvSpPr/>
          <p:nvPr/>
        </p:nvSpPr>
        <p:spPr>
          <a:xfrm>
            <a:off x="1884933" y="4046052"/>
            <a:ext cx="714846" cy="537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GMM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D34C8DEE-5B51-C613-2372-7100B8000193}"/>
              </a:ext>
            </a:extLst>
          </p:cNvPr>
          <p:cNvSpPr/>
          <p:nvPr/>
        </p:nvSpPr>
        <p:spPr>
          <a:xfrm>
            <a:off x="2683674" y="4046052"/>
            <a:ext cx="714846" cy="537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K-</a:t>
            </a:r>
            <a:r>
              <a:rPr lang="de-AT" sz="1000" dirty="0" err="1"/>
              <a:t>Means</a:t>
            </a:r>
            <a:endParaRPr lang="de-AT" sz="1000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CA6E6C8-CBED-378D-E15A-4B762E3EC079}"/>
              </a:ext>
            </a:extLst>
          </p:cNvPr>
          <p:cNvSpPr/>
          <p:nvPr/>
        </p:nvSpPr>
        <p:spPr>
          <a:xfrm>
            <a:off x="3605317" y="1590585"/>
            <a:ext cx="661646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Test Blocks</a:t>
            </a:r>
          </a:p>
          <a:p>
            <a:pPr algn="ctr"/>
            <a:r>
              <a:rPr lang="de-AT" sz="1000" dirty="0"/>
              <a:t>Dataset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D6D364A-BF6F-7A5C-3641-85B6A3A8FE0A}"/>
              </a:ext>
            </a:extLst>
          </p:cNvPr>
          <p:cNvSpPr/>
          <p:nvPr/>
        </p:nvSpPr>
        <p:spPr>
          <a:xfrm>
            <a:off x="4334253" y="1590585"/>
            <a:ext cx="905976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Test Blocks Dataset + Cluster Information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4E0DA29-1B57-2F92-8337-CAD0277A3B22}"/>
              </a:ext>
            </a:extLst>
          </p:cNvPr>
          <p:cNvSpPr/>
          <p:nvPr/>
        </p:nvSpPr>
        <p:spPr>
          <a:xfrm>
            <a:off x="3812985" y="4046052"/>
            <a:ext cx="726675" cy="537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Random Forest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03194F6-C5E7-9EB4-E0AF-ABF1437A28A3}"/>
              </a:ext>
            </a:extLst>
          </p:cNvPr>
          <p:cNvSpPr/>
          <p:nvPr/>
        </p:nvSpPr>
        <p:spPr>
          <a:xfrm>
            <a:off x="4673790" y="4046052"/>
            <a:ext cx="543241" cy="537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Ada Boost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B9B44F0-9EE2-4181-910C-0852A37ABDDE}"/>
              </a:ext>
            </a:extLst>
          </p:cNvPr>
          <p:cNvSpPr/>
          <p:nvPr/>
        </p:nvSpPr>
        <p:spPr>
          <a:xfrm>
            <a:off x="5351162" y="4041175"/>
            <a:ext cx="723505" cy="537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Gradient </a:t>
            </a:r>
            <a:r>
              <a:rPr lang="de-AT" sz="1000" dirty="0" err="1"/>
              <a:t>Boosting</a:t>
            </a:r>
            <a:endParaRPr lang="de-AT" sz="1000" dirty="0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C50C7E6-4E04-317D-3E69-867781121D3A}"/>
              </a:ext>
            </a:extLst>
          </p:cNvPr>
          <p:cNvSpPr/>
          <p:nvPr/>
        </p:nvSpPr>
        <p:spPr>
          <a:xfrm>
            <a:off x="2156461" y="2476205"/>
            <a:ext cx="886636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Min-Max-</a:t>
            </a:r>
            <a:r>
              <a:rPr lang="de-AT" sz="1000" dirty="0" err="1"/>
              <a:t>Scaling</a:t>
            </a:r>
            <a:endParaRPr lang="de-AT" sz="1000" dirty="0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38FE73C-D46D-49C7-09CE-F55D8334507B}"/>
              </a:ext>
            </a:extLst>
          </p:cNvPr>
          <p:cNvSpPr/>
          <p:nvPr/>
        </p:nvSpPr>
        <p:spPr>
          <a:xfrm>
            <a:off x="6483337" y="1238756"/>
            <a:ext cx="1423621" cy="245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Binary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C584ED-96F4-8599-18E2-6ABB07FFC01C}"/>
              </a:ext>
            </a:extLst>
          </p:cNvPr>
          <p:cNvSpPr/>
          <p:nvPr/>
        </p:nvSpPr>
        <p:spPr>
          <a:xfrm>
            <a:off x="5307519" y="1590586"/>
            <a:ext cx="1051559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Multiclass MEV Dataset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DB04CB0-A84B-4954-AC6A-E29A0E1FC340}"/>
              </a:ext>
            </a:extLst>
          </p:cNvPr>
          <p:cNvSpPr/>
          <p:nvPr/>
        </p:nvSpPr>
        <p:spPr>
          <a:xfrm>
            <a:off x="6789100" y="4046052"/>
            <a:ext cx="809570" cy="537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Top </a:t>
            </a:r>
            <a:r>
              <a:rPr lang="de-AT" sz="1000" dirty="0" err="1"/>
              <a:t>Classifier</a:t>
            </a:r>
            <a:endParaRPr lang="de-AT" sz="1000" dirty="0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2414228-9124-DC39-4F0B-A3D442D1730E}"/>
              </a:ext>
            </a:extLst>
          </p:cNvPr>
          <p:cNvSpPr/>
          <p:nvPr/>
        </p:nvSpPr>
        <p:spPr>
          <a:xfrm>
            <a:off x="8075874" y="748692"/>
            <a:ext cx="1639648" cy="4109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AAEB1A1-EFA1-4185-B95A-8E18D5ED62C1}"/>
              </a:ext>
            </a:extLst>
          </p:cNvPr>
          <p:cNvSpPr txBox="1"/>
          <p:nvPr/>
        </p:nvSpPr>
        <p:spPr>
          <a:xfrm>
            <a:off x="8253357" y="751836"/>
            <a:ext cx="137238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de-AT" dirty="0" err="1"/>
              <a:t>Heuristics</a:t>
            </a:r>
            <a:endParaRPr lang="de-AT" dirty="0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725EF3E-C48A-2D31-3BDD-FDE05754306D}"/>
              </a:ext>
            </a:extLst>
          </p:cNvPr>
          <p:cNvSpPr txBox="1"/>
          <p:nvPr/>
        </p:nvSpPr>
        <p:spPr>
          <a:xfrm>
            <a:off x="8158705" y="1175986"/>
            <a:ext cx="1467037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200" dirty="0"/>
              <a:t>Threshold-</a:t>
            </a:r>
            <a:r>
              <a:rPr lang="de-AT" sz="1200" dirty="0" err="1"/>
              <a:t>Based</a:t>
            </a:r>
            <a:endParaRPr lang="de-AT" sz="12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330FACE-5DF3-9270-88B8-C238F340DC7D}"/>
              </a:ext>
            </a:extLst>
          </p:cNvPr>
          <p:cNvSpPr txBox="1"/>
          <p:nvPr/>
        </p:nvSpPr>
        <p:spPr>
          <a:xfrm>
            <a:off x="8118806" y="3429981"/>
            <a:ext cx="148652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200" dirty="0"/>
              <a:t>Graph-</a:t>
            </a:r>
            <a:r>
              <a:rPr lang="de-AT" sz="1200" dirty="0" err="1"/>
              <a:t>Based</a:t>
            </a:r>
            <a:endParaRPr lang="de-AT" sz="12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8E6CC41-E5E4-8BE6-8408-454C8E600281}"/>
              </a:ext>
            </a:extLst>
          </p:cNvPr>
          <p:cNvSpPr/>
          <p:nvPr/>
        </p:nvSpPr>
        <p:spPr>
          <a:xfrm>
            <a:off x="8152048" y="1137344"/>
            <a:ext cx="1473695" cy="21559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34A3E9A8-D284-A089-AFE1-9227067C7594}"/>
              </a:ext>
            </a:extLst>
          </p:cNvPr>
          <p:cNvSpPr/>
          <p:nvPr/>
        </p:nvSpPr>
        <p:spPr>
          <a:xfrm>
            <a:off x="8152047" y="3367132"/>
            <a:ext cx="1473695" cy="13978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FAF2C0A0-8236-EC3B-EA34-BE8AEA50AD9E}"/>
              </a:ext>
            </a:extLst>
          </p:cNvPr>
          <p:cNvSpPr/>
          <p:nvPr/>
        </p:nvSpPr>
        <p:spPr>
          <a:xfrm>
            <a:off x="8282817" y="1591231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Number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Transactions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A75E96A0-81EA-03C9-C93F-C7E8D6E7FBA4}"/>
              </a:ext>
            </a:extLst>
          </p:cNvPr>
          <p:cNvSpPr/>
          <p:nvPr/>
        </p:nvSpPr>
        <p:spPr>
          <a:xfrm>
            <a:off x="8282817" y="2016966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Trade Value Clustering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229E78D-F0D3-7F1D-5BD4-BC12E3092688}"/>
              </a:ext>
            </a:extLst>
          </p:cNvPr>
          <p:cNvSpPr/>
          <p:nvPr/>
        </p:nvSpPr>
        <p:spPr>
          <a:xfrm>
            <a:off x="8282817" y="2442701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Transaction </a:t>
            </a:r>
            <a:r>
              <a:rPr lang="de-AT" sz="1000" dirty="0" err="1"/>
              <a:t>Frequency</a:t>
            </a:r>
            <a:endParaRPr lang="de-AT" sz="1000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A19439C-6E39-322E-525F-B5E6F7FF0D1E}"/>
              </a:ext>
            </a:extLst>
          </p:cNvPr>
          <p:cNvSpPr/>
          <p:nvPr/>
        </p:nvSpPr>
        <p:spPr>
          <a:xfrm>
            <a:off x="8277647" y="2868436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Gap </a:t>
            </a:r>
            <a:r>
              <a:rPr lang="de-AT" sz="1000" dirty="0" err="1"/>
              <a:t>Based</a:t>
            </a:r>
            <a:r>
              <a:rPr lang="de-AT" sz="1000" dirty="0"/>
              <a:t> </a:t>
            </a:r>
            <a:r>
              <a:rPr lang="de-AT" sz="1000" dirty="0" err="1"/>
              <a:t>Sleepiness</a:t>
            </a:r>
            <a:endParaRPr lang="de-AT" sz="1000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D5B7D42-296E-70B4-A33E-1FB40647D152}"/>
              </a:ext>
            </a:extLst>
          </p:cNvPr>
          <p:cNvSpPr/>
          <p:nvPr/>
        </p:nvSpPr>
        <p:spPr>
          <a:xfrm>
            <a:off x="8282817" y="3843635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Deposit</a:t>
            </a:r>
            <a:r>
              <a:rPr lang="de-AT" sz="1000" dirty="0"/>
              <a:t> Wallet</a:t>
            </a:r>
          </a:p>
          <a:p>
            <a:pPr algn="ctr"/>
            <a:r>
              <a:rPr lang="de-AT" sz="1000" dirty="0"/>
              <a:t>Pattern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7B3668D0-BA40-ACE2-89DF-8033D11ACD5B}"/>
              </a:ext>
            </a:extLst>
          </p:cNvPr>
          <p:cNvSpPr/>
          <p:nvPr/>
        </p:nvSpPr>
        <p:spPr>
          <a:xfrm>
            <a:off x="8282817" y="4286438"/>
            <a:ext cx="1206492" cy="34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Diamond-</a:t>
            </a:r>
            <a:r>
              <a:rPr lang="de-AT" sz="1000" dirty="0" err="1"/>
              <a:t>Shaped</a:t>
            </a:r>
            <a:endParaRPr lang="de-AT" sz="1000" dirty="0"/>
          </a:p>
          <a:p>
            <a:pPr algn="ctr"/>
            <a:r>
              <a:rPr lang="de-AT" sz="1000" dirty="0"/>
              <a:t>Pattern</a:t>
            </a:r>
          </a:p>
        </p:txBody>
      </p:sp>
      <p:cxnSp>
        <p:nvCxnSpPr>
          <p:cNvPr id="2" name="Gerader Verbinder 118">
            <a:extLst>
              <a:ext uri="{FF2B5EF4-FFF2-40B4-BE49-F238E27FC236}">
                <a16:creationId xmlns:a16="http://schemas.microsoft.com/office/drawing/2014/main" id="{C0909F58-C24A-4815-9F08-9D8C671D6971}"/>
              </a:ext>
            </a:extLst>
          </p:cNvPr>
          <p:cNvCxnSpPr>
            <a:cxnSpLocks/>
          </p:cNvCxnSpPr>
          <p:nvPr/>
        </p:nvCxnSpPr>
        <p:spPr>
          <a:xfrm>
            <a:off x="3529408" y="1137344"/>
            <a:ext cx="44791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20">
            <a:extLst>
              <a:ext uri="{FF2B5EF4-FFF2-40B4-BE49-F238E27FC236}">
                <a16:creationId xmlns:a16="http://schemas.microsoft.com/office/drawing/2014/main" id="{2270B0CD-1F3D-C65D-F52F-0217603F429A}"/>
              </a:ext>
            </a:extLst>
          </p:cNvPr>
          <p:cNvSpPr/>
          <p:nvPr/>
        </p:nvSpPr>
        <p:spPr>
          <a:xfrm>
            <a:off x="6502385" y="1562828"/>
            <a:ext cx="1421096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/>
              <a:t>Test Blocks +</a:t>
            </a:r>
          </a:p>
          <a:p>
            <a:pPr marL="228600" indent="-228600" algn="ctr">
              <a:buAutoNum type="arabicPeriod"/>
            </a:pPr>
            <a:r>
              <a:rPr lang="de-AT" sz="1000"/>
              <a:t>      Arbitrage  </a:t>
            </a:r>
          </a:p>
          <a:p>
            <a:pPr marL="228600" indent="-228600" algn="ctr">
              <a:buAutoNum type="arabicPeriod"/>
            </a:pPr>
            <a:r>
              <a:rPr lang="de-AT" sz="1000"/>
              <a:t>      Sandwich</a:t>
            </a:r>
          </a:p>
          <a:p>
            <a:pPr marL="228600" indent="-228600" algn="ctr">
              <a:buAutoNum type="arabicPeriod"/>
            </a:pPr>
            <a:r>
              <a:rPr lang="de-AT" sz="1000"/>
              <a:t> Liquidations</a:t>
            </a:r>
            <a:endParaRPr lang="de-AT" sz="1000" dirty="0"/>
          </a:p>
        </p:txBody>
      </p:sp>
      <p:sp>
        <p:nvSpPr>
          <p:cNvPr id="13" name="Rechteck 120">
            <a:extLst>
              <a:ext uri="{FF2B5EF4-FFF2-40B4-BE49-F238E27FC236}">
                <a16:creationId xmlns:a16="http://schemas.microsoft.com/office/drawing/2014/main" id="{FBCF02AD-40A0-22BA-F493-47A26C4DD07E}"/>
              </a:ext>
            </a:extLst>
          </p:cNvPr>
          <p:cNvSpPr/>
          <p:nvPr/>
        </p:nvSpPr>
        <p:spPr>
          <a:xfrm>
            <a:off x="6483337" y="1584067"/>
            <a:ext cx="1421096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/>
              <a:t>Test Blocks +</a:t>
            </a:r>
          </a:p>
          <a:p>
            <a:pPr marL="228600" indent="-228600" algn="ctr">
              <a:buAutoNum type="arabicPeriod"/>
            </a:pPr>
            <a:r>
              <a:rPr lang="de-AT" sz="1000"/>
              <a:t>      Arbitrage  </a:t>
            </a:r>
          </a:p>
          <a:p>
            <a:pPr marL="228600" indent="-228600" algn="ctr">
              <a:buAutoNum type="arabicPeriod"/>
            </a:pPr>
            <a:r>
              <a:rPr lang="de-AT" sz="1000"/>
              <a:t>      Sandwich</a:t>
            </a:r>
          </a:p>
          <a:p>
            <a:pPr marL="228600" indent="-228600" algn="ctr">
              <a:buAutoNum type="arabicPeriod"/>
            </a:pPr>
            <a:r>
              <a:rPr lang="de-AT" sz="1000"/>
              <a:t> Liquidations</a:t>
            </a:r>
            <a:endParaRPr lang="de-AT" sz="10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2F3BBCE-F89C-AA9E-C022-2C1C6A48E568}"/>
              </a:ext>
            </a:extLst>
          </p:cNvPr>
          <p:cNvSpPr/>
          <p:nvPr/>
        </p:nvSpPr>
        <p:spPr>
          <a:xfrm>
            <a:off x="6459468" y="1603243"/>
            <a:ext cx="1421096" cy="679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The 3 </a:t>
            </a:r>
          </a:p>
          <a:p>
            <a:pPr algn="ctr"/>
            <a:r>
              <a:rPr lang="de-AT" sz="1000" dirty="0"/>
              <a:t>Binary MEV Datasets</a:t>
            </a:r>
          </a:p>
        </p:txBody>
      </p:sp>
      <p:sp>
        <p:nvSpPr>
          <p:cNvPr id="8" name="Rechteck 116">
            <a:extLst>
              <a:ext uri="{FF2B5EF4-FFF2-40B4-BE49-F238E27FC236}">
                <a16:creationId xmlns:a16="http://schemas.microsoft.com/office/drawing/2014/main" id="{05B37A80-57D9-2FD4-B020-B2AFAC610A32}"/>
              </a:ext>
            </a:extLst>
          </p:cNvPr>
          <p:cNvSpPr/>
          <p:nvPr/>
        </p:nvSpPr>
        <p:spPr>
          <a:xfrm>
            <a:off x="3605317" y="1228356"/>
            <a:ext cx="1634912" cy="245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Binary</a:t>
            </a:r>
          </a:p>
        </p:txBody>
      </p:sp>
      <p:sp>
        <p:nvSpPr>
          <p:cNvPr id="10" name="Rechteck 116">
            <a:extLst>
              <a:ext uri="{FF2B5EF4-FFF2-40B4-BE49-F238E27FC236}">
                <a16:creationId xmlns:a16="http://schemas.microsoft.com/office/drawing/2014/main" id="{B6A4BDBB-EE02-3283-0C0B-961F7D62FDD7}"/>
              </a:ext>
            </a:extLst>
          </p:cNvPr>
          <p:cNvSpPr/>
          <p:nvPr/>
        </p:nvSpPr>
        <p:spPr>
          <a:xfrm>
            <a:off x="5307519" y="1228356"/>
            <a:ext cx="1049851" cy="245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Multiclass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8AD206-0FFE-76EB-F1CF-0CFB5D295485}"/>
              </a:ext>
            </a:extLst>
          </p:cNvPr>
          <p:cNvSpPr/>
          <p:nvPr/>
        </p:nvSpPr>
        <p:spPr>
          <a:xfrm>
            <a:off x="4502091" y="2612402"/>
            <a:ext cx="884929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Standard-</a:t>
            </a:r>
            <a:r>
              <a:rPr lang="de-AT" sz="1000" dirty="0" err="1"/>
              <a:t>ization</a:t>
            </a:r>
            <a:endParaRPr lang="de-AT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4EB5AF-6DC2-FAEC-74C3-3DF2D4B2A941}"/>
              </a:ext>
            </a:extLst>
          </p:cNvPr>
          <p:cNvSpPr/>
          <p:nvPr/>
        </p:nvSpPr>
        <p:spPr>
          <a:xfrm>
            <a:off x="4502092" y="3068404"/>
            <a:ext cx="883222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Zero-Imputation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844FA-818E-D7B1-A514-4048E02E5A61}"/>
              </a:ext>
            </a:extLst>
          </p:cNvPr>
          <p:cNvSpPr/>
          <p:nvPr/>
        </p:nvSpPr>
        <p:spPr>
          <a:xfrm>
            <a:off x="6789099" y="2612402"/>
            <a:ext cx="883221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Standard-</a:t>
            </a:r>
            <a:r>
              <a:rPr lang="de-AT" sz="1000" dirty="0" err="1"/>
              <a:t>ization</a:t>
            </a:r>
            <a:endParaRPr lang="de-AT" sz="1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24A8B3-5281-B47F-134D-30B945D3FE91}"/>
              </a:ext>
            </a:extLst>
          </p:cNvPr>
          <p:cNvSpPr/>
          <p:nvPr/>
        </p:nvSpPr>
        <p:spPr>
          <a:xfrm>
            <a:off x="6790806" y="3068404"/>
            <a:ext cx="883222" cy="3835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/>
              <a:t>Zero-Imputation</a:t>
            </a:r>
          </a:p>
        </p:txBody>
      </p:sp>
    </p:spTree>
    <p:extLst>
      <p:ext uri="{BB962C8B-B14F-4D97-AF65-F5344CB8AC3E}">
        <p14:creationId xmlns:p14="http://schemas.microsoft.com/office/powerpoint/2010/main" val="118273635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59</cp:revision>
  <dcterms:created xsi:type="dcterms:W3CDTF">2023-01-25T12:20:24Z</dcterms:created>
  <dcterms:modified xsi:type="dcterms:W3CDTF">2023-11-03T16:30:12Z</dcterms:modified>
</cp:coreProperties>
</file>