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677220" y="66054"/>
            <a:ext cx="8792877" cy="2841825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48">
            <a:extLst>
              <a:ext uri="{FF2B5EF4-FFF2-40B4-BE49-F238E27FC236}">
                <a16:creationId xmlns:a16="http://schemas.microsoft.com/office/drawing/2014/main" id="{9218EAEA-ED58-86DA-0B3E-CC66DCBB5318}"/>
              </a:ext>
            </a:extLst>
          </p:cNvPr>
          <p:cNvSpPr/>
          <p:nvPr/>
        </p:nvSpPr>
        <p:spPr>
          <a:xfrm>
            <a:off x="1841026" y="1275305"/>
            <a:ext cx="1269046" cy="1449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/>
          </a:p>
          <a:p>
            <a:pPr algn="ctr"/>
            <a:endParaRPr lang="de-AT" sz="1200" dirty="0"/>
          </a:p>
          <a:p>
            <a:pPr algn="ctr"/>
            <a:endParaRPr lang="de-AT" sz="1200" dirty="0"/>
          </a:p>
          <a:p>
            <a:pPr algn="ctr"/>
            <a:endParaRPr lang="de-AT" sz="1200" dirty="0"/>
          </a:p>
          <a:p>
            <a:pPr algn="ctr"/>
            <a:r>
              <a:rPr lang="de-AT" sz="1200" dirty="0"/>
              <a:t>Ground-Truth </a:t>
            </a:r>
            <a:r>
              <a:rPr lang="de-AT" sz="1200" dirty="0" err="1"/>
              <a:t>Creation</a:t>
            </a:r>
            <a:endParaRPr lang="de-AT" sz="1200" dirty="0"/>
          </a:p>
        </p:txBody>
      </p:sp>
      <p:sp>
        <p:nvSpPr>
          <p:cNvPr id="3" name="Rectangle 1026">
            <a:extLst>
              <a:ext uri="{FF2B5EF4-FFF2-40B4-BE49-F238E27FC236}">
                <a16:creationId xmlns:a16="http://schemas.microsoft.com/office/drawing/2014/main" id="{64020BC1-F195-1AD5-C9CF-9EC5AC6C8D90}"/>
              </a:ext>
            </a:extLst>
          </p:cNvPr>
          <p:cNvSpPr/>
          <p:nvPr/>
        </p:nvSpPr>
        <p:spPr>
          <a:xfrm>
            <a:off x="9055595" y="156749"/>
            <a:ext cx="1269046" cy="1009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bg1"/>
                </a:solidFill>
              </a:rPr>
              <a:t>Legend</a:t>
            </a:r>
            <a:endParaRPr lang="de-AT" sz="800" dirty="0">
              <a:solidFill>
                <a:schemeClr val="bg1"/>
              </a:solidFill>
            </a:endParaRPr>
          </a:p>
          <a:p>
            <a:pPr algn="ctr"/>
            <a:endParaRPr lang="de-AT" sz="800" dirty="0">
              <a:solidFill>
                <a:schemeClr val="bg1"/>
              </a:solidFill>
            </a:endParaRPr>
          </a:p>
          <a:p>
            <a:pPr algn="ctr"/>
            <a:r>
              <a:rPr lang="de-AT" sz="1400" dirty="0">
                <a:solidFill>
                  <a:schemeClr val="bg1"/>
                </a:solidFill>
              </a:rPr>
              <a:t>    </a:t>
            </a:r>
            <a:r>
              <a:rPr lang="de-AT" sz="1400" dirty="0" err="1">
                <a:solidFill>
                  <a:schemeClr val="bg1"/>
                </a:solidFill>
              </a:rPr>
              <a:t>Process</a:t>
            </a:r>
            <a:endParaRPr lang="de-AT" sz="1400" dirty="0">
              <a:solidFill>
                <a:schemeClr val="bg1"/>
              </a:solidFill>
            </a:endParaRPr>
          </a:p>
          <a:p>
            <a:pPr algn="ctr"/>
            <a:endParaRPr lang="de-AT" sz="600" dirty="0">
              <a:solidFill>
                <a:schemeClr val="bg1"/>
              </a:solidFill>
            </a:endParaRPr>
          </a:p>
          <a:p>
            <a:pPr algn="ctr"/>
            <a:r>
              <a:rPr lang="de-AT" sz="1400" dirty="0">
                <a:solidFill>
                  <a:schemeClr val="bg1"/>
                </a:solidFill>
              </a:rPr>
              <a:t>Data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027">
            <a:extLst>
              <a:ext uri="{FF2B5EF4-FFF2-40B4-BE49-F238E27FC236}">
                <a16:creationId xmlns:a16="http://schemas.microsoft.com/office/drawing/2014/main" id="{EC2B9C07-E6ED-9292-57DE-98272E48B58C}"/>
              </a:ext>
            </a:extLst>
          </p:cNvPr>
          <p:cNvSpPr/>
          <p:nvPr/>
        </p:nvSpPr>
        <p:spPr>
          <a:xfrm>
            <a:off x="9220469" y="624653"/>
            <a:ext cx="137380" cy="132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1028">
            <a:extLst>
              <a:ext uri="{FF2B5EF4-FFF2-40B4-BE49-F238E27FC236}">
                <a16:creationId xmlns:a16="http://schemas.microsoft.com/office/drawing/2014/main" id="{0E209EDE-70DC-4E99-79AD-A525CA8836BF}"/>
              </a:ext>
            </a:extLst>
          </p:cNvPr>
          <p:cNvSpPr/>
          <p:nvPr/>
        </p:nvSpPr>
        <p:spPr>
          <a:xfrm>
            <a:off x="9220469" y="919499"/>
            <a:ext cx="137380" cy="13201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: Rounded Corners 48">
            <a:extLst>
              <a:ext uri="{FF2B5EF4-FFF2-40B4-BE49-F238E27FC236}">
                <a16:creationId xmlns:a16="http://schemas.microsoft.com/office/drawing/2014/main" id="{731A4386-BC8D-C7EE-347C-02857D0DC68C}"/>
              </a:ext>
            </a:extLst>
          </p:cNvPr>
          <p:cNvSpPr/>
          <p:nvPr/>
        </p:nvSpPr>
        <p:spPr>
          <a:xfrm>
            <a:off x="1841027" y="1275306"/>
            <a:ext cx="1269046" cy="680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Data Collection</a:t>
            </a:r>
            <a:endParaRPr lang="LID4096" sz="1400" dirty="0"/>
          </a:p>
        </p:txBody>
      </p:sp>
      <p:sp>
        <p:nvSpPr>
          <p:cNvPr id="7" name="Rectangle: Rounded Corners 54">
            <a:extLst>
              <a:ext uri="{FF2B5EF4-FFF2-40B4-BE49-F238E27FC236}">
                <a16:creationId xmlns:a16="http://schemas.microsoft.com/office/drawing/2014/main" id="{D8C15EAE-A78A-2581-8B51-133CABBA2DA1}"/>
              </a:ext>
            </a:extLst>
          </p:cNvPr>
          <p:cNvSpPr/>
          <p:nvPr/>
        </p:nvSpPr>
        <p:spPr>
          <a:xfrm>
            <a:off x="6121768" y="1275306"/>
            <a:ext cx="1272513" cy="680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Modeling</a:t>
            </a:r>
            <a:endParaRPr lang="LID4096" sz="1400" dirty="0"/>
          </a:p>
        </p:txBody>
      </p:sp>
      <p:sp>
        <p:nvSpPr>
          <p:cNvPr id="8" name="Rectangle: Rounded Corners 55">
            <a:extLst>
              <a:ext uri="{FF2B5EF4-FFF2-40B4-BE49-F238E27FC236}">
                <a16:creationId xmlns:a16="http://schemas.microsoft.com/office/drawing/2014/main" id="{60578F3B-4DEC-4B75-073F-227E833DD119}"/>
              </a:ext>
            </a:extLst>
          </p:cNvPr>
          <p:cNvSpPr/>
          <p:nvPr/>
        </p:nvSpPr>
        <p:spPr>
          <a:xfrm>
            <a:off x="3265630" y="1275306"/>
            <a:ext cx="1272513" cy="680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Feature Engineering</a:t>
            </a:r>
            <a:endParaRPr lang="LID4096" sz="1400" dirty="0"/>
          </a:p>
        </p:txBody>
      </p:sp>
      <p:sp>
        <p:nvSpPr>
          <p:cNvPr id="9" name="Rectangle: Rounded Corners 57">
            <a:extLst>
              <a:ext uri="{FF2B5EF4-FFF2-40B4-BE49-F238E27FC236}">
                <a16:creationId xmlns:a16="http://schemas.microsoft.com/office/drawing/2014/main" id="{0E18D0B0-835B-9CA7-389E-F76B590B46C3}"/>
              </a:ext>
            </a:extLst>
          </p:cNvPr>
          <p:cNvSpPr/>
          <p:nvPr/>
        </p:nvSpPr>
        <p:spPr>
          <a:xfrm>
            <a:off x="7549838" y="1275306"/>
            <a:ext cx="1272513" cy="680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Evaluation</a:t>
            </a:r>
          </a:p>
          <a:p>
            <a:pPr algn="ctr"/>
            <a:r>
              <a:rPr lang="de-AT" sz="1400" dirty="0"/>
              <a:t>(RQ2)</a:t>
            </a:r>
            <a:endParaRPr lang="LID4096" sz="1400" dirty="0"/>
          </a:p>
        </p:txBody>
      </p:sp>
      <p:sp>
        <p:nvSpPr>
          <p:cNvPr id="10" name="Rectangle: Rounded Corners 58">
            <a:extLst>
              <a:ext uri="{FF2B5EF4-FFF2-40B4-BE49-F238E27FC236}">
                <a16:creationId xmlns:a16="http://schemas.microsoft.com/office/drawing/2014/main" id="{145A0249-D830-7C8C-E8DC-2554385004B0}"/>
              </a:ext>
            </a:extLst>
          </p:cNvPr>
          <p:cNvSpPr/>
          <p:nvPr/>
        </p:nvSpPr>
        <p:spPr>
          <a:xfrm>
            <a:off x="8977908" y="1257263"/>
            <a:ext cx="1346733" cy="7037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Longitudinal Analysis </a:t>
            </a:r>
          </a:p>
          <a:p>
            <a:pPr algn="ctr"/>
            <a:r>
              <a:rPr lang="de-AT" sz="1400" dirty="0"/>
              <a:t>(RQ3)</a:t>
            </a:r>
            <a:endParaRPr lang="LID4096" sz="1400" dirty="0"/>
          </a:p>
        </p:txBody>
      </p:sp>
      <p:cxnSp>
        <p:nvCxnSpPr>
          <p:cNvPr id="11" name="Straight Arrow Connector 62">
            <a:extLst>
              <a:ext uri="{FF2B5EF4-FFF2-40B4-BE49-F238E27FC236}">
                <a16:creationId xmlns:a16="http://schemas.microsoft.com/office/drawing/2014/main" id="{5EDAEC5C-D9EE-4DF0-4C10-ABAF502335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110073" y="1615635"/>
            <a:ext cx="15555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7">
            <a:extLst>
              <a:ext uri="{FF2B5EF4-FFF2-40B4-BE49-F238E27FC236}">
                <a16:creationId xmlns:a16="http://schemas.microsoft.com/office/drawing/2014/main" id="{BDC0D704-A72D-D775-13CF-CB5F19183D83}"/>
              </a:ext>
            </a:extLst>
          </p:cNvPr>
          <p:cNvCxnSpPr>
            <a:cxnSpLocks/>
            <a:stCxn id="8" idx="3"/>
            <a:endCxn id="81" idx="1"/>
          </p:cNvCxnSpPr>
          <p:nvPr/>
        </p:nvCxnSpPr>
        <p:spPr>
          <a:xfrm>
            <a:off x="4538143" y="1615635"/>
            <a:ext cx="1555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71">
            <a:extLst>
              <a:ext uri="{FF2B5EF4-FFF2-40B4-BE49-F238E27FC236}">
                <a16:creationId xmlns:a16="http://schemas.microsoft.com/office/drawing/2014/main" id="{52F1E949-7282-B48B-9BC9-70CB18A0C0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822351" y="1609155"/>
            <a:ext cx="155557" cy="64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82">
            <a:extLst>
              <a:ext uri="{FF2B5EF4-FFF2-40B4-BE49-F238E27FC236}">
                <a16:creationId xmlns:a16="http://schemas.microsoft.com/office/drawing/2014/main" id="{CB428DAF-6873-7650-9635-7310CD436746}"/>
              </a:ext>
            </a:extLst>
          </p:cNvPr>
          <p:cNvSpPr/>
          <p:nvPr/>
        </p:nvSpPr>
        <p:spPr>
          <a:xfrm>
            <a:off x="4703014" y="200771"/>
            <a:ext cx="1394870" cy="5967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Binance</a:t>
            </a:r>
            <a:endParaRPr lang="LID4096" sz="1400" dirty="0"/>
          </a:p>
        </p:txBody>
      </p:sp>
      <p:sp>
        <p:nvSpPr>
          <p:cNvPr id="17" name="Rectangle: Rounded Corners 83">
            <a:extLst>
              <a:ext uri="{FF2B5EF4-FFF2-40B4-BE49-F238E27FC236}">
                <a16:creationId xmlns:a16="http://schemas.microsoft.com/office/drawing/2014/main" id="{48F651AA-2EFB-0676-6ECF-BDCF34F85041}"/>
              </a:ext>
            </a:extLst>
          </p:cNvPr>
          <p:cNvSpPr/>
          <p:nvPr/>
        </p:nvSpPr>
        <p:spPr>
          <a:xfrm>
            <a:off x="6154970" y="200771"/>
            <a:ext cx="1394870" cy="5967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Etherscan</a:t>
            </a:r>
            <a:endParaRPr lang="LID4096" sz="1400" dirty="0"/>
          </a:p>
        </p:txBody>
      </p:sp>
      <p:sp>
        <p:nvSpPr>
          <p:cNvPr id="18" name="Rectangle: Rounded Corners 84">
            <a:extLst>
              <a:ext uri="{FF2B5EF4-FFF2-40B4-BE49-F238E27FC236}">
                <a16:creationId xmlns:a16="http://schemas.microsoft.com/office/drawing/2014/main" id="{BB481DB6-1A1A-597B-421B-655D50FFB468}"/>
              </a:ext>
            </a:extLst>
          </p:cNvPr>
          <p:cNvSpPr/>
          <p:nvPr/>
        </p:nvSpPr>
        <p:spPr>
          <a:xfrm>
            <a:off x="1766704" y="200771"/>
            <a:ext cx="1394870" cy="5967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Erigon</a:t>
            </a:r>
            <a:endParaRPr lang="LID4096" sz="1400" dirty="0"/>
          </a:p>
        </p:txBody>
      </p:sp>
      <p:sp>
        <p:nvSpPr>
          <p:cNvPr id="19" name="Rectangle: Rounded Corners 86">
            <a:extLst>
              <a:ext uri="{FF2B5EF4-FFF2-40B4-BE49-F238E27FC236}">
                <a16:creationId xmlns:a16="http://schemas.microsoft.com/office/drawing/2014/main" id="{87CEB665-CF89-2C64-E05C-26612F7E89F2}"/>
              </a:ext>
            </a:extLst>
          </p:cNvPr>
          <p:cNvSpPr/>
          <p:nvPr/>
        </p:nvSpPr>
        <p:spPr>
          <a:xfrm>
            <a:off x="3236891" y="200771"/>
            <a:ext cx="1394870" cy="5967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Etherface</a:t>
            </a:r>
            <a:endParaRPr lang="LID4096" sz="1400" dirty="0"/>
          </a:p>
        </p:txBody>
      </p:sp>
      <p:cxnSp>
        <p:nvCxnSpPr>
          <p:cNvPr id="20" name="Straight Arrow Connector 88">
            <a:extLst>
              <a:ext uri="{FF2B5EF4-FFF2-40B4-BE49-F238E27FC236}">
                <a16:creationId xmlns:a16="http://schemas.microsoft.com/office/drawing/2014/main" id="{70AEDCEE-50A1-E64A-BECC-5FF26D589E26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475550" y="797557"/>
            <a:ext cx="4376855" cy="4777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97">
            <a:extLst>
              <a:ext uri="{FF2B5EF4-FFF2-40B4-BE49-F238E27FC236}">
                <a16:creationId xmlns:a16="http://schemas.microsoft.com/office/drawing/2014/main" id="{F03F9B4E-C64E-3E18-003A-A8EC2B72EF5E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2464139" y="797557"/>
            <a:ext cx="11411" cy="4777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61">
            <a:extLst>
              <a:ext uri="{FF2B5EF4-FFF2-40B4-BE49-F238E27FC236}">
                <a16:creationId xmlns:a16="http://schemas.microsoft.com/office/drawing/2014/main" id="{F56A4E15-C61F-713D-5E7B-25EC5A70616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394281" y="1615635"/>
            <a:ext cx="15555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7">
            <a:extLst>
              <a:ext uri="{FF2B5EF4-FFF2-40B4-BE49-F238E27FC236}">
                <a16:creationId xmlns:a16="http://schemas.microsoft.com/office/drawing/2014/main" id="{FD5583D3-63E4-1BD3-3C86-4F6B7634A3A3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2475550" y="797557"/>
            <a:ext cx="2924899" cy="4777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97">
            <a:extLst>
              <a:ext uri="{FF2B5EF4-FFF2-40B4-BE49-F238E27FC236}">
                <a16:creationId xmlns:a16="http://schemas.microsoft.com/office/drawing/2014/main" id="{A0AF6B88-802C-3746-ECEE-020C50AFCA39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2475550" y="797557"/>
            <a:ext cx="1458776" cy="4777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Rectangle: Rounded Corners 54">
            <a:extLst>
              <a:ext uri="{FF2B5EF4-FFF2-40B4-BE49-F238E27FC236}">
                <a16:creationId xmlns:a16="http://schemas.microsoft.com/office/drawing/2014/main" id="{D8FE60FB-DD0E-C982-2D07-2CBBD50BD585}"/>
              </a:ext>
            </a:extLst>
          </p:cNvPr>
          <p:cNvSpPr/>
          <p:nvPr/>
        </p:nvSpPr>
        <p:spPr>
          <a:xfrm>
            <a:off x="4693699" y="1275306"/>
            <a:ext cx="1272513" cy="680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Dataset </a:t>
            </a:r>
            <a:r>
              <a:rPr lang="de-AT" sz="1400" dirty="0" err="1"/>
              <a:t>Creation</a:t>
            </a:r>
            <a:endParaRPr lang="LID4096" sz="1400" dirty="0"/>
          </a:p>
        </p:txBody>
      </p:sp>
      <p:cxnSp>
        <p:nvCxnSpPr>
          <p:cNvPr id="82" name="Straight Arrow Connector 61">
            <a:extLst>
              <a:ext uri="{FF2B5EF4-FFF2-40B4-BE49-F238E27FC236}">
                <a16:creationId xmlns:a16="http://schemas.microsoft.com/office/drawing/2014/main" id="{890E5C3F-879A-D5AD-3AC1-6601334DD7AC}"/>
              </a:ext>
            </a:extLst>
          </p:cNvPr>
          <p:cNvCxnSpPr>
            <a:cxnSpLocks/>
            <a:stCxn id="81" idx="3"/>
            <a:endCxn id="7" idx="1"/>
          </p:cNvCxnSpPr>
          <p:nvPr/>
        </p:nvCxnSpPr>
        <p:spPr>
          <a:xfrm>
            <a:off x="5966212" y="1615635"/>
            <a:ext cx="1555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016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26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32</cp:revision>
  <dcterms:created xsi:type="dcterms:W3CDTF">2023-08-05T14:42:22Z</dcterms:created>
  <dcterms:modified xsi:type="dcterms:W3CDTF">2023-12-11T23:08:01Z</dcterms:modified>
</cp:coreProperties>
</file>