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623" autoAdjust="0"/>
  </p:normalViewPr>
  <p:slideViewPr>
    <p:cSldViewPr snapToGrid="0">
      <p:cViewPr>
        <p:scale>
          <a:sx n="100" d="100"/>
          <a:sy n="100" d="100"/>
        </p:scale>
        <p:origin x="963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3EFD3-3E17-471A-B20D-B1574BB6DCC8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801D-0C19-41B0-8249-B087DA0303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33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60801D-0C19-41B0-8249-B087DA03034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79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4941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0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212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935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0551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395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036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442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303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1211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4AA383-7EF8-4AB6-93D5-8AD1B83CA45E}" type="datetimeFigureOut">
              <a:rPr lang="de-AT" smtClean="0"/>
              <a:t>12.12.2023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EB69223-DC10-4B7C-B9D4-A532ACCE2D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44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hteck: abgerundete Ecken 61">
            <a:extLst>
              <a:ext uri="{FF2B5EF4-FFF2-40B4-BE49-F238E27FC236}">
                <a16:creationId xmlns:a16="http://schemas.microsoft.com/office/drawing/2014/main" id="{8712CD99-7E4B-72F0-BD27-85A39A593503}"/>
              </a:ext>
            </a:extLst>
          </p:cNvPr>
          <p:cNvSpPr/>
          <p:nvPr/>
        </p:nvSpPr>
        <p:spPr>
          <a:xfrm>
            <a:off x="1641246" y="771390"/>
            <a:ext cx="8004116" cy="3495810"/>
          </a:xfrm>
          <a:prstGeom prst="roundRect">
            <a:avLst>
              <a:gd name="adj" fmla="val 3268"/>
            </a:avLst>
          </a:prstGeom>
          <a:solidFill>
            <a:schemeClr val="tx1">
              <a:lumMod val="95000"/>
            </a:schemeClr>
          </a:solidFill>
          <a:ln w="19050"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B1F63B1-D3F1-32E9-E71A-2A67CD1E98A7}"/>
              </a:ext>
            </a:extLst>
          </p:cNvPr>
          <p:cNvSpPr txBox="1"/>
          <p:nvPr/>
        </p:nvSpPr>
        <p:spPr>
          <a:xfrm>
            <a:off x="2044102" y="2879837"/>
            <a:ext cx="11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>
                <a:solidFill>
                  <a:schemeClr val="bg1"/>
                </a:solidFill>
              </a:rPr>
              <a:t>Manual</a:t>
            </a:r>
          </a:p>
          <a:p>
            <a:pPr algn="ctr"/>
            <a:r>
              <a:rPr lang="de-AT" sz="1400" dirty="0">
                <a:solidFill>
                  <a:schemeClr val="bg1"/>
                </a:solidFill>
              </a:rPr>
              <a:t>Annotation</a:t>
            </a:r>
          </a:p>
        </p:txBody>
      </p:sp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662ED411-5980-DAAF-D893-8483C2B13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12778"/>
              </p:ext>
            </p:extLst>
          </p:nvPr>
        </p:nvGraphicFramePr>
        <p:xfrm>
          <a:off x="3652659" y="3235990"/>
          <a:ext cx="468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82256354"/>
                    </a:ext>
                  </a:extLst>
                </a:gridCol>
              </a:tblGrid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Bot</a:t>
                      </a:r>
                    </a:p>
                  </a:txBody>
                  <a:tcPr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02171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Hum</a:t>
                      </a:r>
                    </a:p>
                  </a:txBody>
                  <a:tcPr marL="45720" marR="45720"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83052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..</a:t>
                      </a:r>
                    </a:p>
                  </a:txBody>
                  <a:tcPr>
                    <a:lnL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88703"/>
                  </a:ext>
                </a:extLst>
              </a:tr>
            </a:tbl>
          </a:graphicData>
        </a:graphic>
      </p:graphicFrame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51D3254E-902D-9B01-362E-E954FACB3383}"/>
              </a:ext>
            </a:extLst>
          </p:cNvPr>
          <p:cNvSpPr/>
          <p:nvPr/>
        </p:nvSpPr>
        <p:spPr>
          <a:xfrm>
            <a:off x="4036000" y="2049784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Test Blocks Dataset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73874E6-22B9-DE85-C72E-65E1FA4FCBDE}"/>
              </a:ext>
            </a:extLst>
          </p:cNvPr>
          <p:cNvSpPr/>
          <p:nvPr/>
        </p:nvSpPr>
        <p:spPr>
          <a:xfrm>
            <a:off x="7263456" y="2124663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Binary MEV Datasets</a:t>
            </a:r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38A4B5F2-55A8-35E1-7E82-FC16033FE1F3}"/>
              </a:ext>
            </a:extLst>
          </p:cNvPr>
          <p:cNvSpPr/>
          <p:nvPr/>
        </p:nvSpPr>
        <p:spPr>
          <a:xfrm>
            <a:off x="5602624" y="2052186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>
                <a:solidFill>
                  <a:schemeClr val="tx1"/>
                </a:solidFill>
              </a:rPr>
              <a:t>Multiclass</a:t>
            </a:r>
            <a:r>
              <a:rPr lang="de-AT" sz="1200" dirty="0">
                <a:solidFill>
                  <a:schemeClr val="tx1"/>
                </a:solidFill>
              </a:rPr>
              <a:t> MEV Dataset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BA03980A-6C6D-C5FB-5D6B-85B96179D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1878" y="3469978"/>
            <a:ext cx="540474" cy="540474"/>
          </a:xfrm>
          <a:prstGeom prst="rect">
            <a:avLst/>
          </a:prstGeom>
        </p:spPr>
      </p:pic>
      <p:sp>
        <p:nvSpPr>
          <p:cNvPr id="37" name="Pfeil: nach unten 36">
            <a:extLst>
              <a:ext uri="{FF2B5EF4-FFF2-40B4-BE49-F238E27FC236}">
                <a16:creationId xmlns:a16="http://schemas.microsoft.com/office/drawing/2014/main" id="{90A97B76-ADAD-4358-7894-E152A618F01A}"/>
              </a:ext>
            </a:extLst>
          </p:cNvPr>
          <p:cNvSpPr/>
          <p:nvPr/>
        </p:nvSpPr>
        <p:spPr>
          <a:xfrm rot="16200000" flipH="1">
            <a:off x="3232068" y="3443098"/>
            <a:ext cx="110875" cy="369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39747D6-DC71-58CB-6B48-2447F952F2FF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V="1">
            <a:off x="3886659" y="2499866"/>
            <a:ext cx="771577" cy="736124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Welcome to Flashbots | Flashbots Docs">
            <a:extLst>
              <a:ext uri="{FF2B5EF4-FFF2-40B4-BE49-F238E27FC236}">
                <a16:creationId xmlns:a16="http://schemas.microsoft.com/office/drawing/2014/main" id="{BD00CE2A-B466-B47F-556E-E65C6099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323" y="3434274"/>
            <a:ext cx="758701" cy="75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feld 67">
            <a:extLst>
              <a:ext uri="{FF2B5EF4-FFF2-40B4-BE49-F238E27FC236}">
                <a16:creationId xmlns:a16="http://schemas.microsoft.com/office/drawing/2014/main" id="{9F538FB3-711F-D2EB-D555-184254991F93}"/>
              </a:ext>
            </a:extLst>
          </p:cNvPr>
          <p:cNvSpPr txBox="1"/>
          <p:nvPr/>
        </p:nvSpPr>
        <p:spPr>
          <a:xfrm>
            <a:off x="7745661" y="2940311"/>
            <a:ext cx="1181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400" dirty="0" err="1">
                <a:solidFill>
                  <a:schemeClr val="bg1"/>
                </a:solidFill>
              </a:rPr>
              <a:t>Automatic</a:t>
            </a:r>
            <a:r>
              <a:rPr lang="de-AT" sz="1400" dirty="0">
                <a:solidFill>
                  <a:schemeClr val="bg1"/>
                </a:solidFill>
              </a:rPr>
              <a:t> Annotation</a:t>
            </a:r>
          </a:p>
        </p:txBody>
      </p:sp>
      <p:sp>
        <p:nvSpPr>
          <p:cNvPr id="75" name="Pfeil: nach unten 74">
            <a:extLst>
              <a:ext uri="{FF2B5EF4-FFF2-40B4-BE49-F238E27FC236}">
                <a16:creationId xmlns:a16="http://schemas.microsoft.com/office/drawing/2014/main" id="{09285DD2-67E4-C598-0C23-206B3C6D7700}"/>
              </a:ext>
            </a:extLst>
          </p:cNvPr>
          <p:cNvSpPr/>
          <p:nvPr/>
        </p:nvSpPr>
        <p:spPr>
          <a:xfrm rot="5400000" flipH="1">
            <a:off x="7586611" y="3401667"/>
            <a:ext cx="110875" cy="3690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graphicFrame>
        <p:nvGraphicFramePr>
          <p:cNvPr id="85" name="Tabelle 84">
            <a:extLst>
              <a:ext uri="{FF2B5EF4-FFF2-40B4-BE49-F238E27FC236}">
                <a16:creationId xmlns:a16="http://schemas.microsoft.com/office/drawing/2014/main" id="{3373BE53-26A8-B39F-596C-78B6A612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678641"/>
              </p:ext>
            </p:extLst>
          </p:nvPr>
        </p:nvGraphicFramePr>
        <p:xfrm>
          <a:off x="6897415" y="3234883"/>
          <a:ext cx="468000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282256354"/>
                    </a:ext>
                  </a:extLst>
                </a:gridCol>
              </a:tblGrid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 err="1"/>
                        <a:t>Arb</a:t>
                      </a:r>
                      <a:endParaRPr lang="de-AT" sz="1000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802171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 err="1"/>
                        <a:t>Liq</a:t>
                      </a:r>
                      <a:endParaRPr lang="de-AT" sz="1000" dirty="0"/>
                    </a:p>
                  </a:txBody>
                  <a:tcPr marL="45720" marR="45720"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983052"/>
                  </a:ext>
                </a:extLst>
              </a:tr>
              <a:tr h="228866">
                <a:tc>
                  <a:txBody>
                    <a:bodyPr/>
                    <a:lstStyle/>
                    <a:p>
                      <a:pPr algn="ctr"/>
                      <a:r>
                        <a:rPr lang="de-AT" sz="1000" dirty="0"/>
                        <a:t>..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288703"/>
                  </a:ext>
                </a:extLst>
              </a:tr>
            </a:tbl>
          </a:graphicData>
        </a:graphic>
      </p:graphicFrame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50D4D224-6727-DC0B-AC28-173ED8D8F306}"/>
              </a:ext>
            </a:extLst>
          </p:cNvPr>
          <p:cNvSpPr/>
          <p:nvPr/>
        </p:nvSpPr>
        <p:spPr>
          <a:xfrm>
            <a:off x="7223720" y="2090397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Binary MEV Datasets</a:t>
            </a: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DF3A297D-98F9-4D05-0329-4CEC1A2F4085}"/>
              </a:ext>
            </a:extLst>
          </p:cNvPr>
          <p:cNvSpPr/>
          <p:nvPr/>
        </p:nvSpPr>
        <p:spPr>
          <a:xfrm>
            <a:off x="7166854" y="2049784"/>
            <a:ext cx="1244471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Binary MEV Datasets</a:t>
            </a: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27FBF84-73C4-BED3-BA50-688D6109719C}"/>
              </a:ext>
            </a:extLst>
          </p:cNvPr>
          <p:cNvCxnSpPr>
            <a:cxnSpLocks/>
            <a:stCxn id="85" idx="0"/>
            <a:endCxn id="33" idx="2"/>
          </p:cNvCxnSpPr>
          <p:nvPr/>
        </p:nvCxnSpPr>
        <p:spPr>
          <a:xfrm flipV="1">
            <a:off x="7131415" y="2574745"/>
            <a:ext cx="754277" cy="66013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Gerade Verbindung mit Pfeil 1025">
            <a:extLst>
              <a:ext uri="{FF2B5EF4-FFF2-40B4-BE49-F238E27FC236}">
                <a16:creationId xmlns:a16="http://schemas.microsoft.com/office/drawing/2014/main" id="{78E0AC97-13B3-486D-15A5-05A9C8093C94}"/>
              </a:ext>
            </a:extLst>
          </p:cNvPr>
          <p:cNvCxnSpPr>
            <a:cxnSpLocks/>
            <a:stCxn id="85" idx="0"/>
            <a:endCxn id="34" idx="2"/>
          </p:cNvCxnSpPr>
          <p:nvPr/>
        </p:nvCxnSpPr>
        <p:spPr>
          <a:xfrm flipH="1" flipV="1">
            <a:off x="6224860" y="2502268"/>
            <a:ext cx="906555" cy="7326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Gerade Verbindung mit Pfeil 1048">
            <a:extLst>
              <a:ext uri="{FF2B5EF4-FFF2-40B4-BE49-F238E27FC236}">
                <a16:creationId xmlns:a16="http://schemas.microsoft.com/office/drawing/2014/main" id="{815FA342-E203-CDFF-06CB-542B9F8C7298}"/>
              </a:ext>
            </a:extLst>
          </p:cNvPr>
          <p:cNvCxnSpPr>
            <a:cxnSpLocks/>
            <a:stCxn id="28" idx="0"/>
            <a:endCxn id="34" idx="2"/>
          </p:cNvCxnSpPr>
          <p:nvPr/>
        </p:nvCxnSpPr>
        <p:spPr>
          <a:xfrm flipV="1">
            <a:off x="3886659" y="2502268"/>
            <a:ext cx="2338201" cy="733722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Gerade Verbindung mit Pfeil 1051">
            <a:extLst>
              <a:ext uri="{FF2B5EF4-FFF2-40B4-BE49-F238E27FC236}">
                <a16:creationId xmlns:a16="http://schemas.microsoft.com/office/drawing/2014/main" id="{46A0F0EF-B17A-2FAF-C5F2-FAA516731022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>
          <a:xfrm flipV="1">
            <a:off x="3886659" y="2574745"/>
            <a:ext cx="3999033" cy="661245"/>
          </a:xfrm>
          <a:prstGeom prst="straightConnector1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C4036599-4FA0-9731-2006-89A55389218D}"/>
              </a:ext>
            </a:extLst>
          </p:cNvPr>
          <p:cNvSpPr/>
          <p:nvPr/>
        </p:nvSpPr>
        <p:spPr>
          <a:xfrm>
            <a:off x="5160342" y="935744"/>
            <a:ext cx="1541328" cy="515867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Main Observation </a:t>
            </a:r>
            <a:r>
              <a:rPr lang="de-AT" sz="1200" dirty="0" err="1">
                <a:solidFill>
                  <a:schemeClr val="bg1"/>
                </a:solidFill>
              </a:rPr>
              <a:t>Window</a:t>
            </a:r>
            <a:r>
              <a:rPr lang="de-AT" sz="12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1107" name="Rechteck: abgerundete Ecken 1106">
            <a:extLst>
              <a:ext uri="{FF2B5EF4-FFF2-40B4-BE49-F238E27FC236}">
                <a16:creationId xmlns:a16="http://schemas.microsoft.com/office/drawing/2014/main" id="{7BF721F0-D572-7697-ECBA-3E7A71A155C4}"/>
              </a:ext>
            </a:extLst>
          </p:cNvPr>
          <p:cNvSpPr/>
          <p:nvPr/>
        </p:nvSpPr>
        <p:spPr>
          <a:xfrm>
            <a:off x="4045246" y="929754"/>
            <a:ext cx="2656424" cy="515867"/>
          </a:xfrm>
          <a:prstGeom prst="round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Main Observation </a:t>
            </a:r>
            <a:r>
              <a:rPr lang="de-AT" sz="1200" dirty="0" err="1">
                <a:solidFill>
                  <a:schemeClr val="tx1"/>
                </a:solidFill>
              </a:rPr>
              <a:t>Window</a:t>
            </a:r>
            <a:r>
              <a:rPr lang="de-AT" sz="1200" dirty="0">
                <a:solidFill>
                  <a:schemeClr val="tx1"/>
                </a:solidFill>
              </a:rPr>
              <a:t> Dataset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E4AADB9-E2C5-7022-7ED5-C77A94C8EAC3}"/>
              </a:ext>
            </a:extLst>
          </p:cNvPr>
          <p:cNvSpPr/>
          <p:nvPr/>
        </p:nvSpPr>
        <p:spPr>
          <a:xfrm>
            <a:off x="2476748" y="2054766"/>
            <a:ext cx="1244470" cy="4500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tx1"/>
                </a:solidFill>
              </a:rPr>
              <a:t>Clustering Dataset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36AA07A-6BED-D6DA-80A5-51741692898B}"/>
              </a:ext>
            </a:extLst>
          </p:cNvPr>
          <p:cNvCxnSpPr>
            <a:stCxn id="1107" idx="2"/>
            <a:endCxn id="99" idx="0"/>
          </p:cNvCxnSpPr>
          <p:nvPr/>
        </p:nvCxnSpPr>
        <p:spPr>
          <a:xfrm>
            <a:off x="5373458" y="1445621"/>
            <a:ext cx="2415632" cy="6041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50F00A09-D966-707C-D6A1-9DD406E29DD1}"/>
              </a:ext>
            </a:extLst>
          </p:cNvPr>
          <p:cNvCxnSpPr>
            <a:cxnSpLocks/>
            <a:stCxn id="1107" idx="2"/>
            <a:endCxn id="34" idx="0"/>
          </p:cNvCxnSpPr>
          <p:nvPr/>
        </p:nvCxnSpPr>
        <p:spPr>
          <a:xfrm>
            <a:off x="5373458" y="1445621"/>
            <a:ext cx="851402" cy="6065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D552794-0E42-4EF1-9DE8-5EB5DB6DA408}"/>
              </a:ext>
            </a:extLst>
          </p:cNvPr>
          <p:cNvCxnSpPr>
            <a:cxnSpLocks/>
            <a:stCxn id="1107" idx="2"/>
            <a:endCxn id="30" idx="0"/>
          </p:cNvCxnSpPr>
          <p:nvPr/>
        </p:nvCxnSpPr>
        <p:spPr>
          <a:xfrm flipH="1">
            <a:off x="3098983" y="1445621"/>
            <a:ext cx="2274475" cy="6091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50DD1CD-A067-143C-59B0-089FA049F7EB}"/>
              </a:ext>
            </a:extLst>
          </p:cNvPr>
          <p:cNvCxnSpPr>
            <a:cxnSpLocks/>
            <a:stCxn id="1107" idx="2"/>
            <a:endCxn id="29" idx="0"/>
          </p:cNvCxnSpPr>
          <p:nvPr/>
        </p:nvCxnSpPr>
        <p:spPr>
          <a:xfrm flipH="1">
            <a:off x="4658236" y="1445621"/>
            <a:ext cx="715222" cy="6041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9E6C4AE2-2923-CDB4-8741-E7708D204E98}"/>
              </a:ext>
            </a:extLst>
          </p:cNvPr>
          <p:cNvSpPr/>
          <p:nvPr/>
        </p:nvSpPr>
        <p:spPr>
          <a:xfrm>
            <a:off x="1573140" y="1094114"/>
            <a:ext cx="2355923" cy="252932"/>
          </a:xfrm>
          <a:prstGeom prst="rightArrow">
            <a:avLst>
              <a:gd name="adj1" fmla="val 50000"/>
              <a:gd name="adj2" fmla="val 677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Feature </a:t>
            </a:r>
          </a:p>
          <a:p>
            <a:pPr algn="ctr"/>
            <a:endParaRPr lang="de-AT" sz="1200" dirty="0">
              <a:solidFill>
                <a:schemeClr val="bg1"/>
              </a:solidFill>
            </a:endParaRPr>
          </a:p>
          <a:p>
            <a:pPr algn="ctr"/>
            <a:r>
              <a:rPr lang="de-AT" sz="1200" dirty="0">
                <a:solidFill>
                  <a:schemeClr val="bg1"/>
                </a:solidFill>
              </a:rPr>
              <a:t>Engineering</a:t>
            </a:r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CDDDA271-61BF-41EA-0B17-29C9A3F0A04B}"/>
              </a:ext>
            </a:extLst>
          </p:cNvPr>
          <p:cNvSpPr/>
          <p:nvPr/>
        </p:nvSpPr>
        <p:spPr>
          <a:xfrm>
            <a:off x="8787950" y="2210867"/>
            <a:ext cx="1022854" cy="231886"/>
          </a:xfrm>
          <a:prstGeom prst="rightArrow">
            <a:avLst>
              <a:gd name="adj1" fmla="val 50000"/>
              <a:gd name="adj2" fmla="val 677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>
                <a:solidFill>
                  <a:schemeClr val="bg1"/>
                </a:solidFill>
              </a:rPr>
              <a:t>Modeling</a:t>
            </a:r>
          </a:p>
          <a:p>
            <a:pPr algn="ctr"/>
            <a:endParaRPr lang="de-AT" sz="1200" dirty="0">
              <a:solidFill>
                <a:schemeClr val="bg1"/>
              </a:solidFill>
            </a:endParaRPr>
          </a:p>
          <a:p>
            <a:pPr algn="ctr"/>
            <a:endParaRPr lang="de-AT" sz="1200" dirty="0">
              <a:solidFill>
                <a:schemeClr val="bg1"/>
              </a:solidFill>
            </a:endParaRPr>
          </a:p>
        </p:txBody>
      </p:sp>
      <p:sp>
        <p:nvSpPr>
          <p:cNvPr id="54" name="Geschweifte Klammer rechts 53">
            <a:extLst>
              <a:ext uri="{FF2B5EF4-FFF2-40B4-BE49-F238E27FC236}">
                <a16:creationId xmlns:a16="http://schemas.microsoft.com/office/drawing/2014/main" id="{67A47DF3-558C-1B13-E223-6D5604384708}"/>
              </a:ext>
            </a:extLst>
          </p:cNvPr>
          <p:cNvSpPr/>
          <p:nvPr/>
        </p:nvSpPr>
        <p:spPr>
          <a:xfrm>
            <a:off x="8533509" y="1988360"/>
            <a:ext cx="187718" cy="687334"/>
          </a:xfrm>
          <a:prstGeom prst="righ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7699451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39</Words>
  <Application>Microsoft Office PowerPoint</Application>
  <PresentationFormat>Breitbild</PresentationFormat>
  <Paragraphs>22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Aussicht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 N</dc:creator>
  <cp:lastModifiedBy>Thomas</cp:lastModifiedBy>
  <cp:revision>38</cp:revision>
  <dcterms:created xsi:type="dcterms:W3CDTF">2023-08-05T14:42:22Z</dcterms:created>
  <dcterms:modified xsi:type="dcterms:W3CDTF">2023-12-11T23:41:00Z</dcterms:modified>
</cp:coreProperties>
</file>