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EFD3-3E17-471A-B20D-B1574BB6DCC8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801D-0C19-41B0-8249-B087DA0303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0801D-0C19-41B0-8249-B087DA03034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7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75916" y="555009"/>
            <a:ext cx="8004116" cy="5873087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639AAC-B428-E1B9-E9F4-6C9DA33152FE}"/>
              </a:ext>
            </a:extLst>
          </p:cNvPr>
          <p:cNvSpPr/>
          <p:nvPr/>
        </p:nvSpPr>
        <p:spPr>
          <a:xfrm>
            <a:off x="3625185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2019-Post-Hype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71CC73E-7EC8-1C5F-B7FE-AAFB81D3E022}"/>
              </a:ext>
            </a:extLst>
          </p:cNvPr>
          <p:cNvSpPr/>
          <p:nvPr/>
        </p:nvSpPr>
        <p:spPr>
          <a:xfrm>
            <a:off x="5042298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2021-Hype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67E079-6245-D999-3DEF-672603E3909D}"/>
              </a:ext>
            </a:extLst>
          </p:cNvPr>
          <p:cNvSpPr/>
          <p:nvPr/>
        </p:nvSpPr>
        <p:spPr>
          <a:xfrm>
            <a:off x="6459411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2022-Post-Hype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897E13E-ED3E-0F29-D8F4-03A34F7CD14C}"/>
              </a:ext>
            </a:extLst>
          </p:cNvPr>
          <p:cNvSpPr/>
          <p:nvPr/>
        </p:nvSpPr>
        <p:spPr>
          <a:xfrm>
            <a:off x="7876524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4EE0A0A-B852-081C-0BC3-44E61CCA2680}"/>
              </a:ext>
            </a:extLst>
          </p:cNvPr>
          <p:cNvSpPr/>
          <p:nvPr/>
        </p:nvSpPr>
        <p:spPr>
          <a:xfrm>
            <a:off x="2208072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2018-Hype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D4B1AF83-2B7C-160E-BE22-B868B6093579}"/>
              </a:ext>
            </a:extLst>
          </p:cNvPr>
          <p:cNvSpPr/>
          <p:nvPr/>
        </p:nvSpPr>
        <p:spPr>
          <a:xfrm>
            <a:off x="2208072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92C97599-252F-DEEF-D5AF-4BE28BA31190}"/>
              </a:ext>
            </a:extLst>
          </p:cNvPr>
          <p:cNvSpPr/>
          <p:nvPr/>
        </p:nvSpPr>
        <p:spPr>
          <a:xfrm>
            <a:off x="3625185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FE4A272C-561A-67D9-EC08-03DEA4654A72}"/>
              </a:ext>
            </a:extLst>
          </p:cNvPr>
          <p:cNvSpPr/>
          <p:nvPr/>
        </p:nvSpPr>
        <p:spPr>
          <a:xfrm>
            <a:off x="5042298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3C9D10D4-4666-90A9-D6B7-73188D057C03}"/>
              </a:ext>
            </a:extLst>
          </p:cNvPr>
          <p:cNvSpPr/>
          <p:nvPr/>
        </p:nvSpPr>
        <p:spPr>
          <a:xfrm>
            <a:off x="6459411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9F3BEA5E-5CB8-E06F-F426-4ABFE51C98CD}"/>
              </a:ext>
            </a:extLst>
          </p:cNvPr>
          <p:cNvSpPr/>
          <p:nvPr/>
        </p:nvSpPr>
        <p:spPr>
          <a:xfrm>
            <a:off x="7876525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0F04FCFD-3A94-DE65-3D57-ECCD72FE3609}"/>
              </a:ext>
            </a:extLst>
          </p:cNvPr>
          <p:cNvSpPr/>
          <p:nvPr/>
        </p:nvSpPr>
        <p:spPr>
          <a:xfrm flipH="1">
            <a:off x="2724560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Pfeil: nach unten 77">
            <a:extLst>
              <a:ext uri="{FF2B5EF4-FFF2-40B4-BE49-F238E27FC236}">
                <a16:creationId xmlns:a16="http://schemas.microsoft.com/office/drawing/2014/main" id="{4945CF70-61E9-B642-84A7-55A42187629D}"/>
              </a:ext>
            </a:extLst>
          </p:cNvPr>
          <p:cNvSpPr/>
          <p:nvPr/>
        </p:nvSpPr>
        <p:spPr>
          <a:xfrm flipH="1">
            <a:off x="4141673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Pfeil: nach unten 78">
            <a:extLst>
              <a:ext uri="{FF2B5EF4-FFF2-40B4-BE49-F238E27FC236}">
                <a16:creationId xmlns:a16="http://schemas.microsoft.com/office/drawing/2014/main" id="{58345F8C-37F4-833C-9706-176950585580}"/>
              </a:ext>
            </a:extLst>
          </p:cNvPr>
          <p:cNvSpPr/>
          <p:nvPr/>
        </p:nvSpPr>
        <p:spPr>
          <a:xfrm flipH="1">
            <a:off x="5558786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0" name="Pfeil: nach unten 79">
            <a:extLst>
              <a:ext uri="{FF2B5EF4-FFF2-40B4-BE49-F238E27FC236}">
                <a16:creationId xmlns:a16="http://schemas.microsoft.com/office/drawing/2014/main" id="{DCE6B8C8-6E73-4441-7C02-4C1D9ED03A86}"/>
              </a:ext>
            </a:extLst>
          </p:cNvPr>
          <p:cNvSpPr/>
          <p:nvPr/>
        </p:nvSpPr>
        <p:spPr>
          <a:xfrm flipH="1">
            <a:off x="6975899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C7CEF307-3DDC-F716-70D6-09F087D26181}"/>
              </a:ext>
            </a:extLst>
          </p:cNvPr>
          <p:cNvSpPr/>
          <p:nvPr/>
        </p:nvSpPr>
        <p:spPr>
          <a:xfrm flipH="1">
            <a:off x="8393013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13A4ADC-79BB-A307-1D7A-8BF7D575D244}"/>
              </a:ext>
            </a:extLst>
          </p:cNvPr>
          <p:cNvSpPr/>
          <p:nvPr/>
        </p:nvSpPr>
        <p:spPr>
          <a:xfrm>
            <a:off x="2208071" y="2442092"/>
            <a:ext cx="1145654" cy="5521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Longitudinal Study (RQ3)</a:t>
            </a:r>
          </a:p>
        </p:txBody>
      </p:sp>
      <p:cxnSp>
        <p:nvCxnSpPr>
          <p:cNvPr id="102" name="Verbinder: gekrümmt 101">
            <a:extLst>
              <a:ext uri="{FF2B5EF4-FFF2-40B4-BE49-F238E27FC236}">
                <a16:creationId xmlns:a16="http://schemas.microsoft.com/office/drawing/2014/main" id="{99A07C9B-2B61-72E1-1B7C-0D08F99219BC}"/>
              </a:ext>
            </a:extLst>
          </p:cNvPr>
          <p:cNvCxnSpPr>
            <a:cxnSpLocks/>
            <a:stCxn id="72" idx="2"/>
            <a:endCxn id="100" idx="0"/>
          </p:cNvCxnSpPr>
          <p:nvPr/>
        </p:nvCxnSpPr>
        <p:spPr>
          <a:xfrm rot="5400000">
            <a:off x="3923056" y="750023"/>
            <a:ext cx="549912" cy="283422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97BBE6B9-7FF6-64D8-D1E2-93E4C46965C7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>
          <a:xfrm rot="5400000">
            <a:off x="5340169" y="-667091"/>
            <a:ext cx="549912" cy="5668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29670CC-B00F-66DD-5D38-0EE209EB643F}"/>
              </a:ext>
            </a:extLst>
          </p:cNvPr>
          <p:cNvCxnSpPr>
            <a:cxnSpLocks/>
            <a:stCxn id="71" idx="2"/>
            <a:endCxn id="100" idx="0"/>
          </p:cNvCxnSpPr>
          <p:nvPr/>
        </p:nvCxnSpPr>
        <p:spPr>
          <a:xfrm rot="5400000">
            <a:off x="3214499" y="1458579"/>
            <a:ext cx="549912" cy="14171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krümmt 108">
            <a:extLst>
              <a:ext uri="{FF2B5EF4-FFF2-40B4-BE49-F238E27FC236}">
                <a16:creationId xmlns:a16="http://schemas.microsoft.com/office/drawing/2014/main" id="{15BF388B-8C0B-3663-6FD4-F750C901602B}"/>
              </a:ext>
            </a:extLst>
          </p:cNvPr>
          <p:cNvCxnSpPr>
            <a:cxnSpLocks/>
            <a:stCxn id="63" idx="2"/>
            <a:endCxn id="100" idx="0"/>
          </p:cNvCxnSpPr>
          <p:nvPr/>
        </p:nvCxnSpPr>
        <p:spPr>
          <a:xfrm rot="5400000">
            <a:off x="2505943" y="2167136"/>
            <a:ext cx="549912" cy="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krümmt 116">
            <a:extLst>
              <a:ext uri="{FF2B5EF4-FFF2-40B4-BE49-F238E27FC236}">
                <a16:creationId xmlns:a16="http://schemas.microsoft.com/office/drawing/2014/main" id="{BA025BBA-680B-D227-C8B1-F9DC738499A7}"/>
              </a:ext>
            </a:extLst>
          </p:cNvPr>
          <p:cNvCxnSpPr>
            <a:cxnSpLocks/>
            <a:stCxn id="73" idx="2"/>
            <a:endCxn id="100" idx="0"/>
          </p:cNvCxnSpPr>
          <p:nvPr/>
        </p:nvCxnSpPr>
        <p:spPr>
          <a:xfrm rot="5400000">
            <a:off x="4631612" y="41466"/>
            <a:ext cx="549912" cy="425134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Gerade Verbindung mit Pfeil 1026">
            <a:extLst>
              <a:ext uri="{FF2B5EF4-FFF2-40B4-BE49-F238E27FC236}">
                <a16:creationId xmlns:a16="http://schemas.microsoft.com/office/drawing/2014/main" id="{1544CD25-C82D-0C73-BFAF-7D10772FE0C4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032238" y="1892180"/>
            <a:ext cx="9672" cy="4680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B1F63B1-D3F1-32E9-E71A-2A67CD1E98A7}"/>
              </a:ext>
            </a:extLst>
          </p:cNvPr>
          <p:cNvSpPr txBox="1"/>
          <p:nvPr/>
        </p:nvSpPr>
        <p:spPr>
          <a:xfrm>
            <a:off x="8332458" y="4941890"/>
            <a:ext cx="11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Manual</a:t>
            </a:r>
          </a:p>
          <a:p>
            <a:pPr algn="ctr"/>
            <a:r>
              <a:rPr lang="de-AT" sz="1400" dirty="0">
                <a:solidFill>
                  <a:schemeClr val="bg1"/>
                </a:solidFill>
              </a:rPr>
              <a:t>Annotation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662ED411-5980-DAAF-D893-8483C2B1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86564"/>
              </p:ext>
            </p:extLst>
          </p:nvPr>
        </p:nvGraphicFramePr>
        <p:xfrm>
          <a:off x="7484212" y="5317093"/>
          <a:ext cx="468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82256354"/>
                    </a:ext>
                  </a:extLst>
                </a:gridCol>
              </a:tblGrid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Bot</a:t>
                      </a:r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02171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Hum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83052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..</a:t>
                      </a:r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88703"/>
                  </a:ext>
                </a:extLst>
              </a:tr>
            </a:tbl>
          </a:graphicData>
        </a:graphic>
      </p:graphicFrame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1D3254E-902D-9B01-362E-E954FACB3383}"/>
              </a:ext>
            </a:extLst>
          </p:cNvPr>
          <p:cNvSpPr/>
          <p:nvPr/>
        </p:nvSpPr>
        <p:spPr>
          <a:xfrm>
            <a:off x="5145194" y="4244223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Test Blocks Dataset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73874E6-22B9-DE85-C72E-65E1FA4FCBDE}"/>
              </a:ext>
            </a:extLst>
          </p:cNvPr>
          <p:cNvSpPr/>
          <p:nvPr/>
        </p:nvSpPr>
        <p:spPr>
          <a:xfrm>
            <a:off x="5267158" y="5648678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Binary MEV Datasets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8A4B5F2-55A8-35E1-7E82-FC16033FE1F3}"/>
              </a:ext>
            </a:extLst>
          </p:cNvPr>
          <p:cNvSpPr/>
          <p:nvPr/>
        </p:nvSpPr>
        <p:spPr>
          <a:xfrm>
            <a:off x="5150687" y="4941890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bg1"/>
                </a:solidFill>
              </a:rPr>
              <a:t>Multiclass</a:t>
            </a:r>
            <a:r>
              <a:rPr lang="de-AT" sz="1200" dirty="0">
                <a:solidFill>
                  <a:schemeClr val="bg1"/>
                </a:solidFill>
              </a:rPr>
              <a:t> MEV Dataset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BA03980A-6C6D-C5FB-5D6B-85B96179D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0234" y="5532031"/>
            <a:ext cx="540474" cy="540474"/>
          </a:xfrm>
          <a:prstGeom prst="rect">
            <a:avLst/>
          </a:prstGeom>
        </p:spPr>
      </p:pic>
      <p:sp>
        <p:nvSpPr>
          <p:cNvPr id="37" name="Pfeil: nach unten 36">
            <a:extLst>
              <a:ext uri="{FF2B5EF4-FFF2-40B4-BE49-F238E27FC236}">
                <a16:creationId xmlns:a16="http://schemas.microsoft.com/office/drawing/2014/main" id="{90A97B76-ADAD-4358-7894-E152A618F01A}"/>
              </a:ext>
            </a:extLst>
          </p:cNvPr>
          <p:cNvSpPr/>
          <p:nvPr/>
        </p:nvSpPr>
        <p:spPr>
          <a:xfrm rot="5400000" flipH="1">
            <a:off x="8173408" y="5562300"/>
            <a:ext cx="110875" cy="369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E1E0261-0520-B70C-69D0-6B95DA5B8EFF}"/>
              </a:ext>
            </a:extLst>
          </p:cNvPr>
          <p:cNvSpPr txBox="1"/>
          <p:nvPr/>
        </p:nvSpPr>
        <p:spPr>
          <a:xfrm>
            <a:off x="7336835" y="3320890"/>
            <a:ext cx="74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Labels</a:t>
            </a:r>
          </a:p>
        </p:txBody>
      </p: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F69EAF0E-5EB3-A4D3-505F-EC11AB049713}"/>
              </a:ext>
            </a:extLst>
          </p:cNvPr>
          <p:cNvCxnSpPr>
            <a:cxnSpLocks/>
            <a:stCxn id="32" idx="2"/>
            <a:endCxn id="29" idx="3"/>
          </p:cNvCxnSpPr>
          <p:nvPr/>
        </p:nvCxnSpPr>
        <p:spPr>
          <a:xfrm rot="5400000">
            <a:off x="5931099" y="3374952"/>
            <a:ext cx="1552879" cy="63574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39747D6-DC71-58CB-6B48-2447F952F2FF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6389665" y="4469264"/>
            <a:ext cx="1094547" cy="121358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Welcome to Flashbots | Flashbots Docs">
            <a:extLst>
              <a:ext uri="{FF2B5EF4-FFF2-40B4-BE49-F238E27FC236}">
                <a16:creationId xmlns:a16="http://schemas.microsoft.com/office/drawing/2014/main" id="{BD00CE2A-B466-B47F-556E-E65C6099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72" y="4035172"/>
            <a:ext cx="758701" cy="7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9F538FB3-711F-D2EB-D555-184254991F93}"/>
              </a:ext>
            </a:extLst>
          </p:cNvPr>
          <p:cNvSpPr txBox="1"/>
          <p:nvPr/>
        </p:nvSpPr>
        <p:spPr>
          <a:xfrm>
            <a:off x="8330610" y="3485504"/>
            <a:ext cx="11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err="1">
                <a:solidFill>
                  <a:schemeClr val="bg1"/>
                </a:solidFill>
              </a:rPr>
              <a:t>Automatic</a:t>
            </a:r>
            <a:r>
              <a:rPr lang="de-AT" sz="1400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09285DD2-67E4-C598-0C23-206B3C6D7700}"/>
              </a:ext>
            </a:extLst>
          </p:cNvPr>
          <p:cNvSpPr/>
          <p:nvPr/>
        </p:nvSpPr>
        <p:spPr>
          <a:xfrm rot="5400000" flipH="1">
            <a:off x="8171560" y="3946860"/>
            <a:ext cx="110875" cy="369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3373BE53-26A8-B39F-596C-78B6A612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68882"/>
              </p:ext>
            </p:extLst>
          </p:nvPr>
        </p:nvGraphicFramePr>
        <p:xfrm>
          <a:off x="7482364" y="3780076"/>
          <a:ext cx="468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82256354"/>
                    </a:ext>
                  </a:extLst>
                </a:gridCol>
              </a:tblGrid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 err="1"/>
                        <a:t>Arb</a:t>
                      </a:r>
                      <a:endParaRPr lang="de-AT" sz="10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02171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 err="1"/>
                        <a:t>Liq</a:t>
                      </a:r>
                      <a:endParaRPr lang="de-AT" sz="1000" dirty="0"/>
                    </a:p>
                  </a:txBody>
                  <a:tcPr marL="45720" marR="45720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83052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..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88703"/>
                  </a:ext>
                </a:extLst>
              </a:tr>
            </a:tbl>
          </a:graphicData>
        </a:graphic>
      </p:graphicFrame>
      <p:cxnSp>
        <p:nvCxnSpPr>
          <p:cNvPr id="93" name="Verbinder: gekrümmt 92">
            <a:extLst>
              <a:ext uri="{FF2B5EF4-FFF2-40B4-BE49-F238E27FC236}">
                <a16:creationId xmlns:a16="http://schemas.microsoft.com/office/drawing/2014/main" id="{255382F9-DB3E-9B41-2423-8C60BBB12E9B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6036978" y="2772140"/>
            <a:ext cx="1335575" cy="64129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50D4D224-6727-DC0B-AC28-173ED8D8F306}"/>
              </a:ext>
            </a:extLst>
          </p:cNvPr>
          <p:cNvSpPr/>
          <p:nvPr/>
        </p:nvSpPr>
        <p:spPr>
          <a:xfrm>
            <a:off x="5227422" y="5614412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Binary MEV Datasets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DF3A297D-98F9-4D05-0329-4CEC1A2F4085}"/>
              </a:ext>
            </a:extLst>
          </p:cNvPr>
          <p:cNvSpPr/>
          <p:nvPr/>
        </p:nvSpPr>
        <p:spPr>
          <a:xfrm>
            <a:off x="5170556" y="5573799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Binary MEV Datasets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27FBF84-73C4-BED3-BA50-688D6109719C}"/>
              </a:ext>
            </a:extLst>
          </p:cNvPr>
          <p:cNvCxnSpPr>
            <a:cxnSpLocks/>
            <a:stCxn id="85" idx="1"/>
            <a:endCxn id="33" idx="3"/>
          </p:cNvCxnSpPr>
          <p:nvPr/>
        </p:nvCxnSpPr>
        <p:spPr>
          <a:xfrm flipH="1">
            <a:off x="6511629" y="4145836"/>
            <a:ext cx="970735" cy="17278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Gerade Verbindung mit Pfeil 1025">
            <a:extLst>
              <a:ext uri="{FF2B5EF4-FFF2-40B4-BE49-F238E27FC236}">
                <a16:creationId xmlns:a16="http://schemas.microsoft.com/office/drawing/2014/main" id="{78E0AC97-13B3-486D-15A5-05A9C8093C94}"/>
              </a:ext>
            </a:extLst>
          </p:cNvPr>
          <p:cNvCxnSpPr>
            <a:cxnSpLocks/>
            <a:stCxn id="85" idx="1"/>
            <a:endCxn id="34" idx="3"/>
          </p:cNvCxnSpPr>
          <p:nvPr/>
        </p:nvCxnSpPr>
        <p:spPr>
          <a:xfrm flipH="1">
            <a:off x="6395158" y="4145836"/>
            <a:ext cx="1087206" cy="10210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Verbinder: gekrümmt 1042">
            <a:extLst>
              <a:ext uri="{FF2B5EF4-FFF2-40B4-BE49-F238E27FC236}">
                <a16:creationId xmlns:a16="http://schemas.microsoft.com/office/drawing/2014/main" id="{2B7E1453-E115-A301-4476-EBD193A761C3}"/>
              </a:ext>
            </a:extLst>
          </p:cNvPr>
          <p:cNvCxnSpPr>
            <a:cxnSpLocks/>
          </p:cNvCxnSpPr>
          <p:nvPr/>
        </p:nvCxnSpPr>
        <p:spPr>
          <a:xfrm rot="5400000">
            <a:off x="5691686" y="3814089"/>
            <a:ext cx="2037196" cy="63025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Verbinder: gekrümmt 1045">
            <a:extLst>
              <a:ext uri="{FF2B5EF4-FFF2-40B4-BE49-F238E27FC236}">
                <a16:creationId xmlns:a16="http://schemas.microsoft.com/office/drawing/2014/main" id="{CEF19CF9-EECA-A18A-6273-EFDF9E2313EE}"/>
              </a:ext>
            </a:extLst>
          </p:cNvPr>
          <p:cNvCxnSpPr>
            <a:cxnSpLocks/>
            <a:stCxn id="32" idx="2"/>
            <a:endCxn id="98" idx="3"/>
          </p:cNvCxnSpPr>
          <p:nvPr/>
        </p:nvCxnSpPr>
        <p:spPr>
          <a:xfrm rot="5400000">
            <a:off x="5287118" y="4101161"/>
            <a:ext cx="2923068" cy="55351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Gerade Verbindung mit Pfeil 1048">
            <a:extLst>
              <a:ext uri="{FF2B5EF4-FFF2-40B4-BE49-F238E27FC236}">
                <a16:creationId xmlns:a16="http://schemas.microsoft.com/office/drawing/2014/main" id="{815FA342-E203-CDFF-06CB-542B9F8C7298}"/>
              </a:ext>
            </a:extLst>
          </p:cNvPr>
          <p:cNvCxnSpPr>
            <a:cxnSpLocks/>
            <a:stCxn id="28" idx="1"/>
            <a:endCxn id="34" idx="3"/>
          </p:cNvCxnSpPr>
          <p:nvPr/>
        </p:nvCxnSpPr>
        <p:spPr>
          <a:xfrm flipH="1" flipV="1">
            <a:off x="6395158" y="5166931"/>
            <a:ext cx="1089054" cy="51592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Gerade Verbindung mit Pfeil 1051">
            <a:extLst>
              <a:ext uri="{FF2B5EF4-FFF2-40B4-BE49-F238E27FC236}">
                <a16:creationId xmlns:a16="http://schemas.microsoft.com/office/drawing/2014/main" id="{46A0F0EF-B17A-2FAF-C5F2-FAA516731022}"/>
              </a:ext>
            </a:extLst>
          </p:cNvPr>
          <p:cNvCxnSpPr>
            <a:cxnSpLocks/>
            <a:stCxn id="28" idx="1"/>
            <a:endCxn id="33" idx="3"/>
          </p:cNvCxnSpPr>
          <p:nvPr/>
        </p:nvCxnSpPr>
        <p:spPr>
          <a:xfrm flipH="1">
            <a:off x="6511629" y="5682853"/>
            <a:ext cx="972583" cy="19086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feld 1062">
            <a:extLst>
              <a:ext uri="{FF2B5EF4-FFF2-40B4-BE49-F238E27FC236}">
                <a16:creationId xmlns:a16="http://schemas.microsoft.com/office/drawing/2014/main" id="{8F6E56F3-D5D7-070B-5335-10376466FF18}"/>
              </a:ext>
            </a:extLst>
          </p:cNvPr>
          <p:cNvSpPr txBox="1"/>
          <p:nvPr/>
        </p:nvSpPr>
        <p:spPr>
          <a:xfrm>
            <a:off x="3431100" y="2994229"/>
            <a:ext cx="142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Experiments</a:t>
            </a:r>
          </a:p>
          <a:p>
            <a:pPr algn="ctr"/>
            <a:r>
              <a:rPr lang="de-AT" sz="1400" dirty="0">
                <a:solidFill>
                  <a:schemeClr val="bg1"/>
                </a:solidFill>
              </a:rPr>
              <a:t>RQ(2)</a:t>
            </a:r>
          </a:p>
        </p:txBody>
      </p:sp>
      <p:sp>
        <p:nvSpPr>
          <p:cNvPr id="1064" name="Textfeld 1063">
            <a:extLst>
              <a:ext uri="{FF2B5EF4-FFF2-40B4-BE49-F238E27FC236}">
                <a16:creationId xmlns:a16="http://schemas.microsoft.com/office/drawing/2014/main" id="{2151DFA6-FBDA-ECC0-A35D-2EC162726174}"/>
              </a:ext>
            </a:extLst>
          </p:cNvPr>
          <p:cNvSpPr txBox="1"/>
          <p:nvPr/>
        </p:nvSpPr>
        <p:spPr>
          <a:xfrm>
            <a:off x="2013201" y="4057816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065" name="Rechteck: abgerundete Ecken 1064">
            <a:extLst>
              <a:ext uri="{FF2B5EF4-FFF2-40B4-BE49-F238E27FC236}">
                <a16:creationId xmlns:a16="http://schemas.microsoft.com/office/drawing/2014/main" id="{B8DBBC21-ABE2-092C-EDAA-0B8110646136}"/>
              </a:ext>
            </a:extLst>
          </p:cNvPr>
          <p:cNvSpPr/>
          <p:nvPr/>
        </p:nvSpPr>
        <p:spPr>
          <a:xfrm>
            <a:off x="3530661" y="5408471"/>
            <a:ext cx="1163820" cy="50686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Supervised</a:t>
            </a:r>
            <a:endParaRPr lang="de-AT" sz="1200" dirty="0"/>
          </a:p>
        </p:txBody>
      </p:sp>
      <p:sp>
        <p:nvSpPr>
          <p:cNvPr id="1066" name="Rechteck: abgerundete Ecken 1065">
            <a:extLst>
              <a:ext uri="{FF2B5EF4-FFF2-40B4-BE49-F238E27FC236}">
                <a16:creationId xmlns:a16="http://schemas.microsoft.com/office/drawing/2014/main" id="{13D34784-81D9-5D99-C9A4-D737FE934A9F}"/>
              </a:ext>
            </a:extLst>
          </p:cNvPr>
          <p:cNvSpPr/>
          <p:nvPr/>
        </p:nvSpPr>
        <p:spPr>
          <a:xfrm>
            <a:off x="3530661" y="4539801"/>
            <a:ext cx="1163820" cy="50686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Clustering</a:t>
            </a:r>
          </a:p>
        </p:txBody>
      </p:sp>
      <p:sp>
        <p:nvSpPr>
          <p:cNvPr id="1067" name="Rechteck: abgerundete Ecken 1066">
            <a:extLst>
              <a:ext uri="{FF2B5EF4-FFF2-40B4-BE49-F238E27FC236}">
                <a16:creationId xmlns:a16="http://schemas.microsoft.com/office/drawing/2014/main" id="{AB509065-2AFE-0FB6-AD6E-6759DD291D56}"/>
              </a:ext>
            </a:extLst>
          </p:cNvPr>
          <p:cNvSpPr/>
          <p:nvPr/>
        </p:nvSpPr>
        <p:spPr>
          <a:xfrm>
            <a:off x="3530661" y="3671132"/>
            <a:ext cx="1163820" cy="50686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Heuristics</a:t>
            </a:r>
            <a:endParaRPr lang="de-AT" sz="1200" dirty="0"/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32302721-12B5-4D86-CE2F-CCFA74B960ED}"/>
              </a:ext>
            </a:extLst>
          </p:cNvPr>
          <p:cNvSpPr/>
          <p:nvPr/>
        </p:nvSpPr>
        <p:spPr>
          <a:xfrm>
            <a:off x="2007800" y="4613294"/>
            <a:ext cx="1008334" cy="3969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Top Clustering</a:t>
            </a:r>
          </a:p>
        </p:txBody>
      </p:sp>
      <p:sp>
        <p:nvSpPr>
          <p:cNvPr id="1074" name="Rechteck 1073">
            <a:extLst>
              <a:ext uri="{FF2B5EF4-FFF2-40B4-BE49-F238E27FC236}">
                <a16:creationId xmlns:a16="http://schemas.microsoft.com/office/drawing/2014/main" id="{89FB391B-0309-B9A9-C6C4-929C77335EE6}"/>
              </a:ext>
            </a:extLst>
          </p:cNvPr>
          <p:cNvSpPr/>
          <p:nvPr/>
        </p:nvSpPr>
        <p:spPr>
          <a:xfrm>
            <a:off x="2007800" y="5446254"/>
            <a:ext cx="1008334" cy="3969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Top </a:t>
            </a:r>
            <a:r>
              <a:rPr lang="de-AT" sz="1200" dirty="0" err="1"/>
              <a:t>Supervised</a:t>
            </a:r>
            <a:endParaRPr lang="de-AT" sz="1200" dirty="0"/>
          </a:p>
        </p:txBody>
      </p:sp>
      <p:sp>
        <p:nvSpPr>
          <p:cNvPr id="1075" name="Pfeil: nach unten 1074">
            <a:extLst>
              <a:ext uri="{FF2B5EF4-FFF2-40B4-BE49-F238E27FC236}">
                <a16:creationId xmlns:a16="http://schemas.microsoft.com/office/drawing/2014/main" id="{6492EE01-1F64-6C7C-E3BA-05CB8E934437}"/>
              </a:ext>
            </a:extLst>
          </p:cNvPr>
          <p:cNvSpPr/>
          <p:nvPr/>
        </p:nvSpPr>
        <p:spPr>
          <a:xfrm rot="5400000" flipH="1">
            <a:off x="3165960" y="4655297"/>
            <a:ext cx="147874" cy="31296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7" name="Pfeil: nach unten 1076">
            <a:extLst>
              <a:ext uri="{FF2B5EF4-FFF2-40B4-BE49-F238E27FC236}">
                <a16:creationId xmlns:a16="http://schemas.microsoft.com/office/drawing/2014/main" id="{7945164C-4DB8-A634-F104-A03CFD9D2829}"/>
              </a:ext>
            </a:extLst>
          </p:cNvPr>
          <p:cNvSpPr/>
          <p:nvPr/>
        </p:nvSpPr>
        <p:spPr>
          <a:xfrm rot="5400000" flipH="1">
            <a:off x="3165960" y="5481486"/>
            <a:ext cx="147874" cy="31296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80" name="Gerade Verbindung mit Pfeil 1079">
            <a:extLst>
              <a:ext uri="{FF2B5EF4-FFF2-40B4-BE49-F238E27FC236}">
                <a16:creationId xmlns:a16="http://schemas.microsoft.com/office/drawing/2014/main" id="{ABE3D9B1-85D3-CCEA-30AE-8586D8DB7AC0}"/>
              </a:ext>
            </a:extLst>
          </p:cNvPr>
          <p:cNvCxnSpPr>
            <a:cxnSpLocks/>
            <a:stCxn id="30" idx="1"/>
            <a:endCxn id="1066" idx="3"/>
          </p:cNvCxnSpPr>
          <p:nvPr/>
        </p:nvCxnSpPr>
        <p:spPr>
          <a:xfrm flipH="1">
            <a:off x="4694481" y="3760573"/>
            <a:ext cx="445169" cy="10326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4036599-4FA0-9731-2006-89A55389218D}"/>
              </a:ext>
            </a:extLst>
          </p:cNvPr>
          <p:cNvSpPr/>
          <p:nvPr/>
        </p:nvSpPr>
        <p:spPr>
          <a:xfrm>
            <a:off x="6254746" y="2400518"/>
            <a:ext cx="1541328" cy="515867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Main Observation </a:t>
            </a:r>
            <a:r>
              <a:rPr lang="de-AT" sz="1200" dirty="0" err="1">
                <a:solidFill>
                  <a:schemeClr val="bg1"/>
                </a:solidFill>
              </a:rPr>
              <a:t>Window</a:t>
            </a:r>
            <a:r>
              <a:rPr lang="de-AT" sz="12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097" name="Pfeil: nach unten 1096">
            <a:extLst>
              <a:ext uri="{FF2B5EF4-FFF2-40B4-BE49-F238E27FC236}">
                <a16:creationId xmlns:a16="http://schemas.microsoft.com/office/drawing/2014/main" id="{9EA8F6AA-BF2B-9153-F2E5-40AB70A6B298}"/>
              </a:ext>
            </a:extLst>
          </p:cNvPr>
          <p:cNvSpPr/>
          <p:nvPr/>
        </p:nvSpPr>
        <p:spPr>
          <a:xfrm rot="18632554" flipH="1">
            <a:off x="3206424" y="5010991"/>
            <a:ext cx="129096" cy="431452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8" name="Pfeil: nach unten 1097">
            <a:extLst>
              <a:ext uri="{FF2B5EF4-FFF2-40B4-BE49-F238E27FC236}">
                <a16:creationId xmlns:a16="http://schemas.microsoft.com/office/drawing/2014/main" id="{0C20E58C-A095-5DA5-1800-5EB43BE29FBA}"/>
              </a:ext>
            </a:extLst>
          </p:cNvPr>
          <p:cNvSpPr/>
          <p:nvPr/>
        </p:nvSpPr>
        <p:spPr>
          <a:xfrm rot="13767700" flipH="1">
            <a:off x="3206429" y="5004093"/>
            <a:ext cx="129096" cy="431452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99" name="Gerade Verbindung mit Pfeil 1098">
            <a:extLst>
              <a:ext uri="{FF2B5EF4-FFF2-40B4-BE49-F238E27FC236}">
                <a16:creationId xmlns:a16="http://schemas.microsoft.com/office/drawing/2014/main" id="{1F777B99-B464-9C67-4759-4B636E8A576B}"/>
              </a:ext>
            </a:extLst>
          </p:cNvPr>
          <p:cNvCxnSpPr>
            <a:cxnSpLocks/>
            <a:stCxn id="34" idx="1"/>
            <a:endCxn id="1065" idx="3"/>
          </p:cNvCxnSpPr>
          <p:nvPr/>
        </p:nvCxnSpPr>
        <p:spPr>
          <a:xfrm flipH="1">
            <a:off x="4694481" y="5166931"/>
            <a:ext cx="456206" cy="4949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2" name="Gerade Verbindung mit Pfeil 1101">
            <a:extLst>
              <a:ext uri="{FF2B5EF4-FFF2-40B4-BE49-F238E27FC236}">
                <a16:creationId xmlns:a16="http://schemas.microsoft.com/office/drawing/2014/main" id="{82B0D207-7C3E-A70B-0CDE-F979B9134517}"/>
              </a:ext>
            </a:extLst>
          </p:cNvPr>
          <p:cNvCxnSpPr>
            <a:cxnSpLocks/>
            <a:stCxn id="99" idx="1"/>
            <a:endCxn id="1065" idx="3"/>
          </p:cNvCxnSpPr>
          <p:nvPr/>
        </p:nvCxnSpPr>
        <p:spPr>
          <a:xfrm flipH="1" flipV="1">
            <a:off x="4694481" y="5661901"/>
            <a:ext cx="476075" cy="136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7" name="Rechteck: abgerundete Ecken 1106">
            <a:extLst>
              <a:ext uri="{FF2B5EF4-FFF2-40B4-BE49-F238E27FC236}">
                <a16:creationId xmlns:a16="http://schemas.microsoft.com/office/drawing/2014/main" id="{7BF721F0-D572-7697-ECBA-3E7A71A155C4}"/>
              </a:ext>
            </a:extLst>
          </p:cNvPr>
          <p:cNvSpPr/>
          <p:nvPr/>
        </p:nvSpPr>
        <p:spPr>
          <a:xfrm>
            <a:off x="5139650" y="2394528"/>
            <a:ext cx="2656424" cy="515867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Main Observation </a:t>
            </a:r>
            <a:r>
              <a:rPr lang="de-AT" sz="1200" dirty="0" err="1">
                <a:solidFill>
                  <a:schemeClr val="bg1"/>
                </a:solidFill>
              </a:rPr>
              <a:t>Window</a:t>
            </a:r>
            <a:r>
              <a:rPr lang="de-AT" sz="1200" dirty="0">
                <a:solidFill>
                  <a:schemeClr val="bg1"/>
                </a:solidFill>
              </a:rPr>
              <a:t> Dataset</a:t>
            </a:r>
          </a:p>
        </p:txBody>
      </p:sp>
      <p:cxnSp>
        <p:nvCxnSpPr>
          <p:cNvPr id="1108" name="Gerade Verbindung mit Pfeil 1107">
            <a:extLst>
              <a:ext uri="{FF2B5EF4-FFF2-40B4-BE49-F238E27FC236}">
                <a16:creationId xmlns:a16="http://schemas.microsoft.com/office/drawing/2014/main" id="{961F03AB-75C5-9183-D286-C03C51F9EDF8}"/>
              </a:ext>
            </a:extLst>
          </p:cNvPr>
          <p:cNvCxnSpPr>
            <a:cxnSpLocks/>
            <a:stCxn id="1107" idx="1"/>
            <a:endCxn id="1067" idx="3"/>
          </p:cNvCxnSpPr>
          <p:nvPr/>
        </p:nvCxnSpPr>
        <p:spPr>
          <a:xfrm flipH="1">
            <a:off x="4694481" y="2652462"/>
            <a:ext cx="445169" cy="127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6" name="Verbinder: gekrümmt 1135">
            <a:extLst>
              <a:ext uri="{FF2B5EF4-FFF2-40B4-BE49-F238E27FC236}">
                <a16:creationId xmlns:a16="http://schemas.microsoft.com/office/drawing/2014/main" id="{3CECD405-45ED-9508-F825-406652A134D4}"/>
              </a:ext>
            </a:extLst>
          </p:cNvPr>
          <p:cNvCxnSpPr>
            <a:cxnSpLocks/>
            <a:stCxn id="1107" idx="3"/>
            <a:endCxn id="68" idx="0"/>
          </p:cNvCxnSpPr>
          <p:nvPr/>
        </p:nvCxnSpPr>
        <p:spPr>
          <a:xfrm>
            <a:off x="7796074" y="2652462"/>
            <a:ext cx="1125087" cy="83304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E4AADB9-E2C5-7022-7ED5-C77A94C8EAC3}"/>
              </a:ext>
            </a:extLst>
          </p:cNvPr>
          <p:cNvSpPr/>
          <p:nvPr/>
        </p:nvSpPr>
        <p:spPr>
          <a:xfrm>
            <a:off x="5139650" y="3535532"/>
            <a:ext cx="1244470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Clustering Dataset</a:t>
            </a:r>
          </a:p>
        </p:txBody>
      </p:sp>
      <p:cxnSp>
        <p:nvCxnSpPr>
          <p:cNvPr id="1159" name="Gerade Verbindung mit Pfeil 1158">
            <a:extLst>
              <a:ext uri="{FF2B5EF4-FFF2-40B4-BE49-F238E27FC236}">
                <a16:creationId xmlns:a16="http://schemas.microsoft.com/office/drawing/2014/main" id="{4D982F52-4AAD-8777-C9FC-B9F93D095919}"/>
              </a:ext>
            </a:extLst>
          </p:cNvPr>
          <p:cNvCxnSpPr>
            <a:cxnSpLocks/>
            <a:stCxn id="29" idx="1"/>
            <a:endCxn id="1065" idx="3"/>
          </p:cNvCxnSpPr>
          <p:nvPr/>
        </p:nvCxnSpPr>
        <p:spPr>
          <a:xfrm flipH="1">
            <a:off x="4694481" y="4469264"/>
            <a:ext cx="450713" cy="1192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6" name="Freihandform: Form 1165">
            <a:extLst>
              <a:ext uri="{FF2B5EF4-FFF2-40B4-BE49-F238E27FC236}">
                <a16:creationId xmlns:a16="http://schemas.microsoft.com/office/drawing/2014/main" id="{A4B52533-1D56-6A95-E250-7A498BB35C25}"/>
              </a:ext>
            </a:extLst>
          </p:cNvPr>
          <p:cNvSpPr/>
          <p:nvPr/>
        </p:nvSpPr>
        <p:spPr>
          <a:xfrm>
            <a:off x="1756387" y="2652462"/>
            <a:ext cx="451684" cy="2993958"/>
          </a:xfrm>
          <a:custGeom>
            <a:avLst/>
            <a:gdLst>
              <a:gd name="connsiteX0" fmla="*/ 243863 w 441983"/>
              <a:gd name="connsiteY0" fmla="*/ 3014362 h 3014362"/>
              <a:gd name="connsiteX1" fmla="*/ 30503 w 441983"/>
              <a:gd name="connsiteY1" fmla="*/ 2119012 h 3014362"/>
              <a:gd name="connsiteX2" fmla="*/ 45743 w 441983"/>
              <a:gd name="connsiteY2" fmla="*/ 351172 h 3014362"/>
              <a:gd name="connsiteX3" fmla="*/ 441983 w 441983"/>
              <a:gd name="connsiteY3" fmla="*/ 652 h 30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83" h="3014362">
                <a:moveTo>
                  <a:pt x="243863" y="3014362"/>
                </a:moveTo>
                <a:cubicBezTo>
                  <a:pt x="153693" y="2788619"/>
                  <a:pt x="63523" y="2562877"/>
                  <a:pt x="30503" y="2119012"/>
                </a:cubicBezTo>
                <a:cubicBezTo>
                  <a:pt x="-2517" y="1675147"/>
                  <a:pt x="-22837" y="704232"/>
                  <a:pt x="45743" y="351172"/>
                </a:cubicBezTo>
                <a:cubicBezTo>
                  <a:pt x="114323" y="-1888"/>
                  <a:pt x="327683" y="-3158"/>
                  <a:pt x="441983" y="652"/>
                </a:cubicBezTo>
              </a:path>
            </a:pathLst>
          </a:cu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72" name="Gerade Verbindung mit Pfeil 1171">
            <a:extLst>
              <a:ext uri="{FF2B5EF4-FFF2-40B4-BE49-F238E27FC236}">
                <a16:creationId xmlns:a16="http://schemas.microsoft.com/office/drawing/2014/main" id="{49A1ABA2-B0F9-E5A6-9333-039FF3A649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700025" y="4469264"/>
            <a:ext cx="445169" cy="406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70</Words>
  <Application>Microsoft Office PowerPoint</Application>
  <PresentationFormat>Breitbild</PresentationFormat>
  <Paragraphs>38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27</cp:revision>
  <dcterms:created xsi:type="dcterms:W3CDTF">2023-08-05T14:42:22Z</dcterms:created>
  <dcterms:modified xsi:type="dcterms:W3CDTF">2023-11-15T18:03:29Z</dcterms:modified>
</cp:coreProperties>
</file>