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E836F-61D3-4907-9DF3-6782F7AAE170}" type="datetimeFigureOut">
              <a:rPr lang="de-AT" smtClean="0"/>
              <a:t>05.10.2023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1E979-F9DA-49F9-A29A-0278FA04832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9961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1E979-F9DA-49F9-A29A-0278FA04832F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4374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54AA383-7EF8-4AB6-93D5-8AD1B83CA45E}" type="datetimeFigureOut">
              <a:rPr lang="de-AT" smtClean="0"/>
              <a:t>05.10.2023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4941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05.10.2023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071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05.10.2023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212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05.10.2023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368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05.10.2023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935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05.10.2023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055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05.10.2023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395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05.10.2023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36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05.10.2023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442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05.10.2023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303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05.10.2023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211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4AA383-7EF8-4AB6-93D5-8AD1B83CA45E}" type="datetimeFigureOut">
              <a:rPr lang="de-AT" smtClean="0"/>
              <a:t>05.10.2023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44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61">
            <a:extLst>
              <a:ext uri="{FF2B5EF4-FFF2-40B4-BE49-F238E27FC236}">
                <a16:creationId xmlns:a16="http://schemas.microsoft.com/office/drawing/2014/main" id="{915CDCA4-FFFC-9B4E-F8F8-5A579F5A48F2}"/>
              </a:ext>
            </a:extLst>
          </p:cNvPr>
          <p:cNvSpPr/>
          <p:nvPr/>
        </p:nvSpPr>
        <p:spPr>
          <a:xfrm>
            <a:off x="1021079" y="1358284"/>
            <a:ext cx="8424761" cy="3962648"/>
          </a:xfrm>
          <a:prstGeom prst="roundRect">
            <a:avLst>
              <a:gd name="adj" fmla="val 3268"/>
            </a:avLst>
          </a:prstGeom>
          <a:solidFill>
            <a:schemeClr val="tx1">
              <a:lumMod val="95000"/>
            </a:schemeClr>
          </a:solidFill>
          <a:ln w="19050">
            <a:solidFill>
              <a:srgbClr val="4472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 sz="1000" dirty="0">
              <a:solidFill>
                <a:schemeClr val="bg1"/>
              </a:solidFill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EF21161-1FB6-ADDA-DD0C-8E368D548D7B}"/>
              </a:ext>
            </a:extLst>
          </p:cNvPr>
          <p:cNvSpPr/>
          <p:nvPr/>
        </p:nvSpPr>
        <p:spPr>
          <a:xfrm>
            <a:off x="1655453" y="1509200"/>
            <a:ext cx="1396681" cy="36220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52E6ED49-81DA-8787-C24C-5241173953A5}"/>
              </a:ext>
            </a:extLst>
          </p:cNvPr>
          <p:cNvSpPr txBox="1"/>
          <p:nvPr/>
        </p:nvSpPr>
        <p:spPr>
          <a:xfrm rot="16200000">
            <a:off x="841595" y="2282972"/>
            <a:ext cx="95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EOAs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F1757E9A-2E23-10B2-17F5-03CD5C0B5617}"/>
              </a:ext>
            </a:extLst>
          </p:cNvPr>
          <p:cNvSpPr txBox="1"/>
          <p:nvPr/>
        </p:nvSpPr>
        <p:spPr>
          <a:xfrm rot="16200000">
            <a:off x="536407" y="3857740"/>
            <a:ext cx="156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</a:rPr>
              <a:t>Specific</a:t>
            </a:r>
            <a:r>
              <a:rPr lang="de-AT" dirty="0">
                <a:solidFill>
                  <a:schemeClr val="bg1"/>
                </a:solidFill>
              </a:rPr>
              <a:t> CA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A8E7B84-7938-2B7C-E833-F503DB973F9B}"/>
              </a:ext>
            </a:extLst>
          </p:cNvPr>
          <p:cNvSpPr/>
          <p:nvPr/>
        </p:nvSpPr>
        <p:spPr>
          <a:xfrm>
            <a:off x="4772628" y="1509200"/>
            <a:ext cx="1396681" cy="36220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51" name="Rechteck 1050">
            <a:extLst>
              <a:ext uri="{FF2B5EF4-FFF2-40B4-BE49-F238E27FC236}">
                <a16:creationId xmlns:a16="http://schemas.microsoft.com/office/drawing/2014/main" id="{FEFAA6C5-7431-0522-ADF4-AB2133BDAEB5}"/>
              </a:ext>
            </a:extLst>
          </p:cNvPr>
          <p:cNvSpPr/>
          <p:nvPr/>
        </p:nvSpPr>
        <p:spPr>
          <a:xfrm>
            <a:off x="7889802" y="1509200"/>
            <a:ext cx="1396681" cy="36220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72D73073-F457-B6F0-5BA0-30ACC5E4222A}"/>
              </a:ext>
            </a:extLst>
          </p:cNvPr>
          <p:cNvSpPr/>
          <p:nvPr/>
        </p:nvSpPr>
        <p:spPr>
          <a:xfrm>
            <a:off x="1021080" y="1844848"/>
            <a:ext cx="8328660" cy="1252839"/>
          </a:xfrm>
          <a:prstGeom prst="rect">
            <a:avLst/>
          </a:prstGeom>
          <a:solidFill>
            <a:schemeClr val="tx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0AE0E7FC-5BDE-E120-1F4F-65EADBE23ADC}"/>
              </a:ext>
            </a:extLst>
          </p:cNvPr>
          <p:cNvSpPr/>
          <p:nvPr/>
        </p:nvSpPr>
        <p:spPr>
          <a:xfrm>
            <a:off x="1021080" y="3240661"/>
            <a:ext cx="8328660" cy="1746556"/>
          </a:xfrm>
          <a:prstGeom prst="rect">
            <a:avLst/>
          </a:prstGeom>
          <a:solidFill>
            <a:schemeClr val="tx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5C518CAE-FADD-82DE-D9CC-0912CAF57A38}"/>
              </a:ext>
            </a:extLst>
          </p:cNvPr>
          <p:cNvSpPr txBox="1"/>
          <p:nvPr/>
        </p:nvSpPr>
        <p:spPr>
          <a:xfrm>
            <a:off x="1936757" y="1537069"/>
            <a:ext cx="891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400" dirty="0"/>
              <a:t>State N</a:t>
            </a:r>
          </a:p>
        </p:txBody>
      </p:sp>
      <p:pic>
        <p:nvPicPr>
          <p:cNvPr id="73" name="Grafik 72" descr="Benutzer mit einfarbiger Füllung">
            <a:extLst>
              <a:ext uri="{FF2B5EF4-FFF2-40B4-BE49-F238E27FC236}">
                <a16:creationId xmlns:a16="http://schemas.microsoft.com/office/drawing/2014/main" id="{FE1202F1-F83C-CB29-2D55-38AEF5A7E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5133" y="1907877"/>
            <a:ext cx="570345" cy="570345"/>
          </a:xfrm>
          <a:prstGeom prst="rect">
            <a:avLst/>
          </a:prstGeom>
        </p:spPr>
      </p:pic>
      <p:pic>
        <p:nvPicPr>
          <p:cNvPr id="74" name="Grafik 73" descr="Benutzer mit einfarbiger Füllung">
            <a:extLst>
              <a:ext uri="{FF2B5EF4-FFF2-40B4-BE49-F238E27FC236}">
                <a16:creationId xmlns:a16="http://schemas.microsoft.com/office/drawing/2014/main" id="{0DB63509-C63C-6EA2-4974-3BE793B140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45133" y="2432092"/>
            <a:ext cx="570345" cy="570345"/>
          </a:xfrm>
          <a:prstGeom prst="rect">
            <a:avLst/>
          </a:prstGeom>
        </p:spPr>
      </p:pic>
      <p:sp>
        <p:nvSpPr>
          <p:cNvPr id="58" name="Pfeil: nach unten 57">
            <a:extLst>
              <a:ext uri="{FF2B5EF4-FFF2-40B4-BE49-F238E27FC236}">
                <a16:creationId xmlns:a16="http://schemas.microsoft.com/office/drawing/2014/main" id="{57466FDC-B5D8-83C7-02F4-C8DD798E0BBB}"/>
              </a:ext>
            </a:extLst>
          </p:cNvPr>
          <p:cNvSpPr/>
          <p:nvPr/>
        </p:nvSpPr>
        <p:spPr>
          <a:xfrm rot="16200000">
            <a:off x="2101328" y="2553627"/>
            <a:ext cx="3622106" cy="1533236"/>
          </a:xfrm>
          <a:prstGeom prst="down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06621B1B-6A52-7EBF-4708-DA19FF1A02EF}"/>
              </a:ext>
            </a:extLst>
          </p:cNvPr>
          <p:cNvSpPr txBox="1"/>
          <p:nvPr/>
        </p:nvSpPr>
        <p:spPr>
          <a:xfrm>
            <a:off x="2160400" y="1993370"/>
            <a:ext cx="89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200" dirty="0">
                <a:solidFill>
                  <a:schemeClr val="bg1"/>
                </a:solidFill>
              </a:rPr>
              <a:t>ETH: 1</a:t>
            </a:r>
          </a:p>
          <a:p>
            <a:pPr algn="ctr"/>
            <a:r>
              <a:rPr lang="de-AT" sz="1200" dirty="0" err="1">
                <a:solidFill>
                  <a:schemeClr val="bg1"/>
                </a:solidFill>
              </a:rPr>
              <a:t>Nonce</a:t>
            </a:r>
            <a:r>
              <a:rPr lang="de-AT" sz="1200" dirty="0">
                <a:solidFill>
                  <a:schemeClr val="bg1"/>
                </a:solidFill>
              </a:rPr>
              <a:t>: 4 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42256794-26CE-AB24-3159-1C70E0F346CE}"/>
              </a:ext>
            </a:extLst>
          </p:cNvPr>
          <p:cNvSpPr txBox="1"/>
          <p:nvPr/>
        </p:nvSpPr>
        <p:spPr>
          <a:xfrm>
            <a:off x="2160400" y="2518027"/>
            <a:ext cx="89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200" dirty="0">
                <a:solidFill>
                  <a:schemeClr val="bg1"/>
                </a:solidFill>
              </a:rPr>
              <a:t>ETH: 1</a:t>
            </a:r>
          </a:p>
          <a:p>
            <a:pPr algn="ctr"/>
            <a:r>
              <a:rPr lang="de-AT" sz="1200" dirty="0" err="1">
                <a:solidFill>
                  <a:schemeClr val="bg1"/>
                </a:solidFill>
              </a:rPr>
              <a:t>Nonce</a:t>
            </a:r>
            <a:r>
              <a:rPr lang="de-AT" sz="1200" dirty="0">
                <a:solidFill>
                  <a:schemeClr val="bg1"/>
                </a:solidFill>
              </a:rPr>
              <a:t>: 3 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8C7CCB17-35AE-8E7B-6912-D695FD9C1167}"/>
              </a:ext>
            </a:extLst>
          </p:cNvPr>
          <p:cNvSpPr txBox="1"/>
          <p:nvPr/>
        </p:nvSpPr>
        <p:spPr>
          <a:xfrm>
            <a:off x="1789432" y="4180301"/>
            <a:ext cx="1017131" cy="66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1200" dirty="0">
                <a:solidFill>
                  <a:schemeClr val="bg1"/>
                </a:solidFill>
              </a:rPr>
              <a:t>Code: 0x..</a:t>
            </a:r>
          </a:p>
          <a:p>
            <a:pPr algn="ctr"/>
            <a:r>
              <a:rPr lang="de-AT" sz="1200" dirty="0">
                <a:solidFill>
                  <a:schemeClr val="bg1"/>
                </a:solidFill>
              </a:rPr>
              <a:t>Storage: 0x123</a:t>
            </a:r>
          </a:p>
        </p:txBody>
      </p:sp>
      <p:pic>
        <p:nvPicPr>
          <p:cNvPr id="91" name="Grafik 90" descr="Benutzer mit einfarbiger Füllung">
            <a:extLst>
              <a:ext uri="{FF2B5EF4-FFF2-40B4-BE49-F238E27FC236}">
                <a16:creationId xmlns:a16="http://schemas.microsoft.com/office/drawing/2014/main" id="{8D3EDBBD-0D7B-61A9-C8AE-8592355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6001" y="2376329"/>
            <a:ext cx="570345" cy="570345"/>
          </a:xfrm>
          <a:prstGeom prst="rect">
            <a:avLst/>
          </a:prstGeom>
        </p:spPr>
      </p:pic>
      <p:pic>
        <p:nvPicPr>
          <p:cNvPr id="92" name="Grafik 91" descr="Benutzer mit einfarbiger Füllung">
            <a:extLst>
              <a:ext uri="{FF2B5EF4-FFF2-40B4-BE49-F238E27FC236}">
                <a16:creationId xmlns:a16="http://schemas.microsoft.com/office/drawing/2014/main" id="{17B4ADCB-BD4E-F89A-C3FD-EE4ED14033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12228" y="3828766"/>
            <a:ext cx="570345" cy="570345"/>
          </a:xfrm>
          <a:prstGeom prst="rect">
            <a:avLst/>
          </a:prstGeom>
        </p:spPr>
      </p:pic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56516492-B316-9C42-4E0C-ECCCAB162C00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3601174" y="2946674"/>
            <a:ext cx="6903" cy="89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feld 97">
            <a:extLst>
              <a:ext uri="{FF2B5EF4-FFF2-40B4-BE49-F238E27FC236}">
                <a16:creationId xmlns:a16="http://schemas.microsoft.com/office/drawing/2014/main" id="{0A416AED-B1E5-DF54-409F-E9DC9D1D564B}"/>
              </a:ext>
            </a:extLst>
          </p:cNvPr>
          <p:cNvSpPr txBox="1"/>
          <p:nvPr/>
        </p:nvSpPr>
        <p:spPr>
          <a:xfrm>
            <a:off x="3638713" y="3244521"/>
            <a:ext cx="1009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400" b="1" dirty="0"/>
              <a:t>1 ETH</a:t>
            </a:r>
          </a:p>
        </p:txBody>
      </p:sp>
      <p:sp>
        <p:nvSpPr>
          <p:cNvPr id="125" name="Pfeil: nach unten 124">
            <a:extLst>
              <a:ext uri="{FF2B5EF4-FFF2-40B4-BE49-F238E27FC236}">
                <a16:creationId xmlns:a16="http://schemas.microsoft.com/office/drawing/2014/main" id="{9E0A74D5-F03B-E5F1-C676-2F39410281A3}"/>
              </a:ext>
            </a:extLst>
          </p:cNvPr>
          <p:cNvSpPr/>
          <p:nvPr/>
        </p:nvSpPr>
        <p:spPr>
          <a:xfrm rot="16200000">
            <a:off x="5218501" y="2553629"/>
            <a:ext cx="3622110" cy="1533236"/>
          </a:xfrm>
          <a:prstGeom prst="down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759558B1-7A69-FA2B-3146-CF071B3346F2}"/>
              </a:ext>
            </a:extLst>
          </p:cNvPr>
          <p:cNvSpPr txBox="1"/>
          <p:nvPr/>
        </p:nvSpPr>
        <p:spPr>
          <a:xfrm>
            <a:off x="4848493" y="1537069"/>
            <a:ext cx="1208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400" dirty="0"/>
              <a:t>State N+1</a:t>
            </a:r>
          </a:p>
        </p:txBody>
      </p:sp>
      <p:pic>
        <p:nvPicPr>
          <p:cNvPr id="127" name="Grafik 126" descr="Benutzer mit einfarbiger Füllung">
            <a:extLst>
              <a:ext uri="{FF2B5EF4-FFF2-40B4-BE49-F238E27FC236}">
                <a16:creationId xmlns:a16="http://schemas.microsoft.com/office/drawing/2014/main" id="{0731309E-59E8-C2BE-9A4F-E70B1B557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2308" y="1907877"/>
            <a:ext cx="570345" cy="570345"/>
          </a:xfrm>
          <a:prstGeom prst="rect">
            <a:avLst/>
          </a:prstGeom>
        </p:spPr>
      </p:pic>
      <p:pic>
        <p:nvPicPr>
          <p:cNvPr id="1024" name="Grafik 1023" descr="Benutzer mit einfarbiger Füllung">
            <a:extLst>
              <a:ext uri="{FF2B5EF4-FFF2-40B4-BE49-F238E27FC236}">
                <a16:creationId xmlns:a16="http://schemas.microsoft.com/office/drawing/2014/main" id="{59A5E133-4FB3-34A0-B719-3E62C9AD7F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62308" y="2432092"/>
            <a:ext cx="570345" cy="570345"/>
          </a:xfrm>
          <a:prstGeom prst="rect">
            <a:avLst/>
          </a:prstGeom>
        </p:spPr>
      </p:pic>
      <p:sp>
        <p:nvSpPr>
          <p:cNvPr id="1025" name="Textfeld 1024">
            <a:extLst>
              <a:ext uri="{FF2B5EF4-FFF2-40B4-BE49-F238E27FC236}">
                <a16:creationId xmlns:a16="http://schemas.microsoft.com/office/drawing/2014/main" id="{D56BF27A-BC4A-8EF0-7442-EC7614E499BE}"/>
              </a:ext>
            </a:extLst>
          </p:cNvPr>
          <p:cNvSpPr txBox="1"/>
          <p:nvPr/>
        </p:nvSpPr>
        <p:spPr>
          <a:xfrm>
            <a:off x="5277575" y="1993370"/>
            <a:ext cx="89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200" b="1" u="sng" dirty="0">
                <a:solidFill>
                  <a:schemeClr val="bg1"/>
                </a:solidFill>
              </a:rPr>
              <a:t>ETH: 0</a:t>
            </a:r>
          </a:p>
          <a:p>
            <a:pPr algn="ctr"/>
            <a:r>
              <a:rPr lang="de-AT" sz="1200" b="1" u="sng" dirty="0" err="1">
                <a:solidFill>
                  <a:schemeClr val="bg1"/>
                </a:solidFill>
              </a:rPr>
              <a:t>Nonce</a:t>
            </a:r>
            <a:r>
              <a:rPr lang="de-AT" sz="1200" b="1" u="sng" dirty="0">
                <a:solidFill>
                  <a:schemeClr val="bg1"/>
                </a:solidFill>
              </a:rPr>
              <a:t>: 5 </a:t>
            </a:r>
          </a:p>
        </p:txBody>
      </p:sp>
      <p:sp>
        <p:nvSpPr>
          <p:cNvPr id="1026" name="Textfeld 1025">
            <a:extLst>
              <a:ext uri="{FF2B5EF4-FFF2-40B4-BE49-F238E27FC236}">
                <a16:creationId xmlns:a16="http://schemas.microsoft.com/office/drawing/2014/main" id="{925B63BB-752F-9865-9742-D91736B8E95C}"/>
              </a:ext>
            </a:extLst>
          </p:cNvPr>
          <p:cNvSpPr txBox="1"/>
          <p:nvPr/>
        </p:nvSpPr>
        <p:spPr>
          <a:xfrm>
            <a:off x="5277575" y="2518027"/>
            <a:ext cx="89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200" b="1" u="sng" dirty="0">
                <a:solidFill>
                  <a:schemeClr val="bg1"/>
                </a:solidFill>
              </a:rPr>
              <a:t>ETH: </a:t>
            </a:r>
            <a:r>
              <a:rPr lang="de-AT" sz="1200" b="1" i="1" u="sng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de-AT" sz="1200" dirty="0" err="1">
                <a:solidFill>
                  <a:schemeClr val="bg1"/>
                </a:solidFill>
              </a:rPr>
              <a:t>Nonce</a:t>
            </a:r>
            <a:r>
              <a:rPr lang="de-AT" sz="1200" dirty="0">
                <a:solidFill>
                  <a:schemeClr val="bg1"/>
                </a:solidFill>
              </a:rPr>
              <a:t>: 3 </a:t>
            </a:r>
          </a:p>
        </p:txBody>
      </p:sp>
      <p:sp>
        <p:nvSpPr>
          <p:cNvPr id="1032" name="Textfeld 1031">
            <a:extLst>
              <a:ext uri="{FF2B5EF4-FFF2-40B4-BE49-F238E27FC236}">
                <a16:creationId xmlns:a16="http://schemas.microsoft.com/office/drawing/2014/main" id="{3F12E98C-CA74-918C-140C-E9E8B4E495DF}"/>
              </a:ext>
            </a:extLst>
          </p:cNvPr>
          <p:cNvSpPr txBox="1"/>
          <p:nvPr/>
        </p:nvSpPr>
        <p:spPr>
          <a:xfrm>
            <a:off x="2922119" y="1534958"/>
            <a:ext cx="1208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400" dirty="0"/>
              <a:t>TX 1</a:t>
            </a:r>
          </a:p>
        </p:txBody>
      </p: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6452FFDB-7462-BBD0-1A78-41EEC271FA55}"/>
              </a:ext>
            </a:extLst>
          </p:cNvPr>
          <p:cNvSpPr txBox="1"/>
          <p:nvPr/>
        </p:nvSpPr>
        <p:spPr>
          <a:xfrm>
            <a:off x="6047654" y="1534958"/>
            <a:ext cx="1208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400" dirty="0"/>
              <a:t>TX 2</a:t>
            </a:r>
          </a:p>
        </p:txBody>
      </p:sp>
      <p:pic>
        <p:nvPicPr>
          <p:cNvPr id="1036" name="Grafik 1035" descr="Benutzer mit einfarbiger Füllung">
            <a:extLst>
              <a:ext uri="{FF2B5EF4-FFF2-40B4-BE49-F238E27FC236}">
                <a16:creationId xmlns:a16="http://schemas.microsoft.com/office/drawing/2014/main" id="{FC68D56B-D779-8D88-0EB6-0EF2334D95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43646" y="2386377"/>
            <a:ext cx="570345" cy="570345"/>
          </a:xfrm>
          <a:prstGeom prst="rect">
            <a:avLst/>
          </a:prstGeom>
        </p:spPr>
      </p:pic>
      <p:pic>
        <p:nvPicPr>
          <p:cNvPr id="1040" name="Grafik 1039" descr="Vertrag mit einfarbiger Füllung">
            <a:extLst>
              <a:ext uri="{FF2B5EF4-FFF2-40B4-BE49-F238E27FC236}">
                <a16:creationId xmlns:a16="http://schemas.microsoft.com/office/drawing/2014/main" id="{CB3E918F-D438-D182-F0AB-A25355FA17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83661" y="3324968"/>
            <a:ext cx="828675" cy="828675"/>
          </a:xfrm>
          <a:prstGeom prst="rect">
            <a:avLst/>
          </a:prstGeom>
        </p:spPr>
      </p:pic>
      <p:cxnSp>
        <p:nvCxnSpPr>
          <p:cNvPr id="1043" name="Gerade Verbindung mit Pfeil 1042">
            <a:extLst>
              <a:ext uri="{FF2B5EF4-FFF2-40B4-BE49-F238E27FC236}">
                <a16:creationId xmlns:a16="http://schemas.microsoft.com/office/drawing/2014/main" id="{7AF9BC19-7100-BC7C-57AC-75B8C6F93A8E}"/>
              </a:ext>
            </a:extLst>
          </p:cNvPr>
          <p:cNvCxnSpPr>
            <a:cxnSpLocks/>
          </p:cNvCxnSpPr>
          <p:nvPr/>
        </p:nvCxnSpPr>
        <p:spPr>
          <a:xfrm flipH="1">
            <a:off x="6728817" y="2990783"/>
            <a:ext cx="2" cy="776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4" name="Grafik 1043" descr="Vertrag mit einfarbiger Füllung">
            <a:extLst>
              <a:ext uri="{FF2B5EF4-FFF2-40B4-BE49-F238E27FC236}">
                <a16:creationId xmlns:a16="http://schemas.microsoft.com/office/drawing/2014/main" id="{B553652D-0C57-CB8B-3E49-D3A8B9C138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14479" y="3739305"/>
            <a:ext cx="828675" cy="828675"/>
          </a:xfrm>
          <a:prstGeom prst="rect">
            <a:avLst/>
          </a:prstGeom>
        </p:spPr>
      </p:pic>
      <p:sp>
        <p:nvSpPr>
          <p:cNvPr id="1048" name="Textfeld 1047">
            <a:extLst>
              <a:ext uri="{FF2B5EF4-FFF2-40B4-BE49-F238E27FC236}">
                <a16:creationId xmlns:a16="http://schemas.microsoft.com/office/drawing/2014/main" id="{BFF77FBB-DBF9-84ED-DEA7-05AF60BC53FF}"/>
              </a:ext>
            </a:extLst>
          </p:cNvPr>
          <p:cNvSpPr txBox="1"/>
          <p:nvPr/>
        </p:nvSpPr>
        <p:spPr>
          <a:xfrm>
            <a:off x="6760698" y="3244521"/>
            <a:ext cx="1009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400" b="1" dirty="0"/>
              <a:t>Data</a:t>
            </a:r>
          </a:p>
        </p:txBody>
      </p:sp>
      <p:sp>
        <p:nvSpPr>
          <p:cNvPr id="1049" name="Textfeld 1048">
            <a:extLst>
              <a:ext uri="{FF2B5EF4-FFF2-40B4-BE49-F238E27FC236}">
                <a16:creationId xmlns:a16="http://schemas.microsoft.com/office/drawing/2014/main" id="{9309261E-BA90-93C7-519C-B38ED67EDE50}"/>
              </a:ext>
            </a:extLst>
          </p:cNvPr>
          <p:cNvSpPr txBox="1"/>
          <p:nvPr/>
        </p:nvSpPr>
        <p:spPr>
          <a:xfrm>
            <a:off x="4967761" y="4180301"/>
            <a:ext cx="1017131" cy="66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1200" dirty="0">
                <a:solidFill>
                  <a:schemeClr val="bg1"/>
                </a:solidFill>
              </a:rPr>
              <a:t>Code: 0x..</a:t>
            </a:r>
          </a:p>
          <a:p>
            <a:pPr algn="ctr"/>
            <a:r>
              <a:rPr lang="de-AT" sz="1200" dirty="0">
                <a:solidFill>
                  <a:schemeClr val="bg1"/>
                </a:solidFill>
              </a:rPr>
              <a:t>Storage: 0x123</a:t>
            </a:r>
          </a:p>
        </p:txBody>
      </p:sp>
      <p:pic>
        <p:nvPicPr>
          <p:cNvPr id="1050" name="Grafik 1049" descr="Vertrag mit einfarbiger Füllung">
            <a:extLst>
              <a:ext uri="{FF2B5EF4-FFF2-40B4-BE49-F238E27FC236}">
                <a16:creationId xmlns:a16="http://schemas.microsoft.com/office/drawing/2014/main" id="{3C220C6E-3EB1-1611-D16C-C564AA8C46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61990" y="3324968"/>
            <a:ext cx="828675" cy="828675"/>
          </a:xfrm>
          <a:prstGeom prst="rect">
            <a:avLst/>
          </a:prstGeom>
        </p:spPr>
      </p:pic>
      <p:sp>
        <p:nvSpPr>
          <p:cNvPr id="1052" name="Textfeld 1051">
            <a:extLst>
              <a:ext uri="{FF2B5EF4-FFF2-40B4-BE49-F238E27FC236}">
                <a16:creationId xmlns:a16="http://schemas.microsoft.com/office/drawing/2014/main" id="{676CDF13-2AA3-82CD-41B8-5697ABB1FEEA}"/>
              </a:ext>
            </a:extLst>
          </p:cNvPr>
          <p:cNvSpPr txBox="1"/>
          <p:nvPr/>
        </p:nvSpPr>
        <p:spPr>
          <a:xfrm>
            <a:off x="7965667" y="1537069"/>
            <a:ext cx="1208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400" dirty="0"/>
              <a:t>State N+2</a:t>
            </a:r>
          </a:p>
        </p:txBody>
      </p:sp>
      <p:pic>
        <p:nvPicPr>
          <p:cNvPr id="1053" name="Grafik 1052" descr="Benutzer mit einfarbiger Füllung">
            <a:extLst>
              <a:ext uri="{FF2B5EF4-FFF2-40B4-BE49-F238E27FC236}">
                <a16:creationId xmlns:a16="http://schemas.microsoft.com/office/drawing/2014/main" id="{22D3F92E-7A32-9438-3748-834C2768D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9482" y="1907877"/>
            <a:ext cx="570345" cy="570345"/>
          </a:xfrm>
          <a:prstGeom prst="rect">
            <a:avLst/>
          </a:prstGeom>
        </p:spPr>
      </p:pic>
      <p:pic>
        <p:nvPicPr>
          <p:cNvPr id="1054" name="Grafik 1053" descr="Benutzer mit einfarbiger Füllung">
            <a:extLst>
              <a:ext uri="{FF2B5EF4-FFF2-40B4-BE49-F238E27FC236}">
                <a16:creationId xmlns:a16="http://schemas.microsoft.com/office/drawing/2014/main" id="{80A30D63-3401-1284-5844-13A70486EA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79482" y="2432092"/>
            <a:ext cx="570345" cy="570345"/>
          </a:xfrm>
          <a:prstGeom prst="rect">
            <a:avLst/>
          </a:prstGeom>
        </p:spPr>
      </p:pic>
      <p:sp>
        <p:nvSpPr>
          <p:cNvPr id="1055" name="Textfeld 1054">
            <a:extLst>
              <a:ext uri="{FF2B5EF4-FFF2-40B4-BE49-F238E27FC236}">
                <a16:creationId xmlns:a16="http://schemas.microsoft.com/office/drawing/2014/main" id="{B04671A6-71EC-4B90-679A-6970B390E51E}"/>
              </a:ext>
            </a:extLst>
          </p:cNvPr>
          <p:cNvSpPr txBox="1"/>
          <p:nvPr/>
        </p:nvSpPr>
        <p:spPr>
          <a:xfrm>
            <a:off x="8394749" y="1993370"/>
            <a:ext cx="89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200" dirty="0">
                <a:solidFill>
                  <a:schemeClr val="bg1"/>
                </a:solidFill>
              </a:rPr>
              <a:t>ETH: 0</a:t>
            </a:r>
          </a:p>
          <a:p>
            <a:pPr algn="ctr"/>
            <a:r>
              <a:rPr lang="de-AT" sz="1200" dirty="0" err="1">
                <a:solidFill>
                  <a:schemeClr val="bg1"/>
                </a:solidFill>
              </a:rPr>
              <a:t>Nonce</a:t>
            </a:r>
            <a:r>
              <a:rPr lang="de-AT" sz="1200" dirty="0">
                <a:solidFill>
                  <a:schemeClr val="bg1"/>
                </a:solidFill>
              </a:rPr>
              <a:t>: 5 </a:t>
            </a:r>
          </a:p>
        </p:txBody>
      </p:sp>
      <p:sp>
        <p:nvSpPr>
          <p:cNvPr id="1056" name="Textfeld 1055">
            <a:extLst>
              <a:ext uri="{FF2B5EF4-FFF2-40B4-BE49-F238E27FC236}">
                <a16:creationId xmlns:a16="http://schemas.microsoft.com/office/drawing/2014/main" id="{25B0738C-FBDD-5E86-7CEF-DB3F1056EBA2}"/>
              </a:ext>
            </a:extLst>
          </p:cNvPr>
          <p:cNvSpPr txBox="1"/>
          <p:nvPr/>
        </p:nvSpPr>
        <p:spPr>
          <a:xfrm>
            <a:off x="8394749" y="2518027"/>
            <a:ext cx="89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200" dirty="0">
                <a:solidFill>
                  <a:schemeClr val="bg1"/>
                </a:solidFill>
              </a:rPr>
              <a:t>ETH: 2</a:t>
            </a:r>
          </a:p>
          <a:p>
            <a:pPr algn="ctr"/>
            <a:r>
              <a:rPr lang="de-AT" sz="1200" b="1" u="sng" dirty="0" err="1">
                <a:solidFill>
                  <a:schemeClr val="bg1"/>
                </a:solidFill>
              </a:rPr>
              <a:t>Nonce</a:t>
            </a:r>
            <a:r>
              <a:rPr lang="de-AT" sz="1200" b="1" u="sng" dirty="0">
                <a:solidFill>
                  <a:schemeClr val="bg1"/>
                </a:solidFill>
              </a:rPr>
              <a:t>: 4 </a:t>
            </a:r>
          </a:p>
        </p:txBody>
      </p:sp>
      <p:sp>
        <p:nvSpPr>
          <p:cNvPr id="1057" name="Textfeld 1056">
            <a:extLst>
              <a:ext uri="{FF2B5EF4-FFF2-40B4-BE49-F238E27FC236}">
                <a16:creationId xmlns:a16="http://schemas.microsoft.com/office/drawing/2014/main" id="{7461EFEB-2B29-4E96-C7FB-6111F0F6AA27}"/>
              </a:ext>
            </a:extLst>
          </p:cNvPr>
          <p:cNvSpPr txBox="1"/>
          <p:nvPr/>
        </p:nvSpPr>
        <p:spPr>
          <a:xfrm>
            <a:off x="8084935" y="4180301"/>
            <a:ext cx="10171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1200" dirty="0">
                <a:solidFill>
                  <a:schemeClr val="bg1"/>
                </a:solidFill>
              </a:rPr>
              <a:t>Code: 0x..</a:t>
            </a:r>
          </a:p>
          <a:p>
            <a:pPr algn="ctr"/>
            <a:r>
              <a:rPr lang="de-AT" sz="1200" dirty="0">
                <a:solidFill>
                  <a:schemeClr val="bg1"/>
                </a:solidFill>
              </a:rPr>
              <a:t>Storage: </a:t>
            </a:r>
            <a:r>
              <a:rPr lang="de-AT" sz="1200" b="1" u="sng" dirty="0">
                <a:solidFill>
                  <a:schemeClr val="bg1"/>
                </a:solidFill>
              </a:rPr>
              <a:t>0x987</a:t>
            </a:r>
          </a:p>
        </p:txBody>
      </p:sp>
      <p:pic>
        <p:nvPicPr>
          <p:cNvPr id="1058" name="Grafik 1057" descr="Vertrag mit einfarbiger Füllung">
            <a:extLst>
              <a:ext uri="{FF2B5EF4-FFF2-40B4-BE49-F238E27FC236}">
                <a16:creationId xmlns:a16="http://schemas.microsoft.com/office/drawing/2014/main" id="{2966F5DC-744B-2E75-8ABB-7777EF49F9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79164" y="3324968"/>
            <a:ext cx="8286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9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941516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Aussicht</Template>
  <TotalTime>0</TotalTime>
  <Words>78</Words>
  <Application>Microsoft Office PowerPoint</Application>
  <PresentationFormat>Breitbild</PresentationFormat>
  <Paragraphs>28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Schoolbook</vt:lpstr>
      <vt:lpstr>Wingdings 2</vt:lpstr>
      <vt:lpstr>Aussicht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 N</dc:creator>
  <cp:lastModifiedBy>Thomas</cp:lastModifiedBy>
  <cp:revision>30</cp:revision>
  <dcterms:created xsi:type="dcterms:W3CDTF">2023-08-05T14:42:22Z</dcterms:created>
  <dcterms:modified xsi:type="dcterms:W3CDTF">2023-10-05T07:30:49Z</dcterms:modified>
</cp:coreProperties>
</file>