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8"/>
    <a:srgbClr val="6F6F74"/>
    <a:srgbClr val="618197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B4DCC31-0DE9-95BD-5010-746DE256CF7E}"/>
              </a:ext>
            </a:extLst>
          </p:cNvPr>
          <p:cNvCxnSpPr>
            <a:cxnSpLocks/>
          </p:cNvCxnSpPr>
          <p:nvPr/>
        </p:nvCxnSpPr>
        <p:spPr>
          <a:xfrm>
            <a:off x="7287637" y="1551473"/>
            <a:ext cx="0" cy="133351"/>
          </a:xfrm>
          <a:prstGeom prst="line">
            <a:avLst/>
          </a:prstGeom>
          <a:ln w="15875">
            <a:solidFill>
              <a:srgbClr val="646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1CCA0A2-0704-E1EF-7FCE-17CE9D276F1F}"/>
              </a:ext>
            </a:extLst>
          </p:cNvPr>
          <p:cNvGrpSpPr/>
          <p:nvPr/>
        </p:nvGrpSpPr>
        <p:grpSpPr>
          <a:xfrm>
            <a:off x="3721312" y="501500"/>
            <a:ext cx="3938791" cy="5633703"/>
            <a:chOff x="3721312" y="501500"/>
            <a:chExt cx="3938791" cy="5633703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2CB10B8-4BE1-C6CB-B405-ACAAEE4B73B6}"/>
                </a:ext>
              </a:extLst>
            </p:cNvPr>
            <p:cNvSpPr/>
            <p:nvPr/>
          </p:nvSpPr>
          <p:spPr>
            <a:xfrm>
              <a:off x="3950790" y="3443847"/>
              <a:ext cx="150537" cy="2146346"/>
            </a:xfrm>
            <a:custGeom>
              <a:avLst/>
              <a:gdLst>
                <a:gd name="connsiteX0" fmla="*/ 0 w 150537"/>
                <a:gd name="connsiteY0" fmla="*/ 0 h 2146346"/>
                <a:gd name="connsiteX1" fmla="*/ 75268 w 150537"/>
                <a:gd name="connsiteY1" fmla="*/ 0 h 2146346"/>
                <a:gd name="connsiteX2" fmla="*/ 75268 w 150537"/>
                <a:gd name="connsiteY2" fmla="*/ 2146346 h 2146346"/>
                <a:gd name="connsiteX3" fmla="*/ 150537 w 150537"/>
                <a:gd name="connsiteY3" fmla="*/ 2146346 h 214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146346">
                  <a:moveTo>
                    <a:pt x="0" y="0"/>
                  </a:moveTo>
                  <a:lnTo>
                    <a:pt x="75268" y="0"/>
                  </a:lnTo>
                  <a:lnTo>
                    <a:pt x="75268" y="2146346"/>
                  </a:lnTo>
                  <a:lnTo>
                    <a:pt x="150537" y="214634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78" tIns="1019383" rIns="34179" bIns="101938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FC19DB4-47AF-B88C-4192-1C40A048253A}"/>
                </a:ext>
              </a:extLst>
            </p:cNvPr>
            <p:cNvSpPr/>
            <p:nvPr/>
          </p:nvSpPr>
          <p:spPr>
            <a:xfrm>
              <a:off x="4854014" y="5303347"/>
              <a:ext cx="150537" cy="717117"/>
            </a:xfrm>
            <a:custGeom>
              <a:avLst/>
              <a:gdLst>
                <a:gd name="connsiteX0" fmla="*/ 0 w 150537"/>
                <a:gd name="connsiteY0" fmla="*/ 0 h 717117"/>
                <a:gd name="connsiteX1" fmla="*/ 75268 w 150537"/>
                <a:gd name="connsiteY1" fmla="*/ 0 h 717117"/>
                <a:gd name="connsiteX2" fmla="*/ 75268 w 150537"/>
                <a:gd name="connsiteY2" fmla="*/ 717117 h 717117"/>
                <a:gd name="connsiteX3" fmla="*/ 150537 w 150537"/>
                <a:gd name="connsiteY3" fmla="*/ 717117 h 71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717117">
                  <a:moveTo>
                    <a:pt x="0" y="0"/>
                  </a:moveTo>
                  <a:lnTo>
                    <a:pt x="75268" y="0"/>
                  </a:lnTo>
                  <a:lnTo>
                    <a:pt x="75268" y="717117"/>
                  </a:lnTo>
                  <a:lnTo>
                    <a:pt x="150537" y="7171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50" tIns="340240" rIns="69650" bIns="34024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28D9B50-0EDD-3542-A27B-D193171FB7A4}"/>
                </a:ext>
              </a:extLst>
            </p:cNvPr>
            <p:cNvSpPr/>
            <p:nvPr/>
          </p:nvSpPr>
          <p:spPr>
            <a:xfrm>
              <a:off x="4854014" y="5303347"/>
              <a:ext cx="150537" cy="430270"/>
            </a:xfrm>
            <a:custGeom>
              <a:avLst/>
              <a:gdLst>
                <a:gd name="connsiteX0" fmla="*/ 0 w 150537"/>
                <a:gd name="connsiteY0" fmla="*/ 0 h 430270"/>
                <a:gd name="connsiteX1" fmla="*/ 75268 w 150537"/>
                <a:gd name="connsiteY1" fmla="*/ 0 h 430270"/>
                <a:gd name="connsiteX2" fmla="*/ 75268 w 150537"/>
                <a:gd name="connsiteY2" fmla="*/ 430270 h 430270"/>
                <a:gd name="connsiteX3" fmla="*/ 150537 w 150537"/>
                <a:gd name="connsiteY3" fmla="*/ 430270 h 43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430270">
                  <a:moveTo>
                    <a:pt x="0" y="0"/>
                  </a:moveTo>
                  <a:lnTo>
                    <a:pt x="75268" y="0"/>
                  </a:lnTo>
                  <a:lnTo>
                    <a:pt x="75268" y="430270"/>
                  </a:lnTo>
                  <a:lnTo>
                    <a:pt x="150537" y="43027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72" tIns="203739" rIns="76573" bIns="20373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9C0E4AFC-40FA-F0E7-72A8-6660B9EF0AA8}"/>
                </a:ext>
              </a:extLst>
            </p:cNvPr>
            <p:cNvSpPr/>
            <p:nvPr/>
          </p:nvSpPr>
          <p:spPr>
            <a:xfrm>
              <a:off x="4854014" y="5303347"/>
              <a:ext cx="150537" cy="143423"/>
            </a:xfrm>
            <a:custGeom>
              <a:avLst/>
              <a:gdLst>
                <a:gd name="connsiteX0" fmla="*/ 0 w 150537"/>
                <a:gd name="connsiteY0" fmla="*/ 0 h 143423"/>
                <a:gd name="connsiteX1" fmla="*/ 75268 w 150537"/>
                <a:gd name="connsiteY1" fmla="*/ 0 h 143423"/>
                <a:gd name="connsiteX2" fmla="*/ 75268 w 150537"/>
                <a:gd name="connsiteY2" fmla="*/ 143423 h 143423"/>
                <a:gd name="connsiteX3" fmla="*/ 150537 w 150537"/>
                <a:gd name="connsiteY3" fmla="*/ 143423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0"/>
                  </a:moveTo>
                  <a:lnTo>
                    <a:pt x="75268" y="0"/>
                  </a:lnTo>
                  <a:lnTo>
                    <a:pt x="75268" y="143423"/>
                  </a:lnTo>
                  <a:lnTo>
                    <a:pt x="150537" y="14342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0" tIns="66514" rIns="82771" bIns="665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E4BB0A4-7047-D67C-CDB5-834FBB083BA7}"/>
                </a:ext>
              </a:extLst>
            </p:cNvPr>
            <p:cNvSpPr/>
            <p:nvPr/>
          </p:nvSpPr>
          <p:spPr>
            <a:xfrm>
              <a:off x="4854014" y="5159924"/>
              <a:ext cx="150537" cy="143423"/>
            </a:xfrm>
            <a:custGeom>
              <a:avLst/>
              <a:gdLst>
                <a:gd name="connsiteX0" fmla="*/ 0 w 150537"/>
                <a:gd name="connsiteY0" fmla="*/ 143423 h 143423"/>
                <a:gd name="connsiteX1" fmla="*/ 75268 w 150537"/>
                <a:gd name="connsiteY1" fmla="*/ 143423 h 143423"/>
                <a:gd name="connsiteX2" fmla="*/ 75268 w 150537"/>
                <a:gd name="connsiteY2" fmla="*/ 0 h 143423"/>
                <a:gd name="connsiteX3" fmla="*/ 150537 w 150537"/>
                <a:gd name="connsiteY3" fmla="*/ 0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143423"/>
                  </a:moveTo>
                  <a:lnTo>
                    <a:pt x="75268" y="143423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0" tIns="66513" rIns="82771" bIns="6651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03158B4-0B5A-9D94-E839-C494D5367CA1}"/>
                </a:ext>
              </a:extLst>
            </p:cNvPr>
            <p:cNvSpPr/>
            <p:nvPr/>
          </p:nvSpPr>
          <p:spPr>
            <a:xfrm>
              <a:off x="4854014" y="4873077"/>
              <a:ext cx="150537" cy="430270"/>
            </a:xfrm>
            <a:custGeom>
              <a:avLst/>
              <a:gdLst>
                <a:gd name="connsiteX0" fmla="*/ 0 w 150537"/>
                <a:gd name="connsiteY0" fmla="*/ 430270 h 430270"/>
                <a:gd name="connsiteX1" fmla="*/ 75268 w 150537"/>
                <a:gd name="connsiteY1" fmla="*/ 430270 h 430270"/>
                <a:gd name="connsiteX2" fmla="*/ 75268 w 150537"/>
                <a:gd name="connsiteY2" fmla="*/ 0 h 430270"/>
                <a:gd name="connsiteX3" fmla="*/ 150537 w 150537"/>
                <a:gd name="connsiteY3" fmla="*/ 0 h 43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430270">
                  <a:moveTo>
                    <a:pt x="0" y="430270"/>
                  </a:moveTo>
                  <a:lnTo>
                    <a:pt x="75268" y="430270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72" tIns="203739" rIns="76573" bIns="20373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C1C92BB-C1B9-18E3-0DCF-9552DC07D168}"/>
                </a:ext>
              </a:extLst>
            </p:cNvPr>
            <p:cNvSpPr/>
            <p:nvPr/>
          </p:nvSpPr>
          <p:spPr>
            <a:xfrm>
              <a:off x="4854014" y="4586230"/>
              <a:ext cx="150537" cy="717117"/>
            </a:xfrm>
            <a:custGeom>
              <a:avLst/>
              <a:gdLst>
                <a:gd name="connsiteX0" fmla="*/ 0 w 150537"/>
                <a:gd name="connsiteY0" fmla="*/ 717117 h 717117"/>
                <a:gd name="connsiteX1" fmla="*/ 75268 w 150537"/>
                <a:gd name="connsiteY1" fmla="*/ 717117 h 717117"/>
                <a:gd name="connsiteX2" fmla="*/ 75268 w 150537"/>
                <a:gd name="connsiteY2" fmla="*/ 0 h 717117"/>
                <a:gd name="connsiteX3" fmla="*/ 150537 w 150537"/>
                <a:gd name="connsiteY3" fmla="*/ 0 h 71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717117">
                  <a:moveTo>
                    <a:pt x="0" y="717117"/>
                  </a:moveTo>
                  <a:lnTo>
                    <a:pt x="75268" y="717117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50" tIns="340240" rIns="69650" bIns="34024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CA5023DF-594C-F6F6-002D-210564061420}"/>
                </a:ext>
              </a:extLst>
            </p:cNvPr>
            <p:cNvSpPr/>
            <p:nvPr/>
          </p:nvSpPr>
          <p:spPr>
            <a:xfrm>
              <a:off x="3950790" y="3443847"/>
              <a:ext cx="150537" cy="1859500"/>
            </a:xfrm>
            <a:custGeom>
              <a:avLst/>
              <a:gdLst>
                <a:gd name="connsiteX0" fmla="*/ 0 w 150537"/>
                <a:gd name="connsiteY0" fmla="*/ 0 h 1859500"/>
                <a:gd name="connsiteX1" fmla="*/ 75268 w 150537"/>
                <a:gd name="connsiteY1" fmla="*/ 0 h 1859500"/>
                <a:gd name="connsiteX2" fmla="*/ 75268 w 150537"/>
                <a:gd name="connsiteY2" fmla="*/ 1859500 h 1859500"/>
                <a:gd name="connsiteX3" fmla="*/ 150537 w 150537"/>
                <a:gd name="connsiteY3" fmla="*/ 1859500 h 1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859500">
                  <a:moveTo>
                    <a:pt x="0" y="0"/>
                  </a:moveTo>
                  <a:lnTo>
                    <a:pt x="75268" y="0"/>
                  </a:lnTo>
                  <a:lnTo>
                    <a:pt x="75268" y="1859500"/>
                  </a:lnTo>
                  <a:lnTo>
                    <a:pt x="150537" y="18595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29" tIns="883110" rIns="41329" bIns="883111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EE684E59-1597-21F5-F1AB-97FA95666098}"/>
                </a:ext>
              </a:extLst>
            </p:cNvPr>
            <p:cNvSpPr/>
            <p:nvPr/>
          </p:nvSpPr>
          <p:spPr>
            <a:xfrm>
              <a:off x="4854014" y="4012536"/>
              <a:ext cx="150537" cy="286846"/>
            </a:xfrm>
            <a:custGeom>
              <a:avLst/>
              <a:gdLst>
                <a:gd name="connsiteX0" fmla="*/ 0 w 150537"/>
                <a:gd name="connsiteY0" fmla="*/ 0 h 286846"/>
                <a:gd name="connsiteX1" fmla="*/ 75268 w 150537"/>
                <a:gd name="connsiteY1" fmla="*/ 0 h 286846"/>
                <a:gd name="connsiteX2" fmla="*/ 75268 w 150537"/>
                <a:gd name="connsiteY2" fmla="*/ 286846 h 286846"/>
                <a:gd name="connsiteX3" fmla="*/ 150537 w 150537"/>
                <a:gd name="connsiteY3" fmla="*/ 286846 h 28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86846">
                  <a:moveTo>
                    <a:pt x="0" y="0"/>
                  </a:moveTo>
                  <a:lnTo>
                    <a:pt x="75268" y="0"/>
                  </a:lnTo>
                  <a:lnTo>
                    <a:pt x="75268" y="286846"/>
                  </a:lnTo>
                  <a:lnTo>
                    <a:pt x="150537" y="28684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870" tIns="135325" rIns="79870" bIns="1353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8277AF2F-A9BB-3BA5-473F-E8D9D68C7180}"/>
                </a:ext>
              </a:extLst>
            </p:cNvPr>
            <p:cNvSpPr/>
            <p:nvPr/>
          </p:nvSpPr>
          <p:spPr>
            <a:xfrm>
              <a:off x="4854014" y="3966816"/>
              <a:ext cx="150537" cy="91440"/>
            </a:xfrm>
            <a:custGeom>
              <a:avLst/>
              <a:gdLst>
                <a:gd name="connsiteX0" fmla="*/ 0 w 150537"/>
                <a:gd name="connsiteY0" fmla="*/ 45720 h 91440"/>
                <a:gd name="connsiteX1" fmla="*/ 150537 w 150537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37" h="91440">
                  <a:moveTo>
                    <a:pt x="0" y="45720"/>
                  </a:move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205" tIns="41957" rIns="84206" bIns="41957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392855D-A6D6-AE6B-8EE8-AE02FB38BFAB}"/>
                </a:ext>
              </a:extLst>
            </p:cNvPr>
            <p:cNvSpPr/>
            <p:nvPr/>
          </p:nvSpPr>
          <p:spPr>
            <a:xfrm>
              <a:off x="4854014" y="3725689"/>
              <a:ext cx="150537" cy="286846"/>
            </a:xfrm>
            <a:custGeom>
              <a:avLst/>
              <a:gdLst>
                <a:gd name="connsiteX0" fmla="*/ 0 w 150537"/>
                <a:gd name="connsiteY0" fmla="*/ 286846 h 286846"/>
                <a:gd name="connsiteX1" fmla="*/ 75268 w 150537"/>
                <a:gd name="connsiteY1" fmla="*/ 286846 h 286846"/>
                <a:gd name="connsiteX2" fmla="*/ 75268 w 150537"/>
                <a:gd name="connsiteY2" fmla="*/ 0 h 286846"/>
                <a:gd name="connsiteX3" fmla="*/ 150537 w 150537"/>
                <a:gd name="connsiteY3" fmla="*/ 0 h 28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86846">
                  <a:moveTo>
                    <a:pt x="0" y="286846"/>
                  </a:moveTo>
                  <a:lnTo>
                    <a:pt x="75268" y="286846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870" tIns="135325" rIns="79870" bIns="1353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95835E1F-87E7-5DEA-0B0E-261288BE230A}"/>
                </a:ext>
              </a:extLst>
            </p:cNvPr>
            <p:cNvSpPr/>
            <p:nvPr/>
          </p:nvSpPr>
          <p:spPr>
            <a:xfrm>
              <a:off x="3950790" y="3443847"/>
              <a:ext cx="150537" cy="568688"/>
            </a:xfrm>
            <a:custGeom>
              <a:avLst/>
              <a:gdLst>
                <a:gd name="connsiteX0" fmla="*/ 0 w 150537"/>
                <a:gd name="connsiteY0" fmla="*/ 0 h 568688"/>
                <a:gd name="connsiteX1" fmla="*/ 75268 w 150537"/>
                <a:gd name="connsiteY1" fmla="*/ 0 h 568688"/>
                <a:gd name="connsiteX2" fmla="*/ 75268 w 150537"/>
                <a:gd name="connsiteY2" fmla="*/ 568688 h 568688"/>
                <a:gd name="connsiteX3" fmla="*/ 150537 w 150537"/>
                <a:gd name="connsiteY3" fmla="*/ 568688 h 56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568688">
                  <a:moveTo>
                    <a:pt x="0" y="0"/>
                  </a:moveTo>
                  <a:lnTo>
                    <a:pt x="75268" y="0"/>
                  </a:lnTo>
                  <a:lnTo>
                    <a:pt x="75268" y="568688"/>
                  </a:lnTo>
                  <a:lnTo>
                    <a:pt x="150537" y="5686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3262" tIns="269638" rIns="73262" bIns="269637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26220E4C-537A-9DDC-73F5-B90E96F6606E}"/>
                </a:ext>
              </a:extLst>
            </p:cNvPr>
            <p:cNvSpPr/>
            <p:nvPr/>
          </p:nvSpPr>
          <p:spPr>
            <a:xfrm>
              <a:off x="4854014" y="3393122"/>
              <a:ext cx="150537" cy="91440"/>
            </a:xfrm>
            <a:custGeom>
              <a:avLst/>
              <a:gdLst>
                <a:gd name="connsiteX0" fmla="*/ 0 w 150537"/>
                <a:gd name="connsiteY0" fmla="*/ 45720 h 91440"/>
                <a:gd name="connsiteX1" fmla="*/ 150537 w 150537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37" h="91440">
                  <a:moveTo>
                    <a:pt x="0" y="45720"/>
                  </a:move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205" tIns="41957" rIns="84206" bIns="41957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D6A0C463-C606-0E3B-518E-59D3CA5CA46F}"/>
                </a:ext>
              </a:extLst>
            </p:cNvPr>
            <p:cNvSpPr/>
            <p:nvPr/>
          </p:nvSpPr>
          <p:spPr>
            <a:xfrm>
              <a:off x="3950790" y="3393122"/>
              <a:ext cx="150537" cy="91440"/>
            </a:xfrm>
            <a:custGeom>
              <a:avLst/>
              <a:gdLst>
                <a:gd name="connsiteX0" fmla="*/ 0 w 150537"/>
                <a:gd name="connsiteY0" fmla="*/ 50724 h 91440"/>
                <a:gd name="connsiteX1" fmla="*/ 75268 w 150537"/>
                <a:gd name="connsiteY1" fmla="*/ 50724 h 91440"/>
                <a:gd name="connsiteX2" fmla="*/ 75268 w 150537"/>
                <a:gd name="connsiteY2" fmla="*/ 45720 h 91440"/>
                <a:gd name="connsiteX3" fmla="*/ 150537 w 150537"/>
                <a:gd name="connsiteY3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91440">
                  <a:moveTo>
                    <a:pt x="0" y="50724"/>
                  </a:moveTo>
                  <a:lnTo>
                    <a:pt x="75268" y="50724"/>
                  </a:lnTo>
                  <a:lnTo>
                    <a:pt x="75268" y="45720"/>
                  </a:ln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203" tIns="41955" rIns="84203" bIns="4195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83FA9F1-C946-039A-7167-E946ECDB5A57}"/>
                </a:ext>
              </a:extLst>
            </p:cNvPr>
            <p:cNvSpPr/>
            <p:nvPr/>
          </p:nvSpPr>
          <p:spPr>
            <a:xfrm>
              <a:off x="5853656" y="3151995"/>
              <a:ext cx="150537" cy="143423"/>
            </a:xfrm>
            <a:custGeom>
              <a:avLst/>
              <a:gdLst>
                <a:gd name="connsiteX0" fmla="*/ 0 w 150537"/>
                <a:gd name="connsiteY0" fmla="*/ 0 h 143423"/>
                <a:gd name="connsiteX1" fmla="*/ 75268 w 150537"/>
                <a:gd name="connsiteY1" fmla="*/ 0 h 143423"/>
                <a:gd name="connsiteX2" fmla="*/ 75268 w 150537"/>
                <a:gd name="connsiteY2" fmla="*/ 143423 h 143423"/>
                <a:gd name="connsiteX3" fmla="*/ 150537 w 150537"/>
                <a:gd name="connsiteY3" fmla="*/ 143423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0"/>
                  </a:moveTo>
                  <a:lnTo>
                    <a:pt x="75268" y="0"/>
                  </a:lnTo>
                  <a:lnTo>
                    <a:pt x="75268" y="143423"/>
                  </a:lnTo>
                  <a:lnTo>
                    <a:pt x="150537" y="14342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1" tIns="66514" rIns="82770" bIns="665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A7BA5E1E-A442-EE6B-A94B-47893EBD33E6}"/>
                </a:ext>
              </a:extLst>
            </p:cNvPr>
            <p:cNvSpPr/>
            <p:nvPr/>
          </p:nvSpPr>
          <p:spPr>
            <a:xfrm>
              <a:off x="5853656" y="3008572"/>
              <a:ext cx="150537" cy="143423"/>
            </a:xfrm>
            <a:custGeom>
              <a:avLst/>
              <a:gdLst>
                <a:gd name="connsiteX0" fmla="*/ 0 w 150537"/>
                <a:gd name="connsiteY0" fmla="*/ 143423 h 143423"/>
                <a:gd name="connsiteX1" fmla="*/ 75268 w 150537"/>
                <a:gd name="connsiteY1" fmla="*/ 143423 h 143423"/>
                <a:gd name="connsiteX2" fmla="*/ 75268 w 150537"/>
                <a:gd name="connsiteY2" fmla="*/ 0 h 143423"/>
                <a:gd name="connsiteX3" fmla="*/ 150537 w 150537"/>
                <a:gd name="connsiteY3" fmla="*/ 0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143423"/>
                  </a:moveTo>
                  <a:lnTo>
                    <a:pt x="75268" y="143423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1" tIns="66513" rIns="82770" bIns="6651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B9D076C-EF80-86D4-51AB-47DDA10F8D1C}"/>
                </a:ext>
              </a:extLst>
            </p:cNvPr>
            <p:cNvSpPr/>
            <p:nvPr/>
          </p:nvSpPr>
          <p:spPr>
            <a:xfrm>
              <a:off x="4854014" y="3106275"/>
              <a:ext cx="150537" cy="91440"/>
            </a:xfrm>
            <a:custGeom>
              <a:avLst/>
              <a:gdLst>
                <a:gd name="connsiteX0" fmla="*/ 0 w 150537"/>
                <a:gd name="connsiteY0" fmla="*/ 45720 h 91440"/>
                <a:gd name="connsiteX1" fmla="*/ 150537 w 150537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37" h="91440">
                  <a:moveTo>
                    <a:pt x="0" y="45720"/>
                  </a:move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205" tIns="41957" rIns="84206" bIns="41957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BEC9F1C0-58B6-7E02-9C06-220A1C449C0E}"/>
                </a:ext>
              </a:extLst>
            </p:cNvPr>
            <p:cNvSpPr/>
            <p:nvPr/>
          </p:nvSpPr>
          <p:spPr>
            <a:xfrm>
              <a:off x="3950790" y="3151995"/>
              <a:ext cx="150537" cy="291851"/>
            </a:xfrm>
            <a:custGeom>
              <a:avLst/>
              <a:gdLst>
                <a:gd name="connsiteX0" fmla="*/ 0 w 150537"/>
                <a:gd name="connsiteY0" fmla="*/ 291851 h 291851"/>
                <a:gd name="connsiteX1" fmla="*/ 75268 w 150537"/>
                <a:gd name="connsiteY1" fmla="*/ 291851 h 291851"/>
                <a:gd name="connsiteX2" fmla="*/ 75268 w 150537"/>
                <a:gd name="connsiteY2" fmla="*/ 0 h 291851"/>
                <a:gd name="connsiteX3" fmla="*/ 150537 w 150537"/>
                <a:gd name="connsiteY3" fmla="*/ 0 h 29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91851">
                  <a:moveTo>
                    <a:pt x="0" y="291851"/>
                  </a:moveTo>
                  <a:lnTo>
                    <a:pt x="75268" y="291851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759" tIns="137716" rIns="79759" bIns="13771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B02CCC2C-1E9F-3AD4-86D7-1385B918EE15}"/>
                </a:ext>
              </a:extLst>
            </p:cNvPr>
            <p:cNvSpPr/>
            <p:nvPr/>
          </p:nvSpPr>
          <p:spPr>
            <a:xfrm>
              <a:off x="4854014" y="2421955"/>
              <a:ext cx="150537" cy="332903"/>
            </a:xfrm>
            <a:custGeom>
              <a:avLst/>
              <a:gdLst>
                <a:gd name="connsiteX0" fmla="*/ 0 w 150537"/>
                <a:gd name="connsiteY0" fmla="*/ 0 h 332903"/>
                <a:gd name="connsiteX1" fmla="*/ 75268 w 150537"/>
                <a:gd name="connsiteY1" fmla="*/ 0 h 332903"/>
                <a:gd name="connsiteX2" fmla="*/ 75268 w 150537"/>
                <a:gd name="connsiteY2" fmla="*/ 332903 h 332903"/>
                <a:gd name="connsiteX3" fmla="*/ 150537 w 150537"/>
                <a:gd name="connsiteY3" fmla="*/ 332903 h 33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332903">
                  <a:moveTo>
                    <a:pt x="0" y="0"/>
                  </a:moveTo>
                  <a:lnTo>
                    <a:pt x="75268" y="0"/>
                  </a:lnTo>
                  <a:lnTo>
                    <a:pt x="75268" y="332903"/>
                  </a:lnTo>
                  <a:lnTo>
                    <a:pt x="150537" y="33290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834" tIns="157317" rIns="78836" bIns="15731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B9C91135-E23D-2596-D6D6-5E08687649A5}"/>
                </a:ext>
              </a:extLst>
            </p:cNvPr>
            <p:cNvSpPr/>
            <p:nvPr/>
          </p:nvSpPr>
          <p:spPr>
            <a:xfrm>
              <a:off x="4854014" y="2363312"/>
              <a:ext cx="150537" cy="91440"/>
            </a:xfrm>
            <a:custGeom>
              <a:avLst/>
              <a:gdLst>
                <a:gd name="connsiteX0" fmla="*/ 0 w 150537"/>
                <a:gd name="connsiteY0" fmla="*/ 58643 h 91440"/>
                <a:gd name="connsiteX1" fmla="*/ 75268 w 150537"/>
                <a:gd name="connsiteY1" fmla="*/ 58643 h 91440"/>
                <a:gd name="connsiteX2" fmla="*/ 75268 w 150537"/>
                <a:gd name="connsiteY2" fmla="*/ 45720 h 91440"/>
                <a:gd name="connsiteX3" fmla="*/ 150537 w 150537"/>
                <a:gd name="connsiteY3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91440">
                  <a:moveTo>
                    <a:pt x="0" y="58643"/>
                  </a:moveTo>
                  <a:lnTo>
                    <a:pt x="75268" y="58643"/>
                  </a:lnTo>
                  <a:lnTo>
                    <a:pt x="75268" y="45720"/>
                  </a:ln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191" tIns="41943" rIns="84192" bIns="4194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7EC142D-B1F6-4546-27E7-20E0B745BB35}"/>
                </a:ext>
              </a:extLst>
            </p:cNvPr>
            <p:cNvSpPr/>
            <p:nvPr/>
          </p:nvSpPr>
          <p:spPr>
            <a:xfrm>
              <a:off x="4854014" y="2122185"/>
              <a:ext cx="150537" cy="299769"/>
            </a:xfrm>
            <a:custGeom>
              <a:avLst/>
              <a:gdLst>
                <a:gd name="connsiteX0" fmla="*/ 0 w 150537"/>
                <a:gd name="connsiteY0" fmla="*/ 299769 h 299769"/>
                <a:gd name="connsiteX1" fmla="*/ 75268 w 150537"/>
                <a:gd name="connsiteY1" fmla="*/ 299769 h 299769"/>
                <a:gd name="connsiteX2" fmla="*/ 75268 w 150537"/>
                <a:gd name="connsiteY2" fmla="*/ 0 h 299769"/>
                <a:gd name="connsiteX3" fmla="*/ 150537 w 150537"/>
                <a:gd name="connsiteY3" fmla="*/ 0 h 29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99769">
                  <a:moveTo>
                    <a:pt x="0" y="299769"/>
                  </a:moveTo>
                  <a:lnTo>
                    <a:pt x="75268" y="299769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582" tIns="141499" rIns="79583" bIns="14149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32AEAE35-BA79-9843-C487-6B7A9BBD63A8}"/>
                </a:ext>
              </a:extLst>
            </p:cNvPr>
            <p:cNvSpPr/>
            <p:nvPr/>
          </p:nvSpPr>
          <p:spPr>
            <a:xfrm>
              <a:off x="3950790" y="2421955"/>
              <a:ext cx="150537" cy="1021892"/>
            </a:xfrm>
            <a:custGeom>
              <a:avLst/>
              <a:gdLst>
                <a:gd name="connsiteX0" fmla="*/ 0 w 150537"/>
                <a:gd name="connsiteY0" fmla="*/ 1021892 h 1021892"/>
                <a:gd name="connsiteX1" fmla="*/ 75268 w 150537"/>
                <a:gd name="connsiteY1" fmla="*/ 1021892 h 1021892"/>
                <a:gd name="connsiteX2" fmla="*/ 75268 w 150537"/>
                <a:gd name="connsiteY2" fmla="*/ 0 h 1021892"/>
                <a:gd name="connsiteX3" fmla="*/ 150537 w 150537"/>
                <a:gd name="connsiteY3" fmla="*/ 0 h 102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021892">
                  <a:moveTo>
                    <a:pt x="0" y="1021892"/>
                  </a:moveTo>
                  <a:lnTo>
                    <a:pt x="75268" y="1021892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46" tIns="485123" rIns="62145" bIns="48512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43573CE-1037-D292-B181-730FBDE182EF}"/>
                </a:ext>
              </a:extLst>
            </p:cNvPr>
            <p:cNvSpPr/>
            <p:nvPr/>
          </p:nvSpPr>
          <p:spPr>
            <a:xfrm>
              <a:off x="6756880" y="2684302"/>
              <a:ext cx="150537" cy="143423"/>
            </a:xfrm>
            <a:custGeom>
              <a:avLst/>
              <a:gdLst>
                <a:gd name="connsiteX0" fmla="*/ 0 w 150537"/>
                <a:gd name="connsiteY0" fmla="*/ 0 h 143423"/>
                <a:gd name="connsiteX1" fmla="*/ 75268 w 150537"/>
                <a:gd name="connsiteY1" fmla="*/ 0 h 143423"/>
                <a:gd name="connsiteX2" fmla="*/ 75268 w 150537"/>
                <a:gd name="connsiteY2" fmla="*/ 143423 h 143423"/>
                <a:gd name="connsiteX3" fmla="*/ 150537 w 150537"/>
                <a:gd name="connsiteY3" fmla="*/ 143423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0"/>
                  </a:moveTo>
                  <a:lnTo>
                    <a:pt x="75268" y="0"/>
                  </a:lnTo>
                  <a:lnTo>
                    <a:pt x="75268" y="143423"/>
                  </a:lnTo>
                  <a:lnTo>
                    <a:pt x="150537" y="14342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1" tIns="66513" rIns="82770" bIns="6651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57891AF-5581-1AC0-413B-6FA2F8C1FFC7}"/>
                </a:ext>
              </a:extLst>
            </p:cNvPr>
            <p:cNvSpPr/>
            <p:nvPr/>
          </p:nvSpPr>
          <p:spPr>
            <a:xfrm>
              <a:off x="6756880" y="2540878"/>
              <a:ext cx="150537" cy="143423"/>
            </a:xfrm>
            <a:custGeom>
              <a:avLst/>
              <a:gdLst>
                <a:gd name="connsiteX0" fmla="*/ 0 w 150537"/>
                <a:gd name="connsiteY0" fmla="*/ 143423 h 143423"/>
                <a:gd name="connsiteX1" fmla="*/ 75268 w 150537"/>
                <a:gd name="connsiteY1" fmla="*/ 143423 h 143423"/>
                <a:gd name="connsiteX2" fmla="*/ 75268 w 150537"/>
                <a:gd name="connsiteY2" fmla="*/ 0 h 143423"/>
                <a:gd name="connsiteX3" fmla="*/ 150537 w 150537"/>
                <a:gd name="connsiteY3" fmla="*/ 0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143423"/>
                  </a:moveTo>
                  <a:lnTo>
                    <a:pt x="75268" y="143423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1" tIns="66514" rIns="82770" bIns="665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516D2CF-CAC7-A2C2-FFF2-61FF6FDCB4AB}"/>
                </a:ext>
              </a:extLst>
            </p:cNvPr>
            <p:cNvSpPr/>
            <p:nvPr/>
          </p:nvSpPr>
          <p:spPr>
            <a:xfrm>
              <a:off x="5853656" y="1835338"/>
              <a:ext cx="150537" cy="848963"/>
            </a:xfrm>
            <a:custGeom>
              <a:avLst/>
              <a:gdLst>
                <a:gd name="connsiteX0" fmla="*/ 0 w 150537"/>
                <a:gd name="connsiteY0" fmla="*/ 0 h 848963"/>
                <a:gd name="connsiteX1" fmla="*/ 75268 w 150537"/>
                <a:gd name="connsiteY1" fmla="*/ 0 h 848963"/>
                <a:gd name="connsiteX2" fmla="*/ 75268 w 150537"/>
                <a:gd name="connsiteY2" fmla="*/ 848963 h 848963"/>
                <a:gd name="connsiteX3" fmla="*/ 150537 w 150537"/>
                <a:gd name="connsiteY3" fmla="*/ 848963 h 84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848963">
                  <a:moveTo>
                    <a:pt x="0" y="0"/>
                  </a:moveTo>
                  <a:lnTo>
                    <a:pt x="75268" y="0"/>
                  </a:lnTo>
                  <a:lnTo>
                    <a:pt x="75268" y="848963"/>
                  </a:lnTo>
                  <a:lnTo>
                    <a:pt x="150537" y="84896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414" tIns="402927" rIns="66413" bIns="40292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5246B85F-C201-F764-46CA-D66E472BD4CA}"/>
                </a:ext>
              </a:extLst>
            </p:cNvPr>
            <p:cNvSpPr/>
            <p:nvPr/>
          </p:nvSpPr>
          <p:spPr>
            <a:xfrm>
              <a:off x="5853656" y="1717906"/>
              <a:ext cx="150537" cy="91440"/>
            </a:xfrm>
            <a:custGeom>
              <a:avLst/>
              <a:gdLst>
                <a:gd name="connsiteX0" fmla="*/ 0 w 150537"/>
                <a:gd name="connsiteY0" fmla="*/ 117431 h 91440"/>
                <a:gd name="connsiteX1" fmla="*/ 75268 w 150537"/>
                <a:gd name="connsiteY1" fmla="*/ 117431 h 91440"/>
                <a:gd name="connsiteX2" fmla="*/ 75268 w 150537"/>
                <a:gd name="connsiteY2" fmla="*/ 45720 h 91440"/>
                <a:gd name="connsiteX3" fmla="*/ 150537 w 150537"/>
                <a:gd name="connsiteY3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91440">
                  <a:moveTo>
                    <a:pt x="0" y="117431"/>
                  </a:moveTo>
                  <a:lnTo>
                    <a:pt x="75268" y="117431"/>
                  </a:lnTo>
                  <a:lnTo>
                    <a:pt x="75268" y="45720"/>
                  </a:ln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00" tIns="41552" rIns="83800" bIns="41551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85EFFCAE-4575-B7C9-65B6-47DD412ACAD9}"/>
                </a:ext>
              </a:extLst>
            </p:cNvPr>
            <p:cNvSpPr/>
            <p:nvPr/>
          </p:nvSpPr>
          <p:spPr>
            <a:xfrm>
              <a:off x="6756880" y="1476779"/>
              <a:ext cx="150537" cy="723024"/>
            </a:xfrm>
            <a:custGeom>
              <a:avLst/>
              <a:gdLst>
                <a:gd name="connsiteX0" fmla="*/ 0 w 150537"/>
                <a:gd name="connsiteY0" fmla="*/ 0 h 723024"/>
                <a:gd name="connsiteX1" fmla="*/ 75268 w 150537"/>
                <a:gd name="connsiteY1" fmla="*/ 0 h 723024"/>
                <a:gd name="connsiteX2" fmla="*/ 75268 w 150537"/>
                <a:gd name="connsiteY2" fmla="*/ 723024 h 723024"/>
                <a:gd name="connsiteX3" fmla="*/ 150537 w 150537"/>
                <a:gd name="connsiteY3" fmla="*/ 723024 h 72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723024">
                  <a:moveTo>
                    <a:pt x="0" y="0"/>
                  </a:moveTo>
                  <a:lnTo>
                    <a:pt x="75268" y="0"/>
                  </a:lnTo>
                  <a:lnTo>
                    <a:pt x="75268" y="723024"/>
                  </a:lnTo>
                  <a:lnTo>
                    <a:pt x="150537" y="72302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505" tIns="343049" rIns="69506" bIns="34304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39E7CC19-5268-92AE-D974-6A5B46542B42}"/>
                </a:ext>
              </a:extLst>
            </p:cNvPr>
            <p:cNvSpPr/>
            <p:nvPr/>
          </p:nvSpPr>
          <p:spPr>
            <a:xfrm>
              <a:off x="6957614" y="1476779"/>
              <a:ext cx="702489" cy="336939"/>
            </a:xfrm>
            <a:custGeom>
              <a:avLst/>
              <a:gdLst>
                <a:gd name="connsiteX0" fmla="*/ 702489 w 702489"/>
                <a:gd name="connsiteY0" fmla="*/ 0 h 336939"/>
                <a:gd name="connsiteX1" fmla="*/ 0 w 702489"/>
                <a:gd name="connsiteY1" fmla="*/ 336939 h 33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2489" h="336939">
                  <a:moveTo>
                    <a:pt x="702489" y="0"/>
                  </a:moveTo>
                  <a:lnTo>
                    <a:pt x="0" y="33693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467" tIns="148992" rIns="344467" bIns="14899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6CE0125-6DCD-2D5F-995B-29AF6839F651}"/>
                </a:ext>
              </a:extLst>
            </p:cNvPr>
            <p:cNvSpPr/>
            <p:nvPr/>
          </p:nvSpPr>
          <p:spPr>
            <a:xfrm>
              <a:off x="6756880" y="1431059"/>
              <a:ext cx="150537" cy="91440"/>
            </a:xfrm>
            <a:custGeom>
              <a:avLst/>
              <a:gdLst>
                <a:gd name="connsiteX0" fmla="*/ 0 w 150537"/>
                <a:gd name="connsiteY0" fmla="*/ 45720 h 91440"/>
                <a:gd name="connsiteX1" fmla="*/ 150537 w 150537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37" h="91440">
                  <a:moveTo>
                    <a:pt x="0" y="45720"/>
                  </a:moveTo>
                  <a:lnTo>
                    <a:pt x="150537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205" tIns="41957" rIns="84206" bIns="41957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39A0562-7B01-9225-B8A8-C6F2ABAB3166}"/>
                </a:ext>
              </a:extLst>
            </p:cNvPr>
            <p:cNvSpPr/>
            <p:nvPr/>
          </p:nvSpPr>
          <p:spPr>
            <a:xfrm>
              <a:off x="6756880" y="1189932"/>
              <a:ext cx="150537" cy="286846"/>
            </a:xfrm>
            <a:custGeom>
              <a:avLst/>
              <a:gdLst>
                <a:gd name="connsiteX0" fmla="*/ 0 w 150537"/>
                <a:gd name="connsiteY0" fmla="*/ 286846 h 286846"/>
                <a:gd name="connsiteX1" fmla="*/ 75268 w 150537"/>
                <a:gd name="connsiteY1" fmla="*/ 286846 h 286846"/>
                <a:gd name="connsiteX2" fmla="*/ 75268 w 150537"/>
                <a:gd name="connsiteY2" fmla="*/ 0 h 286846"/>
                <a:gd name="connsiteX3" fmla="*/ 150537 w 150537"/>
                <a:gd name="connsiteY3" fmla="*/ 0 h 28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86846">
                  <a:moveTo>
                    <a:pt x="0" y="286846"/>
                  </a:moveTo>
                  <a:lnTo>
                    <a:pt x="75268" y="286846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870" tIns="135325" rIns="79870" bIns="1353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28F72AF-FA0D-C172-F3EE-41AE0425BB18}"/>
                </a:ext>
              </a:extLst>
            </p:cNvPr>
            <p:cNvSpPr/>
            <p:nvPr/>
          </p:nvSpPr>
          <p:spPr>
            <a:xfrm>
              <a:off x="5853656" y="1476779"/>
              <a:ext cx="150537" cy="358558"/>
            </a:xfrm>
            <a:custGeom>
              <a:avLst/>
              <a:gdLst>
                <a:gd name="connsiteX0" fmla="*/ 0 w 150537"/>
                <a:gd name="connsiteY0" fmla="*/ 358558 h 358558"/>
                <a:gd name="connsiteX1" fmla="*/ 75268 w 150537"/>
                <a:gd name="connsiteY1" fmla="*/ 358558 h 358558"/>
                <a:gd name="connsiteX2" fmla="*/ 75268 w 150537"/>
                <a:gd name="connsiteY2" fmla="*/ 0 h 358558"/>
                <a:gd name="connsiteX3" fmla="*/ 150537 w 150537"/>
                <a:gd name="connsiteY3" fmla="*/ 0 h 35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358558">
                  <a:moveTo>
                    <a:pt x="0" y="358558"/>
                  </a:moveTo>
                  <a:lnTo>
                    <a:pt x="75268" y="358558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47" tIns="169558" rIns="78247" bIns="169557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883EDBD-7550-37F4-E1F4-D5F9AE5B185E}"/>
                </a:ext>
              </a:extLst>
            </p:cNvPr>
            <p:cNvSpPr/>
            <p:nvPr/>
          </p:nvSpPr>
          <p:spPr>
            <a:xfrm>
              <a:off x="4854014" y="1297500"/>
              <a:ext cx="150537" cy="537837"/>
            </a:xfrm>
            <a:custGeom>
              <a:avLst/>
              <a:gdLst>
                <a:gd name="connsiteX0" fmla="*/ 0 w 150537"/>
                <a:gd name="connsiteY0" fmla="*/ 0 h 537837"/>
                <a:gd name="connsiteX1" fmla="*/ 75268 w 150537"/>
                <a:gd name="connsiteY1" fmla="*/ 0 h 537837"/>
                <a:gd name="connsiteX2" fmla="*/ 75268 w 150537"/>
                <a:gd name="connsiteY2" fmla="*/ 537837 h 537837"/>
                <a:gd name="connsiteX3" fmla="*/ 150537 w 150537"/>
                <a:gd name="connsiteY3" fmla="*/ 537837 h 53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537837">
                  <a:moveTo>
                    <a:pt x="0" y="0"/>
                  </a:moveTo>
                  <a:lnTo>
                    <a:pt x="75268" y="0"/>
                  </a:lnTo>
                  <a:lnTo>
                    <a:pt x="75268" y="537837"/>
                  </a:lnTo>
                  <a:lnTo>
                    <a:pt x="150537" y="53783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006" tIns="254956" rIns="74006" bIns="25495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B515B799-1458-D91F-2258-B00BF8FD39C1}"/>
                </a:ext>
              </a:extLst>
            </p:cNvPr>
            <p:cNvSpPr/>
            <p:nvPr/>
          </p:nvSpPr>
          <p:spPr>
            <a:xfrm>
              <a:off x="4854014" y="1251780"/>
              <a:ext cx="150537" cy="91440"/>
            </a:xfrm>
            <a:custGeom>
              <a:avLst/>
              <a:gdLst>
                <a:gd name="connsiteX0" fmla="*/ 0 w 150537"/>
                <a:gd name="connsiteY0" fmla="*/ 45720 h 91440"/>
                <a:gd name="connsiteX1" fmla="*/ 75268 w 150537"/>
                <a:gd name="connsiteY1" fmla="*/ 45720 h 91440"/>
                <a:gd name="connsiteX2" fmla="*/ 75268 w 150537"/>
                <a:gd name="connsiteY2" fmla="*/ 81575 h 91440"/>
                <a:gd name="connsiteX3" fmla="*/ 150537 w 150537"/>
                <a:gd name="connsiteY3" fmla="*/ 81575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91440">
                  <a:moveTo>
                    <a:pt x="0" y="45720"/>
                  </a:moveTo>
                  <a:lnTo>
                    <a:pt x="75268" y="45720"/>
                  </a:lnTo>
                  <a:lnTo>
                    <a:pt x="75268" y="81575"/>
                  </a:lnTo>
                  <a:lnTo>
                    <a:pt x="150537" y="81575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100" tIns="41851" rIns="84100" bIns="4185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249DFAC4-515E-0DD7-EF10-AC0646DA6DB9}"/>
                </a:ext>
              </a:extLst>
            </p:cNvPr>
            <p:cNvSpPr/>
            <p:nvPr/>
          </p:nvSpPr>
          <p:spPr>
            <a:xfrm>
              <a:off x="4854014" y="1046509"/>
              <a:ext cx="150537" cy="250991"/>
            </a:xfrm>
            <a:custGeom>
              <a:avLst/>
              <a:gdLst>
                <a:gd name="connsiteX0" fmla="*/ 0 w 150537"/>
                <a:gd name="connsiteY0" fmla="*/ 250991 h 250991"/>
                <a:gd name="connsiteX1" fmla="*/ 75268 w 150537"/>
                <a:gd name="connsiteY1" fmla="*/ 250991 h 250991"/>
                <a:gd name="connsiteX2" fmla="*/ 75268 w 150537"/>
                <a:gd name="connsiteY2" fmla="*/ 0 h 250991"/>
                <a:gd name="connsiteX3" fmla="*/ 150537 w 150537"/>
                <a:gd name="connsiteY3" fmla="*/ 0 h 25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50991">
                  <a:moveTo>
                    <a:pt x="0" y="250991"/>
                  </a:moveTo>
                  <a:lnTo>
                    <a:pt x="75268" y="250991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651" tIns="118179" rIns="80653" bIns="11817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77DEC0E-84E4-B4FE-86C0-2CA40CFD380B}"/>
                </a:ext>
              </a:extLst>
            </p:cNvPr>
            <p:cNvSpPr/>
            <p:nvPr/>
          </p:nvSpPr>
          <p:spPr>
            <a:xfrm>
              <a:off x="5853656" y="759662"/>
              <a:ext cx="150537" cy="143423"/>
            </a:xfrm>
            <a:custGeom>
              <a:avLst/>
              <a:gdLst>
                <a:gd name="connsiteX0" fmla="*/ 0 w 150537"/>
                <a:gd name="connsiteY0" fmla="*/ 0 h 143423"/>
                <a:gd name="connsiteX1" fmla="*/ 75268 w 150537"/>
                <a:gd name="connsiteY1" fmla="*/ 0 h 143423"/>
                <a:gd name="connsiteX2" fmla="*/ 75268 w 150537"/>
                <a:gd name="connsiteY2" fmla="*/ 143423 h 143423"/>
                <a:gd name="connsiteX3" fmla="*/ 150537 w 150537"/>
                <a:gd name="connsiteY3" fmla="*/ 143423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0"/>
                  </a:moveTo>
                  <a:lnTo>
                    <a:pt x="75268" y="0"/>
                  </a:lnTo>
                  <a:lnTo>
                    <a:pt x="75268" y="143423"/>
                  </a:lnTo>
                  <a:lnTo>
                    <a:pt x="150537" y="14342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1" tIns="66514" rIns="82770" bIns="6651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3F701B8B-E1AD-52E5-C0E7-44F50F57EACC}"/>
                </a:ext>
              </a:extLst>
            </p:cNvPr>
            <p:cNvSpPr/>
            <p:nvPr/>
          </p:nvSpPr>
          <p:spPr>
            <a:xfrm>
              <a:off x="5853656" y="616239"/>
              <a:ext cx="150537" cy="143423"/>
            </a:xfrm>
            <a:custGeom>
              <a:avLst/>
              <a:gdLst>
                <a:gd name="connsiteX0" fmla="*/ 0 w 150537"/>
                <a:gd name="connsiteY0" fmla="*/ 143423 h 143423"/>
                <a:gd name="connsiteX1" fmla="*/ 75268 w 150537"/>
                <a:gd name="connsiteY1" fmla="*/ 143423 h 143423"/>
                <a:gd name="connsiteX2" fmla="*/ 75268 w 150537"/>
                <a:gd name="connsiteY2" fmla="*/ 0 h 143423"/>
                <a:gd name="connsiteX3" fmla="*/ 150537 w 150537"/>
                <a:gd name="connsiteY3" fmla="*/ 0 h 14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143423">
                  <a:moveTo>
                    <a:pt x="0" y="143423"/>
                  </a:moveTo>
                  <a:lnTo>
                    <a:pt x="75268" y="143423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771" tIns="66513" rIns="82770" bIns="6651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CBECC56E-F7E8-BA8E-5789-B9E664EB3799}"/>
                </a:ext>
              </a:extLst>
            </p:cNvPr>
            <p:cNvSpPr/>
            <p:nvPr/>
          </p:nvSpPr>
          <p:spPr>
            <a:xfrm>
              <a:off x="4854014" y="759662"/>
              <a:ext cx="150537" cy="537837"/>
            </a:xfrm>
            <a:custGeom>
              <a:avLst/>
              <a:gdLst>
                <a:gd name="connsiteX0" fmla="*/ 0 w 150537"/>
                <a:gd name="connsiteY0" fmla="*/ 537837 h 537837"/>
                <a:gd name="connsiteX1" fmla="*/ 75268 w 150537"/>
                <a:gd name="connsiteY1" fmla="*/ 537837 h 537837"/>
                <a:gd name="connsiteX2" fmla="*/ 75268 w 150537"/>
                <a:gd name="connsiteY2" fmla="*/ 0 h 537837"/>
                <a:gd name="connsiteX3" fmla="*/ 150537 w 150537"/>
                <a:gd name="connsiteY3" fmla="*/ 0 h 53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537837">
                  <a:moveTo>
                    <a:pt x="0" y="537837"/>
                  </a:moveTo>
                  <a:lnTo>
                    <a:pt x="75268" y="537837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006" tIns="254956" rIns="74006" bIns="25495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FD8635B-1B20-CA9E-BF0C-69B98F863206}"/>
                </a:ext>
              </a:extLst>
            </p:cNvPr>
            <p:cNvSpPr/>
            <p:nvPr/>
          </p:nvSpPr>
          <p:spPr>
            <a:xfrm>
              <a:off x="3950790" y="1297500"/>
              <a:ext cx="150537" cy="2146346"/>
            </a:xfrm>
            <a:custGeom>
              <a:avLst/>
              <a:gdLst>
                <a:gd name="connsiteX0" fmla="*/ 0 w 150537"/>
                <a:gd name="connsiteY0" fmla="*/ 2146346 h 2146346"/>
                <a:gd name="connsiteX1" fmla="*/ 75268 w 150537"/>
                <a:gd name="connsiteY1" fmla="*/ 2146346 h 2146346"/>
                <a:gd name="connsiteX2" fmla="*/ 75268 w 150537"/>
                <a:gd name="connsiteY2" fmla="*/ 0 h 2146346"/>
                <a:gd name="connsiteX3" fmla="*/ 150537 w 150537"/>
                <a:gd name="connsiteY3" fmla="*/ 0 h 214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37" h="2146346">
                  <a:moveTo>
                    <a:pt x="0" y="2146346"/>
                  </a:moveTo>
                  <a:lnTo>
                    <a:pt x="75268" y="2146346"/>
                  </a:lnTo>
                  <a:lnTo>
                    <a:pt x="75268" y="0"/>
                  </a:lnTo>
                  <a:lnTo>
                    <a:pt x="15053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78" tIns="1019383" rIns="34179" bIns="1019383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AT" sz="700" kern="120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3F47E68-D3A1-C8E2-F784-021BE5DAAAC8}"/>
                </a:ext>
              </a:extLst>
            </p:cNvPr>
            <p:cNvSpPr/>
            <p:nvPr/>
          </p:nvSpPr>
          <p:spPr>
            <a:xfrm rot="16200000">
              <a:off x="3232163" y="3329108"/>
              <a:ext cx="1207776" cy="229477"/>
            </a:xfrm>
            <a:custGeom>
              <a:avLst/>
              <a:gdLst>
                <a:gd name="connsiteX0" fmla="*/ 0 w 1207776"/>
                <a:gd name="connsiteY0" fmla="*/ 0 h 229477"/>
                <a:gd name="connsiteX1" fmla="*/ 1207776 w 1207776"/>
                <a:gd name="connsiteY1" fmla="*/ 0 h 229477"/>
                <a:gd name="connsiteX2" fmla="*/ 1207776 w 1207776"/>
                <a:gd name="connsiteY2" fmla="*/ 229477 h 229477"/>
                <a:gd name="connsiteX3" fmla="*/ 0 w 1207776"/>
                <a:gd name="connsiteY3" fmla="*/ 229477 h 229477"/>
                <a:gd name="connsiteX4" fmla="*/ 0 w 120777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776" h="229477">
                  <a:moveTo>
                    <a:pt x="0" y="0"/>
                  </a:moveTo>
                  <a:lnTo>
                    <a:pt x="1207776" y="0"/>
                  </a:lnTo>
                  <a:lnTo>
                    <a:pt x="120777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19" tIns="7619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200" kern="1200" dirty="0"/>
                <a:t>Bot </a:t>
              </a:r>
              <a:r>
                <a:rPr lang="de-AT" sz="1200" kern="1200" dirty="0" err="1"/>
                <a:t>Behavior</a:t>
              </a:r>
              <a:endParaRPr lang="de-AT" sz="1200" kern="12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723B37B-D53E-C285-5F1E-A962B72D1961}"/>
                </a:ext>
              </a:extLst>
            </p:cNvPr>
            <p:cNvSpPr/>
            <p:nvPr/>
          </p:nvSpPr>
          <p:spPr>
            <a:xfrm>
              <a:off x="4101327" y="1182761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MEV</a:t>
              </a:r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3B8BE1-DB39-77AE-2254-81963324D049}"/>
                </a:ext>
              </a:extLst>
            </p:cNvPr>
            <p:cNvSpPr/>
            <p:nvPr/>
          </p:nvSpPr>
          <p:spPr>
            <a:xfrm>
              <a:off x="5004551" y="644923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Arbitrage</a:t>
              </a: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2FD2EB56-EDBD-B66A-1948-95704A78C9F5}"/>
                </a:ext>
              </a:extLst>
            </p:cNvPr>
            <p:cNvSpPr/>
            <p:nvPr/>
          </p:nvSpPr>
          <p:spPr>
            <a:xfrm>
              <a:off x="6004194" y="501500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Statistical Arbitrage</a:t>
              </a:r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6D7CEF2-3477-0166-FFA0-403DAA1D2C10}"/>
                </a:ext>
              </a:extLst>
            </p:cNvPr>
            <p:cNvSpPr/>
            <p:nvPr/>
          </p:nvSpPr>
          <p:spPr>
            <a:xfrm>
              <a:off x="6004194" y="788347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Atomic</a:t>
              </a:r>
              <a:r>
                <a:rPr lang="de-AT" sz="700" kern="1200" dirty="0"/>
                <a:t> Arbitrage</a:t>
              </a:r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C4D29B5-D38A-821A-A9FC-3D5C5103F4EE}"/>
                </a:ext>
              </a:extLst>
            </p:cNvPr>
            <p:cNvSpPr/>
            <p:nvPr/>
          </p:nvSpPr>
          <p:spPr>
            <a:xfrm>
              <a:off x="5004551" y="931770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Sandwich</a:t>
              </a:r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753C699-D1B1-0086-08F4-0D9C8B7EED3E}"/>
                </a:ext>
              </a:extLst>
            </p:cNvPr>
            <p:cNvSpPr/>
            <p:nvPr/>
          </p:nvSpPr>
          <p:spPr>
            <a:xfrm>
              <a:off x="5004551" y="1218617"/>
              <a:ext cx="856993" cy="229477"/>
            </a:xfrm>
            <a:custGeom>
              <a:avLst/>
              <a:gdLst>
                <a:gd name="connsiteX0" fmla="*/ 0 w 856993"/>
                <a:gd name="connsiteY0" fmla="*/ 0 h 229477"/>
                <a:gd name="connsiteX1" fmla="*/ 856993 w 856993"/>
                <a:gd name="connsiteY1" fmla="*/ 0 h 229477"/>
                <a:gd name="connsiteX2" fmla="*/ 856993 w 856993"/>
                <a:gd name="connsiteY2" fmla="*/ 229477 h 229477"/>
                <a:gd name="connsiteX3" fmla="*/ 0 w 856993"/>
                <a:gd name="connsiteY3" fmla="*/ 229477 h 229477"/>
                <a:gd name="connsiteX4" fmla="*/ 0 w 856993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993" h="229477">
                  <a:moveTo>
                    <a:pt x="0" y="0"/>
                  </a:moveTo>
                  <a:lnTo>
                    <a:pt x="856993" y="0"/>
                  </a:lnTo>
                  <a:lnTo>
                    <a:pt x="856993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Liquidation</a:t>
              </a: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628B442D-64B2-E1F8-9FA4-883F43972664}"/>
                </a:ext>
              </a:extLst>
            </p:cNvPr>
            <p:cNvSpPr/>
            <p:nvPr/>
          </p:nvSpPr>
          <p:spPr>
            <a:xfrm>
              <a:off x="5004551" y="1720599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Long Tail</a:t>
              </a:r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8C34AC5F-1E42-356F-A983-A60246CCF63F}"/>
                </a:ext>
              </a:extLst>
            </p:cNvPr>
            <p:cNvSpPr/>
            <p:nvPr/>
          </p:nvSpPr>
          <p:spPr>
            <a:xfrm>
              <a:off x="6004194" y="1362041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Front-Running</a:t>
              </a:r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BD5097C8-1814-9EFA-215D-805C9F8FE83A}"/>
                </a:ext>
              </a:extLst>
            </p:cNvPr>
            <p:cNvSpPr/>
            <p:nvPr/>
          </p:nvSpPr>
          <p:spPr>
            <a:xfrm>
              <a:off x="6907417" y="1075194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Insertion</a:t>
              </a: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EF336937-3A59-38F6-7ED0-BCA5D61CA68E}"/>
                </a:ext>
              </a:extLst>
            </p:cNvPr>
            <p:cNvSpPr/>
            <p:nvPr/>
          </p:nvSpPr>
          <p:spPr>
            <a:xfrm>
              <a:off x="6907417" y="1362041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Displacement</a:t>
              </a:r>
              <a:endParaRPr lang="de-AT" sz="700" kern="12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2A0903D3-35EE-DBD8-D73C-8B94E3A0A38A}"/>
                </a:ext>
              </a:extLst>
            </p:cNvPr>
            <p:cNvSpPr/>
            <p:nvPr/>
          </p:nvSpPr>
          <p:spPr>
            <a:xfrm>
              <a:off x="6957614" y="1634803"/>
              <a:ext cx="660045" cy="357831"/>
            </a:xfrm>
            <a:custGeom>
              <a:avLst/>
              <a:gdLst>
                <a:gd name="connsiteX0" fmla="*/ 0 w 660045"/>
                <a:gd name="connsiteY0" fmla="*/ 0 h 357831"/>
                <a:gd name="connsiteX1" fmla="*/ 660045 w 660045"/>
                <a:gd name="connsiteY1" fmla="*/ 0 h 357831"/>
                <a:gd name="connsiteX2" fmla="*/ 660045 w 660045"/>
                <a:gd name="connsiteY2" fmla="*/ 357831 h 357831"/>
                <a:gd name="connsiteX3" fmla="*/ 0 w 660045"/>
                <a:gd name="connsiteY3" fmla="*/ 357831 h 357831"/>
                <a:gd name="connsiteX4" fmla="*/ 0 w 660045"/>
                <a:gd name="connsiteY4" fmla="*/ 0 h 35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045" h="357831">
                  <a:moveTo>
                    <a:pt x="0" y="0"/>
                  </a:moveTo>
                  <a:lnTo>
                    <a:pt x="660045" y="0"/>
                  </a:lnTo>
                  <a:lnTo>
                    <a:pt x="660045" y="357831"/>
                  </a:lnTo>
                  <a:lnTo>
                    <a:pt x="0" y="357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Generalized</a:t>
              </a:r>
              <a:endParaRPr lang="de-AT" sz="700" kern="1200" dirty="0"/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Front-Running</a:t>
              </a:r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6B3EDA92-FAB5-D64D-3838-F5722DF0CACF}"/>
                </a:ext>
              </a:extLst>
            </p:cNvPr>
            <p:cNvSpPr/>
            <p:nvPr/>
          </p:nvSpPr>
          <p:spPr>
            <a:xfrm>
              <a:off x="6907417" y="2085065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Suppression</a:t>
              </a:r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DE7CFB4-B39E-C393-6B34-1487622361C2}"/>
                </a:ext>
              </a:extLst>
            </p:cNvPr>
            <p:cNvSpPr/>
            <p:nvPr/>
          </p:nvSpPr>
          <p:spPr>
            <a:xfrm>
              <a:off x="6004194" y="1648888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Generalized</a:t>
              </a:r>
              <a:r>
                <a:rPr lang="de-AT" sz="700" kern="1200" dirty="0"/>
                <a:t> </a:t>
              </a:r>
              <a:r>
                <a:rPr lang="de-AT" sz="700" kern="1200" dirty="0" err="1"/>
                <a:t>Searching</a:t>
              </a:r>
              <a:endParaRPr lang="de-AT" sz="700" kern="12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C2F1FE9F-E21B-6A28-D992-6C8268C3245C}"/>
                </a:ext>
              </a:extLst>
            </p:cNvPr>
            <p:cNvSpPr/>
            <p:nvPr/>
          </p:nvSpPr>
          <p:spPr>
            <a:xfrm>
              <a:off x="6004194" y="2569563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Sniping</a:t>
              </a:r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13E98D9B-2F44-96E9-673B-653D009481CB}"/>
                </a:ext>
              </a:extLst>
            </p:cNvPr>
            <p:cNvSpPr/>
            <p:nvPr/>
          </p:nvSpPr>
          <p:spPr>
            <a:xfrm>
              <a:off x="6907417" y="2426139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Buying</a:t>
              </a:r>
              <a:r>
                <a:rPr lang="de-AT" sz="700" kern="1200" dirty="0"/>
                <a:t> Tokens</a:t>
              </a: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5A4FB8F5-84DF-2697-DEC3-C185CBFF52BC}"/>
                </a:ext>
              </a:extLst>
            </p:cNvPr>
            <p:cNvSpPr/>
            <p:nvPr/>
          </p:nvSpPr>
          <p:spPr>
            <a:xfrm>
              <a:off x="6907417" y="2712986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Minting</a:t>
              </a:r>
              <a:r>
                <a:rPr lang="de-AT" sz="700" kern="1200" dirty="0"/>
                <a:t>/</a:t>
              </a:r>
              <a:br>
                <a:rPr lang="de-AT" sz="700" kern="1200" dirty="0"/>
              </a:br>
              <a:r>
                <a:rPr lang="de-AT" sz="700" kern="1200" dirty="0" err="1"/>
                <a:t>Buying</a:t>
              </a:r>
              <a:r>
                <a:rPr lang="de-AT" sz="700" kern="1200" dirty="0"/>
                <a:t> NFTs</a:t>
              </a:r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0ACF0CBB-80CD-EA87-21B2-B6521EC1A38B}"/>
                </a:ext>
              </a:extLst>
            </p:cNvPr>
            <p:cNvSpPr/>
            <p:nvPr/>
          </p:nvSpPr>
          <p:spPr>
            <a:xfrm>
              <a:off x="4101327" y="2307216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CEX</a:t>
              </a:r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B5351D04-ECB8-AF48-E2A2-EE53DA627BE2}"/>
                </a:ext>
              </a:extLst>
            </p:cNvPr>
            <p:cNvSpPr/>
            <p:nvPr/>
          </p:nvSpPr>
          <p:spPr>
            <a:xfrm>
              <a:off x="5004551" y="2007446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Hot Wallet</a:t>
              </a:r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60191FB8-CFD1-EE28-ACD8-FC36D441E9FD}"/>
                </a:ext>
              </a:extLst>
            </p:cNvPr>
            <p:cNvSpPr/>
            <p:nvPr/>
          </p:nvSpPr>
          <p:spPr>
            <a:xfrm>
              <a:off x="5004551" y="2294293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Deposit</a:t>
              </a:r>
              <a:r>
                <a:rPr lang="de-AT" sz="700" kern="1200" dirty="0"/>
                <a:t> Wallet</a:t>
              </a:r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A5FC89C0-72B9-BA68-7AC9-82095048FD1A}"/>
                </a:ext>
              </a:extLst>
            </p:cNvPr>
            <p:cNvSpPr/>
            <p:nvPr/>
          </p:nvSpPr>
          <p:spPr>
            <a:xfrm>
              <a:off x="5004551" y="2627196"/>
              <a:ext cx="849105" cy="255323"/>
            </a:xfrm>
            <a:custGeom>
              <a:avLst/>
              <a:gdLst>
                <a:gd name="connsiteX0" fmla="*/ 0 w 849105"/>
                <a:gd name="connsiteY0" fmla="*/ 0 h 255323"/>
                <a:gd name="connsiteX1" fmla="*/ 849105 w 849105"/>
                <a:gd name="connsiteY1" fmla="*/ 0 h 255323"/>
                <a:gd name="connsiteX2" fmla="*/ 849105 w 849105"/>
                <a:gd name="connsiteY2" fmla="*/ 255323 h 255323"/>
                <a:gd name="connsiteX3" fmla="*/ 0 w 849105"/>
                <a:gd name="connsiteY3" fmla="*/ 255323 h 255323"/>
                <a:gd name="connsiteX4" fmla="*/ 0 w 849105"/>
                <a:gd name="connsiteY4" fmla="*/ 0 h 25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55323">
                  <a:moveTo>
                    <a:pt x="0" y="0"/>
                  </a:moveTo>
                  <a:lnTo>
                    <a:pt x="849105" y="0"/>
                  </a:lnTo>
                  <a:lnTo>
                    <a:pt x="849105" y="255323"/>
                  </a:lnTo>
                  <a:lnTo>
                    <a:pt x="0" y="255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Residue</a:t>
              </a:r>
              <a:endParaRPr lang="de-AT" sz="700" kern="1200" dirty="0"/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ETH </a:t>
              </a:r>
              <a:r>
                <a:rPr lang="de-AT" sz="700" kern="1200" dirty="0" err="1"/>
                <a:t>Aggregating</a:t>
              </a:r>
              <a:endParaRPr lang="de-AT" sz="700" kern="1200" dirty="0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5E23E181-0FA3-4FF7-97D5-62129C40CD2F}"/>
                </a:ext>
              </a:extLst>
            </p:cNvPr>
            <p:cNvSpPr/>
            <p:nvPr/>
          </p:nvSpPr>
          <p:spPr>
            <a:xfrm>
              <a:off x="4101327" y="3037256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DEX</a:t>
              </a:r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3AA2864E-DE2D-FC09-E077-2DECC6A5E7A6}"/>
                </a:ext>
              </a:extLst>
            </p:cNvPr>
            <p:cNvSpPr/>
            <p:nvPr/>
          </p:nvSpPr>
          <p:spPr>
            <a:xfrm>
              <a:off x="5004551" y="3037256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Trading</a:t>
              </a: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DFAFD943-2AF2-F7CD-AA52-655D8C643CCA}"/>
                </a:ext>
              </a:extLst>
            </p:cNvPr>
            <p:cNvSpPr/>
            <p:nvPr/>
          </p:nvSpPr>
          <p:spPr>
            <a:xfrm>
              <a:off x="6004194" y="2893833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Custom </a:t>
              </a:r>
              <a:r>
                <a:rPr lang="de-AT" sz="700" kern="1200" dirty="0" err="1"/>
                <a:t>Strategy</a:t>
              </a:r>
              <a:endParaRPr lang="de-AT" sz="700" kern="1200" dirty="0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595BAB5A-5695-8101-7C6D-F4927E2260C0}"/>
                </a:ext>
              </a:extLst>
            </p:cNvPr>
            <p:cNvSpPr/>
            <p:nvPr/>
          </p:nvSpPr>
          <p:spPr>
            <a:xfrm>
              <a:off x="6004194" y="3180680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Liquidity</a:t>
              </a:r>
              <a:r>
                <a:rPr lang="de-AT" sz="700" kern="1200" dirty="0"/>
                <a:t> Compound</a:t>
              </a:r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C87BF382-7205-189B-73B2-B0BBE2EB8B51}"/>
                </a:ext>
              </a:extLst>
            </p:cNvPr>
            <p:cNvSpPr/>
            <p:nvPr/>
          </p:nvSpPr>
          <p:spPr>
            <a:xfrm>
              <a:off x="4101327" y="3324103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NFT</a:t>
              </a:r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563D69F8-AE46-ADEE-CFAE-5BED8DE2D072}"/>
                </a:ext>
              </a:extLst>
            </p:cNvPr>
            <p:cNvSpPr/>
            <p:nvPr/>
          </p:nvSpPr>
          <p:spPr>
            <a:xfrm>
              <a:off x="5004551" y="3324103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Parallel NFT </a:t>
              </a:r>
              <a:r>
                <a:rPr lang="de-AT" sz="700" kern="1200" dirty="0" err="1"/>
                <a:t>Minting</a:t>
              </a:r>
              <a:endParaRPr lang="de-AT" sz="700" kern="1200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9E94C990-8511-E187-FA6C-9E75944E0F21}"/>
                </a:ext>
              </a:extLst>
            </p:cNvPr>
            <p:cNvSpPr/>
            <p:nvPr/>
          </p:nvSpPr>
          <p:spPr>
            <a:xfrm>
              <a:off x="4101327" y="3897797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Play-</a:t>
              </a:r>
              <a:r>
                <a:rPr lang="de-AT" sz="700" kern="1200" dirty="0" err="1"/>
                <a:t>to</a:t>
              </a:r>
              <a:r>
                <a:rPr lang="de-AT" sz="700" kern="1200" dirty="0"/>
                <a:t>-</a:t>
              </a:r>
              <a:r>
                <a:rPr lang="de-AT" sz="700" kern="1200" dirty="0" err="1"/>
                <a:t>earn</a:t>
              </a:r>
              <a:endParaRPr lang="de-AT" sz="700" kern="1200" dirty="0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6B4EC7D-C780-2756-A5D9-ACB3E3D65C7C}"/>
                </a:ext>
              </a:extLst>
            </p:cNvPr>
            <p:cNvSpPr/>
            <p:nvPr/>
          </p:nvSpPr>
          <p:spPr>
            <a:xfrm>
              <a:off x="5004551" y="3610950"/>
              <a:ext cx="857061" cy="229477"/>
            </a:xfrm>
            <a:custGeom>
              <a:avLst/>
              <a:gdLst>
                <a:gd name="connsiteX0" fmla="*/ 0 w 857061"/>
                <a:gd name="connsiteY0" fmla="*/ 0 h 229477"/>
                <a:gd name="connsiteX1" fmla="*/ 857061 w 857061"/>
                <a:gd name="connsiteY1" fmla="*/ 0 h 229477"/>
                <a:gd name="connsiteX2" fmla="*/ 857061 w 857061"/>
                <a:gd name="connsiteY2" fmla="*/ 229477 h 229477"/>
                <a:gd name="connsiteX3" fmla="*/ 0 w 857061"/>
                <a:gd name="connsiteY3" fmla="*/ 229477 h 229477"/>
                <a:gd name="connsiteX4" fmla="*/ 0 w 857061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061" h="229477">
                  <a:moveTo>
                    <a:pt x="0" y="0"/>
                  </a:moveTo>
                  <a:lnTo>
                    <a:pt x="857061" y="0"/>
                  </a:lnTo>
                  <a:lnTo>
                    <a:pt x="857061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Game </a:t>
              </a:r>
              <a:r>
                <a:rPr lang="de-AT" sz="700" kern="1200" dirty="0" err="1"/>
                <a:t>Progressing</a:t>
              </a:r>
              <a:r>
                <a:rPr lang="de-AT" sz="700" kern="1200" dirty="0"/>
                <a:t> Action</a:t>
              </a:r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48D291F6-0727-A469-568F-BDD71F3867E7}"/>
                </a:ext>
              </a:extLst>
            </p:cNvPr>
            <p:cNvSpPr/>
            <p:nvPr/>
          </p:nvSpPr>
          <p:spPr>
            <a:xfrm>
              <a:off x="5004551" y="3897797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8197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Crafting</a:t>
              </a:r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A6BCC527-BFB1-4A3A-2AE1-126F562185DB}"/>
                </a:ext>
              </a:extLst>
            </p:cNvPr>
            <p:cNvSpPr/>
            <p:nvPr/>
          </p:nvSpPr>
          <p:spPr>
            <a:xfrm>
              <a:off x="5004551" y="4184644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8197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Market Interaction</a:t>
              </a:r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094EB8E7-DF32-363C-434B-B2B51C06E50A}"/>
                </a:ext>
              </a:extLst>
            </p:cNvPr>
            <p:cNvSpPr/>
            <p:nvPr/>
          </p:nvSpPr>
          <p:spPr>
            <a:xfrm>
              <a:off x="4101327" y="5188608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General Purpose</a:t>
              </a:r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531D5730-D4F0-3E80-6F49-ADF5CFB852EA}"/>
                </a:ext>
              </a:extLst>
            </p:cNvPr>
            <p:cNvSpPr/>
            <p:nvPr/>
          </p:nvSpPr>
          <p:spPr>
            <a:xfrm>
              <a:off x="5004551" y="4471491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Protocol Update</a:t>
              </a:r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E32B7F67-E96E-C68E-4914-448426E62C56}"/>
                </a:ext>
              </a:extLst>
            </p:cNvPr>
            <p:cNvSpPr/>
            <p:nvPr/>
          </p:nvSpPr>
          <p:spPr>
            <a:xfrm>
              <a:off x="5004551" y="4758338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Rollup</a:t>
              </a:r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1F85D803-9C9D-56DE-8A1B-33C429AD061B}"/>
                </a:ext>
              </a:extLst>
            </p:cNvPr>
            <p:cNvSpPr/>
            <p:nvPr/>
          </p:nvSpPr>
          <p:spPr>
            <a:xfrm>
              <a:off x="5004551" y="5045185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Routine Payment</a:t>
              </a:r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310F3682-4DD2-3A6B-E139-7B348F26709D}"/>
                </a:ext>
              </a:extLst>
            </p:cNvPr>
            <p:cNvSpPr/>
            <p:nvPr/>
          </p:nvSpPr>
          <p:spPr>
            <a:xfrm>
              <a:off x="5004551" y="5332032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Airdrop</a:t>
              </a:r>
              <a:r>
                <a:rPr lang="de-AT" sz="700" kern="1200" dirty="0"/>
                <a:t> </a:t>
              </a:r>
              <a:r>
                <a:rPr lang="de-AT" sz="700" kern="1200" dirty="0" err="1"/>
                <a:t>Collecting</a:t>
              </a:r>
              <a:endParaRPr lang="de-AT" sz="700" kern="1200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9BDE9980-C6CA-46C2-233A-A246BFA27554}"/>
                </a:ext>
              </a:extLst>
            </p:cNvPr>
            <p:cNvSpPr/>
            <p:nvPr/>
          </p:nvSpPr>
          <p:spPr>
            <a:xfrm>
              <a:off x="5004551" y="5618879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Meta-Wallet</a:t>
              </a:r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5C1668EA-2946-416F-5757-627D052E2CA3}"/>
                </a:ext>
              </a:extLst>
            </p:cNvPr>
            <p:cNvSpPr/>
            <p:nvPr/>
          </p:nvSpPr>
          <p:spPr>
            <a:xfrm>
              <a:off x="5004551" y="5905726"/>
              <a:ext cx="849105" cy="229477"/>
            </a:xfrm>
            <a:custGeom>
              <a:avLst/>
              <a:gdLst>
                <a:gd name="connsiteX0" fmla="*/ 0 w 849105"/>
                <a:gd name="connsiteY0" fmla="*/ 0 h 229477"/>
                <a:gd name="connsiteX1" fmla="*/ 849105 w 849105"/>
                <a:gd name="connsiteY1" fmla="*/ 0 h 229477"/>
                <a:gd name="connsiteX2" fmla="*/ 849105 w 849105"/>
                <a:gd name="connsiteY2" fmla="*/ 229477 h 229477"/>
                <a:gd name="connsiteX3" fmla="*/ 0 w 849105"/>
                <a:gd name="connsiteY3" fmla="*/ 229477 h 229477"/>
                <a:gd name="connsiteX4" fmla="*/ 0 w 849105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05" h="229477">
                  <a:moveTo>
                    <a:pt x="0" y="0"/>
                  </a:moveTo>
                  <a:lnTo>
                    <a:pt x="849105" y="0"/>
                  </a:lnTo>
                  <a:lnTo>
                    <a:pt x="849105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 err="1"/>
                <a:t>Faucet</a:t>
              </a:r>
              <a:endParaRPr lang="de-AT" sz="700" kern="1200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C77F5492-4F85-7599-D445-11EA54784076}"/>
                </a:ext>
              </a:extLst>
            </p:cNvPr>
            <p:cNvSpPr/>
            <p:nvPr/>
          </p:nvSpPr>
          <p:spPr>
            <a:xfrm>
              <a:off x="4101327" y="5475455"/>
              <a:ext cx="752686" cy="229477"/>
            </a:xfrm>
            <a:custGeom>
              <a:avLst/>
              <a:gdLst>
                <a:gd name="connsiteX0" fmla="*/ 0 w 752686"/>
                <a:gd name="connsiteY0" fmla="*/ 0 h 229477"/>
                <a:gd name="connsiteX1" fmla="*/ 752686 w 752686"/>
                <a:gd name="connsiteY1" fmla="*/ 0 h 229477"/>
                <a:gd name="connsiteX2" fmla="*/ 752686 w 752686"/>
                <a:gd name="connsiteY2" fmla="*/ 229477 h 229477"/>
                <a:gd name="connsiteX3" fmla="*/ 0 w 752686"/>
                <a:gd name="connsiteY3" fmla="*/ 229477 h 229477"/>
                <a:gd name="connsiteX4" fmla="*/ 0 w 752686"/>
                <a:gd name="connsiteY4" fmla="*/ 0 h 2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686" h="229477">
                  <a:moveTo>
                    <a:pt x="0" y="0"/>
                  </a:moveTo>
                  <a:lnTo>
                    <a:pt x="752686" y="0"/>
                  </a:lnTo>
                  <a:lnTo>
                    <a:pt x="752686" y="229477"/>
                  </a:lnTo>
                  <a:lnTo>
                    <a:pt x="0" y="229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7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700" kern="1200" dirty="0"/>
                <a:t>Non-attributable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501A0956-FE61-D54D-8D2B-A4193F74514A}"/>
              </a:ext>
            </a:extLst>
          </p:cNvPr>
          <p:cNvSpPr/>
          <p:nvPr/>
        </p:nvSpPr>
        <p:spPr>
          <a:xfrm>
            <a:off x="6511641" y="5118352"/>
            <a:ext cx="1074595" cy="871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Legend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F6F74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Documented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18197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Undocumented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□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Newly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tx1"/>
                </a:solidFill>
              </a:rPr>
              <a:t>Proposed</a:t>
            </a:r>
            <a:endParaRPr lang="de-AT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0849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37</cp:revision>
  <dcterms:created xsi:type="dcterms:W3CDTF">2023-01-25T12:20:24Z</dcterms:created>
  <dcterms:modified xsi:type="dcterms:W3CDTF">2023-10-12T09:49:20Z</dcterms:modified>
</cp:coreProperties>
</file>