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cee31c6fd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cee31c6fd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cee31c6f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cee31c6f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cee31c6f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cee31c6f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1abbde5c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1abbde5c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t>
            </a:r>
            <a:r>
              <a:rPr lang="en"/>
              <a:t>reated a scrollable, interactive feed which updates in real-time. This shows the title, description, and the date of each event. Currently, you only have the ability to add posts and view existing ones. However, these posts are persistent due to our current backend setup. What we will add in the next sprint is the ability to join posts and view more detailed information. Additionally, we will implement the ability to filter the post based off of sport, time or availability. So stay tuned for our future updates.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1abbde5c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1abbde5c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currently have a setup for any user to signup. The primary key for a user is its user ID, and upon signing up, the function auto generates user IDs and sets default email verification to false. This user will be persistent. In the future, we will be adding user types for players and rec managers (you know how some sites have a “Are you a manager? Use this form” link)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cee31c6f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cee31c6f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achievements, we separate them into three groups: interaction, integration, and security. Our biggest accomplishment for the former was creating the feed that allows users to create and see sports. We have integrated with location ser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cee31c6fd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cee31c6fd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constant coupling of Dart and Flutter made differentiating the two somewhat difficult. Many times, troubleshooting was a bit tricky because whether the issue was with Dart or Flutter was sometimes ambiguous. Similarly, SQL integration has proven to be much more difficult than anticipated. In particular, there is very little information on how to connect to a MS SQL Server database using Flutter and there is not much Sqlite Flutter documentation. Even though we have persistence with the update of local files, storing the data locally is only a short-term solution.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cee31c6f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cee31c6f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1abbde5c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1abbde5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99999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The_quick_brown_fox_jumps_over_the_lazy_dog" TargetMode="External"/><Relationship Id="rId4" Type="http://schemas.openxmlformats.org/officeDocument/2006/relationships/hyperlink" Target="https://en.wikipedia.org/wiki/The_quick_brown_fox_jumps_over_the_lazy_dog" TargetMode="External"/><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ReserveRec</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Zack Withers, Ryan Carrigan, Bryant Conquest, Philip Speegle</a:t>
            </a:r>
            <a:endParaRPr/>
          </a:p>
        </p:txBody>
      </p:sp>
      <p:pic>
        <p:nvPicPr>
          <p:cNvPr id="69" name="Google Shape;69;p13"/>
          <p:cNvPicPr preferRelativeResize="0"/>
          <p:nvPr/>
        </p:nvPicPr>
        <p:blipFill>
          <a:blip r:embed="rId3">
            <a:alphaModFix/>
          </a:blip>
          <a:stretch>
            <a:fillRect/>
          </a:stretch>
        </p:blipFill>
        <p:spPr>
          <a:xfrm>
            <a:off x="6304450" y="665700"/>
            <a:ext cx="2250926" cy="1688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41" name="Google Shape;141;p2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Zack Withers: </a:t>
            </a:r>
            <a:r>
              <a:rPr lang="en"/>
              <a:t>wzwithers@crimson.ua.edu</a:t>
            </a:r>
            <a:endParaRPr/>
          </a:p>
          <a:p>
            <a:pPr indent="0" lvl="0" marL="0" rtl="0" algn="l">
              <a:spcBef>
                <a:spcPts val="0"/>
              </a:spcBef>
              <a:spcAft>
                <a:spcPts val="0"/>
              </a:spcAft>
              <a:buNone/>
            </a:pPr>
            <a:r>
              <a:rPr lang="en"/>
              <a:t>Ryan Carrigan: rpcarrigan@crimson.ua.edu</a:t>
            </a:r>
            <a:endParaRPr/>
          </a:p>
          <a:p>
            <a:pPr indent="0" lvl="0" marL="0" rtl="0" algn="l">
              <a:spcBef>
                <a:spcPts val="0"/>
              </a:spcBef>
              <a:spcAft>
                <a:spcPts val="0"/>
              </a:spcAft>
              <a:buNone/>
            </a:pPr>
            <a:r>
              <a:rPr lang="en"/>
              <a:t>Bryant Conquest: bmconquest@crimson.ua.edu</a:t>
            </a:r>
            <a:endParaRPr/>
          </a:p>
          <a:p>
            <a:pPr indent="0" lvl="0" marL="0" rtl="0" algn="l">
              <a:spcBef>
                <a:spcPts val="0"/>
              </a:spcBef>
              <a:spcAft>
                <a:spcPts val="0"/>
              </a:spcAft>
              <a:buNone/>
            </a:pPr>
            <a:r>
              <a:rPr lang="en"/>
              <a:t>Philip Speegle: pspeegle@crimson.ua.edu</a:t>
            </a:r>
            <a:endParaRPr/>
          </a:p>
        </p:txBody>
      </p:sp>
      <p:pic>
        <p:nvPicPr>
          <p:cNvPr id="142" name="Google Shape;142;p22"/>
          <p:cNvPicPr preferRelativeResize="0"/>
          <p:nvPr/>
        </p:nvPicPr>
        <p:blipFill>
          <a:blip r:embed="rId3">
            <a:alphaModFix/>
          </a:blip>
          <a:stretch>
            <a:fillRect/>
          </a:stretch>
        </p:blipFill>
        <p:spPr>
          <a:xfrm>
            <a:off x="6893075" y="0"/>
            <a:ext cx="2250926" cy="1688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ReserveRec?</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Play any sport, any time</a:t>
            </a:r>
            <a:endParaRPr/>
          </a:p>
          <a:p>
            <a:pPr indent="-342900" lvl="0" marL="457200" rtl="0" algn="l">
              <a:spcBef>
                <a:spcPts val="0"/>
              </a:spcBef>
              <a:spcAft>
                <a:spcPts val="0"/>
              </a:spcAft>
              <a:buSzPts val="1800"/>
              <a:buChar char="➢"/>
            </a:pPr>
            <a:r>
              <a:rPr lang="en"/>
              <a:t>Custom feed where you can join or create events</a:t>
            </a:r>
            <a:endParaRPr/>
          </a:p>
          <a:p>
            <a:pPr indent="-342900" lvl="0" marL="457200" rtl="0" algn="l">
              <a:spcBef>
                <a:spcPts val="0"/>
              </a:spcBef>
              <a:spcAft>
                <a:spcPts val="0"/>
              </a:spcAft>
              <a:buSzPts val="1800"/>
              <a:buChar char="➢"/>
            </a:pPr>
            <a:r>
              <a:rPr lang="en"/>
              <a:t>Custom profiles and display statistics</a:t>
            </a:r>
            <a:endParaRPr/>
          </a:p>
        </p:txBody>
      </p:sp>
      <p:pic>
        <p:nvPicPr>
          <p:cNvPr id="76" name="Google Shape;76;p14"/>
          <p:cNvPicPr preferRelativeResize="0"/>
          <p:nvPr/>
        </p:nvPicPr>
        <p:blipFill>
          <a:blip r:embed="rId3">
            <a:alphaModFix/>
          </a:blip>
          <a:stretch>
            <a:fillRect/>
          </a:stretch>
        </p:blipFill>
        <p:spPr>
          <a:xfrm>
            <a:off x="6893075" y="0"/>
            <a:ext cx="2250926" cy="1688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Major Sprint Goals</a:t>
            </a:r>
            <a:endParaRPr/>
          </a:p>
        </p:txBody>
      </p:sp>
      <p:sp>
        <p:nvSpPr>
          <p:cNvPr id="82" name="Google Shape;82;p15"/>
          <p:cNvSpPr txBox="1"/>
          <p:nvPr>
            <p:ph idx="1" type="body"/>
          </p:nvPr>
        </p:nvSpPr>
        <p:spPr>
          <a:xfrm>
            <a:off x="471900" y="1919075"/>
            <a:ext cx="5777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Learn Dart and Begin Research</a:t>
            </a:r>
            <a:endParaRPr/>
          </a:p>
          <a:p>
            <a:pPr indent="-342900" lvl="0" marL="457200" rtl="0" algn="l">
              <a:spcBef>
                <a:spcPts val="0"/>
              </a:spcBef>
              <a:spcAft>
                <a:spcPts val="0"/>
              </a:spcAft>
              <a:buSzPts val="1800"/>
              <a:buChar char="➢"/>
            </a:pPr>
            <a:r>
              <a:rPr lang="en"/>
              <a:t>Allow Users to Sign In                                                                               </a:t>
            </a:r>
            <a:endParaRPr/>
          </a:p>
          <a:p>
            <a:pPr indent="-342900" lvl="0" marL="457200" rtl="0" algn="l">
              <a:spcBef>
                <a:spcPts val="0"/>
              </a:spcBef>
              <a:spcAft>
                <a:spcPts val="0"/>
              </a:spcAft>
              <a:buSzPts val="1800"/>
              <a:buChar char="➢"/>
            </a:pPr>
            <a:r>
              <a:rPr lang="en"/>
              <a:t>Hash Passwords and Store Them Securely                                          </a:t>
            </a:r>
            <a:endParaRPr/>
          </a:p>
          <a:p>
            <a:pPr indent="-342900" lvl="0" marL="457200" rtl="0" algn="l">
              <a:spcBef>
                <a:spcPts val="0"/>
              </a:spcBef>
              <a:spcAft>
                <a:spcPts val="0"/>
              </a:spcAft>
              <a:buSzPts val="1800"/>
              <a:buChar char="➢"/>
            </a:pPr>
            <a:r>
              <a:rPr lang="en"/>
              <a:t>Create and Populate Feed                                                               </a:t>
            </a:r>
            <a:endParaRPr/>
          </a:p>
          <a:p>
            <a:pPr indent="-342900" lvl="0" marL="457200" rtl="0" algn="l">
              <a:spcBef>
                <a:spcPts val="0"/>
              </a:spcBef>
              <a:spcAft>
                <a:spcPts val="0"/>
              </a:spcAft>
              <a:buSzPts val="1800"/>
              <a:buChar char="➢"/>
            </a:pPr>
            <a:r>
              <a:rPr lang="en"/>
              <a:t>Find a User’s Location</a:t>
            </a:r>
            <a:endParaRPr/>
          </a:p>
          <a:p>
            <a:pPr indent="-342900" lvl="0" marL="457200" rtl="0" algn="l">
              <a:spcBef>
                <a:spcPts val="0"/>
              </a:spcBef>
              <a:spcAft>
                <a:spcPts val="0"/>
              </a:spcAft>
              <a:buSzPts val="1800"/>
              <a:buChar char="➢"/>
            </a:pPr>
            <a:r>
              <a:rPr lang="en"/>
              <a:t>Create New Users and Posts</a:t>
            </a:r>
            <a:endParaRPr/>
          </a:p>
          <a:p>
            <a:pPr indent="-342900" lvl="0" marL="457200" rtl="0" algn="l">
              <a:spcBef>
                <a:spcPts val="0"/>
              </a:spcBef>
              <a:spcAft>
                <a:spcPts val="0"/>
              </a:spcAft>
              <a:buSzPts val="1800"/>
              <a:buChar char="➢"/>
            </a:pPr>
            <a:r>
              <a:rPr lang="en"/>
              <a:t>Create Logo</a:t>
            </a:r>
            <a:endParaRPr/>
          </a:p>
        </p:txBody>
      </p:sp>
      <p:pic>
        <p:nvPicPr>
          <p:cNvPr id="83" name="Google Shape;83;p15"/>
          <p:cNvPicPr preferRelativeResize="0"/>
          <p:nvPr/>
        </p:nvPicPr>
        <p:blipFill>
          <a:blip r:embed="rId3">
            <a:alphaModFix/>
          </a:blip>
          <a:stretch>
            <a:fillRect/>
          </a:stretch>
        </p:blipFill>
        <p:spPr>
          <a:xfrm>
            <a:off x="6893075" y="0"/>
            <a:ext cx="2250926" cy="1688201"/>
          </a:xfrm>
          <a:prstGeom prst="rect">
            <a:avLst/>
          </a:prstGeom>
          <a:noFill/>
          <a:ln>
            <a:noFill/>
          </a:ln>
        </p:spPr>
      </p:pic>
      <p:cxnSp>
        <p:nvCxnSpPr>
          <p:cNvPr id="84" name="Google Shape;84;p15"/>
          <p:cNvCxnSpPr/>
          <p:nvPr/>
        </p:nvCxnSpPr>
        <p:spPr>
          <a:xfrm flipH="1" rot="10800000">
            <a:off x="688050" y="2282175"/>
            <a:ext cx="7986000" cy="114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15"/>
          <p:cNvCxnSpPr/>
          <p:nvPr/>
        </p:nvCxnSpPr>
        <p:spPr>
          <a:xfrm flipH="1" rot="10800000">
            <a:off x="688050" y="2603675"/>
            <a:ext cx="7986000" cy="11400"/>
          </a:xfrm>
          <a:prstGeom prst="straightConnector1">
            <a:avLst/>
          </a:prstGeom>
          <a:noFill/>
          <a:ln cap="flat" cmpd="sng" w="9525">
            <a:solidFill>
              <a:schemeClr val="dk2"/>
            </a:solidFill>
            <a:prstDash val="solid"/>
            <a:round/>
            <a:headEnd len="med" w="med" type="none"/>
            <a:tailEnd len="med" w="med" type="none"/>
          </a:ln>
        </p:spPr>
      </p:cxnSp>
      <p:sp>
        <p:nvSpPr>
          <p:cNvPr id="86" name="Google Shape;86;p15"/>
          <p:cNvSpPr txBox="1"/>
          <p:nvPr>
            <p:ph idx="1" type="body"/>
          </p:nvPr>
        </p:nvSpPr>
        <p:spPr>
          <a:xfrm>
            <a:off x="2916900" y="1919075"/>
            <a:ext cx="5903700" cy="27102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t>10 hours ✓</a:t>
            </a:r>
            <a:endParaRPr/>
          </a:p>
          <a:p>
            <a:pPr indent="0" lvl="0" marL="0" rtl="0" algn="r">
              <a:lnSpc>
                <a:spcPct val="115000"/>
              </a:lnSpc>
              <a:spcBef>
                <a:spcPts val="0"/>
              </a:spcBef>
              <a:spcAft>
                <a:spcPts val="0"/>
              </a:spcAft>
              <a:buNone/>
            </a:pPr>
            <a:r>
              <a:rPr lang="en"/>
              <a:t>3 hours ✓                                                                               </a:t>
            </a:r>
            <a:endParaRPr/>
          </a:p>
          <a:p>
            <a:pPr indent="0" lvl="0" marL="0" rtl="0" algn="r">
              <a:lnSpc>
                <a:spcPct val="115000"/>
              </a:lnSpc>
              <a:spcBef>
                <a:spcPts val="0"/>
              </a:spcBef>
              <a:spcAft>
                <a:spcPts val="0"/>
              </a:spcAft>
              <a:buNone/>
            </a:pPr>
            <a:r>
              <a:rPr lang="en"/>
              <a:t>2 hours ✓                                          </a:t>
            </a:r>
            <a:endParaRPr/>
          </a:p>
          <a:p>
            <a:pPr indent="0" lvl="0" marL="0" rtl="0" algn="r">
              <a:lnSpc>
                <a:spcPct val="115000"/>
              </a:lnSpc>
              <a:spcBef>
                <a:spcPts val="0"/>
              </a:spcBef>
              <a:spcAft>
                <a:spcPts val="0"/>
              </a:spcAft>
              <a:buNone/>
            </a:pPr>
            <a:r>
              <a:rPr lang="en"/>
              <a:t>10 hours ✓                                                               </a:t>
            </a:r>
            <a:endParaRPr/>
          </a:p>
          <a:p>
            <a:pPr indent="0" lvl="0" marL="0" rtl="0" algn="r">
              <a:lnSpc>
                <a:spcPct val="115000"/>
              </a:lnSpc>
              <a:spcBef>
                <a:spcPts val="0"/>
              </a:spcBef>
              <a:spcAft>
                <a:spcPts val="0"/>
              </a:spcAft>
              <a:buNone/>
            </a:pPr>
            <a:r>
              <a:rPr lang="en"/>
              <a:t>3 hours ✓</a:t>
            </a:r>
            <a:endParaRPr/>
          </a:p>
          <a:p>
            <a:pPr indent="0" lvl="0" marL="0" rtl="0" algn="r">
              <a:lnSpc>
                <a:spcPct val="115000"/>
              </a:lnSpc>
              <a:spcBef>
                <a:spcPts val="0"/>
              </a:spcBef>
              <a:spcAft>
                <a:spcPts val="0"/>
              </a:spcAft>
              <a:buNone/>
            </a:pPr>
            <a:r>
              <a:rPr lang="en"/>
              <a:t>5 hours ✓</a:t>
            </a:r>
            <a:endParaRPr/>
          </a:p>
          <a:p>
            <a:pPr indent="0" lvl="0" marL="0" rtl="0" algn="r">
              <a:lnSpc>
                <a:spcPct val="115000"/>
              </a:lnSpc>
              <a:spcBef>
                <a:spcPts val="0"/>
              </a:spcBef>
              <a:spcAft>
                <a:spcPts val="0"/>
              </a:spcAft>
              <a:buNone/>
            </a:pPr>
            <a:r>
              <a:rPr lang="en"/>
              <a:t>2 hours ✓</a:t>
            </a:r>
            <a:endParaRPr/>
          </a:p>
        </p:txBody>
      </p:sp>
      <p:cxnSp>
        <p:nvCxnSpPr>
          <p:cNvPr id="87" name="Google Shape;87;p15"/>
          <p:cNvCxnSpPr/>
          <p:nvPr/>
        </p:nvCxnSpPr>
        <p:spPr>
          <a:xfrm flipH="1" rot="10800000">
            <a:off x="688050" y="2887550"/>
            <a:ext cx="7986000" cy="114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15"/>
          <p:cNvCxnSpPr/>
          <p:nvPr/>
        </p:nvCxnSpPr>
        <p:spPr>
          <a:xfrm flipH="1" rot="10800000">
            <a:off x="688050" y="3209050"/>
            <a:ext cx="7986000" cy="114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5"/>
          <p:cNvCxnSpPr/>
          <p:nvPr/>
        </p:nvCxnSpPr>
        <p:spPr>
          <a:xfrm flipH="1" rot="10800000">
            <a:off x="688050" y="3530550"/>
            <a:ext cx="7986000" cy="114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5"/>
          <p:cNvCxnSpPr/>
          <p:nvPr/>
        </p:nvCxnSpPr>
        <p:spPr>
          <a:xfrm flipH="1" rot="10800000">
            <a:off x="688050" y="3852050"/>
            <a:ext cx="7986000" cy="114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5"/>
          <p:cNvCxnSpPr/>
          <p:nvPr/>
        </p:nvCxnSpPr>
        <p:spPr>
          <a:xfrm flipH="1" rot="10800000">
            <a:off x="688050" y="4173550"/>
            <a:ext cx="7986000" cy="11400"/>
          </a:xfrm>
          <a:prstGeom prst="straightConnector1">
            <a:avLst/>
          </a:prstGeom>
          <a:noFill/>
          <a:ln cap="flat" cmpd="sng" w="9525">
            <a:solidFill>
              <a:schemeClr val="dk2"/>
            </a:solidFill>
            <a:prstDash val="solid"/>
            <a:round/>
            <a:headEnd len="med" w="med" type="none"/>
            <a:tailEnd len="med" w="med" type="none"/>
          </a:ln>
        </p:spPr>
      </p:cxnSp>
      <p:sp>
        <p:nvSpPr>
          <p:cNvPr id="92" name="Google Shape;92;p15"/>
          <p:cNvSpPr txBox="1"/>
          <p:nvPr/>
        </p:nvSpPr>
        <p:spPr>
          <a:xfrm>
            <a:off x="21150" y="4380525"/>
            <a:ext cx="9101700" cy="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300">
                <a:latin typeface="Roboto"/>
                <a:ea typeface="Roboto"/>
                <a:cs typeface="Roboto"/>
                <a:sym typeface="Roboto"/>
              </a:rPr>
              <a:t>Overarching Theme: Lay the Foundation for the App</a:t>
            </a:r>
            <a:endParaRPr b="1" sz="23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Feed</a:t>
            </a:r>
            <a:endParaRPr/>
          </a:p>
        </p:txBody>
      </p:sp>
      <p:sp>
        <p:nvSpPr>
          <p:cNvPr id="98" name="Google Shape;98;p16"/>
          <p:cNvSpPr txBox="1"/>
          <p:nvPr>
            <p:ph idx="1" type="body"/>
          </p:nvPr>
        </p:nvSpPr>
        <p:spPr>
          <a:xfrm>
            <a:off x="647100" y="2059275"/>
            <a:ext cx="61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Shows title of sport and description of the activity the user desires</a:t>
            </a:r>
            <a:endParaRPr/>
          </a:p>
          <a:p>
            <a:pPr indent="-342900" lvl="0" marL="457200" rtl="0" algn="l">
              <a:spcBef>
                <a:spcPts val="0"/>
              </a:spcBef>
              <a:spcAft>
                <a:spcPts val="0"/>
              </a:spcAft>
              <a:buSzPts val="1800"/>
              <a:buChar char="➢"/>
            </a:pPr>
            <a:r>
              <a:rPr lang="en"/>
              <a:t>Currently can only add posts and view the existing posts</a:t>
            </a:r>
            <a:endParaRPr/>
          </a:p>
          <a:p>
            <a:pPr indent="-342900" lvl="0" marL="457200" rtl="0" algn="l">
              <a:spcBef>
                <a:spcPts val="0"/>
              </a:spcBef>
              <a:spcAft>
                <a:spcPts val="0"/>
              </a:spcAft>
              <a:buSzPts val="1800"/>
              <a:buChar char="➢"/>
            </a:pPr>
            <a:r>
              <a:rPr lang="en"/>
              <a:t>Future goals</a:t>
            </a:r>
            <a:endParaRPr/>
          </a:p>
        </p:txBody>
      </p:sp>
      <p:pic>
        <p:nvPicPr>
          <p:cNvPr id="99" name="Google Shape;99;p16"/>
          <p:cNvPicPr preferRelativeResize="0"/>
          <p:nvPr/>
        </p:nvPicPr>
        <p:blipFill>
          <a:blip r:embed="rId3">
            <a:alphaModFix/>
          </a:blip>
          <a:stretch>
            <a:fillRect/>
          </a:stretch>
        </p:blipFill>
        <p:spPr>
          <a:xfrm>
            <a:off x="6893075" y="0"/>
            <a:ext cx="2250926" cy="1688201"/>
          </a:xfrm>
          <a:prstGeom prst="rect">
            <a:avLst/>
          </a:prstGeom>
          <a:noFill/>
          <a:ln>
            <a:noFill/>
          </a:ln>
        </p:spPr>
      </p:pic>
      <p:pic>
        <p:nvPicPr>
          <p:cNvPr id="100" name="Google Shape;100;p16"/>
          <p:cNvPicPr preferRelativeResize="0"/>
          <p:nvPr/>
        </p:nvPicPr>
        <p:blipFill>
          <a:blip r:embed="rId4">
            <a:alphaModFix/>
          </a:blip>
          <a:stretch>
            <a:fillRect/>
          </a:stretch>
        </p:blipFill>
        <p:spPr>
          <a:xfrm>
            <a:off x="7240600" y="1745513"/>
            <a:ext cx="1555875" cy="3259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User Sign Up</a:t>
            </a:r>
            <a:endParaRPr/>
          </a:p>
        </p:txBody>
      </p:sp>
      <p:sp>
        <p:nvSpPr>
          <p:cNvPr id="106" name="Google Shape;106;p17"/>
          <p:cNvSpPr txBox="1"/>
          <p:nvPr>
            <p:ph idx="1" type="body"/>
          </p:nvPr>
        </p:nvSpPr>
        <p:spPr>
          <a:xfrm>
            <a:off x="647100" y="2059275"/>
            <a:ext cx="61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Takes user information and adds them to the existing users</a:t>
            </a:r>
            <a:endParaRPr/>
          </a:p>
          <a:p>
            <a:pPr indent="-342900" lvl="0" marL="457200" rtl="0" algn="l">
              <a:spcBef>
                <a:spcPts val="0"/>
              </a:spcBef>
              <a:spcAft>
                <a:spcPts val="0"/>
              </a:spcAft>
              <a:buSzPts val="1800"/>
              <a:buChar char="➢"/>
            </a:pPr>
            <a:r>
              <a:rPr lang="en"/>
              <a:t>Future goals</a:t>
            </a:r>
            <a:endParaRPr/>
          </a:p>
        </p:txBody>
      </p:sp>
      <p:pic>
        <p:nvPicPr>
          <p:cNvPr id="107" name="Google Shape;107;p17"/>
          <p:cNvPicPr preferRelativeResize="0"/>
          <p:nvPr/>
        </p:nvPicPr>
        <p:blipFill>
          <a:blip r:embed="rId3">
            <a:alphaModFix/>
          </a:blip>
          <a:stretch>
            <a:fillRect/>
          </a:stretch>
        </p:blipFill>
        <p:spPr>
          <a:xfrm>
            <a:off x="6893075" y="0"/>
            <a:ext cx="2250926" cy="1688201"/>
          </a:xfrm>
          <a:prstGeom prst="rect">
            <a:avLst/>
          </a:prstGeom>
          <a:noFill/>
          <a:ln>
            <a:noFill/>
          </a:ln>
        </p:spPr>
      </p:pic>
      <p:pic>
        <p:nvPicPr>
          <p:cNvPr id="108" name="Google Shape;108;p17"/>
          <p:cNvPicPr preferRelativeResize="0"/>
          <p:nvPr/>
        </p:nvPicPr>
        <p:blipFill>
          <a:blip r:embed="rId4">
            <a:alphaModFix/>
          </a:blip>
          <a:stretch>
            <a:fillRect/>
          </a:stretch>
        </p:blipFill>
        <p:spPr>
          <a:xfrm>
            <a:off x="7243548" y="1746575"/>
            <a:ext cx="1549975" cy="326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Achievements</a:t>
            </a:r>
            <a:endParaRPr/>
          </a:p>
        </p:txBody>
      </p:sp>
      <p:sp>
        <p:nvSpPr>
          <p:cNvPr id="114" name="Google Shape;114;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Created a scrollable, interactive feed which updates in real-time</a:t>
            </a:r>
            <a:endParaRPr/>
          </a:p>
          <a:p>
            <a:pPr indent="-342900" lvl="0" marL="457200" rtl="0" algn="l">
              <a:spcBef>
                <a:spcPts val="0"/>
              </a:spcBef>
              <a:spcAft>
                <a:spcPts val="0"/>
              </a:spcAft>
              <a:buSzPts val="1800"/>
              <a:buChar char="➢"/>
            </a:pPr>
            <a:r>
              <a:rPr lang="en"/>
              <a:t>Successfully integrated with location services</a:t>
            </a:r>
            <a:endParaRPr/>
          </a:p>
          <a:p>
            <a:pPr indent="-342900" lvl="0" marL="457200" rtl="0" algn="l">
              <a:spcBef>
                <a:spcPts val="0"/>
              </a:spcBef>
              <a:spcAft>
                <a:spcPts val="0"/>
              </a:spcAft>
              <a:buSzPts val="1800"/>
              <a:buChar char="➢"/>
            </a:pPr>
            <a:r>
              <a:rPr lang="en"/>
              <a:t>Passwords secured using SHA256 hashing function</a:t>
            </a:r>
            <a:endParaRPr/>
          </a:p>
          <a:p>
            <a:pPr indent="0" lvl="0" marL="0" rtl="0" algn="ctr">
              <a:spcBef>
                <a:spcPts val="1600"/>
              </a:spcBef>
              <a:spcAft>
                <a:spcPts val="0"/>
              </a:spcAft>
              <a:buNone/>
            </a:pPr>
            <a:r>
              <a:rPr lang="en" sz="1050">
                <a:solidFill>
                  <a:srgbClr val="008000"/>
                </a:solidFill>
                <a:highlight>
                  <a:srgbClr val="F8F9FA"/>
                </a:highlight>
                <a:latin typeface="Courier New"/>
                <a:ea typeface="Courier New"/>
                <a:cs typeface="Courier New"/>
                <a:sym typeface="Courier New"/>
              </a:rPr>
              <a:t>SHA256("</a:t>
            </a:r>
            <a:r>
              <a:rPr lang="en" sz="1050">
                <a:solidFill>
                  <a:srgbClr val="0B0080"/>
                </a:solidFill>
                <a:highlight>
                  <a:srgbClr val="F8F9FA"/>
                </a:highlight>
                <a:uFill>
                  <a:noFill/>
                </a:uFill>
                <a:latin typeface="Courier New"/>
                <a:ea typeface="Courier New"/>
                <a:cs typeface="Courier New"/>
                <a:sym typeface="Courier New"/>
                <a:hlinkClick r:id="rId3">
                  <a:extLst>
                    <a:ext uri="{A12FA001-AC4F-418D-AE19-62706E023703}">
                      <ahyp:hlinkClr val="tx"/>
                    </a:ext>
                  </a:extLst>
                </a:hlinkClick>
              </a:rPr>
              <a:t>The quick brown fox jumps over the lazy dog</a:t>
            </a:r>
            <a:r>
              <a:rPr lang="en" sz="1050">
                <a:solidFill>
                  <a:srgbClr val="008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rtl="0" algn="ctr">
              <a:spcBef>
                <a:spcPts val="1600"/>
              </a:spcBef>
              <a:spcAft>
                <a:spcPts val="0"/>
              </a:spcAft>
              <a:buNone/>
            </a:pPr>
            <a:r>
              <a:rPr lang="en" sz="1050">
                <a:solidFill>
                  <a:srgbClr val="000000"/>
                </a:solidFill>
                <a:highlight>
                  <a:srgbClr val="F8F9FA"/>
                </a:highlight>
                <a:latin typeface="Courier New"/>
                <a:ea typeface="Courier New"/>
                <a:cs typeface="Courier New"/>
                <a:sym typeface="Courier New"/>
              </a:rPr>
              <a:t>0x730e109bd7a8a32b1cb9d9a09aa2325d2430587ddbc0c38bad911525</a:t>
            </a:r>
            <a:endParaRPr sz="1050">
              <a:solidFill>
                <a:srgbClr val="000000"/>
              </a:solidFill>
              <a:highlight>
                <a:srgbClr val="F8F9FA"/>
              </a:highlight>
              <a:latin typeface="Courier New"/>
              <a:ea typeface="Courier New"/>
              <a:cs typeface="Courier New"/>
              <a:sym typeface="Courier New"/>
            </a:endParaRPr>
          </a:p>
          <a:p>
            <a:pPr indent="0" lvl="0" marL="0" rtl="0" algn="ctr">
              <a:spcBef>
                <a:spcPts val="1600"/>
              </a:spcBef>
              <a:spcAft>
                <a:spcPts val="0"/>
              </a:spcAft>
              <a:buNone/>
            </a:pPr>
            <a:r>
              <a:rPr lang="en" sz="1050">
                <a:solidFill>
                  <a:srgbClr val="008000"/>
                </a:solidFill>
                <a:highlight>
                  <a:srgbClr val="F8F9FA"/>
                </a:highlight>
                <a:latin typeface="Courier New"/>
                <a:ea typeface="Courier New"/>
                <a:cs typeface="Courier New"/>
                <a:sym typeface="Courier New"/>
              </a:rPr>
              <a:t>SHA256("</a:t>
            </a:r>
            <a:r>
              <a:rPr lang="en" sz="1050">
                <a:solidFill>
                  <a:srgbClr val="0B0080"/>
                </a:solidFill>
                <a:highlight>
                  <a:srgbClr val="F8F9FA"/>
                </a:highlight>
                <a:uFill>
                  <a:noFill/>
                </a:uFill>
                <a:latin typeface="Courier New"/>
                <a:ea typeface="Courier New"/>
                <a:cs typeface="Courier New"/>
                <a:sym typeface="Courier New"/>
                <a:hlinkClick r:id="rId4">
                  <a:extLst>
                    <a:ext uri="{A12FA001-AC4F-418D-AE19-62706E023703}">
                      <ahyp:hlinkClr val="tx"/>
                    </a:ext>
                  </a:extLst>
                </a:hlinkClick>
              </a:rPr>
              <a:t>The quick brown fox jumps over the lazy dog</a:t>
            </a:r>
            <a:r>
              <a:rPr lang="en" sz="1050">
                <a:solidFill>
                  <a:srgbClr val="008000"/>
                </a:solidFill>
                <a:highlight>
                  <a:srgbClr val="FF9900"/>
                </a:highlight>
                <a:latin typeface="Courier New"/>
                <a:ea typeface="Courier New"/>
                <a:cs typeface="Courier New"/>
                <a:sym typeface="Courier New"/>
              </a:rPr>
              <a:t>.</a:t>
            </a:r>
            <a:r>
              <a:rPr lang="en" sz="1050">
                <a:solidFill>
                  <a:srgbClr val="008000"/>
                </a:solidFill>
                <a:highlight>
                  <a:srgbClr val="F8F9FA"/>
                </a:highlight>
                <a:latin typeface="Courier New"/>
                <a:ea typeface="Courier New"/>
                <a:cs typeface="Courier New"/>
                <a:sym typeface="Courier New"/>
              </a:rPr>
              <a:t>")</a:t>
            </a:r>
            <a:endParaRPr sz="1050">
              <a:solidFill>
                <a:srgbClr val="000000"/>
              </a:solidFill>
              <a:highlight>
                <a:srgbClr val="F8F9FA"/>
              </a:highlight>
              <a:latin typeface="Courier New"/>
              <a:ea typeface="Courier New"/>
              <a:cs typeface="Courier New"/>
              <a:sym typeface="Courier New"/>
            </a:endParaRPr>
          </a:p>
          <a:p>
            <a:pPr indent="0" lvl="0" marL="0" marR="139700" rtl="0" algn="ctr">
              <a:lnSpc>
                <a:spcPct val="130000"/>
              </a:lnSpc>
              <a:spcBef>
                <a:spcPts val="1600"/>
              </a:spcBef>
              <a:spcAft>
                <a:spcPts val="0"/>
              </a:spcAft>
              <a:buNone/>
            </a:pPr>
            <a:r>
              <a:rPr lang="en" sz="1050">
                <a:solidFill>
                  <a:srgbClr val="000000"/>
                </a:solidFill>
                <a:highlight>
                  <a:srgbClr val="F8F9FA"/>
                </a:highlight>
                <a:latin typeface="Courier New"/>
                <a:ea typeface="Courier New"/>
                <a:cs typeface="Courier New"/>
                <a:sym typeface="Courier New"/>
              </a:rPr>
              <a:t>0x619cba8e8e05826e9b8c519c0a5c68f4fb653e8a3d8aa04bb2c8cd4c</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115" name="Google Shape;115;p18"/>
          <p:cNvPicPr preferRelativeResize="0"/>
          <p:nvPr/>
        </p:nvPicPr>
        <p:blipFill>
          <a:blip r:embed="rId5">
            <a:alphaModFix/>
          </a:blip>
          <a:stretch>
            <a:fillRect/>
          </a:stretch>
        </p:blipFill>
        <p:spPr>
          <a:xfrm>
            <a:off x="6893075" y="0"/>
            <a:ext cx="2250926" cy="1688201"/>
          </a:xfrm>
          <a:prstGeom prst="rect">
            <a:avLst/>
          </a:prstGeom>
          <a:noFill/>
          <a:ln>
            <a:noFill/>
          </a:ln>
        </p:spPr>
      </p:pic>
      <p:pic>
        <p:nvPicPr>
          <p:cNvPr id="116" name="Google Shape;116;p18"/>
          <p:cNvPicPr preferRelativeResize="0"/>
          <p:nvPr/>
        </p:nvPicPr>
        <p:blipFill>
          <a:blip r:embed="rId5">
            <a:alphaModFix/>
          </a:blip>
          <a:stretch>
            <a:fillRect/>
          </a:stretch>
        </p:blipFill>
        <p:spPr>
          <a:xfrm>
            <a:off x="6893075" y="0"/>
            <a:ext cx="2250926" cy="1688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22" name="Google Shape;122;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Dart and Flutter tightly coupled</a:t>
            </a:r>
            <a:endParaRPr/>
          </a:p>
          <a:p>
            <a:pPr indent="-342900" lvl="0" marL="457200" rtl="0" algn="l">
              <a:lnSpc>
                <a:spcPct val="150000"/>
              </a:lnSpc>
              <a:spcBef>
                <a:spcPts val="0"/>
              </a:spcBef>
              <a:spcAft>
                <a:spcPts val="0"/>
              </a:spcAft>
              <a:buSzPts val="1800"/>
              <a:buChar char="➢"/>
            </a:pPr>
            <a:r>
              <a:rPr lang="en"/>
              <a:t>SQL integration much more difficult than anticipated</a:t>
            </a:r>
            <a:endParaRPr/>
          </a:p>
          <a:p>
            <a:pPr indent="-342900" lvl="0" marL="457200" rtl="0" algn="l">
              <a:lnSpc>
                <a:spcPct val="150000"/>
              </a:lnSpc>
              <a:spcBef>
                <a:spcPts val="0"/>
              </a:spcBef>
              <a:spcAft>
                <a:spcPts val="0"/>
              </a:spcAft>
              <a:buSzPts val="1800"/>
              <a:buChar char="➢"/>
            </a:pPr>
            <a:r>
              <a:rPr lang="en"/>
              <a:t>Dart being </a:t>
            </a:r>
            <a:r>
              <a:rPr lang="en"/>
              <a:t>inherently</a:t>
            </a:r>
            <a:r>
              <a:rPr lang="en"/>
              <a:t> asynchronous provided </a:t>
            </a:r>
            <a:r>
              <a:rPr lang="en"/>
              <a:t>a lot</a:t>
            </a:r>
            <a:r>
              <a:rPr lang="en"/>
              <a:t> of trouble </a:t>
            </a:r>
            <a:endParaRPr/>
          </a:p>
          <a:p>
            <a:pPr indent="-342900" lvl="0" marL="457200" rtl="0" algn="l">
              <a:lnSpc>
                <a:spcPct val="150000"/>
              </a:lnSpc>
              <a:spcBef>
                <a:spcPts val="0"/>
              </a:spcBef>
              <a:spcAft>
                <a:spcPts val="0"/>
              </a:spcAft>
              <a:buSzPts val="1800"/>
              <a:buChar char="➢"/>
            </a:pPr>
            <a:r>
              <a:rPr lang="en"/>
              <a:t>Ambiguous</a:t>
            </a:r>
            <a:r>
              <a:rPr lang="en"/>
              <a:t> division of work made it unclear who was doing what and what each task/story was supposed to do</a:t>
            </a:r>
            <a:endParaRPr/>
          </a:p>
        </p:txBody>
      </p:sp>
      <p:pic>
        <p:nvPicPr>
          <p:cNvPr id="123" name="Google Shape;123;p19"/>
          <p:cNvPicPr preferRelativeResize="0"/>
          <p:nvPr/>
        </p:nvPicPr>
        <p:blipFill>
          <a:blip r:embed="rId3">
            <a:alphaModFix/>
          </a:blip>
          <a:stretch>
            <a:fillRect/>
          </a:stretch>
        </p:blipFill>
        <p:spPr>
          <a:xfrm>
            <a:off x="6893075" y="0"/>
            <a:ext cx="2250926" cy="1688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Plans</a:t>
            </a:r>
            <a:endParaRPr/>
          </a:p>
        </p:txBody>
      </p:sp>
      <p:sp>
        <p:nvSpPr>
          <p:cNvPr id="129" name="Google Shape;12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Complete integration with a backend web server</a:t>
            </a:r>
            <a:endParaRPr/>
          </a:p>
          <a:p>
            <a:pPr indent="-342900" lvl="0" marL="457200" rtl="0" algn="l">
              <a:spcBef>
                <a:spcPts val="0"/>
              </a:spcBef>
              <a:spcAft>
                <a:spcPts val="0"/>
              </a:spcAft>
              <a:buSzPts val="1800"/>
              <a:buChar char="➢"/>
            </a:pPr>
            <a:r>
              <a:rPr lang="en"/>
              <a:t>User profiles and statistics</a:t>
            </a:r>
            <a:endParaRPr/>
          </a:p>
          <a:p>
            <a:pPr indent="-342900" lvl="0" marL="457200" rtl="0" algn="l">
              <a:spcBef>
                <a:spcPts val="0"/>
              </a:spcBef>
              <a:spcAft>
                <a:spcPts val="0"/>
              </a:spcAft>
              <a:buSzPts val="1800"/>
              <a:buChar char="➢"/>
            </a:pPr>
            <a:r>
              <a:rPr lang="en"/>
              <a:t>Add more functionality to new posts</a:t>
            </a:r>
            <a:endParaRPr/>
          </a:p>
          <a:p>
            <a:pPr indent="-317500" lvl="1" marL="914400" rtl="0" algn="l">
              <a:spcBef>
                <a:spcPts val="0"/>
              </a:spcBef>
              <a:spcAft>
                <a:spcPts val="0"/>
              </a:spcAft>
              <a:buSzPts val="1400"/>
              <a:buChar char="○"/>
            </a:pPr>
            <a:r>
              <a:rPr lang="en"/>
              <a:t>Better time input</a:t>
            </a:r>
            <a:endParaRPr/>
          </a:p>
          <a:p>
            <a:pPr indent="-317500" lvl="1" marL="914400" rtl="0" algn="l">
              <a:spcBef>
                <a:spcPts val="0"/>
              </a:spcBef>
              <a:spcAft>
                <a:spcPts val="0"/>
              </a:spcAft>
              <a:buSzPts val="1400"/>
              <a:buChar char="○"/>
            </a:pPr>
            <a:r>
              <a:rPr lang="en"/>
              <a:t>Display an Individual Post</a:t>
            </a:r>
            <a:endParaRPr/>
          </a:p>
          <a:p>
            <a:pPr indent="-342900" lvl="0" marL="457200" rtl="0" algn="l">
              <a:spcBef>
                <a:spcPts val="0"/>
              </a:spcBef>
              <a:spcAft>
                <a:spcPts val="0"/>
              </a:spcAft>
              <a:buSzPts val="1800"/>
              <a:buChar char="➢"/>
            </a:pPr>
            <a:r>
              <a:rPr lang="en"/>
              <a:t>More detailed information about current posts</a:t>
            </a:r>
            <a:endParaRPr/>
          </a:p>
          <a:p>
            <a:pPr indent="-317500" lvl="1" marL="914400" rtl="0" algn="l">
              <a:spcBef>
                <a:spcPts val="0"/>
              </a:spcBef>
              <a:spcAft>
                <a:spcPts val="0"/>
              </a:spcAft>
              <a:buSzPts val="1400"/>
              <a:buChar char="○"/>
            </a:pPr>
            <a:r>
              <a:rPr lang="en"/>
              <a:t>Able to join or mark posts as interested</a:t>
            </a:r>
            <a:endParaRPr/>
          </a:p>
          <a:p>
            <a:pPr indent="-342900" lvl="0" marL="457200" rtl="0" algn="l">
              <a:spcBef>
                <a:spcPts val="0"/>
              </a:spcBef>
              <a:spcAft>
                <a:spcPts val="0"/>
              </a:spcAft>
              <a:buSzPts val="1800"/>
              <a:buChar char="➢"/>
            </a:pPr>
            <a:r>
              <a:rPr lang="en"/>
              <a:t>Separate UI and login for rec centers</a:t>
            </a:r>
            <a:endParaRPr/>
          </a:p>
          <a:p>
            <a:pPr indent="-342900" lvl="0" marL="457200" rtl="0" algn="l">
              <a:spcBef>
                <a:spcPts val="0"/>
              </a:spcBef>
              <a:spcAft>
                <a:spcPts val="0"/>
              </a:spcAft>
              <a:buSzPts val="1800"/>
              <a:buChar char="➢"/>
            </a:pPr>
            <a:r>
              <a:rPr lang="en"/>
              <a:t>Start working on unit testing</a:t>
            </a:r>
            <a:endParaRPr/>
          </a:p>
        </p:txBody>
      </p:sp>
      <p:pic>
        <p:nvPicPr>
          <p:cNvPr id="130" name="Google Shape;130;p20"/>
          <p:cNvPicPr preferRelativeResize="0"/>
          <p:nvPr/>
        </p:nvPicPr>
        <p:blipFill>
          <a:blip r:embed="rId3">
            <a:alphaModFix/>
          </a:blip>
          <a:stretch>
            <a:fillRect/>
          </a:stretch>
        </p:blipFill>
        <p:spPr>
          <a:xfrm>
            <a:off x="6893075" y="0"/>
            <a:ext cx="2250926" cy="1688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 Demo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