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olo sezione"/>
          <p:cNvSpPr txBox="1"/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lIns="25400" tIns="25400" rIns="25400" bIns="25400"/>
          <a:lstStyle>
            <a:lvl1pPr defTabSz="1219169">
              <a:lnSpc>
                <a:spcPct val="80000"/>
              </a:lnSpc>
              <a:defRPr spc="-116" sz="5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93" name="Numero diapositiva"/>
          <p:cNvSpPr txBox="1"/>
          <p:nvPr>
            <p:ph type="sldNum" sz="quarter" idx="2"/>
          </p:nvPr>
        </p:nvSpPr>
        <p:spPr>
          <a:xfrm>
            <a:off x="5997574" y="6542616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iotola di insalata con riso saltato, uova sode e bacchette"/>
          <p:cNvSpPr/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Ciotola con frittelle al salmone, insalata e hummus "/>
          <p:cNvSpPr/>
          <p:nvPr>
            <p:ph type="pic" sz="half" idx="22"/>
          </p:nvPr>
        </p:nvSpPr>
        <p:spPr>
          <a:xfrm>
            <a:off x="6750050" y="1989137"/>
            <a:ext cx="5219700" cy="607509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2" name="Pappardelle con burro al prezzemolo, nocciole tostate e scaglie di parmigiano"/>
          <p:cNvSpPr/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3" name="Numero diapositiva"/>
          <p:cNvSpPr txBox="1"/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"/>
          <p:cNvSpPr txBox="1"/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 lIns="25400" tIns="25400" rIns="25400" bIns="25400" anchor="t"/>
          <a:lstStyle>
            <a:lvl1pPr defTabSz="1219169">
              <a:lnSpc>
                <a:spcPct val="80000"/>
              </a:lnSpc>
              <a:defRPr b="1" spc="-84" sz="4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11" name="Sottotitolo diapositiva"/>
          <p:cNvSpPr txBox="1"/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  <a:ln w="3175"/>
        </p:spPr>
        <p:txBody>
          <a:bodyPr lIns="22859" tIns="22859" rIns="22859" bIns="2285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112" name="Corpo livello uno…"/>
          <p:cNvSpPr txBox="1"/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</p:spPr>
        <p:txBody>
          <a:bodyPr lIns="25400" tIns="25400" rIns="25400" bIns="25400"/>
          <a:lstStyle>
            <a:lvl1pPr marL="2032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8128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4224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0320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6416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3" name="Numero diapositiva"/>
          <p:cNvSpPr txBox="1"/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orpo livello uno…"/>
          <p:cNvSpPr txBox="1"/>
          <p:nvPr>
            <p:ph type="body" idx="1" hasCustomPrompt="1"/>
          </p:nvPr>
        </p:nvSpPr>
        <p:spPr>
          <a:xfrm>
            <a:off x="603250" y="537963"/>
            <a:ext cx="10985500" cy="3620793"/>
          </a:xfrm>
          <a:prstGeom prst="rect">
            <a:avLst/>
          </a:prstGeom>
        </p:spPr>
        <p:txBody>
          <a:bodyPr lIns="25400" tIns="25400" rIns="25400" bIns="25400" anchor="b"/>
          <a:lstStyle>
            <a:lvl1pPr marL="0" indent="0" algn="ctr" defTabSz="1219169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124" sz="1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 defTabSz="1219169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124" sz="1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 defTabSz="1219169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124" sz="1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 defTabSz="1219169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124" sz="1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 defTabSz="1219169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b="1" spc="-124" sz="12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1" name="Dettagli informazione"/>
          <p:cNvSpPr txBox="1"/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  <a:ln w="3175"/>
        </p:spPr>
        <p:txBody>
          <a:bodyPr lIns="22859" tIns="22859" rIns="22859" bIns="2285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22" name="Numero diapositiva"/>
          <p:cNvSpPr txBox="1"/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ottotitolo diapositiva"/>
          <p:cNvSpPr txBox="1"/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  <a:ln w="3175"/>
        </p:spPr>
        <p:txBody>
          <a:bodyPr lIns="22859" tIns="22859" rIns="22859" bIns="2285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130" name="Corpo livello uno…"/>
          <p:cNvSpPr txBox="1"/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 lIns="25400" tIns="25400" rIns="25400" bIns="25400"/>
          <a:lstStyle>
            <a:lvl1pPr marL="2032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8128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4224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0320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641600" indent="-203200" defTabSz="1219169">
              <a:spcBef>
                <a:spcPts val="2200"/>
              </a:spcBef>
              <a:buSzPct val="123000"/>
              <a:buFontTx/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1" name="Pappardelle con burro al prezzemolo, nocciole tostate e scaglie di parmigiano"/>
          <p:cNvSpPr/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2" name="Titolo"/>
          <p:cNvSpPr txBox="1"/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 lIns="25400" tIns="25400" rIns="25400" bIns="25400" anchor="t"/>
          <a:lstStyle>
            <a:lvl1pPr defTabSz="1219169">
              <a:lnSpc>
                <a:spcPct val="80000"/>
              </a:lnSpc>
              <a:defRPr b="1" spc="-84" sz="4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33" name="Numero diapositiva"/>
          <p:cNvSpPr txBox="1"/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re e data"/>
          <p:cNvSpPr txBox="1"/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  <a:ln w="3175"/>
        </p:spPr>
        <p:txBody>
          <a:bodyPr lIns="22859" tIns="22859" rIns="22859" bIns="22859"/>
          <a:lstStyle>
            <a:lvl1pPr marL="0" indent="0" defTabSz="40862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78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41" name="Titolo presentazione"/>
          <p:cNvSpPr txBox="1"/>
          <p:nvPr>
            <p:ph type="title" hasCustomPrompt="1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lIns="25400" tIns="25400" rIns="25400" bIns="25400" anchor="b"/>
          <a:lstStyle>
            <a:lvl1pPr defTabSz="1219169">
              <a:lnSpc>
                <a:spcPct val="80000"/>
              </a:lnSpc>
              <a:defRPr b="1" spc="-116" sz="5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42" name="Corpo livello uno…"/>
          <p:cNvSpPr txBox="1"/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 lIns="25400" tIns="25400" rIns="25400" bIns="254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Segnaposto tes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Segnaposto testo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Segnaposto immagine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magine 5" descr="Immagine 5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451947" y="5355386"/>
            <a:ext cx="1102893" cy="59675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Francesco Stefanelli, Davide Galletti"/>
          <p:cNvSpPr txBox="1"/>
          <p:nvPr/>
        </p:nvSpPr>
        <p:spPr>
          <a:xfrm>
            <a:off x="600670" y="5929931"/>
            <a:ext cx="10985502" cy="318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>
            <a:normAutofit fontScale="100000" lnSpcReduction="0"/>
          </a:bodyPr>
          <a:lstStyle>
            <a:lvl1pPr defTabSz="412750"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Francesco Stefanelli, Davide Galletti</a:t>
            </a:r>
          </a:p>
        </p:txBody>
      </p:sp>
      <p:sp>
        <p:nvSpPr>
          <p:cNvPr id="154" name="08/06/2023"/>
          <p:cNvSpPr txBox="1"/>
          <p:nvPr/>
        </p:nvSpPr>
        <p:spPr>
          <a:xfrm>
            <a:off x="600670" y="5929931"/>
            <a:ext cx="10985502" cy="318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>
            <a:normAutofit fontScale="100000" lnSpcReduction="0"/>
          </a:bodyPr>
          <a:lstStyle>
            <a:lvl1pPr algn="r" defTabSz="412750"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08/06/2023</a:t>
            </a:r>
          </a:p>
        </p:txBody>
      </p:sp>
      <p:sp>
        <p:nvSpPr>
          <p:cNvPr id="155" name="Comparison of GDBMSs for data analysis on GitHub commit data"/>
          <p:cNvSpPr txBox="1"/>
          <p:nvPr>
            <p:ph type="title"/>
          </p:nvPr>
        </p:nvSpPr>
        <p:spPr>
          <a:xfrm>
            <a:off x="600669" y="1646991"/>
            <a:ext cx="10985503" cy="2324101"/>
          </a:xfrm>
          <a:prstGeom prst="rect">
            <a:avLst/>
          </a:prstGeom>
        </p:spPr>
        <p:txBody>
          <a:bodyPr/>
          <a:lstStyle>
            <a:lvl1pPr>
              <a:defRPr spc="-112" sz="5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Comparison of GDBMSs for data analysis on GitHub commit data</a:t>
            </a:r>
          </a:p>
        </p:txBody>
      </p:sp>
      <p:sp>
        <p:nvSpPr>
          <p:cNvPr id="156" name="Big Data: Secondo Progetto"/>
          <p:cNvSpPr txBox="1"/>
          <p:nvPr>
            <p:ph type="body" sz="quarter" idx="1"/>
          </p:nvPr>
        </p:nvSpPr>
        <p:spPr>
          <a:xfrm>
            <a:off x="600671" y="3776695"/>
            <a:ext cx="10985501" cy="9525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Big Data: Secondo Progetto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eo4j…"/>
          <p:cNvSpPr txBox="1"/>
          <p:nvPr>
            <p:ph type="body" sz="quarter" idx="1"/>
          </p:nvPr>
        </p:nvSpPr>
        <p:spPr>
          <a:xfrm>
            <a:off x="603250" y="2024422"/>
            <a:ext cx="10985500" cy="1028729"/>
          </a:xfrm>
          <a:prstGeom prst="rect">
            <a:avLst/>
          </a:prstGeom>
        </p:spPr>
        <p:txBody>
          <a:bodyPr/>
          <a:lstStyle/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t>Neo4j</a:t>
            </a:r>
          </a:p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t>Neptune</a:t>
            </a:r>
          </a:p>
          <a:p>
            <a:pPr marL="278674" indent="-278674">
              <a:lnSpc>
                <a:spcPct val="20000"/>
              </a:lnSpc>
              <a:buClr>
                <a:srgbClr val="000000"/>
              </a:buClr>
            </a:pPr>
            <a:r>
              <a:rPr b="1"/>
              <a:t>Dgraph</a:t>
            </a:r>
          </a:p>
        </p:txBody>
      </p:sp>
      <p:sp>
        <p:nvSpPr>
          <p:cNvPr id="159" name="Obiettiv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09444">
              <a:defRPr spc="-76" sz="3822"/>
            </a:lvl1pPr>
          </a:lstStyle>
          <a:p>
            <a:pPr/>
            <a:r>
              <a:t>Obiettivo</a:t>
            </a:r>
          </a:p>
        </p:txBody>
      </p:sp>
      <p:sp>
        <p:nvSpPr>
          <p:cNvPr id="160" name="Mettere a confronto diversi GDBMS, come:"/>
          <p:cNvSpPr txBox="1"/>
          <p:nvPr/>
        </p:nvSpPr>
        <p:spPr>
          <a:xfrm>
            <a:off x="603250" y="1672543"/>
            <a:ext cx="10985500" cy="333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Mettere a confronto diversi </a:t>
            </a:r>
            <a:r>
              <a:rPr b="1"/>
              <a:t>GDBMS</a:t>
            </a:r>
            <a:r>
              <a:t>, come:</a:t>
            </a:r>
          </a:p>
        </p:txBody>
      </p:sp>
      <p:sp>
        <p:nvSpPr>
          <p:cNvPr id="161" name="per valutarne, nell’ambito dell’analisi dati con tecniche di ML come Clustering o Link Prediction:"/>
          <p:cNvSpPr txBox="1"/>
          <p:nvPr/>
        </p:nvSpPr>
        <p:spPr>
          <a:xfrm>
            <a:off x="603250" y="3071823"/>
            <a:ext cx="10985500" cy="333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per valutarne, nell’ambito dell’analisi dati con tecniche di </a:t>
            </a:r>
            <a:r>
              <a:rPr b="1"/>
              <a:t>ML </a:t>
            </a:r>
            <a:r>
              <a:t>come </a:t>
            </a:r>
            <a:r>
              <a:rPr b="1"/>
              <a:t>Clustering</a:t>
            </a:r>
            <a:r>
              <a:t> o </a:t>
            </a:r>
            <a:r>
              <a:rPr b="1"/>
              <a:t>Link Prediction</a:t>
            </a:r>
            <a:r>
              <a:t>:</a:t>
            </a:r>
            <a:r>
              <a:rPr b="1"/>
              <a:t> </a:t>
            </a:r>
          </a:p>
        </p:txBody>
      </p:sp>
      <p:sp>
        <p:nvSpPr>
          <p:cNvPr id="162" name="Comparison &amp; Data Analysis"/>
          <p:cNvSpPr txBox="1"/>
          <p:nvPr/>
        </p:nvSpPr>
        <p:spPr>
          <a:xfrm>
            <a:off x="603250" y="1186481"/>
            <a:ext cx="10985500" cy="4673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>
            <a:normAutofit fontScale="100000" lnSpcReduction="0"/>
          </a:bodyPr>
          <a:lstStyle>
            <a:lvl1pPr defTabSz="412750"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Comparison &amp; Data Analysis </a:t>
            </a:r>
          </a:p>
        </p:txBody>
      </p:sp>
      <p:sp>
        <p:nvSpPr>
          <p:cNvPr id="163" name="Usabilità…"/>
          <p:cNvSpPr txBox="1"/>
          <p:nvPr/>
        </p:nvSpPr>
        <p:spPr>
          <a:xfrm>
            <a:off x="603250" y="3429000"/>
            <a:ext cx="10985500" cy="102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 marL="278674" indent="-278674" defTabSz="1219169">
              <a:lnSpc>
                <a:spcPct val="20000"/>
              </a:lnSpc>
              <a:spcBef>
                <a:spcPts val="2200"/>
              </a:spcBef>
              <a:buClr>
                <a:srgbClr val="000000"/>
              </a:buClr>
              <a:buSzPct val="123000"/>
              <a:buChar char="•"/>
              <a:defRPr b="1"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Usabilità</a:t>
            </a:r>
          </a:p>
          <a:p>
            <a:pPr marL="278674" indent="-278674" defTabSz="1219169">
              <a:lnSpc>
                <a:spcPct val="20000"/>
              </a:lnSpc>
              <a:spcBef>
                <a:spcPts val="2200"/>
              </a:spcBef>
              <a:buClr>
                <a:srgbClr val="000000"/>
              </a:buClr>
              <a:buSzPct val="123000"/>
              <a:buChar char="•"/>
              <a:defRPr b="1"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Prestazioni</a:t>
            </a:r>
          </a:p>
          <a:p>
            <a:pPr marL="278674" indent="-278674" defTabSz="1219169">
              <a:lnSpc>
                <a:spcPct val="20000"/>
              </a:lnSpc>
              <a:spcBef>
                <a:spcPts val="2200"/>
              </a:spcBef>
              <a:buClr>
                <a:srgbClr val="000000"/>
              </a:buClr>
              <a:buSzPct val="123000"/>
              <a:buChar char="•"/>
              <a:defRPr b="1"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Scalabilità</a:t>
            </a:r>
          </a:p>
        </p:txBody>
      </p:sp>
      <p:sp>
        <p:nvSpPr>
          <p:cNvPr id="164" name="su un dataset di grandi dimensioni messo a disposizione da BigQuery (data warehouse di Google)."/>
          <p:cNvSpPr txBox="1"/>
          <p:nvPr/>
        </p:nvSpPr>
        <p:spPr>
          <a:xfrm>
            <a:off x="603250" y="4481697"/>
            <a:ext cx="10985500" cy="133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su un dataset di </a:t>
            </a:r>
            <a:r>
              <a:rPr b="1"/>
              <a:t>grandi dimensioni</a:t>
            </a:r>
            <a:r>
              <a:t> messo a disposizione da </a:t>
            </a:r>
            <a:r>
              <a:rPr b="1"/>
              <a:t>BigQuery</a:t>
            </a:r>
            <a:r>
              <a:t> (data warehouse di </a:t>
            </a:r>
            <a:r>
              <a:rPr b="1"/>
              <a:t>Google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mits…"/>
          <p:cNvSpPr txBox="1"/>
          <p:nvPr>
            <p:ph type="body" sz="quarter" idx="1"/>
          </p:nvPr>
        </p:nvSpPr>
        <p:spPr>
          <a:xfrm>
            <a:off x="607483" y="2296946"/>
            <a:ext cx="5442612" cy="1717704"/>
          </a:xfrm>
          <a:prstGeom prst="rect">
            <a:avLst/>
          </a:prstGeom>
        </p:spPr>
        <p:txBody>
          <a:bodyPr/>
          <a:lstStyle/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t>Commits</a:t>
            </a:r>
          </a:p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t>Contents</a:t>
            </a:r>
          </a:p>
          <a:p>
            <a:pPr marL="278674" indent="-278674">
              <a:lnSpc>
                <a:spcPct val="20000"/>
              </a:lnSpc>
              <a:buClr>
                <a:srgbClr val="000000"/>
              </a:buClr>
            </a:pPr>
            <a:r>
              <a:rPr b="1"/>
              <a:t>Files</a:t>
            </a:r>
            <a:endParaRPr b="1"/>
          </a:p>
          <a:p>
            <a:pPr marL="278674" indent="-278674">
              <a:lnSpc>
                <a:spcPct val="20000"/>
              </a:lnSpc>
              <a:buClr>
                <a:srgbClr val="000000"/>
              </a:buClr>
            </a:pPr>
            <a:r>
              <a:rPr b="1"/>
              <a:t>Languages</a:t>
            </a:r>
            <a:endParaRPr b="1"/>
          </a:p>
          <a:p>
            <a:pPr marL="278674" indent="-278674">
              <a:lnSpc>
                <a:spcPct val="20000"/>
              </a:lnSpc>
              <a:buClr>
                <a:srgbClr val="000000"/>
              </a:buClr>
            </a:pPr>
            <a:r>
              <a:rPr b="1"/>
              <a:t>Licenses</a:t>
            </a:r>
          </a:p>
        </p:txBody>
      </p:sp>
      <p:sp>
        <p:nvSpPr>
          <p:cNvPr id="167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09444">
              <a:defRPr spc="-76" sz="3822"/>
            </a:lvl1pPr>
          </a:lstStyle>
          <a:p>
            <a:pPr/>
            <a:r>
              <a:t>Dataset</a:t>
            </a:r>
          </a:p>
        </p:txBody>
      </p:sp>
      <p:sp>
        <p:nvSpPr>
          <p:cNvPr id="168" name="Il dataset riporta uno snapshot dei commit presenti su GitHub e si compone di 5 tabelle che sono:"/>
          <p:cNvSpPr txBox="1"/>
          <p:nvPr/>
        </p:nvSpPr>
        <p:spPr>
          <a:xfrm>
            <a:off x="603250" y="1672543"/>
            <a:ext cx="5451079" cy="60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Il dataset riporta uno </a:t>
            </a:r>
            <a:r>
              <a:rPr b="1"/>
              <a:t>snapshot dei commit</a:t>
            </a:r>
            <a:r>
              <a:t> presenti su </a:t>
            </a:r>
            <a:r>
              <a:rPr b="1"/>
              <a:t>GitHub</a:t>
            </a:r>
            <a:r>
              <a:t> e si compone di </a:t>
            </a:r>
            <a:r>
              <a:rPr b="1"/>
              <a:t>5 tabelle</a:t>
            </a:r>
            <a:r>
              <a:t> che sono:</a:t>
            </a:r>
          </a:p>
        </p:txBody>
      </p:sp>
      <p:sp>
        <p:nvSpPr>
          <p:cNvPr id="169" name="Struttura"/>
          <p:cNvSpPr txBox="1"/>
          <p:nvPr/>
        </p:nvSpPr>
        <p:spPr>
          <a:xfrm>
            <a:off x="603250" y="1186481"/>
            <a:ext cx="10985500" cy="4673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>
            <a:normAutofit fontScale="100000" lnSpcReduction="0"/>
          </a:bodyPr>
          <a:lstStyle>
            <a:lvl1pPr defTabSz="412750"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Struttura</a:t>
            </a:r>
          </a:p>
        </p:txBody>
      </p:sp>
      <p:sp>
        <p:nvSpPr>
          <p:cNvPr id="170" name="Una tabella può contenere strutture annidate come nel caso di Author nella tabella Commits."/>
          <p:cNvSpPr txBox="1"/>
          <p:nvPr/>
        </p:nvSpPr>
        <p:spPr>
          <a:xfrm>
            <a:off x="603250" y="4033321"/>
            <a:ext cx="5451079" cy="93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Una tabella può contenere strutture annidate come nel caso di </a:t>
            </a:r>
            <a:r>
              <a:rPr b="1"/>
              <a:t>Author</a:t>
            </a:r>
            <a:r>
              <a:t> nella tabella </a:t>
            </a:r>
            <a:r>
              <a:rPr b="1"/>
              <a:t>Commits</a:t>
            </a:r>
            <a:r>
              <a:t>.</a:t>
            </a:r>
          </a:p>
        </p:txBody>
      </p:sp>
      <p:pic>
        <p:nvPicPr>
          <p:cNvPr id="171" name="Model databases.png" descr="Model databases.png"/>
          <p:cNvPicPr>
            <a:picLocks noChangeAspect="1"/>
          </p:cNvPicPr>
          <p:nvPr/>
        </p:nvPicPr>
        <p:blipFill>
          <a:blip r:embed="rId2">
            <a:extLst/>
          </a:blip>
          <a:srcRect l="4983" t="7587" r="4983" b="7587"/>
          <a:stretch>
            <a:fillRect/>
          </a:stretch>
        </p:blipFill>
        <p:spPr>
          <a:xfrm>
            <a:off x="6116623" y="1500233"/>
            <a:ext cx="5451073" cy="3311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mmits: 235 Milioni…"/>
          <p:cNvSpPr txBox="1"/>
          <p:nvPr>
            <p:ph type="body" sz="quarter" idx="1"/>
          </p:nvPr>
        </p:nvSpPr>
        <p:spPr>
          <a:xfrm>
            <a:off x="603250" y="2057439"/>
            <a:ext cx="5451079" cy="1756322"/>
          </a:xfrm>
          <a:prstGeom prst="rect">
            <a:avLst/>
          </a:prstGeom>
        </p:spPr>
        <p:txBody>
          <a:bodyPr/>
          <a:lstStyle/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rPr b="0"/>
              <a:t>Commits: </a:t>
            </a:r>
            <a:r>
              <a:t>235 Milioni </a:t>
            </a:r>
            <a:endParaRPr b="0"/>
          </a:p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rPr b="0"/>
              <a:t>Contents: </a:t>
            </a:r>
            <a:r>
              <a:t>262 Milioni</a:t>
            </a:r>
            <a:endParaRPr b="0"/>
          </a:p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rPr b="0"/>
              <a:t>Files: </a:t>
            </a:r>
            <a:r>
              <a:t>2.3 Bilioni</a:t>
            </a:r>
            <a:endParaRPr b="0"/>
          </a:p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rPr b="0"/>
              <a:t>Languages: </a:t>
            </a:r>
            <a:r>
              <a:t>3.35 Milioni</a:t>
            </a:r>
            <a:endParaRPr b="0"/>
          </a:p>
          <a:p>
            <a:pPr marL="278674" indent="-278674">
              <a:lnSpc>
                <a:spcPct val="20000"/>
              </a:lnSpc>
              <a:buClr>
                <a:srgbClr val="000000"/>
              </a:buClr>
              <a:defRPr b="1"/>
            </a:pPr>
            <a:r>
              <a:rPr b="0"/>
              <a:t>Licenses: </a:t>
            </a:r>
            <a:r>
              <a:t>3.35 Milioni</a:t>
            </a:r>
          </a:p>
        </p:txBody>
      </p:sp>
      <p:sp>
        <p:nvSpPr>
          <p:cNvPr id="174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09444">
              <a:defRPr spc="-76" sz="3822"/>
            </a:lvl1pPr>
          </a:lstStyle>
          <a:p>
            <a:pPr/>
            <a:r>
              <a:t>Dataset</a:t>
            </a:r>
          </a:p>
        </p:txBody>
      </p:sp>
      <p:sp>
        <p:nvSpPr>
          <p:cNvPr id="175" name="Il dataset completo riporta 3TB di dati di cui:"/>
          <p:cNvSpPr txBox="1"/>
          <p:nvPr/>
        </p:nvSpPr>
        <p:spPr>
          <a:xfrm>
            <a:off x="603250" y="1669488"/>
            <a:ext cx="5451079" cy="3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Il dataset completo riporta </a:t>
            </a:r>
            <a:r>
              <a:rPr b="1"/>
              <a:t>3TB</a:t>
            </a:r>
            <a:r>
              <a:t> di dati di cui:</a:t>
            </a:r>
          </a:p>
        </p:txBody>
      </p:sp>
      <p:sp>
        <p:nvSpPr>
          <p:cNvPr id="176" name="Numeri"/>
          <p:cNvSpPr txBox="1"/>
          <p:nvPr/>
        </p:nvSpPr>
        <p:spPr>
          <a:xfrm>
            <a:off x="603250" y="1186481"/>
            <a:ext cx="10985500" cy="4673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>
            <a:normAutofit fontScale="100000" lnSpcReduction="0"/>
          </a:bodyPr>
          <a:lstStyle>
            <a:lvl1pPr defTabSz="412750">
              <a:defRPr b="1"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Numeri</a:t>
            </a:r>
          </a:p>
        </p:txBody>
      </p:sp>
      <p:pic>
        <p:nvPicPr>
          <p:cNvPr id="177" name="Model databases.png" descr="Model databases.png"/>
          <p:cNvPicPr>
            <a:picLocks noChangeAspect="1"/>
          </p:cNvPicPr>
          <p:nvPr/>
        </p:nvPicPr>
        <p:blipFill>
          <a:blip r:embed="rId2">
            <a:extLst/>
          </a:blip>
          <a:srcRect l="4983" t="7587" r="4983" b="7587"/>
          <a:stretch>
            <a:fillRect/>
          </a:stretch>
        </p:blipFill>
        <p:spPr>
          <a:xfrm>
            <a:off x="6116623" y="1500233"/>
            <a:ext cx="5451073" cy="331123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Per questioni di spazio si è pensato di estrarre un batch di 10 Milioni di commit e tutte le info associate"/>
          <p:cNvSpPr txBox="1"/>
          <p:nvPr/>
        </p:nvSpPr>
        <p:spPr>
          <a:xfrm>
            <a:off x="603250" y="3829378"/>
            <a:ext cx="5451079" cy="1564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Per questioni di spazio si è pensato di estrarre un batch di </a:t>
            </a:r>
            <a:r>
              <a:rPr b="1"/>
              <a:t>10 Milioni</a:t>
            </a:r>
            <a:r>
              <a:t> di commit e tutte le info associate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egnaposto contenuto 4"/>
          <p:cNvSpPr txBox="1"/>
          <p:nvPr>
            <p:ph type="body" sz="quarter" idx="1"/>
          </p:nvPr>
        </p:nvSpPr>
        <p:spPr>
          <a:xfrm>
            <a:off x="4199569" y="2513820"/>
            <a:ext cx="3792863" cy="1830360"/>
          </a:xfrm>
          <a:prstGeom prst="rect">
            <a:avLst/>
          </a:prstGeom>
        </p:spPr>
        <p:txBody>
          <a:bodyPr/>
          <a:lstStyle>
            <a:lvl1pPr marL="0" indent="0" algn="ctr" defTabSz="850391">
              <a:spcBef>
                <a:spcPts val="400"/>
              </a:spcBef>
              <a:buSzTx/>
              <a:buFontTx/>
              <a:buNone/>
              <a:defRPr b="1" sz="9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Grazie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