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1" r:id="rId3"/>
    <p:sldId id="328" r:id="rId4"/>
    <p:sldId id="306" r:id="rId5"/>
    <p:sldId id="335" r:id="rId6"/>
    <p:sldId id="314" r:id="rId7"/>
    <p:sldId id="323" r:id="rId8"/>
    <p:sldId id="304" r:id="rId9"/>
    <p:sldId id="336" r:id="rId10"/>
    <p:sldId id="332" r:id="rId11"/>
    <p:sldId id="343" r:id="rId12"/>
    <p:sldId id="344" r:id="rId13"/>
    <p:sldId id="345" r:id="rId14"/>
    <p:sldId id="347" r:id="rId15"/>
    <p:sldId id="346" r:id="rId16"/>
    <p:sldId id="330" r:id="rId17"/>
    <p:sldId id="331" r:id="rId18"/>
    <p:sldId id="334" r:id="rId19"/>
    <p:sldId id="338" r:id="rId20"/>
    <p:sldId id="339" r:id="rId21"/>
    <p:sldId id="317" r:id="rId22"/>
    <p:sldId id="348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1CD12-AC12-48FC-15E2-DA9EEC8DEA5D}" v="629" dt="2023-09-21T20:36:03.328"/>
    <p1510:client id="{24DA6072-0883-4B73-B529-2BA9517EB0CB}" v="6932" dt="2023-09-22T09:20:28.970"/>
    <p1510:client id="{55B7E222-3A36-A1D3-A07D-3C92AA28ED93}" v="11" dt="2023-09-22T07:58:32.983"/>
    <p1510:client id="{939BFB25-8DFD-CE82-AC68-FC3B57AEB651}" v="522" dt="2023-09-21T15:54:16.449"/>
    <p1510:client id="{C0FAE91E-369E-763B-9339-21CA25025A90}" v="7" dt="2023-09-21T13:00:27.163"/>
    <p1510:client id="{DE2DF7D7-874C-4B6E-9318-08F3DA685C60}" v="88" dt="2023-09-21T14:18:58.843"/>
    <p1510:client id="{E74DB83F-BFB8-35C9-D02C-A40D666FD75F}" v="12" dt="2023-09-21T16:15:02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2ECEA-AAE4-416E-88E9-1EE8DEA04A9F}" type="datetimeFigureOut">
              <a:rPr lang="it-IT" smtClean="0"/>
              <a:t>22/09/2023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61429-9F5A-4F77-9D47-85F2C304B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9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1429-9F5A-4F77-9D47-85F2C304B0A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29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1429-9F5A-4F77-9D47-85F2C304B0A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38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1429-9F5A-4F77-9D47-85F2C304B0A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456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1429-9F5A-4F77-9D47-85F2C304B0A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866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1429-9F5A-4F77-9D47-85F2C304B0A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11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1429-9F5A-4F77-9D47-85F2C304B0A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31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1429-9F5A-4F77-9D47-85F2C304B0A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29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1429-9F5A-4F77-9D47-85F2C304B0A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45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1429-9F5A-4F77-9D47-85F2C304B0A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701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1429-9F5A-4F77-9D47-85F2C304B0A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38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1429-9F5A-4F77-9D47-85F2C304B0A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728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5F75C-C2F6-16B7-A4DE-18FEB050B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A5D23F-E0F9-2F49-524A-1CB21C34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6E5A11-3531-71AA-7D1D-AFB74348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0E20-004F-445C-B748-DB10FB79E68E}" type="datetimeFigureOut">
              <a:rPr lang="it-IT" smtClean="0"/>
              <a:t>22/09/2023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741318-9626-85BD-34C8-E2E2E089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B4D6DE-C2EF-EF50-F98B-B14B6495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6D82-1EEE-47BA-B532-0145B6419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85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E0A8D-B98C-1195-3B18-701357DD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A68D78-353D-94D2-AAC5-D9981DFF7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A5E837-BC5A-D7D2-85C1-EE061408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0E20-004F-445C-B748-DB10FB79E68E}" type="datetimeFigureOut">
              <a:rPr lang="it-IT" smtClean="0"/>
              <a:t>22/09/2023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08849B-C820-3D45-B795-F7DC7F40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FAB7A-19BA-6231-ADFF-39688895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6D82-1EEE-47BA-B532-0145B6419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40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3AE14D-A6BE-87EC-FF2D-E5A231AC6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278EFA-5F93-4DB3-CFC2-673CF58B1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61C5A7-38C3-8D51-A0ED-CCAD15FB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0E20-004F-445C-B748-DB10FB79E68E}" type="datetimeFigureOut">
              <a:rPr lang="it-IT" smtClean="0"/>
              <a:t>22/09/2023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D73F71-6D38-3DC4-4460-9BD11061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8908F-BFF9-E94B-ACE9-3E8FEDBA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6D82-1EEE-47BA-B532-0145B6419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34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F3FEEB-76BE-0DE6-7644-9346B823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474A90-E605-997A-2D09-B58CFFD6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686CB3-9D2C-6A3D-B923-46CB3049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0E20-004F-445C-B748-DB10FB79E68E}" type="datetimeFigureOut">
              <a:rPr lang="it-IT" smtClean="0"/>
              <a:t>22/09/2023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367470-A9CB-826B-D243-A2B332B0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70076E-D675-6B56-84B2-44BF7EC2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6D82-1EEE-47BA-B532-0145B6419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76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AC827-7848-4D12-13D9-39684F23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1F1127-215E-39F4-B711-F2D93ED61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3FC23D-0074-0B92-CA2E-7CC37903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0E20-004F-445C-B748-DB10FB79E68E}" type="datetimeFigureOut">
              <a:rPr lang="it-IT" smtClean="0"/>
              <a:t>22/09/2023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71A733-DCDD-BC0D-1974-D9E090D2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10CBA2-AD2A-19C5-75B6-E0E6C94B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6D82-1EEE-47BA-B532-0145B6419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198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5172D3-E452-3999-4600-95207557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0A5CAB-ABAD-DD5C-C8A2-DA1FB1956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ED6C8C-2B96-CF1B-65E3-5738DC3FF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694F25-AD1E-0376-5DF6-AE18C50B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0E20-004F-445C-B748-DB10FB79E68E}" type="datetimeFigureOut">
              <a:rPr lang="it-IT" smtClean="0"/>
              <a:t>22/09/2023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A2D2EB-A07A-43A8-B018-A9A77AD1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C0046E-97FB-B161-C8F7-00952592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6D82-1EEE-47BA-B532-0145B6419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68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042D84-975F-5E5F-FC0D-2626C464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FA5D71-75E5-C3E3-611C-919FD29F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F76C22-5CF8-0092-EAE9-874F4B235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03ADBB5-686A-6CCB-4D24-4CDCAAD33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73C313-93E7-74E7-AD5D-2A2C06C60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625C01-EA20-A6CC-8520-ECC510BF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0E20-004F-445C-B748-DB10FB79E68E}" type="datetimeFigureOut">
              <a:rPr lang="it-IT" smtClean="0"/>
              <a:t>22/09/2023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8E749DB-7B62-BF22-56F6-5CC3DC13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250F69-2009-4C3E-BB85-8359B44E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6D82-1EEE-47BA-B532-0145B6419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714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FDC0D0-926B-678B-C801-77317B04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C18E7C-C100-CB18-C9D5-1197541D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0E20-004F-445C-B748-DB10FB79E68E}" type="datetimeFigureOut">
              <a:rPr lang="it-IT" smtClean="0"/>
              <a:t>22/09/2023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1D17C0-A2DF-3710-2088-F97B7EE1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81D491-9D0D-3436-8957-3C505089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6D82-1EEE-47BA-B532-0145B6419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23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45E7CBD-2367-2627-C818-1C331C55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0E20-004F-445C-B748-DB10FB79E68E}" type="datetimeFigureOut">
              <a:rPr lang="it-IT" smtClean="0"/>
              <a:t>22/09/2023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6217050-3A34-4D21-0605-D98464FB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EB9503-63DB-9CFB-9672-163C27BC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6D82-1EEE-47BA-B532-0145B6419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23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0BA620-9E33-6A72-B071-80480FB2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651E15-63EF-8808-4CA0-BEE1FE3C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CCE298-ECAD-79C6-DA3E-C14A1D85C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BD3BAD-E7C8-B878-14BE-D8B3FE91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0E20-004F-445C-B748-DB10FB79E68E}" type="datetimeFigureOut">
              <a:rPr lang="it-IT" smtClean="0"/>
              <a:t>22/09/2023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137A4F-163A-7F1E-8E01-5FD3E430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A5A96C-BEB4-62B6-8375-C5637E14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6D82-1EEE-47BA-B532-0145B6419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67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B317AC-3EED-1ED0-ACB5-9DFD82D7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B1E4152-0A52-FF30-ED3D-E36D82025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7402661-0555-95B1-F3A8-D83A3DA8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A5AD69-E4CF-0B1D-0E3A-A489543E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0E20-004F-445C-B748-DB10FB79E68E}" type="datetimeFigureOut">
              <a:rPr lang="it-IT" smtClean="0"/>
              <a:t>22/09/2023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346A6F-408A-DE02-4B22-75C5E459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6233C7-A088-55EC-112F-69C99979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6D82-1EEE-47BA-B532-0145B6419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09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5812742-6801-687C-EFCC-2E78A642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060870-F3BA-6DF5-5E37-5C0E651DF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726CBE-5632-D828-D9F3-FD1298668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70E20-004F-445C-B748-DB10FB79E68E}" type="datetimeFigureOut">
              <a:rPr lang="it-IT" smtClean="0"/>
              <a:t>22/09/2023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8B99BC-8653-8293-E365-27814630F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B8B698-A094-4F9B-66B1-55A73D674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6D82-1EEE-47BA-B532-0145B6419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62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59A1A-8F98-CB44-1A6E-E41AD4456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294" y="2489200"/>
            <a:ext cx="10535411" cy="1879600"/>
          </a:xfrm>
        </p:spPr>
        <p:txBody>
          <a:bodyPr>
            <a:normAutofit/>
          </a:bodyPr>
          <a:lstStyle/>
          <a:p>
            <a:r>
              <a:rPr lang="en-US" sz="4800" b="1">
                <a:latin typeface="Calibri"/>
                <a:cs typeface="Calibri"/>
              </a:rPr>
              <a:t>Comparison of GDBMSs for data analysis on GitHub commit data</a:t>
            </a:r>
            <a:br>
              <a:rPr lang="en-US" b="1">
                <a:latin typeface="Calibri"/>
                <a:cs typeface="Calibri"/>
              </a:rPr>
            </a:br>
            <a:r>
              <a:rPr lang="en-US" sz="2200" b="1">
                <a:latin typeface="Calibri"/>
                <a:cs typeface="Calibri"/>
              </a:rPr>
              <a:t>Corso Big Data: </a:t>
            </a:r>
            <a:r>
              <a:rPr lang="en-US" sz="2200" b="1" err="1">
                <a:latin typeface="Calibri"/>
                <a:cs typeface="Calibri"/>
              </a:rPr>
              <a:t>Presentazione</a:t>
            </a:r>
            <a:r>
              <a:rPr lang="en-US" sz="2200" b="1">
                <a:latin typeface="Calibri"/>
                <a:cs typeface="Calibri"/>
              </a:rPr>
              <a:t> secondo </a:t>
            </a:r>
            <a:r>
              <a:rPr lang="en-US" sz="2200" b="1" err="1">
                <a:latin typeface="Calibri"/>
                <a:cs typeface="Calibri"/>
              </a:rPr>
              <a:t>progetto</a:t>
            </a:r>
            <a:endParaRPr lang="it-IT" sz="2200" b="1" err="1">
              <a:latin typeface="Calibri"/>
              <a:cs typeface="Calibri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4FF7C49A-0FA8-7E06-001A-75694602B4F8}"/>
              </a:ext>
            </a:extLst>
          </p:cNvPr>
          <p:cNvSpPr txBox="1">
            <a:spLocks/>
          </p:cNvSpPr>
          <p:nvPr/>
        </p:nvSpPr>
        <p:spPr>
          <a:xfrm>
            <a:off x="697992" y="5330433"/>
            <a:ext cx="2484120" cy="10033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latin typeface="+mn-lt"/>
              </a:rPr>
              <a:t>Data-Team</a:t>
            </a:r>
            <a:endParaRPr lang="it-IT" sz="2000">
              <a:latin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Francesco Stefanelli</a:t>
            </a:r>
            <a:endParaRPr lang="it-IT" sz="1800">
              <a:latin typeface="+mn-lt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  <a:cs typeface="Calibri"/>
              </a:rPr>
              <a:t>Davide Galletti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801D91F-1623-2E1A-164F-BEEBFD93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70" y="5204714"/>
            <a:ext cx="2086610" cy="1129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082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E81C7-3BF7-9ECC-53D1-94E4C81A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" y="355981"/>
            <a:ext cx="11908536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Metodologia dei test effettuati</a:t>
            </a:r>
            <a:endParaRPr lang="it-IT" sz="4800">
              <a:latin typeface="Calibri"/>
              <a:cs typeface="Calibri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481CF9-06EA-96FB-D08D-47402B01F4FC}"/>
              </a:ext>
            </a:extLst>
          </p:cNvPr>
          <p:cNvSpPr txBox="1">
            <a:spLocks/>
          </p:cNvSpPr>
          <p:nvPr/>
        </p:nvSpPr>
        <p:spPr>
          <a:xfrm>
            <a:off x="713232" y="1681544"/>
            <a:ext cx="10765536" cy="4454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Usabilità e Prestazioni</a:t>
            </a:r>
          </a:p>
          <a:p>
            <a:r>
              <a:rPr lang="it-IT" sz="2400"/>
              <a:t>Dataset utilizzati:</a:t>
            </a:r>
            <a:endParaRPr lang="it-IT" sz="2400">
              <a:cs typeface="Calibri"/>
            </a:endParaRPr>
          </a:p>
          <a:p>
            <a:pPr lvl="1"/>
            <a:r>
              <a:rPr lang="it-IT"/>
              <a:t>10 repository –  </a:t>
            </a:r>
            <a:r>
              <a:rPr lang="it-IT" b="1"/>
              <a:t>1.68 GB</a:t>
            </a:r>
            <a:endParaRPr lang="it-IT" b="1">
              <a:cs typeface="Calibri"/>
            </a:endParaRPr>
          </a:p>
          <a:p>
            <a:pPr lvl="1"/>
            <a:r>
              <a:rPr lang="it-IT"/>
              <a:t>100 </a:t>
            </a:r>
            <a:r>
              <a:rPr lang="it-IT" err="1"/>
              <a:t>repoisitory</a:t>
            </a:r>
            <a:r>
              <a:rPr lang="it-IT"/>
              <a:t> –  </a:t>
            </a:r>
            <a:r>
              <a:rPr lang="it-IT" b="1"/>
              <a:t>4.85GB</a:t>
            </a:r>
            <a:endParaRPr lang="it-IT" b="1">
              <a:cs typeface="Calibri"/>
            </a:endParaRPr>
          </a:p>
          <a:p>
            <a:pPr lvl="1"/>
            <a:r>
              <a:rPr lang="it-IT"/>
              <a:t>1000 repository – </a:t>
            </a:r>
            <a:r>
              <a:rPr lang="it-IT" b="1"/>
              <a:t>20.8GB </a:t>
            </a:r>
            <a:endParaRPr lang="it-IT" b="1">
              <a:cs typeface="Calibri"/>
            </a:endParaRPr>
          </a:p>
          <a:p>
            <a:pPr lvl="1"/>
            <a:r>
              <a:rPr lang="it-IT"/>
              <a:t>2000 repository – </a:t>
            </a:r>
            <a:r>
              <a:rPr lang="it-IT" b="1"/>
              <a:t>25.9GB</a:t>
            </a:r>
          </a:p>
          <a:p>
            <a:r>
              <a:rPr lang="it-IT" sz="2400">
                <a:cs typeface="Calibri"/>
              </a:rPr>
              <a:t>Definiti 5 scenari di analisi </a:t>
            </a:r>
          </a:p>
          <a:p>
            <a:r>
              <a:rPr lang="it-IT" sz="2400"/>
              <a:t>Analisi del tempo di:</a:t>
            </a:r>
            <a:endParaRPr lang="it-IT" sz="2400">
              <a:cs typeface="Calibri"/>
            </a:endParaRPr>
          </a:p>
          <a:p>
            <a:pPr lvl="1"/>
            <a:r>
              <a:rPr lang="it-IT"/>
              <a:t>Scrittura sul DB</a:t>
            </a:r>
            <a:endParaRPr lang="it-IT">
              <a:cs typeface="Calibri"/>
            </a:endParaRPr>
          </a:p>
          <a:p>
            <a:pPr lvl="1"/>
            <a:r>
              <a:rPr lang="it-IT"/>
              <a:t>Esecuzione degli scenari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52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8F6F64BD-CD57-9178-8B11-9DBCF9B6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Scenario 1</a:t>
            </a:r>
            <a:endParaRPr lang="it-IT" sz="4800">
              <a:latin typeface="Calibri"/>
              <a:cs typeface="Calibri"/>
            </a:endParaRPr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33DA45E7-3BD6-F5DF-ACBD-68A1B371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461"/>
            <a:ext cx="10515600" cy="5555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/>
              <a:t>Individuare i contributori che hanno contribuito a più repository.</a:t>
            </a:r>
            <a:endParaRPr lang="it-IT" sz="2400">
              <a:cs typeface="Calibri"/>
            </a:endParaRPr>
          </a:p>
        </p:txBody>
      </p:sp>
      <p:graphicFrame>
        <p:nvGraphicFramePr>
          <p:cNvPr id="13" name="Tabella 8">
            <a:extLst>
              <a:ext uri="{FF2B5EF4-FFF2-40B4-BE49-F238E27FC236}">
                <a16:creationId xmlns:a16="http://schemas.microsoft.com/office/drawing/2014/main" id="{4E3408FB-440B-EC4B-4917-8B75C861E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30152"/>
              </p:ext>
            </p:extLst>
          </p:nvPr>
        </p:nvGraphicFramePr>
        <p:xfrm>
          <a:off x="837259" y="2220148"/>
          <a:ext cx="10516418" cy="41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209">
                  <a:extLst>
                    <a:ext uri="{9D8B030D-6E8A-4147-A177-3AD203B41FA5}">
                      <a16:colId xmlns:a16="http://schemas.microsoft.com/office/drawing/2014/main" val="1506691164"/>
                    </a:ext>
                  </a:extLst>
                </a:gridCol>
                <a:gridCol w="5258209">
                  <a:extLst>
                    <a:ext uri="{9D8B030D-6E8A-4147-A177-3AD203B41FA5}">
                      <a16:colId xmlns:a16="http://schemas.microsoft.com/office/drawing/2014/main" val="731084434"/>
                    </a:ext>
                  </a:extLst>
                </a:gridCol>
              </a:tblGrid>
              <a:tr h="6786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Contributor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Repo </a:t>
                      </a:r>
                      <a:r>
                        <a:rPr lang="it-IT" err="1"/>
                        <a:t>Count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563523"/>
                  </a:ext>
                </a:extLst>
              </a:tr>
              <a:tr h="697757"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dependabot</a:t>
                      </a:r>
                      <a:r>
                        <a:rPr lang="it-IT"/>
                        <a:t>[bot]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 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37209"/>
                  </a:ext>
                </a:extLst>
              </a:tr>
              <a:tr h="697757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The </a:t>
                      </a:r>
                      <a:r>
                        <a:rPr lang="it-IT" err="1"/>
                        <a:t>Gitter</a:t>
                      </a:r>
                      <a:r>
                        <a:rPr lang="it-IT"/>
                        <a:t> </a:t>
                      </a:r>
                      <a:r>
                        <a:rPr lang="it-IT" err="1"/>
                        <a:t>Badger</a:t>
                      </a:r>
                      <a:r>
                        <a:rPr lang="it-IT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79947"/>
                  </a:ext>
                </a:extLst>
              </a:tr>
              <a:tr h="697757"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Prayag</a:t>
                      </a:r>
                      <a:r>
                        <a:rPr lang="it-IT"/>
                        <a:t> </a:t>
                      </a:r>
                      <a:r>
                        <a:rPr lang="it-IT" err="1"/>
                        <a:t>Verma</a:t>
                      </a:r>
                      <a:r>
                        <a:rPr lang="it-IT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17398"/>
                  </a:ext>
                </a:extLst>
              </a:tr>
              <a:tr h="697757"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ReadmeCritic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70416"/>
                  </a:ext>
                </a:extLst>
              </a:tr>
              <a:tr h="697757"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Ikko</a:t>
                      </a:r>
                      <a:r>
                        <a:rPr lang="it-IT"/>
                        <a:t> </a:t>
                      </a:r>
                      <a:r>
                        <a:rPr lang="it-IT" err="1"/>
                        <a:t>Ashimine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7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57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8F6F64BD-CD57-9178-8B11-9DBCF9B6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Scenario 2</a:t>
            </a:r>
            <a:endParaRPr lang="it-IT" sz="4800">
              <a:latin typeface="Calibri"/>
              <a:cs typeface="Calibri"/>
            </a:endParaRPr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33DA45E7-3BD6-F5DF-ACBD-68A1B371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461"/>
            <a:ext cx="10515600" cy="800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/>
              <a:t>Individuare le repository sono scritte in un linguaggio in % maggiore di una determinata soglia.</a:t>
            </a:r>
            <a:endParaRPr lang="it-IT"/>
          </a:p>
        </p:txBody>
      </p:sp>
      <p:graphicFrame>
        <p:nvGraphicFramePr>
          <p:cNvPr id="13" name="Tabella 8">
            <a:extLst>
              <a:ext uri="{FF2B5EF4-FFF2-40B4-BE49-F238E27FC236}">
                <a16:creationId xmlns:a16="http://schemas.microsoft.com/office/drawing/2014/main" id="{4E3408FB-440B-EC4B-4917-8B75C861E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58946"/>
              </p:ext>
            </p:extLst>
          </p:nvPr>
        </p:nvGraphicFramePr>
        <p:xfrm>
          <a:off x="837259" y="2492962"/>
          <a:ext cx="10516416" cy="389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472">
                  <a:extLst>
                    <a:ext uri="{9D8B030D-6E8A-4147-A177-3AD203B41FA5}">
                      <a16:colId xmlns:a16="http://schemas.microsoft.com/office/drawing/2014/main" val="1506691164"/>
                    </a:ext>
                  </a:extLst>
                </a:gridCol>
                <a:gridCol w="3505472">
                  <a:extLst>
                    <a:ext uri="{9D8B030D-6E8A-4147-A177-3AD203B41FA5}">
                      <a16:colId xmlns:a16="http://schemas.microsoft.com/office/drawing/2014/main" val="731084434"/>
                    </a:ext>
                  </a:extLst>
                </a:gridCol>
                <a:gridCol w="3505472">
                  <a:extLst>
                    <a:ext uri="{9D8B030D-6E8A-4147-A177-3AD203B41FA5}">
                      <a16:colId xmlns:a16="http://schemas.microsoft.com/office/drawing/2014/main" val="2652014695"/>
                    </a:ext>
                  </a:extLst>
                </a:gridCol>
              </a:tblGrid>
              <a:tr h="6331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Percent Of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Repo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563523"/>
                  </a:ext>
                </a:extLst>
              </a:tr>
              <a:tr h="652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err="1"/>
                        <a:t>grpc</a:t>
                      </a:r>
                      <a:r>
                        <a:rPr lang="it-IT"/>
                        <a:t>/</a:t>
                      </a:r>
                      <a:r>
                        <a:rPr lang="it-IT" err="1"/>
                        <a:t>grpc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37209"/>
                  </a:ext>
                </a:extLst>
              </a:tr>
              <a:tr h="652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err="1"/>
                        <a:t>ValveSoftware</a:t>
                      </a:r>
                      <a:r>
                        <a:rPr lang="it-IT"/>
                        <a:t>/</a:t>
                      </a:r>
                      <a:r>
                        <a:rPr lang="it-IT" err="1"/>
                        <a:t>openvr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79947"/>
                  </a:ext>
                </a:extLst>
              </a:tr>
              <a:tr h="652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err="1"/>
                        <a:t>godotengine</a:t>
                      </a:r>
                      <a:r>
                        <a:rPr lang="it-IT"/>
                        <a:t>/</a:t>
                      </a:r>
                      <a:r>
                        <a:rPr lang="it-IT" err="1"/>
                        <a:t>godot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17398"/>
                  </a:ext>
                </a:extLst>
              </a:tr>
              <a:tr h="652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err="1"/>
                        <a:t>tensorflow</a:t>
                      </a:r>
                      <a:r>
                        <a:rPr lang="it-IT"/>
                        <a:t>/</a:t>
                      </a:r>
                      <a:r>
                        <a:rPr lang="it-IT" err="1"/>
                        <a:t>tensorflow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70416"/>
                  </a:ext>
                </a:extLst>
              </a:tr>
              <a:tr h="652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mobile-shell/</a:t>
                      </a:r>
                      <a:r>
                        <a:rPr lang="it-IT" err="1"/>
                        <a:t>mosh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7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08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8F6F64BD-CD57-9178-8B11-9DBCF9B6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Scenario 3</a:t>
            </a:r>
            <a:endParaRPr lang="it-IT" sz="4800">
              <a:latin typeface="Calibri"/>
              <a:cs typeface="Calibri"/>
            </a:endParaRPr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33DA45E7-3BD6-F5DF-ACBD-68A1B371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461"/>
            <a:ext cx="10515600" cy="5555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/>
              <a:t>Individuare il numero di </a:t>
            </a:r>
            <a:r>
              <a:rPr lang="it-IT" sz="2400" err="1"/>
              <a:t>commit</a:t>
            </a:r>
            <a:r>
              <a:rPr lang="it-IT" sz="2400"/>
              <a:t> di merge di una data repository.</a:t>
            </a:r>
            <a:endParaRPr lang="it-IT"/>
          </a:p>
        </p:txBody>
      </p:sp>
      <p:graphicFrame>
        <p:nvGraphicFramePr>
          <p:cNvPr id="13" name="Tabella 8">
            <a:extLst>
              <a:ext uri="{FF2B5EF4-FFF2-40B4-BE49-F238E27FC236}">
                <a16:creationId xmlns:a16="http://schemas.microsoft.com/office/drawing/2014/main" id="{4E3408FB-440B-EC4B-4917-8B75C861E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3631"/>
              </p:ext>
            </p:extLst>
          </p:nvPr>
        </p:nvGraphicFramePr>
        <p:xfrm>
          <a:off x="835981" y="2289195"/>
          <a:ext cx="10516418" cy="809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209">
                  <a:extLst>
                    <a:ext uri="{9D8B030D-6E8A-4147-A177-3AD203B41FA5}">
                      <a16:colId xmlns:a16="http://schemas.microsoft.com/office/drawing/2014/main" val="1506691164"/>
                    </a:ext>
                  </a:extLst>
                </a:gridCol>
                <a:gridCol w="5258209">
                  <a:extLst>
                    <a:ext uri="{9D8B030D-6E8A-4147-A177-3AD203B41FA5}">
                      <a16:colId xmlns:a16="http://schemas.microsoft.com/office/drawing/2014/main" val="731084434"/>
                    </a:ext>
                  </a:extLst>
                </a:gridCol>
              </a:tblGrid>
              <a:tr h="39662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Repo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Merge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563523"/>
                  </a:ext>
                </a:extLst>
              </a:tr>
              <a:tr h="4124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tensorflow/tensorflow</a:t>
                      </a:r>
                      <a:endParaRPr lang="it-IT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12127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3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2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8F6F64BD-CD57-9178-8B11-9DBCF9B6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Scenario 4</a:t>
            </a:r>
            <a:endParaRPr lang="it-IT" sz="4800">
              <a:latin typeface="Calibri"/>
              <a:cs typeface="Calibri"/>
            </a:endParaRPr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33DA45E7-3BD6-F5DF-ACBD-68A1B371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460"/>
            <a:ext cx="10515600" cy="7462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 sz="2400"/>
              <a:t>Individuare comunità all'interno del grafo per mezzo dell'algoritmo di Label </a:t>
            </a:r>
            <a:r>
              <a:rPr lang="it-IT" sz="2400" err="1"/>
              <a:t>Propagation</a:t>
            </a:r>
            <a:r>
              <a:rPr lang="it-IT" sz="2400"/>
              <a:t>.</a:t>
            </a:r>
            <a:endParaRPr lang="it-IT" sz="2400">
              <a:cs typeface="Calibri"/>
            </a:endParaRPr>
          </a:p>
        </p:txBody>
      </p:sp>
      <p:pic>
        <p:nvPicPr>
          <p:cNvPr id="3" name="Immagine 2" descr="Immagine che contiene Policromia, arte, rosa, Magenta&#10;&#10;Descrizione generata automaticamente">
            <a:extLst>
              <a:ext uri="{FF2B5EF4-FFF2-40B4-BE49-F238E27FC236}">
                <a16:creationId xmlns:a16="http://schemas.microsoft.com/office/drawing/2014/main" id="{261C6EDF-C17B-7F19-4874-58A125FFD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147" y="2247177"/>
            <a:ext cx="4587249" cy="450593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38A231-AA1A-FA46-F43C-E121BB2DD4BC}"/>
              </a:ext>
            </a:extLst>
          </p:cNvPr>
          <p:cNvSpPr txBox="1"/>
          <p:nvPr/>
        </p:nvSpPr>
        <p:spPr>
          <a:xfrm>
            <a:off x="835743" y="2411037"/>
            <a:ext cx="18908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b="1">
                <a:cs typeface="Calibri"/>
              </a:rPr>
              <a:t>2001 </a:t>
            </a:r>
            <a:r>
              <a:rPr lang="it-IT" sz="1200">
                <a:cs typeface="Calibri"/>
              </a:rPr>
              <a:t>comunità individuate</a:t>
            </a:r>
            <a:endParaRPr lang="it-IT" sz="1200"/>
          </a:p>
        </p:txBody>
      </p:sp>
    </p:spTree>
    <p:extLst>
      <p:ext uri="{BB962C8B-B14F-4D97-AF65-F5344CB8AC3E}">
        <p14:creationId xmlns:p14="http://schemas.microsoft.com/office/powerpoint/2010/main" val="27894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8F6F64BD-CD57-9178-8B11-9DBCF9B6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Scenario 5</a:t>
            </a:r>
            <a:endParaRPr lang="it-IT" sz="4800">
              <a:latin typeface="Calibri"/>
              <a:cs typeface="Calibri"/>
            </a:endParaRPr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33DA45E7-3BD6-F5DF-ACBD-68A1B371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461"/>
            <a:ext cx="10515600" cy="5555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/>
              <a:t>Individuare i nodi più influenti nel grafo tramite l'algoritmo </a:t>
            </a:r>
            <a:r>
              <a:rPr lang="it-IT" sz="2400" err="1"/>
              <a:t>PageRank</a:t>
            </a:r>
            <a:r>
              <a:rPr lang="it-IT" sz="2400"/>
              <a:t>.</a:t>
            </a:r>
            <a:endParaRPr lang="it-IT" sz="2400">
              <a:cs typeface="Calibri"/>
            </a:endParaRPr>
          </a:p>
        </p:txBody>
      </p:sp>
      <p:graphicFrame>
        <p:nvGraphicFramePr>
          <p:cNvPr id="2" name="Tabella 7">
            <a:extLst>
              <a:ext uri="{FF2B5EF4-FFF2-40B4-BE49-F238E27FC236}">
                <a16:creationId xmlns:a16="http://schemas.microsoft.com/office/drawing/2014/main" id="{FA3BDE45-636F-914C-97A8-AC773B24C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08527"/>
              </p:ext>
            </p:extLst>
          </p:nvPr>
        </p:nvGraphicFramePr>
        <p:xfrm>
          <a:off x="846666" y="2295407"/>
          <a:ext cx="10501478" cy="4064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0739">
                  <a:extLst>
                    <a:ext uri="{9D8B030D-6E8A-4147-A177-3AD203B41FA5}">
                      <a16:colId xmlns:a16="http://schemas.microsoft.com/office/drawing/2014/main" val="8740660"/>
                    </a:ext>
                  </a:extLst>
                </a:gridCol>
                <a:gridCol w="5250739">
                  <a:extLst>
                    <a:ext uri="{9D8B030D-6E8A-4147-A177-3AD203B41FA5}">
                      <a16:colId xmlns:a16="http://schemas.microsoft.com/office/drawing/2014/main" val="3193287582"/>
                    </a:ext>
                  </a:extLst>
                </a:gridCol>
              </a:tblGrid>
              <a:tr h="369473"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bg1"/>
                          </a:solidFill>
                        </a:rPr>
                        <a:t>Repo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792386"/>
                  </a:ext>
                </a:extLst>
              </a:tr>
              <a:tr h="369473">
                <a:tc>
                  <a:txBody>
                    <a:bodyPr/>
                    <a:lstStyle/>
                    <a:p>
                      <a:pPr algn="ctr"/>
                      <a:r>
                        <a:rPr lang="it-IT" sz="1800" err="1">
                          <a:solidFill>
                            <a:schemeClr val="tx1"/>
                          </a:solidFill>
                        </a:rPr>
                        <a:t>tensorflow</a:t>
                      </a:r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800" err="1">
                          <a:solidFill>
                            <a:schemeClr val="tx1"/>
                          </a:solidFill>
                        </a:rPr>
                        <a:t>tensorflow</a:t>
                      </a:r>
                      <a:endParaRPr lang="it-IT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15630.06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694187"/>
                  </a:ext>
                </a:extLst>
              </a:tr>
              <a:tr h="369473">
                <a:tc>
                  <a:txBody>
                    <a:bodyPr/>
                    <a:lstStyle/>
                    <a:p>
                      <a:pPr algn="ctr"/>
                      <a:r>
                        <a:rPr lang="it-IT" sz="1800" err="1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800" err="1">
                          <a:solidFill>
                            <a:schemeClr val="tx1"/>
                          </a:solidFill>
                        </a:rPr>
                        <a:t>swift</a:t>
                      </a:r>
                      <a:endParaRPr lang="it-IT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15427.05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11629"/>
                  </a:ext>
                </a:extLst>
              </a:tr>
              <a:tr h="369473"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kubernetes/kubernetes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12170.15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34974"/>
                  </a:ext>
                </a:extLst>
              </a:tr>
              <a:tr h="369473">
                <a:tc>
                  <a:txBody>
                    <a:bodyPr/>
                    <a:lstStyle/>
                    <a:p>
                      <a:pPr algn="ctr"/>
                      <a:r>
                        <a:rPr lang="it-IT" sz="1800" err="1">
                          <a:solidFill>
                            <a:schemeClr val="tx1"/>
                          </a:solidFill>
                        </a:rPr>
                        <a:t>dotnet</a:t>
                      </a:r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800" err="1">
                          <a:solidFill>
                            <a:schemeClr val="tx1"/>
                          </a:solidFill>
                        </a:rPr>
                        <a:t>roslyn</a:t>
                      </a:r>
                      <a:endParaRPr lang="it-IT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10044.60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16313"/>
                  </a:ext>
                </a:extLst>
              </a:tr>
              <a:tr h="369473"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Microsoft/</a:t>
                      </a:r>
                      <a:r>
                        <a:rPr lang="it-IT" sz="1800" err="1">
                          <a:solidFill>
                            <a:schemeClr val="tx1"/>
                          </a:solidFill>
                        </a:rPr>
                        <a:t>vscode</a:t>
                      </a:r>
                      <a:endParaRPr lang="it-IT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9750.78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025596"/>
                  </a:ext>
                </a:extLst>
              </a:tr>
              <a:tr h="369473"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rails</a:t>
                      </a:r>
                      <a:r>
                        <a:rPr lang="it-IT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rails</a:t>
                      </a:r>
                      <a:endParaRPr lang="it-IT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9693.12</a:t>
                      </a:r>
                      <a:endParaRPr lang="it-IT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02017"/>
                  </a:ext>
                </a:extLst>
              </a:tr>
              <a:tr h="369473">
                <a:tc>
                  <a:txBody>
                    <a:bodyPr/>
                    <a:lstStyle/>
                    <a:p>
                      <a:pPr algn="ctr"/>
                      <a:r>
                        <a:rPr lang="it-IT" sz="1800" err="1">
                          <a:solidFill>
                            <a:schemeClr val="tx1"/>
                          </a:solidFill>
                        </a:rPr>
                        <a:t>Homebrew</a:t>
                      </a:r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800" err="1">
                          <a:solidFill>
                            <a:schemeClr val="tx1"/>
                          </a:solidFill>
                        </a:rPr>
                        <a:t>homebrew</a:t>
                      </a:r>
                      <a:endParaRPr lang="it-IT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7593.80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79582"/>
                  </a:ext>
                </a:extLst>
              </a:tr>
              <a:tr h="369473">
                <a:tc>
                  <a:txBody>
                    <a:bodyPr/>
                    <a:lstStyle/>
                    <a:p>
                      <a:pPr algn="ctr"/>
                      <a:r>
                        <a:rPr lang="it-IT" sz="1800" err="1">
                          <a:solidFill>
                            <a:schemeClr val="tx1"/>
                          </a:solidFill>
                        </a:rPr>
                        <a:t>symfony</a:t>
                      </a:r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800" err="1">
                          <a:solidFill>
                            <a:schemeClr val="tx1"/>
                          </a:solidFill>
                        </a:rPr>
                        <a:t>symfony</a:t>
                      </a:r>
                      <a:endParaRPr lang="it-IT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6869.91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444299"/>
                  </a:ext>
                </a:extLst>
              </a:tr>
              <a:tr h="369473">
                <a:tc>
                  <a:txBody>
                    <a:bodyPr/>
                    <a:lstStyle/>
                    <a:p>
                      <a:pPr algn="ctr"/>
                      <a:r>
                        <a:rPr lang="it-IT" sz="1800" err="1">
                          <a:solidFill>
                            <a:schemeClr val="tx1"/>
                          </a:solidFill>
                        </a:rPr>
                        <a:t>ansible</a:t>
                      </a:r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800" err="1">
                          <a:solidFill>
                            <a:schemeClr val="tx1"/>
                          </a:solidFill>
                        </a:rPr>
                        <a:t>ansible</a:t>
                      </a:r>
                      <a:endParaRPr lang="it-IT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6393.51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60759"/>
                  </a:ext>
                </a:extLst>
              </a:tr>
              <a:tr h="369473">
                <a:tc>
                  <a:txBody>
                    <a:bodyPr/>
                    <a:lstStyle/>
                    <a:p>
                      <a:pPr algn="ctr"/>
                      <a:r>
                        <a:rPr lang="it-IT" sz="1800" err="1">
                          <a:solidFill>
                            <a:schemeClr val="tx1"/>
                          </a:solidFill>
                        </a:rPr>
                        <a:t>golang</a:t>
                      </a:r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/go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tx1"/>
                          </a:solidFill>
                        </a:rPr>
                        <a:t>6262.88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9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9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E81C7-3BF7-9ECC-53D1-94E4C81A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Risultati delle analisi - Usabilità</a:t>
            </a:r>
            <a:endParaRPr lang="it-IT" sz="4800">
              <a:latin typeface="Calibri"/>
              <a:cs typeface="Calibri"/>
            </a:endParaRP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8BF905A2-65CB-C227-505E-91EAC2E36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359194"/>
              </p:ext>
            </p:extLst>
          </p:nvPr>
        </p:nvGraphicFramePr>
        <p:xfrm>
          <a:off x="836349" y="1687648"/>
          <a:ext cx="10546516" cy="464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766">
                  <a:extLst>
                    <a:ext uri="{9D8B030D-6E8A-4147-A177-3AD203B41FA5}">
                      <a16:colId xmlns:a16="http://schemas.microsoft.com/office/drawing/2014/main" val="2454416984"/>
                    </a:ext>
                  </a:extLst>
                </a:gridCol>
                <a:gridCol w="2280492">
                  <a:extLst>
                    <a:ext uri="{9D8B030D-6E8A-4147-A177-3AD203B41FA5}">
                      <a16:colId xmlns:a16="http://schemas.microsoft.com/office/drawing/2014/main" val="1026007756"/>
                    </a:ext>
                  </a:extLst>
                </a:gridCol>
                <a:gridCol w="2433343">
                  <a:extLst>
                    <a:ext uri="{9D8B030D-6E8A-4147-A177-3AD203B41FA5}">
                      <a16:colId xmlns:a16="http://schemas.microsoft.com/office/drawing/2014/main" val="3779237945"/>
                    </a:ext>
                  </a:extLst>
                </a:gridCol>
                <a:gridCol w="2839915">
                  <a:extLst>
                    <a:ext uri="{9D8B030D-6E8A-4147-A177-3AD203B41FA5}">
                      <a16:colId xmlns:a16="http://schemas.microsoft.com/office/drawing/2014/main" val="2911533094"/>
                    </a:ext>
                  </a:extLst>
                </a:gridCol>
              </a:tblGrid>
              <a:tr h="773783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Neo4j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TigerGraph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ArangoDB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933755"/>
                  </a:ext>
                </a:extLst>
              </a:tr>
              <a:tr h="773783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Single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Single server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Single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23029"/>
                  </a:ext>
                </a:extLst>
              </a:tr>
              <a:tr h="773783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Cypher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AQL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20775"/>
                  </a:ext>
                </a:extLst>
              </a:tr>
              <a:tr h="773783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err="1">
                          <a:solidFill>
                            <a:schemeClr val="dk1"/>
                          </a:solidFill>
                          <a:effectLst/>
                        </a:rPr>
                        <a:t>Algo-Computation-availability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28825"/>
                  </a:ext>
                </a:extLst>
              </a:tr>
              <a:tr h="773783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Graph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Graph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err="1">
                          <a:solidFill>
                            <a:schemeClr val="dk1"/>
                          </a:solidFill>
                          <a:effectLst/>
                        </a:rPr>
                        <a:t>Document</a:t>
                      </a:r>
                      <a:r>
                        <a:rPr lang="it-IT" sz="1800" b="0" kern="120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it-IT" sz="1800" b="0" kern="1200" err="1">
                          <a:solidFill>
                            <a:schemeClr val="dk1"/>
                          </a:solidFill>
                          <a:effectLst/>
                        </a:rPr>
                        <a:t>graph</a:t>
                      </a:r>
                      <a:r>
                        <a:rPr lang="it-IT" sz="1800" b="0" kern="1200">
                          <a:solidFill>
                            <a:schemeClr val="dk1"/>
                          </a:solidFill>
                          <a:effectLst/>
                        </a:rPr>
                        <a:t>, key-</a:t>
                      </a:r>
                      <a:r>
                        <a:rPr lang="it-IT" sz="1800" b="0" kern="1200" err="1">
                          <a:solidFill>
                            <a:schemeClr val="dk1"/>
                          </a:solidFill>
                          <a:effectLst/>
                        </a:rPr>
                        <a:t>value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804597"/>
                  </a:ext>
                </a:extLst>
              </a:tr>
              <a:tr h="773783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>
                          <a:solidFill>
                            <a:schemeClr val="dk1"/>
                          </a:solidFill>
                          <a:effectLst/>
                        </a:rPr>
                        <a:t>Schema free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512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22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5">
            <a:extLst>
              <a:ext uri="{FF2B5EF4-FFF2-40B4-BE49-F238E27FC236}">
                <a16:creationId xmlns:a16="http://schemas.microsoft.com/office/drawing/2014/main" id="{891E137A-B4F1-EDE7-0048-8065E5F3C1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191769"/>
              </p:ext>
            </p:extLst>
          </p:nvPr>
        </p:nvGraphicFramePr>
        <p:xfrm>
          <a:off x="834571" y="1687286"/>
          <a:ext cx="10546582" cy="1521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782">
                  <a:extLst>
                    <a:ext uri="{9D8B030D-6E8A-4147-A177-3AD203B41FA5}">
                      <a16:colId xmlns:a16="http://schemas.microsoft.com/office/drawing/2014/main" val="2454416984"/>
                    </a:ext>
                  </a:extLst>
                </a:gridCol>
                <a:gridCol w="2280509">
                  <a:extLst>
                    <a:ext uri="{9D8B030D-6E8A-4147-A177-3AD203B41FA5}">
                      <a16:colId xmlns:a16="http://schemas.microsoft.com/office/drawing/2014/main" val="1026007756"/>
                    </a:ext>
                  </a:extLst>
                </a:gridCol>
                <a:gridCol w="2835701">
                  <a:extLst>
                    <a:ext uri="{9D8B030D-6E8A-4147-A177-3AD203B41FA5}">
                      <a16:colId xmlns:a16="http://schemas.microsoft.com/office/drawing/2014/main" val="3779237945"/>
                    </a:ext>
                  </a:extLst>
                </a:gridCol>
                <a:gridCol w="2437590">
                  <a:extLst>
                    <a:ext uri="{9D8B030D-6E8A-4147-A177-3AD203B41FA5}">
                      <a16:colId xmlns:a16="http://schemas.microsoft.com/office/drawing/2014/main" val="2911533094"/>
                    </a:ext>
                  </a:extLst>
                </a:gridCol>
              </a:tblGrid>
              <a:tr h="50714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Cypher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AQL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933755"/>
                  </a:ext>
                </a:extLst>
              </a:tr>
              <a:tr h="507142"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Effort</a:t>
                      </a:r>
                      <a:r>
                        <a:rPr lang="it-IT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(Query </a:t>
                      </a:r>
                      <a:r>
                        <a:rPr lang="it-IT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formation</a:t>
                      </a:r>
                      <a:r>
                        <a:rPr lang="it-IT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23029"/>
                  </a:ext>
                </a:extLst>
              </a:tr>
              <a:tr h="507142"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Readability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20775"/>
                  </a:ext>
                </a:extLst>
              </a:tr>
            </a:tbl>
          </a:graphicData>
        </a:graphic>
      </p:graphicFrame>
      <p:sp>
        <p:nvSpPr>
          <p:cNvPr id="6" name="Titolo 1">
            <a:extLst>
              <a:ext uri="{FF2B5EF4-FFF2-40B4-BE49-F238E27FC236}">
                <a16:creationId xmlns:a16="http://schemas.microsoft.com/office/drawing/2014/main" id="{0D8C43F7-BB97-6F01-1E75-E43248BA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Risultati delle analisi - Usabilità</a:t>
            </a:r>
            <a:endParaRPr lang="it-IT" sz="4800">
              <a:latin typeface="Calibri"/>
              <a:cs typeface="Calibri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17E6B4-7309-5E3D-CB23-A6B48F6476AC}"/>
              </a:ext>
            </a:extLst>
          </p:cNvPr>
          <p:cNvSpPr txBox="1">
            <a:spLocks/>
          </p:cNvSpPr>
          <p:nvPr/>
        </p:nvSpPr>
        <p:spPr>
          <a:xfrm>
            <a:off x="6110597" y="3844818"/>
            <a:ext cx="5241709" cy="2543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100">
                <a:solidFill>
                  <a:srgbClr val="4B69C6"/>
                </a:solidFill>
                <a:latin typeface="Consolas"/>
              </a:rPr>
              <a:t>CREATE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 </a:t>
            </a:r>
            <a:r>
              <a:rPr lang="it-IT" sz="1100">
                <a:solidFill>
                  <a:srgbClr val="4B69C6"/>
                </a:solidFill>
                <a:latin typeface="Consolas"/>
              </a:rPr>
              <a:t>QUERY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 </a:t>
            </a:r>
            <a:r>
              <a:rPr lang="it-IT" sz="1100" err="1">
                <a:solidFill>
                  <a:srgbClr val="333333"/>
                </a:solidFill>
                <a:latin typeface="Consolas"/>
              </a:rPr>
              <a:t>getTensorflowCommits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() </a:t>
            </a:r>
            <a:r>
              <a:rPr lang="it-IT" sz="1100">
                <a:solidFill>
                  <a:srgbClr val="4B69C6"/>
                </a:solidFill>
                <a:latin typeface="Consolas"/>
              </a:rPr>
              <a:t>FOR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 </a:t>
            </a:r>
            <a:r>
              <a:rPr lang="it-IT" sz="1100">
                <a:solidFill>
                  <a:srgbClr val="4B69C6"/>
                </a:solidFill>
                <a:latin typeface="Consolas"/>
              </a:rPr>
              <a:t>GRAPH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 </a:t>
            </a:r>
            <a:r>
              <a:rPr lang="it-IT" sz="1100" err="1">
                <a:solidFill>
                  <a:srgbClr val="333333"/>
                </a:solidFill>
                <a:latin typeface="Consolas"/>
              </a:rPr>
              <a:t>Git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 {</a:t>
            </a:r>
            <a:endParaRPr lang="it-IT" sz="1100"/>
          </a:p>
          <a:p>
            <a:pPr>
              <a:buNone/>
            </a:pPr>
            <a:r>
              <a:rPr lang="it-IT" sz="1100">
                <a:solidFill>
                  <a:srgbClr val="333333"/>
                </a:solidFill>
                <a:latin typeface="Consolas"/>
              </a:rPr>
              <a:t>    </a:t>
            </a:r>
            <a:r>
              <a:rPr lang="it-IT" sz="1100" err="1">
                <a:solidFill>
                  <a:srgbClr val="333333"/>
                </a:solidFill>
                <a:latin typeface="Consolas"/>
              </a:rPr>
              <a:t>repos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 = {</a:t>
            </a:r>
            <a:r>
              <a:rPr lang="it-IT" sz="1100" err="1">
                <a:solidFill>
                  <a:srgbClr val="333333"/>
                </a:solidFill>
                <a:latin typeface="Consolas"/>
              </a:rPr>
              <a:t>GitRepository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.</a:t>
            </a:r>
            <a:r>
              <a:rPr lang="it-IT" sz="1100">
                <a:solidFill>
                  <a:srgbClr val="777777"/>
                </a:solidFill>
                <a:latin typeface="Consolas"/>
              </a:rPr>
              <a:t>*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};</a:t>
            </a:r>
            <a:endParaRPr lang="it-IT" sz="1100"/>
          </a:p>
          <a:p>
            <a:pPr>
              <a:buNone/>
            </a:pPr>
            <a:r>
              <a:rPr lang="it-IT" sz="1100">
                <a:solidFill>
                  <a:srgbClr val="333333"/>
                </a:solidFill>
                <a:latin typeface="Consolas"/>
              </a:rPr>
              <a:t>    </a:t>
            </a:r>
            <a:r>
              <a:rPr lang="it-IT" sz="1100" err="1">
                <a:solidFill>
                  <a:srgbClr val="333333"/>
                </a:solidFill>
                <a:latin typeface="Consolas"/>
              </a:rPr>
              <a:t>commits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 = </a:t>
            </a:r>
            <a:endParaRPr lang="it-IT" sz="1100" err="1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it-IT" sz="1100" b="1">
                <a:solidFill>
                  <a:srgbClr val="AA3731"/>
                </a:solidFill>
                <a:latin typeface="Consolas"/>
              </a:rPr>
              <a:t>        SELECT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 </a:t>
            </a:r>
            <a:r>
              <a:rPr lang="it-IT" sz="1100" err="1">
                <a:solidFill>
                  <a:srgbClr val="333333"/>
                </a:solidFill>
                <a:latin typeface="Consolas"/>
              </a:rPr>
              <a:t>com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 </a:t>
            </a:r>
            <a:r>
              <a:rPr lang="it-IT" sz="1100" b="1">
                <a:solidFill>
                  <a:srgbClr val="AA3731"/>
                </a:solidFill>
                <a:latin typeface="Consolas"/>
              </a:rPr>
              <a:t>FROM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 </a:t>
            </a:r>
            <a:r>
              <a:rPr lang="it-IT" sz="1100" err="1">
                <a:solidFill>
                  <a:srgbClr val="333333"/>
                </a:solidFill>
                <a:latin typeface="Consolas"/>
              </a:rPr>
              <a:t>repos:repo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 -(CONTAINS&gt;)- </a:t>
            </a:r>
            <a:r>
              <a:rPr lang="it-IT" sz="1100" err="1">
                <a:solidFill>
                  <a:srgbClr val="333333"/>
                </a:solidFill>
                <a:latin typeface="Consolas"/>
              </a:rPr>
              <a:t>GitCommit:</a:t>
            </a:r>
            <a:r>
              <a:rPr lang="it-IT" sz="1100" u="sng" err="1">
                <a:solidFill>
                  <a:srgbClr val="333333"/>
                </a:solidFill>
                <a:latin typeface="Consolas"/>
              </a:rPr>
              <a:t>com</a:t>
            </a:r>
            <a:endParaRPr lang="it-IT" sz="1100" u="sng" err="1">
              <a:cs typeface="Calibri"/>
            </a:endParaRPr>
          </a:p>
          <a:p>
            <a:pPr>
              <a:buNone/>
            </a:pPr>
            <a:r>
              <a:rPr lang="it-IT" sz="1100">
                <a:solidFill>
                  <a:srgbClr val="333333"/>
                </a:solidFill>
                <a:latin typeface="Consolas"/>
              </a:rPr>
              <a:t>        </a:t>
            </a:r>
            <a:r>
              <a:rPr lang="it-IT" sz="1100" b="1">
                <a:solidFill>
                  <a:srgbClr val="AA3731"/>
                </a:solidFill>
                <a:latin typeface="Consolas"/>
              </a:rPr>
              <a:t>WHERE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 repo.name == </a:t>
            </a:r>
            <a:r>
              <a:rPr lang="it-IT" sz="1100">
                <a:solidFill>
                  <a:srgbClr val="777777"/>
                </a:solidFill>
                <a:latin typeface="Consolas"/>
              </a:rPr>
              <a:t>"</a:t>
            </a:r>
            <a:r>
              <a:rPr lang="it-IT" sz="1100" err="1">
                <a:solidFill>
                  <a:srgbClr val="448C27"/>
                </a:solidFill>
                <a:latin typeface="Consolas"/>
              </a:rPr>
              <a:t>tensorflow</a:t>
            </a:r>
            <a:r>
              <a:rPr lang="it-IT" sz="1100">
                <a:solidFill>
                  <a:srgbClr val="448C27"/>
                </a:solidFill>
                <a:latin typeface="Consolas"/>
              </a:rPr>
              <a:t>/</a:t>
            </a:r>
            <a:r>
              <a:rPr lang="it-IT" sz="1100" err="1">
                <a:solidFill>
                  <a:srgbClr val="448C27"/>
                </a:solidFill>
                <a:latin typeface="Consolas"/>
              </a:rPr>
              <a:t>tensorflow</a:t>
            </a:r>
            <a:r>
              <a:rPr lang="it-IT" sz="1100">
                <a:solidFill>
                  <a:srgbClr val="448C27"/>
                </a:solidFill>
                <a:latin typeface="Consolas"/>
              </a:rPr>
              <a:t>"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;</a:t>
            </a:r>
            <a:endParaRPr lang="it-IT" sz="1100"/>
          </a:p>
          <a:p>
            <a:pPr>
              <a:buNone/>
            </a:pPr>
            <a:r>
              <a:rPr lang="it-IT" sz="1100">
                <a:solidFill>
                  <a:srgbClr val="333333"/>
                </a:solidFill>
                <a:latin typeface="Consolas"/>
              </a:rPr>
              <a:t>    </a:t>
            </a:r>
            <a:r>
              <a:rPr lang="it-IT" sz="1100" b="1">
                <a:solidFill>
                  <a:srgbClr val="AA3731"/>
                </a:solidFill>
                <a:latin typeface="Consolas"/>
              </a:rPr>
              <a:t>PRINT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 </a:t>
            </a:r>
            <a:r>
              <a:rPr lang="it-IT" sz="1100" err="1">
                <a:solidFill>
                  <a:srgbClr val="333333"/>
                </a:solidFill>
                <a:latin typeface="Consolas"/>
              </a:rPr>
              <a:t>commits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;</a:t>
            </a:r>
            <a:endParaRPr lang="it-IT" sz="1100"/>
          </a:p>
          <a:p>
            <a:pPr>
              <a:buNone/>
            </a:pPr>
            <a:r>
              <a:rPr lang="it-IT" sz="1100">
                <a:solidFill>
                  <a:srgbClr val="333333"/>
                </a:solidFill>
                <a:latin typeface="Consolas"/>
              </a:rPr>
              <a:t>}</a:t>
            </a:r>
            <a:endParaRPr lang="it-IT" sz="1100"/>
          </a:p>
          <a:p>
            <a:pPr>
              <a:buNone/>
            </a:pPr>
            <a:r>
              <a:rPr lang="it-IT" sz="1100">
                <a:solidFill>
                  <a:srgbClr val="4B69C6"/>
                </a:solidFill>
                <a:latin typeface="Consolas"/>
                <a:cs typeface="Calibri"/>
              </a:rPr>
              <a:t>INSTALL QUERY</a:t>
            </a:r>
            <a:r>
              <a:rPr lang="it-IT" sz="1100">
                <a:solidFill>
                  <a:srgbClr val="333333"/>
                </a:solidFill>
                <a:latin typeface="Consolas"/>
                <a:cs typeface="Calibri"/>
              </a:rPr>
              <a:t> getTensorflowCommits</a:t>
            </a:r>
            <a:endParaRPr lang="it-IT" sz="1100" err="1">
              <a:cs typeface="Calibri" panose="020F0502020204030204"/>
            </a:endParaRPr>
          </a:p>
          <a:p>
            <a:pPr>
              <a:buNone/>
            </a:pPr>
            <a:r>
              <a:rPr lang="it-IT" sz="1100">
                <a:solidFill>
                  <a:srgbClr val="4B69C6"/>
                </a:solidFill>
                <a:latin typeface="Consolas"/>
                <a:cs typeface="Calibri"/>
              </a:rPr>
              <a:t>RUN</a:t>
            </a:r>
            <a:r>
              <a:rPr lang="it-IT" sz="1100">
                <a:solidFill>
                  <a:srgbClr val="333333"/>
                </a:solidFill>
                <a:latin typeface="Consolas"/>
                <a:cs typeface="Calibri"/>
              </a:rPr>
              <a:t> </a:t>
            </a:r>
            <a:r>
              <a:rPr lang="it-IT" sz="1100">
                <a:solidFill>
                  <a:srgbClr val="4B69C6"/>
                </a:solidFill>
                <a:latin typeface="Consolas"/>
                <a:cs typeface="Calibri"/>
              </a:rPr>
              <a:t>QUERY</a:t>
            </a:r>
            <a:r>
              <a:rPr lang="it-IT" sz="1100">
                <a:solidFill>
                  <a:srgbClr val="333333"/>
                </a:solidFill>
                <a:latin typeface="Consolas"/>
                <a:cs typeface="Calibri"/>
              </a:rPr>
              <a:t> </a:t>
            </a:r>
            <a:r>
              <a:rPr lang="it-IT" sz="1100" err="1">
                <a:solidFill>
                  <a:srgbClr val="333333"/>
                </a:solidFill>
                <a:latin typeface="Consolas"/>
                <a:cs typeface="Calibri"/>
              </a:rPr>
              <a:t>getTensorflowCommits</a:t>
            </a:r>
            <a:r>
              <a:rPr lang="it-IT" sz="1100">
                <a:solidFill>
                  <a:srgbClr val="333333"/>
                </a:solidFill>
                <a:latin typeface="Consolas"/>
                <a:cs typeface="Calibri"/>
              </a:rPr>
              <a:t>()</a:t>
            </a:r>
            <a:endParaRPr lang="it-IT" sz="1100"/>
          </a:p>
          <a:p>
            <a:pPr>
              <a:buNone/>
            </a:pPr>
            <a:endParaRPr lang="it-IT" sz="1100">
              <a:solidFill>
                <a:srgbClr val="333333"/>
              </a:solidFill>
              <a:latin typeface="Consolas"/>
              <a:cs typeface="Calibri"/>
            </a:endParaRPr>
          </a:p>
          <a:p>
            <a:pPr lvl="1"/>
            <a:endParaRPr lang="it-IT" sz="1100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95D2B04-8F06-B53C-2437-6A1FCADEF5D7}"/>
              </a:ext>
            </a:extLst>
          </p:cNvPr>
          <p:cNvSpPr txBox="1">
            <a:spLocks/>
          </p:cNvSpPr>
          <p:nvPr/>
        </p:nvSpPr>
        <p:spPr>
          <a:xfrm>
            <a:off x="842448" y="3844819"/>
            <a:ext cx="5269932" cy="868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sz="1100">
                <a:solidFill>
                  <a:srgbClr val="4B69C6"/>
                </a:solidFill>
                <a:latin typeface="Consolas"/>
              </a:rPr>
              <a:t>MATCH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 (:</a:t>
            </a:r>
            <a:r>
              <a:rPr lang="it-IT" sz="1100" err="1">
                <a:solidFill>
                  <a:srgbClr val="7A3E9D"/>
                </a:solidFill>
                <a:latin typeface="Consolas"/>
              </a:rPr>
              <a:t>GitRepository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 </a:t>
            </a:r>
            <a:r>
              <a:rPr lang="it-IT" sz="1100">
                <a:solidFill>
                  <a:srgbClr val="4B69C6"/>
                </a:solidFill>
                <a:latin typeface="Consolas"/>
              </a:rPr>
              <a:t>{</a:t>
            </a:r>
            <a:r>
              <a:rPr lang="it-IT" sz="1100">
                <a:solidFill>
                  <a:srgbClr val="7A3E9D"/>
                </a:solidFill>
                <a:latin typeface="Consolas"/>
              </a:rPr>
              <a:t>name</a:t>
            </a:r>
            <a:r>
              <a:rPr lang="it-IT" sz="1100">
                <a:solidFill>
                  <a:srgbClr val="4B69C6"/>
                </a:solidFill>
                <a:latin typeface="Consolas"/>
              </a:rPr>
              <a:t>: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 </a:t>
            </a:r>
            <a:r>
              <a:rPr lang="it-IT" sz="1100">
                <a:solidFill>
                  <a:srgbClr val="448C27"/>
                </a:solidFill>
                <a:latin typeface="Consolas"/>
              </a:rPr>
              <a:t>"</a:t>
            </a:r>
            <a:r>
              <a:rPr lang="it-IT" sz="1100" err="1">
                <a:solidFill>
                  <a:srgbClr val="448C27"/>
                </a:solidFill>
                <a:latin typeface="Consolas"/>
              </a:rPr>
              <a:t>tensorflow</a:t>
            </a:r>
            <a:r>
              <a:rPr lang="it-IT" sz="1100">
                <a:solidFill>
                  <a:srgbClr val="448C27"/>
                </a:solidFill>
                <a:latin typeface="Consolas"/>
              </a:rPr>
              <a:t>/</a:t>
            </a:r>
            <a:r>
              <a:rPr lang="it-IT" sz="1100" err="1">
                <a:solidFill>
                  <a:srgbClr val="448C27"/>
                </a:solidFill>
                <a:latin typeface="Consolas"/>
              </a:rPr>
              <a:t>tensorflow</a:t>
            </a:r>
            <a:r>
              <a:rPr lang="it-IT" sz="1100">
                <a:solidFill>
                  <a:srgbClr val="448C27"/>
                </a:solidFill>
                <a:latin typeface="Consolas"/>
              </a:rPr>
              <a:t>"</a:t>
            </a:r>
            <a:r>
              <a:rPr lang="it-IT" sz="1100">
                <a:solidFill>
                  <a:srgbClr val="4B69C6"/>
                </a:solidFill>
                <a:latin typeface="Consolas"/>
              </a:rPr>
              <a:t>}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)</a:t>
            </a:r>
            <a:endParaRPr lang="it-IT" sz="11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it-IT" sz="1100" b="1">
                <a:solidFill>
                  <a:srgbClr val="AA3731"/>
                </a:solidFill>
                <a:latin typeface="Consolas"/>
              </a:rPr>
              <a:t>    -</a:t>
            </a:r>
            <a:r>
              <a:rPr lang="it-IT" sz="1100">
                <a:solidFill>
                  <a:srgbClr val="777777"/>
                </a:solidFill>
                <a:latin typeface="Consolas"/>
              </a:rPr>
              <a:t>[: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CONTAINS</a:t>
            </a:r>
            <a:r>
              <a:rPr lang="it-IT" sz="1100">
                <a:solidFill>
                  <a:srgbClr val="777777"/>
                </a:solidFill>
                <a:latin typeface="Consolas"/>
              </a:rPr>
              <a:t>]</a:t>
            </a:r>
            <a:r>
              <a:rPr lang="it-IT" sz="1100" b="1">
                <a:solidFill>
                  <a:srgbClr val="AA3731"/>
                </a:solidFill>
                <a:latin typeface="Consolas"/>
              </a:rPr>
              <a:t>-&gt;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(</a:t>
            </a:r>
            <a:r>
              <a:rPr lang="it-IT" sz="1100" err="1">
                <a:solidFill>
                  <a:srgbClr val="7A3E9D"/>
                </a:solidFill>
                <a:latin typeface="Consolas"/>
              </a:rPr>
              <a:t>com</a:t>
            </a:r>
            <a:r>
              <a:rPr lang="it-IT" sz="1100" err="1">
                <a:solidFill>
                  <a:srgbClr val="333333"/>
                </a:solidFill>
                <a:latin typeface="Consolas"/>
              </a:rPr>
              <a:t>:</a:t>
            </a:r>
            <a:r>
              <a:rPr lang="it-IT" sz="1100" err="1">
                <a:solidFill>
                  <a:srgbClr val="7A3E9D"/>
                </a:solidFill>
                <a:latin typeface="Consolas"/>
              </a:rPr>
              <a:t>GitCommit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)</a:t>
            </a:r>
            <a:endParaRPr lang="it-IT" sz="1100">
              <a:cs typeface="Calibri"/>
            </a:endParaRPr>
          </a:p>
          <a:p>
            <a:pPr>
              <a:buNone/>
            </a:pPr>
            <a:r>
              <a:rPr lang="it-IT" sz="1100">
                <a:solidFill>
                  <a:srgbClr val="4B69C6"/>
                </a:solidFill>
                <a:latin typeface="Consolas"/>
              </a:rPr>
              <a:t>RETURN</a:t>
            </a:r>
            <a:r>
              <a:rPr lang="it-IT" sz="1100">
                <a:solidFill>
                  <a:srgbClr val="333333"/>
                </a:solidFill>
                <a:latin typeface="Consolas"/>
              </a:rPr>
              <a:t> </a:t>
            </a:r>
            <a:r>
              <a:rPr lang="it-IT" sz="1100" err="1">
                <a:solidFill>
                  <a:srgbClr val="7A3E9D"/>
                </a:solidFill>
                <a:latin typeface="Consolas"/>
              </a:rPr>
              <a:t>com</a:t>
            </a:r>
            <a:endParaRPr lang="it-IT" sz="1100" err="1"/>
          </a:p>
          <a:p>
            <a:pPr>
              <a:buNone/>
            </a:pPr>
            <a:endParaRPr lang="it-IT" sz="1100">
              <a:solidFill>
                <a:srgbClr val="333333"/>
              </a:solidFill>
              <a:latin typeface="Consolas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C7B9A64D-CC23-ECA0-3A03-D34A143CBCD5}"/>
              </a:ext>
            </a:extLst>
          </p:cNvPr>
          <p:cNvSpPr txBox="1">
            <a:spLocks/>
          </p:cNvSpPr>
          <p:nvPr/>
        </p:nvSpPr>
        <p:spPr>
          <a:xfrm>
            <a:off x="861262" y="5284151"/>
            <a:ext cx="5241709" cy="1113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sz="1100">
                <a:solidFill>
                  <a:srgbClr val="4B69C6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it-IT" sz="1100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repo </a:t>
            </a:r>
            <a:r>
              <a:rPr lang="it-IT" sz="1100">
                <a:solidFill>
                  <a:srgbClr val="4B69C6"/>
                </a:solidFill>
                <a:latin typeface="Consolas"/>
                <a:ea typeface="Consolas"/>
                <a:cs typeface="Consolas"/>
              </a:rPr>
              <a:t>IN</a:t>
            </a:r>
            <a:r>
              <a:rPr lang="it-IT" sz="1100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it-IT" sz="1100" err="1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GitRepository</a:t>
            </a:r>
            <a:endParaRPr lang="it-IT" sz="1100" err="1"/>
          </a:p>
          <a:p>
            <a:pPr>
              <a:buNone/>
            </a:pPr>
            <a:r>
              <a:rPr lang="it-IT" sz="1100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    </a:t>
            </a:r>
            <a:r>
              <a:rPr lang="it-IT" sz="1100">
                <a:solidFill>
                  <a:srgbClr val="4B69C6"/>
                </a:solidFill>
                <a:latin typeface="Consolas"/>
                <a:ea typeface="Consolas"/>
                <a:cs typeface="Consolas"/>
              </a:rPr>
              <a:t>FILTER</a:t>
            </a:r>
            <a:r>
              <a:rPr lang="it-IT" sz="1100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it-IT" sz="1100" err="1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repo</a:t>
            </a:r>
            <a:r>
              <a:rPr lang="it-IT" sz="1100" err="1">
                <a:solidFill>
                  <a:srgbClr val="777777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it-IT" sz="1100" err="1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_key</a:t>
            </a:r>
            <a:r>
              <a:rPr lang="it-IT" sz="1100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it-IT" sz="1100">
                <a:solidFill>
                  <a:srgbClr val="777777"/>
                </a:solidFill>
                <a:latin typeface="Consolas"/>
                <a:ea typeface="Consolas"/>
                <a:cs typeface="Consolas"/>
              </a:rPr>
              <a:t>==</a:t>
            </a:r>
            <a:r>
              <a:rPr lang="it-IT" sz="1100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it-IT" sz="1100">
                <a:solidFill>
                  <a:srgbClr val="777777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it-IT" sz="1100" err="1">
                <a:solidFill>
                  <a:srgbClr val="448C27"/>
                </a:solidFill>
                <a:latin typeface="Consolas"/>
                <a:ea typeface="Consolas"/>
                <a:cs typeface="Consolas"/>
              </a:rPr>
              <a:t>GitRepository</a:t>
            </a:r>
            <a:r>
              <a:rPr lang="it-IT" sz="1100">
                <a:solidFill>
                  <a:srgbClr val="448C27"/>
                </a:solidFill>
                <a:latin typeface="Consolas"/>
                <a:ea typeface="Consolas"/>
                <a:cs typeface="Consolas"/>
              </a:rPr>
              <a:t>/</a:t>
            </a:r>
            <a:r>
              <a:rPr lang="it-IT" sz="1100" err="1">
                <a:solidFill>
                  <a:srgbClr val="448C27"/>
                </a:solidFill>
                <a:latin typeface="Consolas"/>
                <a:ea typeface="Consolas"/>
                <a:cs typeface="Consolas"/>
              </a:rPr>
              <a:t>tensorflow</a:t>
            </a:r>
            <a:r>
              <a:rPr lang="it-IT" sz="1100">
                <a:solidFill>
                  <a:srgbClr val="448C27"/>
                </a:solidFill>
                <a:latin typeface="Consolas"/>
                <a:ea typeface="Consolas"/>
                <a:cs typeface="Consolas"/>
              </a:rPr>
              <a:t>/</a:t>
            </a:r>
            <a:r>
              <a:rPr lang="it-IT" sz="1100" err="1">
                <a:solidFill>
                  <a:srgbClr val="448C27"/>
                </a:solidFill>
                <a:latin typeface="Consolas"/>
                <a:ea typeface="Consolas"/>
                <a:cs typeface="Consolas"/>
              </a:rPr>
              <a:t>tensorflow</a:t>
            </a:r>
            <a:r>
              <a:rPr lang="it-IT" sz="1100">
                <a:solidFill>
                  <a:srgbClr val="777777"/>
                </a:solidFill>
                <a:latin typeface="Consolas"/>
                <a:ea typeface="Consolas"/>
                <a:cs typeface="Consolas"/>
              </a:rPr>
              <a:t>"</a:t>
            </a:r>
            <a:endParaRPr lang="it-IT" sz="1100"/>
          </a:p>
          <a:p>
            <a:pPr>
              <a:buNone/>
            </a:pPr>
            <a:r>
              <a:rPr lang="it-IT" sz="1100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    </a:t>
            </a:r>
            <a:r>
              <a:rPr lang="it-IT" sz="1100">
                <a:solidFill>
                  <a:srgbClr val="4B69C6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it-IT" sz="1100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it-IT" sz="1100" err="1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com</a:t>
            </a:r>
            <a:r>
              <a:rPr lang="it-IT" sz="1100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it-IT" sz="1100">
                <a:solidFill>
                  <a:srgbClr val="4B69C6"/>
                </a:solidFill>
                <a:latin typeface="Consolas"/>
                <a:ea typeface="Consolas"/>
                <a:cs typeface="Consolas"/>
              </a:rPr>
              <a:t>IN</a:t>
            </a:r>
            <a:r>
              <a:rPr lang="it-IT" sz="1100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it-IT" sz="1100">
                <a:solidFill>
                  <a:srgbClr val="4B69C6"/>
                </a:solidFill>
                <a:latin typeface="Consolas"/>
                <a:ea typeface="Consolas"/>
                <a:cs typeface="Consolas"/>
              </a:rPr>
              <a:t>INBOUND</a:t>
            </a:r>
            <a:r>
              <a:rPr lang="it-IT" sz="1100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repo BELONGS_TO</a:t>
            </a:r>
            <a:endParaRPr lang="it-IT" sz="1100"/>
          </a:p>
          <a:p>
            <a:pPr>
              <a:buNone/>
            </a:pPr>
            <a:r>
              <a:rPr lang="it-IT" sz="1100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        </a:t>
            </a:r>
            <a:r>
              <a:rPr lang="it-IT" sz="1100">
                <a:solidFill>
                  <a:srgbClr val="4B69C6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it-IT" sz="1100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 { com.id }</a:t>
            </a:r>
            <a:endParaRPr lang="it-IT" sz="1100" err="1"/>
          </a:p>
          <a:p>
            <a:pPr marL="0" indent="0">
              <a:buNone/>
            </a:pPr>
            <a:endParaRPr lang="it-IT" sz="1100">
              <a:solidFill>
                <a:srgbClr val="333333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37F68C-8E26-5159-8CA0-578478D65E4C}"/>
              </a:ext>
            </a:extLst>
          </p:cNvPr>
          <p:cNvSpPr txBox="1"/>
          <p:nvPr/>
        </p:nvSpPr>
        <p:spPr>
          <a:xfrm>
            <a:off x="837258" y="3433702"/>
            <a:ext cx="15522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 err="1">
                <a:cs typeface="Calibri"/>
              </a:rPr>
              <a:t>Cypher</a:t>
            </a:r>
            <a:r>
              <a:rPr lang="it-IT" sz="2400">
                <a:cs typeface="Calibri"/>
              </a:rPr>
              <a:t>:</a:t>
            </a:r>
            <a:endParaRPr lang="it-IT" sz="2400" err="1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7046A63-E5AB-C498-07D5-EFFEB1BFCF7C}"/>
              </a:ext>
            </a:extLst>
          </p:cNvPr>
          <p:cNvSpPr txBox="1"/>
          <p:nvPr/>
        </p:nvSpPr>
        <p:spPr>
          <a:xfrm>
            <a:off x="865479" y="4863628"/>
            <a:ext cx="15522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>
                <a:cs typeface="Calibri"/>
              </a:rPr>
              <a:t>AQL</a:t>
            </a:r>
            <a:r>
              <a:rPr lang="it-IT" sz="2400">
                <a:cs typeface="Calibri"/>
              </a:rPr>
              <a:t>:</a:t>
            </a:r>
            <a:endParaRPr lang="it-IT" sz="2400" err="1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81AFBFC-BA22-CEE8-BA82-372D4AACB6C5}"/>
              </a:ext>
            </a:extLst>
          </p:cNvPr>
          <p:cNvSpPr txBox="1"/>
          <p:nvPr/>
        </p:nvSpPr>
        <p:spPr>
          <a:xfrm>
            <a:off x="6114813" y="3433703"/>
            <a:ext cx="15522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>
                <a:cs typeface="Calibri"/>
              </a:rPr>
              <a:t>GSQL</a:t>
            </a:r>
            <a:r>
              <a:rPr lang="it-IT" sz="2400">
                <a:cs typeface="Calibri"/>
              </a:rPr>
              <a:t>:</a:t>
            </a:r>
            <a:endParaRPr lang="it-IT" sz="2400" err="1"/>
          </a:p>
        </p:txBody>
      </p:sp>
    </p:spTree>
    <p:extLst>
      <p:ext uri="{BB962C8B-B14F-4D97-AF65-F5344CB8AC3E}">
        <p14:creationId xmlns:p14="http://schemas.microsoft.com/office/powerpoint/2010/main" val="51644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, linea, diagramma, Diagramma">
            <a:extLst>
              <a:ext uri="{FF2B5EF4-FFF2-40B4-BE49-F238E27FC236}">
                <a16:creationId xmlns:a16="http://schemas.microsoft.com/office/drawing/2014/main" id="{1BCEE46E-C3C6-ED07-851B-A6185B960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2" y="2215456"/>
            <a:ext cx="5531556" cy="3469861"/>
          </a:xfrm>
          <a:prstGeom prst="rect">
            <a:avLst/>
          </a:prstGeom>
        </p:spPr>
      </p:pic>
      <p:pic>
        <p:nvPicPr>
          <p:cNvPr id="14" name="Immagine 13" descr="Immagine che contiene testo, linea, Diagramma, diagramma">
            <a:extLst>
              <a:ext uri="{FF2B5EF4-FFF2-40B4-BE49-F238E27FC236}">
                <a16:creationId xmlns:a16="http://schemas.microsoft.com/office/drawing/2014/main" id="{8B7003E3-DF6E-B3FC-4259-7C69AC9BF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57" y="2215456"/>
            <a:ext cx="5532210" cy="346902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E42B41-76D1-CEAF-02E6-FF53A216AA2E}"/>
              </a:ext>
            </a:extLst>
          </p:cNvPr>
          <p:cNvSpPr txBox="1"/>
          <p:nvPr/>
        </p:nvSpPr>
        <p:spPr>
          <a:xfrm>
            <a:off x="834130" y="6219294"/>
            <a:ext cx="10521557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200" b="1"/>
              <a:t>Osservazione: </a:t>
            </a:r>
            <a:r>
              <a:rPr lang="it-IT" sz="1200" err="1"/>
              <a:t>ArangoDB</a:t>
            </a:r>
            <a:r>
              <a:rPr lang="it-IT" sz="1200"/>
              <a:t> non ottimizza lo schema d’esecuzione per le </a:t>
            </a:r>
            <a:r>
              <a:rPr lang="it-IT" sz="1200" err="1"/>
              <a:t>subquery</a:t>
            </a:r>
            <a:r>
              <a:rPr lang="it-IT" sz="1200"/>
              <a:t> che utilizzano COLLECT WITH COUNT</a:t>
            </a:r>
            <a:endParaRPr lang="it-IT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C639C44B-7404-8B55-D088-C502D364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Risultati delle analisi - Prestazioni</a:t>
            </a:r>
            <a:endParaRPr lang="it-IT"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27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CA120660-755C-5EF5-5A4A-ECA3605A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Risultati delle analisi - Prestazioni</a:t>
            </a:r>
            <a:endParaRPr lang="it-IT" sz="4800">
              <a:latin typeface="Calibri"/>
              <a:cs typeface="Calibri"/>
            </a:endParaRPr>
          </a:p>
        </p:txBody>
      </p:sp>
      <p:pic>
        <p:nvPicPr>
          <p:cNvPr id="11" name="Immagine 10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02D0EC1-61B8-9F33-32F6-5DAC681AB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41" y="2219188"/>
            <a:ext cx="5527792" cy="3463846"/>
          </a:xfrm>
          <a:prstGeom prst="rect">
            <a:avLst/>
          </a:prstGeom>
        </p:spPr>
      </p:pic>
      <p:pic>
        <p:nvPicPr>
          <p:cNvPr id="13" name="Immagine 12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B8A2D59C-95AE-E512-92AC-582FCDAD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067" y="2214777"/>
            <a:ext cx="5527791" cy="3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1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E81C7-3BF7-9ECC-53D1-94E4C81A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C2E283-575D-C09F-F60C-EEC00648F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/>
              <a:t>L’obiettivo è quello di mettere a confronto tre diversi GDBMS in termini di:</a:t>
            </a:r>
          </a:p>
          <a:p>
            <a:pPr lvl="1"/>
            <a:r>
              <a:rPr lang="it-IT" b="1"/>
              <a:t>Usabilità</a:t>
            </a:r>
            <a:endParaRPr lang="it-IT"/>
          </a:p>
          <a:p>
            <a:pPr lvl="1"/>
            <a:r>
              <a:rPr lang="it-IT" b="1"/>
              <a:t>Prestazioni</a:t>
            </a:r>
            <a:endParaRPr lang="it-IT" b="1">
              <a:cs typeface="Calibri"/>
            </a:endParaRPr>
          </a:p>
        </p:txBody>
      </p:sp>
      <p:pic>
        <p:nvPicPr>
          <p:cNvPr id="1028" name="Picture 4" descr="ArangoDB Logos - ArangoDB">
            <a:extLst>
              <a:ext uri="{FF2B5EF4-FFF2-40B4-BE49-F238E27FC236}">
                <a16:creationId xmlns:a16="http://schemas.microsoft.com/office/drawing/2014/main" id="{ED74EC25-4974-A9EE-0147-57743F2D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268" y="3356883"/>
            <a:ext cx="1433726" cy="93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Carattere, logo, Elementi grafici, design">
            <a:extLst>
              <a:ext uri="{FF2B5EF4-FFF2-40B4-BE49-F238E27FC236}">
                <a16:creationId xmlns:a16="http://schemas.microsoft.com/office/drawing/2014/main" id="{D4BF2654-FF9C-1ACE-9B3D-5AFBBE3F2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46" y="4278503"/>
            <a:ext cx="3813191" cy="835531"/>
          </a:xfrm>
          <a:prstGeom prst="rect">
            <a:avLst/>
          </a:prstGeom>
        </p:spPr>
      </p:pic>
      <p:pic>
        <p:nvPicPr>
          <p:cNvPr id="7" name="Immagine 6" descr="Immagine che contiene Elementi grafici&#10;&#10;Descrizione generata automaticamente">
            <a:extLst>
              <a:ext uri="{FF2B5EF4-FFF2-40B4-BE49-F238E27FC236}">
                <a16:creationId xmlns:a16="http://schemas.microsoft.com/office/drawing/2014/main" id="{C531F90C-8C42-115B-EA9E-05BADE55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995" y="3515939"/>
            <a:ext cx="2042577" cy="77163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CB9671-C02E-C50C-B65E-4557A2013BF9}"/>
              </a:ext>
            </a:extLst>
          </p:cNvPr>
          <p:cNvSpPr txBox="1"/>
          <p:nvPr/>
        </p:nvSpPr>
        <p:spPr>
          <a:xfrm>
            <a:off x="838200" y="3544374"/>
            <a:ext cx="60944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400"/>
              <a:t>Soluzioni GDBMS identificate:</a:t>
            </a:r>
            <a:endParaRPr lang="it-IT" sz="2400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b="1"/>
              <a:t>Neo4j</a:t>
            </a:r>
            <a:endParaRPr lang="it-IT" sz="2400" b="1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b="1" err="1"/>
              <a:t>TigerGraph</a:t>
            </a:r>
            <a:endParaRPr lang="it-IT" sz="2400" b="1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b="1" err="1"/>
              <a:t>ArangoDB</a:t>
            </a:r>
            <a:endParaRPr lang="it-IT" sz="2400" b="1"/>
          </a:p>
        </p:txBody>
      </p:sp>
    </p:spTree>
    <p:extLst>
      <p:ext uri="{BB962C8B-B14F-4D97-AF65-F5344CB8AC3E}">
        <p14:creationId xmlns:p14="http://schemas.microsoft.com/office/powerpoint/2010/main" val="373736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7FE0C658-572E-D0ED-E079-8685FD2A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Risultati delle analisi - Prestazioni</a:t>
            </a:r>
            <a:endParaRPr lang="it-IT" sz="4800">
              <a:latin typeface="Calibri"/>
              <a:cs typeface="Calibri"/>
            </a:endParaRPr>
          </a:p>
        </p:txBody>
      </p:sp>
      <p:pic>
        <p:nvPicPr>
          <p:cNvPr id="15" name="Immagine 14" descr="Immagine che contiene linea, schermata, testo, diagramma&#10;&#10;Descrizione generata automaticamente">
            <a:extLst>
              <a:ext uri="{FF2B5EF4-FFF2-40B4-BE49-F238E27FC236}">
                <a16:creationId xmlns:a16="http://schemas.microsoft.com/office/drawing/2014/main" id="{82C9B63E-637D-10F3-A136-DF516B152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57" y="2215869"/>
            <a:ext cx="5537199" cy="3468466"/>
          </a:xfrm>
          <a:prstGeom prst="rect">
            <a:avLst/>
          </a:prstGeom>
        </p:spPr>
      </p:pic>
      <p:pic>
        <p:nvPicPr>
          <p:cNvPr id="16" name="Immagine 15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747147BE-D36B-9747-4EDE-25E238BAB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066" y="2153813"/>
            <a:ext cx="5527791" cy="35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91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E81C7-3BF7-9ECC-53D1-94E4C81A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500062"/>
            <a:ext cx="10765536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Conclusioni</a:t>
            </a:r>
            <a:endParaRPr lang="it-IT" sz="4800">
              <a:latin typeface="Calibri"/>
              <a:cs typeface="Calibri"/>
            </a:endParaRPr>
          </a:p>
        </p:txBody>
      </p:sp>
      <p:sp>
        <p:nvSpPr>
          <p:cNvPr id="3" name="Segnaposto contenuto 4">
            <a:extLst>
              <a:ext uri="{FF2B5EF4-FFF2-40B4-BE49-F238E27FC236}">
                <a16:creationId xmlns:a16="http://schemas.microsoft.com/office/drawing/2014/main" id="{554D78AE-B96B-FFDC-CCA3-6BFC7DA2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6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/>
              <a:t>Usabilità:</a:t>
            </a:r>
          </a:p>
          <a:p>
            <a:pPr lvl="1"/>
            <a:r>
              <a:rPr lang="it-IT"/>
              <a:t>Neo4j (</a:t>
            </a:r>
            <a:r>
              <a:rPr lang="it-IT" err="1"/>
              <a:t>Cypher</a:t>
            </a:r>
            <a:r>
              <a:rPr lang="it-IT"/>
              <a:t>) semplice e intuitivo</a:t>
            </a:r>
          </a:p>
          <a:p>
            <a:pPr lvl="1"/>
            <a:r>
              <a:rPr lang="it-IT" err="1"/>
              <a:t>TigerGraph</a:t>
            </a:r>
            <a:r>
              <a:rPr lang="it-IT"/>
              <a:t> (GSQL) più completo, ma adatto a programmatori esperti</a:t>
            </a:r>
          </a:p>
          <a:p>
            <a:pPr lvl="1"/>
            <a:r>
              <a:rPr lang="it-IT" err="1"/>
              <a:t>ArangoDB</a:t>
            </a:r>
            <a:r>
              <a:rPr lang="it-IT"/>
              <a:t> (AQL) documentazione dispersiva</a:t>
            </a:r>
          </a:p>
          <a:p>
            <a:pPr marL="0" indent="0">
              <a:buNone/>
            </a:pPr>
            <a:r>
              <a:rPr lang="it-IT" sz="2400"/>
              <a:t>Prestazioni:</a:t>
            </a:r>
          </a:p>
          <a:p>
            <a:pPr lvl="1"/>
            <a:r>
              <a:rPr lang="it-IT"/>
              <a:t>Neo4j è il più veloce in scrittura</a:t>
            </a:r>
          </a:p>
          <a:p>
            <a:pPr lvl="2"/>
            <a:r>
              <a:rPr lang="it-IT" sz="2400"/>
              <a:t>In media bene anche sul resto</a:t>
            </a:r>
          </a:p>
          <a:p>
            <a:pPr lvl="1"/>
            <a:r>
              <a:rPr lang="it-IT" err="1"/>
              <a:t>TigerGraph</a:t>
            </a:r>
            <a:r>
              <a:rPr lang="it-IT"/>
              <a:t> più lento in scrittura ma buono per </a:t>
            </a:r>
            <a:r>
              <a:rPr lang="it-IT" err="1"/>
              <a:t>graph</a:t>
            </a:r>
            <a:r>
              <a:rPr lang="it-IT"/>
              <a:t> </a:t>
            </a:r>
            <a:r>
              <a:rPr lang="it-IT" err="1"/>
              <a:t>traversal</a:t>
            </a:r>
            <a:r>
              <a:rPr lang="it-IT"/>
              <a:t> e task di data </a:t>
            </a:r>
            <a:r>
              <a:rPr lang="it-IT" err="1"/>
              <a:t>analytics</a:t>
            </a:r>
            <a:endParaRPr lang="it-IT"/>
          </a:p>
          <a:p>
            <a:pPr lvl="1"/>
            <a:r>
              <a:rPr lang="it-IT" err="1"/>
              <a:t>ArangoDB</a:t>
            </a:r>
            <a:r>
              <a:rPr lang="it-IT"/>
              <a:t> tempi d’esecuzione buoni ma il peggiore tra le tre</a:t>
            </a:r>
          </a:p>
          <a:p>
            <a:pPr marL="0" indent="0">
              <a:buNone/>
            </a:pP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10113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59A1A-8F98-CB44-1A6E-E41AD4456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741" y="2959100"/>
            <a:ext cx="7514517" cy="939800"/>
          </a:xfrm>
        </p:spPr>
        <p:txBody>
          <a:bodyPr>
            <a:normAutofit fontScale="90000"/>
          </a:bodyPr>
          <a:lstStyle/>
          <a:p>
            <a:r>
              <a:rPr lang="en-US" sz="6600" b="1" err="1">
                <a:latin typeface="Calibri"/>
                <a:cs typeface="Calibri"/>
              </a:rPr>
              <a:t>Grazie</a:t>
            </a:r>
            <a:r>
              <a:rPr lang="en-US" sz="6600" b="1">
                <a:latin typeface="Calibri"/>
                <a:cs typeface="Calibri"/>
              </a:rPr>
              <a:t> per </a:t>
            </a:r>
            <a:r>
              <a:rPr lang="en-US" sz="6600" b="1" err="1">
                <a:latin typeface="Calibri"/>
                <a:cs typeface="Calibri"/>
              </a:rPr>
              <a:t>l’attenzione</a:t>
            </a:r>
            <a:r>
              <a:rPr lang="en-US" sz="6600" b="1">
                <a:latin typeface="Calibri"/>
                <a:cs typeface="Calibri"/>
              </a:rPr>
              <a:t>!</a:t>
            </a:r>
            <a:endParaRPr lang="it-IT" sz="66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2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logo, Carattere, Elementi grafici, simbolo">
            <a:extLst>
              <a:ext uri="{FF2B5EF4-FFF2-40B4-BE49-F238E27FC236}">
                <a16:creationId xmlns:a16="http://schemas.microsoft.com/office/drawing/2014/main" id="{B9FA28F8-A1F1-58B1-5108-59C1FF31B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39" y="2312499"/>
            <a:ext cx="3965494" cy="2232997"/>
          </a:xfrm>
          <a:prstGeom prst="rect">
            <a:avLst/>
          </a:prstGeom>
        </p:spPr>
      </p:pic>
      <p:pic>
        <p:nvPicPr>
          <p:cNvPr id="12" name="Immagine 11" descr="Immagine che contiene Carattere, logo, Elementi grafici, testo&#10;&#10;Descrizione generata automaticamente">
            <a:extLst>
              <a:ext uri="{FF2B5EF4-FFF2-40B4-BE49-F238E27FC236}">
                <a16:creationId xmlns:a16="http://schemas.microsoft.com/office/drawing/2014/main" id="{75523CD4-AAAF-CEBA-BDAE-C03B54ECA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22" y="2600175"/>
            <a:ext cx="4302134" cy="1496336"/>
          </a:xfrm>
          <a:prstGeom prst="rect">
            <a:avLst/>
          </a:prstGeom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C1621CB-8F6B-4045-F215-B564B3A3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333" y="2995569"/>
            <a:ext cx="779289" cy="85778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sz="6600"/>
              <a:t>+</a:t>
            </a:r>
          </a:p>
          <a:p>
            <a:endParaRPr lang="it-IT"/>
          </a:p>
          <a:p>
            <a:endParaRPr lang="it-IT" b="1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A398620-265C-6D90-6EF6-980A8E96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Dataset</a:t>
            </a:r>
            <a:endParaRPr lang="it-IT"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32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E81C7-3BF7-9ECC-53D1-94E4C81A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Dataset</a:t>
            </a:r>
            <a:endParaRPr lang="it-IT" sz="4800">
              <a:latin typeface="Calibri"/>
              <a:cs typeface="Calibri"/>
            </a:endParaRPr>
          </a:p>
        </p:txBody>
      </p:sp>
      <p:pic>
        <p:nvPicPr>
          <p:cNvPr id="6" name="Immagine 5" descr="Immagine che contiene logo, Carattere, Elementi grafici, simbolo">
            <a:extLst>
              <a:ext uri="{FF2B5EF4-FFF2-40B4-BE49-F238E27FC236}">
                <a16:creationId xmlns:a16="http://schemas.microsoft.com/office/drawing/2014/main" id="{681782B6-E9C6-CB3C-0EA9-E5E306B88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67" y="1686569"/>
            <a:ext cx="3121853" cy="1743140"/>
          </a:xfrm>
          <a:prstGeom prst="rect">
            <a:avLst/>
          </a:prstGeom>
        </p:spPr>
      </p:pic>
      <p:sp>
        <p:nvSpPr>
          <p:cNvPr id="24" name="Freccia in giù 23">
            <a:extLst>
              <a:ext uri="{FF2B5EF4-FFF2-40B4-BE49-F238E27FC236}">
                <a16:creationId xmlns:a16="http://schemas.microsoft.com/office/drawing/2014/main" id="{F6ACCCFA-BF7F-9377-2AAD-8A670A92E491}"/>
              </a:ext>
            </a:extLst>
          </p:cNvPr>
          <p:cNvSpPr/>
          <p:nvPr/>
        </p:nvSpPr>
        <p:spPr>
          <a:xfrm>
            <a:off x="5799983" y="3654725"/>
            <a:ext cx="607785" cy="870857"/>
          </a:xfrm>
          <a:prstGeom prst="downArrow">
            <a:avLst/>
          </a:prstGeom>
          <a:solidFill>
            <a:srgbClr val="5085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4596445-E374-0721-C82A-B34491738D68}"/>
              </a:ext>
            </a:extLst>
          </p:cNvPr>
          <p:cNvGrpSpPr/>
          <p:nvPr/>
        </p:nvGrpSpPr>
        <p:grpSpPr>
          <a:xfrm>
            <a:off x="5118100" y="1759655"/>
            <a:ext cx="3194755" cy="1228857"/>
            <a:chOff x="5118100" y="1759655"/>
            <a:chExt cx="3194755" cy="1228857"/>
          </a:xfrm>
        </p:grpSpPr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7261EFA-401B-737F-C66F-8F14A28658E2}"/>
                </a:ext>
              </a:extLst>
            </p:cNvPr>
            <p:cNvGrpSpPr/>
            <p:nvPr/>
          </p:nvGrpSpPr>
          <p:grpSpPr>
            <a:xfrm>
              <a:off x="5118100" y="2169885"/>
              <a:ext cx="1986642" cy="818627"/>
              <a:chOff x="7937499" y="1669143"/>
              <a:chExt cx="1986642" cy="818627"/>
            </a:xfrm>
          </p:grpSpPr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A7DFE8C-5D79-37FE-C989-31E39011EBFE}"/>
                  </a:ext>
                </a:extLst>
              </p:cNvPr>
              <p:cNvSpPr txBox="1"/>
              <p:nvPr/>
            </p:nvSpPr>
            <p:spPr>
              <a:xfrm>
                <a:off x="8173356" y="1669143"/>
                <a:ext cx="1451428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3600" b="1">
                    <a:cs typeface="Calibri"/>
                  </a:rPr>
                  <a:t>3 TB</a:t>
                </a:r>
                <a:endParaRPr lang="it-IT" sz="3600" b="1"/>
              </a:p>
            </p:txBody>
          </p:sp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D56BFA8-32E8-EDC7-9ED3-52FA24E05135}"/>
                  </a:ext>
                </a:extLst>
              </p:cNvPr>
              <p:cNvSpPr txBox="1"/>
              <p:nvPr/>
            </p:nvSpPr>
            <p:spPr>
              <a:xfrm>
                <a:off x="7937499" y="2149216"/>
                <a:ext cx="1986642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1600" b="1">
                    <a:cs typeface="Calibri"/>
                  </a:rPr>
                  <a:t>Snapshot di GitHub</a:t>
                </a:r>
              </a:p>
            </p:txBody>
          </p:sp>
        </p:grpSp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B163FE78-E28E-651D-6B35-58650CF99897}"/>
                </a:ext>
              </a:extLst>
            </p:cNvPr>
            <p:cNvGrpSpPr/>
            <p:nvPr/>
          </p:nvGrpSpPr>
          <p:grpSpPr>
            <a:xfrm>
              <a:off x="6589284" y="1759655"/>
              <a:ext cx="1723571" cy="888999"/>
              <a:chOff x="6578398" y="1531055"/>
              <a:chExt cx="1723571" cy="888999"/>
            </a:xfrm>
          </p:grpSpPr>
          <p:grpSp>
            <p:nvGrpSpPr>
              <p:cNvPr id="34" name="Gruppo 33">
                <a:extLst>
                  <a:ext uri="{FF2B5EF4-FFF2-40B4-BE49-F238E27FC236}">
                    <a16:creationId xmlns:a16="http://schemas.microsoft.com/office/drawing/2014/main" id="{4833A788-E096-B40B-62CE-6A91554506BB}"/>
                  </a:ext>
                </a:extLst>
              </p:cNvPr>
              <p:cNvGrpSpPr/>
              <p:nvPr/>
            </p:nvGrpSpPr>
            <p:grpSpPr>
              <a:xfrm>
                <a:off x="6578398" y="1689393"/>
                <a:ext cx="1723571" cy="574689"/>
                <a:chOff x="8173356" y="1669143"/>
                <a:chExt cx="2521856" cy="1010327"/>
              </a:xfrm>
            </p:grpSpPr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3068C28C-7EAC-E3CC-4574-556C15E4F9AD}"/>
                    </a:ext>
                  </a:extLst>
                </p:cNvPr>
                <p:cNvSpPr txBox="1"/>
                <p:nvPr/>
              </p:nvSpPr>
              <p:spPr>
                <a:xfrm>
                  <a:off x="8173356" y="1669143"/>
                  <a:ext cx="2521856" cy="811626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it-IT" sz="2400" b="1">
                      <a:cs typeface="Calibri"/>
                    </a:rPr>
                    <a:t>2.8 M</a:t>
                  </a:r>
                </a:p>
              </p:txBody>
            </p:sp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51CA1723-03DD-75D9-79F6-0A451EB459E6}"/>
                    </a:ext>
                  </a:extLst>
                </p:cNvPr>
                <p:cNvSpPr txBox="1"/>
                <p:nvPr/>
              </p:nvSpPr>
              <p:spPr>
                <a:xfrm>
                  <a:off x="8173356" y="2192494"/>
                  <a:ext cx="2521855" cy="486976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it-IT" sz="1200" b="1">
                      <a:cs typeface="Calibri"/>
                    </a:rPr>
                    <a:t>Repository</a:t>
                  </a:r>
                </a:p>
              </p:txBody>
            </p:sp>
          </p:grpSp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AB5F2C30-674B-0B0D-391E-C445C21831C4}"/>
                  </a:ext>
                </a:extLst>
              </p:cNvPr>
              <p:cNvSpPr/>
              <p:nvPr/>
            </p:nvSpPr>
            <p:spPr>
              <a:xfrm>
                <a:off x="6977943" y="1531055"/>
                <a:ext cx="931334" cy="888999"/>
              </a:xfrm>
              <a:prstGeom prst="ellipse">
                <a:avLst/>
              </a:prstGeom>
              <a:noFill/>
              <a:ln>
                <a:solidFill>
                  <a:srgbClr val="5085E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099DDE88-7CEB-F830-E573-8384AA3C6541}"/>
              </a:ext>
            </a:extLst>
          </p:cNvPr>
          <p:cNvGrpSpPr/>
          <p:nvPr/>
        </p:nvGrpSpPr>
        <p:grpSpPr>
          <a:xfrm>
            <a:off x="5037983" y="4408447"/>
            <a:ext cx="3274872" cy="1299967"/>
            <a:chOff x="5037983" y="4408447"/>
            <a:chExt cx="3274872" cy="1299967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4FAFC7C3-7495-6C44-3349-0B616E897C29}"/>
                </a:ext>
              </a:extLst>
            </p:cNvPr>
            <p:cNvGrpSpPr/>
            <p:nvPr/>
          </p:nvGrpSpPr>
          <p:grpSpPr>
            <a:xfrm>
              <a:off x="5037983" y="4882243"/>
              <a:ext cx="2139329" cy="826171"/>
              <a:chOff x="4700525" y="5034643"/>
              <a:chExt cx="2139329" cy="826171"/>
            </a:xfrm>
          </p:grpSpPr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637D0E7-AEAA-A4EE-C2CB-878C599CEB09}"/>
                  </a:ext>
                </a:extLst>
              </p:cNvPr>
              <p:cNvSpPr txBox="1"/>
              <p:nvPr/>
            </p:nvSpPr>
            <p:spPr>
              <a:xfrm>
                <a:off x="4825998" y="5034643"/>
                <a:ext cx="2013856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3600" b="1">
                    <a:cs typeface="Calibri"/>
                  </a:rPr>
                  <a:t>25 GB</a:t>
                </a:r>
                <a:endParaRPr lang="it-IT" sz="3600" b="1"/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CF0AAC-CF1D-48DB-DABF-8C1FCD5E7D7B}"/>
                  </a:ext>
                </a:extLst>
              </p:cNvPr>
              <p:cNvSpPr txBox="1"/>
              <p:nvPr/>
            </p:nvSpPr>
            <p:spPr>
              <a:xfrm>
                <a:off x="4700525" y="5522260"/>
                <a:ext cx="213932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1600" b="1">
                    <a:cs typeface="Calibri"/>
                  </a:rPr>
                  <a:t>Sample locale</a:t>
                </a:r>
              </a:p>
            </p:txBody>
          </p:sp>
        </p:grpSp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6950CC9E-F395-34AD-3135-334BBB9321B8}"/>
                </a:ext>
              </a:extLst>
            </p:cNvPr>
            <p:cNvGrpSpPr/>
            <p:nvPr/>
          </p:nvGrpSpPr>
          <p:grpSpPr>
            <a:xfrm>
              <a:off x="6589283" y="4408447"/>
              <a:ext cx="1723572" cy="888999"/>
              <a:chOff x="6578397" y="4179847"/>
              <a:chExt cx="1723572" cy="888999"/>
            </a:xfrm>
          </p:grpSpPr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7013A0C5-3A28-E532-6DCE-7280147008AD}"/>
                  </a:ext>
                </a:extLst>
              </p:cNvPr>
              <p:cNvGrpSpPr/>
              <p:nvPr/>
            </p:nvGrpSpPr>
            <p:grpSpPr>
              <a:xfrm>
                <a:off x="6578397" y="4345015"/>
                <a:ext cx="1723572" cy="593124"/>
                <a:chOff x="8173356" y="1636734"/>
                <a:chExt cx="2521858" cy="1042736"/>
              </a:xfrm>
            </p:grpSpPr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103D31CB-BFCB-33F1-3BC5-B5502FA686FB}"/>
                    </a:ext>
                  </a:extLst>
                </p:cNvPr>
                <p:cNvSpPr txBox="1"/>
                <p:nvPr/>
              </p:nvSpPr>
              <p:spPr>
                <a:xfrm>
                  <a:off x="8173357" y="1636734"/>
                  <a:ext cx="2521857" cy="811626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it-IT" sz="2400" b="1">
                      <a:cs typeface="Calibri"/>
                    </a:rPr>
                    <a:t>2 K</a:t>
                  </a:r>
                  <a:endParaRPr lang="it-IT"/>
                </a:p>
              </p:txBody>
            </p:sp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22E2219F-83FC-8E59-10F9-C7EAD0546FF6}"/>
                    </a:ext>
                  </a:extLst>
                </p:cNvPr>
                <p:cNvSpPr txBox="1"/>
                <p:nvPr/>
              </p:nvSpPr>
              <p:spPr>
                <a:xfrm>
                  <a:off x="8173356" y="2192494"/>
                  <a:ext cx="2521855" cy="486976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it-IT" sz="1200" b="1">
                      <a:cs typeface="Calibri"/>
                    </a:rPr>
                    <a:t>Repository</a:t>
                  </a:r>
                </a:p>
              </p:txBody>
            </p:sp>
          </p:grp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51DAE34F-0A7D-D751-9276-CF3AB007B985}"/>
                  </a:ext>
                </a:extLst>
              </p:cNvPr>
              <p:cNvSpPr/>
              <p:nvPr/>
            </p:nvSpPr>
            <p:spPr>
              <a:xfrm>
                <a:off x="6971798" y="4179847"/>
                <a:ext cx="931334" cy="888999"/>
              </a:xfrm>
              <a:prstGeom prst="ellipse">
                <a:avLst/>
              </a:prstGeom>
              <a:noFill/>
              <a:ln>
                <a:solidFill>
                  <a:srgbClr val="5085E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31039A82-8C99-D7B4-B1D2-516529DA533D}"/>
              </a:ext>
            </a:extLst>
          </p:cNvPr>
          <p:cNvGrpSpPr/>
          <p:nvPr/>
        </p:nvGrpSpPr>
        <p:grpSpPr>
          <a:xfrm>
            <a:off x="4318316" y="4809258"/>
            <a:ext cx="719667" cy="976376"/>
            <a:chOff x="4360334" y="4731456"/>
            <a:chExt cx="719667" cy="976376"/>
          </a:xfrm>
        </p:grpSpPr>
        <p:pic>
          <p:nvPicPr>
            <p:cNvPr id="54" name="Immagine 53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7FB9E0B0-F304-5E94-FC86-9DFA1EB37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1543" y="4731456"/>
              <a:ext cx="718458" cy="718458"/>
            </a:xfrm>
            <a:prstGeom prst="rect">
              <a:avLst/>
            </a:prstGeom>
          </p:spPr>
        </p:pic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56567F63-7A58-4117-B738-32580E7556C7}"/>
                </a:ext>
              </a:extLst>
            </p:cNvPr>
            <p:cNvSpPr txBox="1"/>
            <p:nvPr/>
          </p:nvSpPr>
          <p:spPr>
            <a:xfrm>
              <a:off x="4360334" y="5369278"/>
              <a:ext cx="71966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600" b="1">
                  <a:cs typeface="Calibri"/>
                </a:rPr>
                <a:t>JSON</a:t>
              </a:r>
            </a:p>
          </p:txBody>
        </p:sp>
      </p:grpSp>
      <p:pic>
        <p:nvPicPr>
          <p:cNvPr id="10" name="Immagine 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65A45D9-1AE4-655C-72E6-8CE4B4990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793" y="1375742"/>
            <a:ext cx="3442740" cy="27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olo 1">
            <a:extLst>
              <a:ext uri="{FF2B5EF4-FFF2-40B4-BE49-F238E27FC236}">
                <a16:creationId xmlns:a16="http://schemas.microsoft.com/office/drawing/2014/main" id="{CFD312DD-E504-51E4-0EEC-DB7FA29B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Dataset</a:t>
            </a:r>
            <a:endParaRPr lang="it-IT" sz="4800">
              <a:latin typeface="Calibri"/>
              <a:cs typeface="Calibri"/>
            </a:endParaRP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81296B5-7193-FB55-2A82-1ED9296A1A84}"/>
              </a:ext>
            </a:extLst>
          </p:cNvPr>
          <p:cNvGrpSpPr/>
          <p:nvPr/>
        </p:nvGrpSpPr>
        <p:grpSpPr>
          <a:xfrm>
            <a:off x="1592973" y="1865032"/>
            <a:ext cx="3274872" cy="1299967"/>
            <a:chOff x="5027097" y="4179847"/>
            <a:chExt cx="3274872" cy="1299967"/>
          </a:xfrm>
        </p:grpSpPr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EDCFF763-64CA-A0DE-3EBA-ADE6F17AA17A}"/>
                </a:ext>
              </a:extLst>
            </p:cNvPr>
            <p:cNvGrpSpPr/>
            <p:nvPr/>
          </p:nvGrpSpPr>
          <p:grpSpPr>
            <a:xfrm>
              <a:off x="5027097" y="4653643"/>
              <a:ext cx="2139329" cy="826171"/>
              <a:chOff x="4700525" y="5034643"/>
              <a:chExt cx="2139329" cy="826171"/>
            </a:xfrm>
          </p:grpSpPr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848BD53-1E6B-709A-EE8C-3CD3510DC6A0}"/>
                  </a:ext>
                </a:extLst>
              </p:cNvPr>
              <p:cNvSpPr txBox="1"/>
              <p:nvPr/>
            </p:nvSpPr>
            <p:spPr>
              <a:xfrm>
                <a:off x="4825998" y="5034643"/>
                <a:ext cx="2013856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3600" b="1">
                    <a:cs typeface="Calibri"/>
                  </a:rPr>
                  <a:t>25 GB</a:t>
                </a:r>
                <a:endParaRPr lang="it-IT" sz="3600" b="1"/>
              </a:p>
            </p:txBody>
          </p: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4D28D941-F0F5-D564-20A4-BE5448C54D8D}"/>
                  </a:ext>
                </a:extLst>
              </p:cNvPr>
              <p:cNvSpPr txBox="1"/>
              <p:nvPr/>
            </p:nvSpPr>
            <p:spPr>
              <a:xfrm>
                <a:off x="4700525" y="5522260"/>
                <a:ext cx="213932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1600" b="1">
                    <a:cs typeface="Calibri"/>
                  </a:rPr>
                  <a:t>Sample locale</a:t>
                </a:r>
              </a:p>
            </p:txBody>
          </p:sp>
        </p:grpSp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D0F4E182-ABF8-F092-3DEA-18873A2D202D}"/>
                </a:ext>
              </a:extLst>
            </p:cNvPr>
            <p:cNvGrpSpPr/>
            <p:nvPr/>
          </p:nvGrpSpPr>
          <p:grpSpPr>
            <a:xfrm>
              <a:off x="6578398" y="4179847"/>
              <a:ext cx="1723571" cy="888999"/>
              <a:chOff x="6578398" y="4179847"/>
              <a:chExt cx="1723571" cy="888999"/>
            </a:xfrm>
          </p:grpSpPr>
          <p:grpSp>
            <p:nvGrpSpPr>
              <p:cNvPr id="50" name="Gruppo 49">
                <a:extLst>
                  <a:ext uri="{FF2B5EF4-FFF2-40B4-BE49-F238E27FC236}">
                    <a16:creationId xmlns:a16="http://schemas.microsoft.com/office/drawing/2014/main" id="{F3894D9C-94D9-23F9-369F-F0186CC1B717}"/>
                  </a:ext>
                </a:extLst>
              </p:cNvPr>
              <p:cNvGrpSpPr/>
              <p:nvPr/>
            </p:nvGrpSpPr>
            <p:grpSpPr>
              <a:xfrm>
                <a:off x="6578398" y="4345015"/>
                <a:ext cx="1723571" cy="593124"/>
                <a:chOff x="8173356" y="1636734"/>
                <a:chExt cx="2521856" cy="1042736"/>
              </a:xfrm>
            </p:grpSpPr>
            <p:sp>
              <p:nvSpPr>
                <p:cNvPr id="52" name="CasellaDiTesto 51">
                  <a:extLst>
                    <a:ext uri="{FF2B5EF4-FFF2-40B4-BE49-F238E27FC236}">
                      <a16:creationId xmlns:a16="http://schemas.microsoft.com/office/drawing/2014/main" id="{D6C2BF9F-51E9-B503-2CE3-B366FF2FB4CD}"/>
                    </a:ext>
                  </a:extLst>
                </p:cNvPr>
                <p:cNvSpPr txBox="1"/>
                <p:nvPr/>
              </p:nvSpPr>
              <p:spPr>
                <a:xfrm>
                  <a:off x="8173356" y="1636734"/>
                  <a:ext cx="2521856" cy="811626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it-IT" sz="2400" b="1">
                      <a:cs typeface="Calibri"/>
                    </a:rPr>
                    <a:t>2 K</a:t>
                  </a:r>
                  <a:endParaRPr lang="it-IT"/>
                </a:p>
              </p:txBody>
            </p:sp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1FB5B82-1C25-C065-781C-A35E88A107E4}"/>
                    </a:ext>
                  </a:extLst>
                </p:cNvPr>
                <p:cNvSpPr txBox="1"/>
                <p:nvPr/>
              </p:nvSpPr>
              <p:spPr>
                <a:xfrm>
                  <a:off x="8173356" y="2192494"/>
                  <a:ext cx="2521855" cy="486976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it-IT" sz="1200" b="1">
                      <a:cs typeface="Calibri"/>
                    </a:rPr>
                    <a:t>Repository</a:t>
                  </a:r>
                </a:p>
              </p:txBody>
            </p:sp>
          </p:grpSp>
          <p:sp>
            <p:nvSpPr>
              <p:cNvPr id="51" name="Ovale 50">
                <a:extLst>
                  <a:ext uri="{FF2B5EF4-FFF2-40B4-BE49-F238E27FC236}">
                    <a16:creationId xmlns:a16="http://schemas.microsoft.com/office/drawing/2014/main" id="{C7ADDFD1-8202-D62B-031B-F3E6C9ECE29B}"/>
                  </a:ext>
                </a:extLst>
              </p:cNvPr>
              <p:cNvSpPr/>
              <p:nvPr/>
            </p:nvSpPr>
            <p:spPr>
              <a:xfrm>
                <a:off x="6971798" y="4179847"/>
                <a:ext cx="931334" cy="888999"/>
              </a:xfrm>
              <a:prstGeom prst="ellipse">
                <a:avLst/>
              </a:prstGeom>
              <a:noFill/>
              <a:ln>
                <a:solidFill>
                  <a:srgbClr val="5085E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pic>
        <p:nvPicPr>
          <p:cNvPr id="57" name="Immagine 56" descr="Immagine che contiene Carattere, logo, Elementi grafici, testo&#10;&#10;Descrizione generata automaticamente">
            <a:extLst>
              <a:ext uri="{FF2B5EF4-FFF2-40B4-BE49-F238E27FC236}">
                <a16:creationId xmlns:a16="http://schemas.microsoft.com/office/drawing/2014/main" id="{12465803-8D79-4071-1C6A-1274D1023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46" y="1936787"/>
            <a:ext cx="3764252" cy="1299113"/>
          </a:xfrm>
          <a:prstGeom prst="rect">
            <a:avLst/>
          </a:prstGeom>
        </p:spPr>
      </p:pic>
      <p:sp>
        <p:nvSpPr>
          <p:cNvPr id="83" name="Segnaposto contenuto 2">
            <a:extLst>
              <a:ext uri="{FF2B5EF4-FFF2-40B4-BE49-F238E27FC236}">
                <a16:creationId xmlns:a16="http://schemas.microsoft.com/office/drawing/2014/main" id="{D45E4504-1890-315E-4949-CA2717CB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333" y="2156487"/>
            <a:ext cx="779289" cy="85778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sz="6600"/>
              <a:t>+</a:t>
            </a:r>
          </a:p>
          <a:p>
            <a:endParaRPr lang="it-IT"/>
          </a:p>
          <a:p>
            <a:endParaRPr lang="it-IT" b="1"/>
          </a:p>
        </p:txBody>
      </p:sp>
      <p:sp>
        <p:nvSpPr>
          <p:cNvPr id="121" name="Freccia in giù 120">
            <a:extLst>
              <a:ext uri="{FF2B5EF4-FFF2-40B4-BE49-F238E27FC236}">
                <a16:creationId xmlns:a16="http://schemas.microsoft.com/office/drawing/2014/main" id="{1DBB0C43-73A8-16B9-C91D-FC873F05E26B}"/>
              </a:ext>
            </a:extLst>
          </p:cNvPr>
          <p:cNvSpPr/>
          <p:nvPr/>
        </p:nvSpPr>
        <p:spPr>
          <a:xfrm>
            <a:off x="5799983" y="3654725"/>
            <a:ext cx="607785" cy="870857"/>
          </a:xfrm>
          <a:prstGeom prst="downArrow">
            <a:avLst/>
          </a:prstGeom>
          <a:solidFill>
            <a:srgbClr val="5085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AF012C6-7AE5-ABE8-CD0D-205499FB8648}"/>
              </a:ext>
            </a:extLst>
          </p:cNvPr>
          <p:cNvGrpSpPr/>
          <p:nvPr/>
        </p:nvGrpSpPr>
        <p:grpSpPr>
          <a:xfrm>
            <a:off x="3595512" y="4408447"/>
            <a:ext cx="4717343" cy="1376996"/>
            <a:chOff x="3595512" y="4408447"/>
            <a:chExt cx="4717343" cy="1376996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AC1878C5-7EE2-A6F7-F1CF-6E0C549A4788}"/>
                </a:ext>
              </a:extLst>
            </p:cNvPr>
            <p:cNvGrpSpPr/>
            <p:nvPr/>
          </p:nvGrpSpPr>
          <p:grpSpPr>
            <a:xfrm>
              <a:off x="5037983" y="4408447"/>
              <a:ext cx="3274872" cy="1299967"/>
              <a:chOff x="5037983" y="4408447"/>
              <a:chExt cx="3274872" cy="1299967"/>
            </a:xfrm>
          </p:grpSpPr>
          <p:grpSp>
            <p:nvGrpSpPr>
              <p:cNvPr id="115" name="Gruppo 114">
                <a:extLst>
                  <a:ext uri="{FF2B5EF4-FFF2-40B4-BE49-F238E27FC236}">
                    <a16:creationId xmlns:a16="http://schemas.microsoft.com/office/drawing/2014/main" id="{55FDE99B-D0A7-3098-C13A-349EE1D6E5E6}"/>
                  </a:ext>
                </a:extLst>
              </p:cNvPr>
              <p:cNvGrpSpPr/>
              <p:nvPr/>
            </p:nvGrpSpPr>
            <p:grpSpPr>
              <a:xfrm>
                <a:off x="6589284" y="4408447"/>
                <a:ext cx="1723571" cy="888999"/>
                <a:chOff x="6578398" y="4179847"/>
                <a:chExt cx="1723571" cy="888999"/>
              </a:xfrm>
            </p:grpSpPr>
            <p:grpSp>
              <p:nvGrpSpPr>
                <p:cNvPr id="111" name="Gruppo 110">
                  <a:extLst>
                    <a:ext uri="{FF2B5EF4-FFF2-40B4-BE49-F238E27FC236}">
                      <a16:creationId xmlns:a16="http://schemas.microsoft.com/office/drawing/2014/main" id="{5E5ED5F3-1C1F-04F0-6B5E-405439D22F41}"/>
                    </a:ext>
                  </a:extLst>
                </p:cNvPr>
                <p:cNvGrpSpPr/>
                <p:nvPr/>
              </p:nvGrpSpPr>
              <p:grpSpPr>
                <a:xfrm>
                  <a:off x="6578398" y="4345015"/>
                  <a:ext cx="1723571" cy="593124"/>
                  <a:chOff x="8173356" y="1636734"/>
                  <a:chExt cx="2521856" cy="1042736"/>
                </a:xfrm>
              </p:grpSpPr>
              <p:sp>
                <p:nvSpPr>
                  <p:cNvPr id="113" name="CasellaDiTesto 112">
                    <a:extLst>
                      <a:ext uri="{FF2B5EF4-FFF2-40B4-BE49-F238E27FC236}">
                        <a16:creationId xmlns:a16="http://schemas.microsoft.com/office/drawing/2014/main" id="{E16A6BC9-9CB6-E3BB-029D-91D7EC75D3CE}"/>
                      </a:ext>
                    </a:extLst>
                  </p:cNvPr>
                  <p:cNvSpPr txBox="1"/>
                  <p:nvPr/>
                </p:nvSpPr>
                <p:spPr>
                  <a:xfrm>
                    <a:off x="8173356" y="1636734"/>
                    <a:ext cx="2521856" cy="811626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it-IT" sz="2400" b="1">
                        <a:cs typeface="Calibri"/>
                      </a:rPr>
                      <a:t>2 K</a:t>
                    </a:r>
                    <a:endParaRPr lang="it-IT"/>
                  </a:p>
                </p:txBody>
              </p:sp>
              <p:sp>
                <p:nvSpPr>
                  <p:cNvPr id="114" name="CasellaDiTesto 113">
                    <a:extLst>
                      <a:ext uri="{FF2B5EF4-FFF2-40B4-BE49-F238E27FC236}">
                        <a16:creationId xmlns:a16="http://schemas.microsoft.com/office/drawing/2014/main" id="{0DBA1405-6095-67FB-0F9F-4EC3646457CC}"/>
                      </a:ext>
                    </a:extLst>
                  </p:cNvPr>
                  <p:cNvSpPr txBox="1"/>
                  <p:nvPr/>
                </p:nvSpPr>
                <p:spPr>
                  <a:xfrm>
                    <a:off x="8173356" y="2192494"/>
                    <a:ext cx="2521855" cy="486976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it-IT" sz="1200" b="1">
                        <a:cs typeface="Calibri"/>
                      </a:rPr>
                      <a:t>Repository</a:t>
                    </a:r>
                  </a:p>
                </p:txBody>
              </p:sp>
            </p:grpSp>
            <p:sp>
              <p:nvSpPr>
                <p:cNvPr id="112" name="Ovale 111">
                  <a:extLst>
                    <a:ext uri="{FF2B5EF4-FFF2-40B4-BE49-F238E27FC236}">
                      <a16:creationId xmlns:a16="http://schemas.microsoft.com/office/drawing/2014/main" id="{5D92AE89-F2E6-5BB3-0FC1-1CA339118BCD}"/>
                    </a:ext>
                  </a:extLst>
                </p:cNvPr>
                <p:cNvSpPr/>
                <p:nvPr/>
              </p:nvSpPr>
              <p:spPr>
                <a:xfrm>
                  <a:off x="6971798" y="4179847"/>
                  <a:ext cx="931334" cy="888999"/>
                </a:xfrm>
                <a:prstGeom prst="ellipse">
                  <a:avLst/>
                </a:prstGeom>
                <a:noFill/>
                <a:ln>
                  <a:solidFill>
                    <a:srgbClr val="5085E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117" name="CasellaDiTesto 116">
                <a:extLst>
                  <a:ext uri="{FF2B5EF4-FFF2-40B4-BE49-F238E27FC236}">
                    <a16:creationId xmlns:a16="http://schemas.microsoft.com/office/drawing/2014/main" id="{138819CD-F8FE-59D1-3681-4C65FD2FFF3F}"/>
                  </a:ext>
                </a:extLst>
              </p:cNvPr>
              <p:cNvSpPr txBox="1"/>
              <p:nvPr/>
            </p:nvSpPr>
            <p:spPr>
              <a:xfrm>
                <a:off x="5163456" y="4882243"/>
                <a:ext cx="2013856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3600" b="1">
                    <a:cs typeface="Calibri"/>
                  </a:rPr>
                  <a:t>26 GB</a:t>
                </a:r>
                <a:endParaRPr lang="it-IT" sz="3600" b="1"/>
              </a:p>
            </p:txBody>
          </p:sp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49A64070-7EFD-04BC-9882-D4E1831B4A1F}"/>
                  </a:ext>
                </a:extLst>
              </p:cNvPr>
              <p:cNvSpPr txBox="1"/>
              <p:nvPr/>
            </p:nvSpPr>
            <p:spPr>
              <a:xfrm>
                <a:off x="5037983" y="5369860"/>
                <a:ext cx="213932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1600" b="1">
                    <a:cs typeface="Calibri"/>
                  </a:rPr>
                  <a:t>Sample locale</a:t>
                </a:r>
              </a:p>
            </p:txBody>
          </p:sp>
        </p:grpSp>
        <p:grpSp>
          <p:nvGrpSpPr>
            <p:cNvPr id="125" name="Gruppo 124">
              <a:extLst>
                <a:ext uri="{FF2B5EF4-FFF2-40B4-BE49-F238E27FC236}">
                  <a16:creationId xmlns:a16="http://schemas.microsoft.com/office/drawing/2014/main" id="{74183D44-F82E-17B9-2414-0F88680C666C}"/>
                </a:ext>
              </a:extLst>
            </p:cNvPr>
            <p:cNvGrpSpPr/>
            <p:nvPr/>
          </p:nvGrpSpPr>
          <p:grpSpPr>
            <a:xfrm>
              <a:off x="4318001" y="4809067"/>
              <a:ext cx="719667" cy="976376"/>
              <a:chOff x="4360334" y="4731456"/>
              <a:chExt cx="719667" cy="976376"/>
            </a:xfrm>
          </p:grpSpPr>
          <p:pic>
            <p:nvPicPr>
              <p:cNvPr id="123" name="Immagine 122" descr="Immagine che contiene nero, oscurità&#10;&#10;Descrizione generata automaticamente">
                <a:extLst>
                  <a:ext uri="{FF2B5EF4-FFF2-40B4-BE49-F238E27FC236}">
                    <a16:creationId xmlns:a16="http://schemas.microsoft.com/office/drawing/2014/main" id="{F2E2A0B4-60EE-E539-ED0D-8B0DA3F50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1543" y="4731456"/>
                <a:ext cx="718458" cy="718458"/>
              </a:xfrm>
              <a:prstGeom prst="rect">
                <a:avLst/>
              </a:prstGeom>
            </p:spPr>
          </p:pic>
          <p:sp>
            <p:nvSpPr>
              <p:cNvPr id="124" name="CasellaDiTesto 123">
                <a:extLst>
                  <a:ext uri="{FF2B5EF4-FFF2-40B4-BE49-F238E27FC236}">
                    <a16:creationId xmlns:a16="http://schemas.microsoft.com/office/drawing/2014/main" id="{DD2FBBE0-A87C-DD8C-6FC0-6313571C509B}"/>
                  </a:ext>
                </a:extLst>
              </p:cNvPr>
              <p:cNvSpPr txBox="1"/>
              <p:nvPr/>
            </p:nvSpPr>
            <p:spPr>
              <a:xfrm>
                <a:off x="4360334" y="5369278"/>
                <a:ext cx="719665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1600" b="1">
                    <a:cs typeface="Calibri"/>
                  </a:rPr>
                  <a:t>CSV</a:t>
                </a:r>
              </a:p>
            </p:txBody>
          </p:sp>
        </p:grpSp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33F5F1FB-68EF-823F-0E78-2B212B2B1916}"/>
                </a:ext>
              </a:extLst>
            </p:cNvPr>
            <p:cNvGrpSpPr/>
            <p:nvPr/>
          </p:nvGrpSpPr>
          <p:grpSpPr>
            <a:xfrm>
              <a:off x="3595512" y="4806245"/>
              <a:ext cx="719667" cy="976376"/>
              <a:chOff x="4360334" y="4731456"/>
              <a:chExt cx="719667" cy="976376"/>
            </a:xfrm>
          </p:grpSpPr>
          <p:pic>
            <p:nvPicPr>
              <p:cNvPr id="127" name="Immagine 126" descr="Immagine che contiene nero, oscurità&#10;&#10;Descrizione generata automaticamente">
                <a:extLst>
                  <a:ext uri="{FF2B5EF4-FFF2-40B4-BE49-F238E27FC236}">
                    <a16:creationId xmlns:a16="http://schemas.microsoft.com/office/drawing/2014/main" id="{1BF27CBB-4C16-A9CD-6F24-F8797AD101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1543" y="4731456"/>
                <a:ext cx="718458" cy="718458"/>
              </a:xfrm>
              <a:prstGeom prst="rect">
                <a:avLst/>
              </a:prstGeom>
            </p:spPr>
          </p:pic>
          <p:sp>
            <p:nvSpPr>
              <p:cNvPr id="128" name="CasellaDiTesto 127">
                <a:extLst>
                  <a:ext uri="{FF2B5EF4-FFF2-40B4-BE49-F238E27FC236}">
                    <a16:creationId xmlns:a16="http://schemas.microsoft.com/office/drawing/2014/main" id="{9B769FE9-A650-C97E-EA27-75F87097D030}"/>
                  </a:ext>
                </a:extLst>
              </p:cNvPr>
              <p:cNvSpPr txBox="1"/>
              <p:nvPr/>
            </p:nvSpPr>
            <p:spPr>
              <a:xfrm>
                <a:off x="4360334" y="5369278"/>
                <a:ext cx="719665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1600" b="1">
                    <a:cs typeface="Calibri"/>
                  </a:rPr>
                  <a:t>JSON</a:t>
                </a:r>
              </a:p>
            </p:txBody>
          </p:sp>
        </p:grpSp>
      </p:grpSp>
      <p:pic>
        <p:nvPicPr>
          <p:cNvPr id="2" name="Immagine 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C65F52F-4F7B-74F0-567E-6F8779920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650" y="3255621"/>
            <a:ext cx="1447800" cy="16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E81C7-3BF7-9ECC-53D1-94E4C81A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Grafo</a:t>
            </a:r>
            <a:endParaRPr lang="it-IT" sz="4800">
              <a:latin typeface="Calibri"/>
              <a:cs typeface="Calibri"/>
            </a:endParaRPr>
          </a:p>
        </p:txBody>
      </p:sp>
      <p:pic>
        <p:nvPicPr>
          <p:cNvPr id="6" name="Immagine 5" descr="Immagine che contiene testo, schermata, cerchio, design&#10;&#10;Descrizione generata automaticamente">
            <a:extLst>
              <a:ext uri="{FF2B5EF4-FFF2-40B4-BE49-F238E27FC236}">
                <a16:creationId xmlns:a16="http://schemas.microsoft.com/office/drawing/2014/main" id="{3D1D4EF5-3507-7320-E5F6-6DF20FB80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98" y="3427466"/>
            <a:ext cx="8824106" cy="2873774"/>
          </a:xfrm>
          <a:prstGeom prst="rect">
            <a:avLst/>
          </a:prstGeom>
        </p:spPr>
      </p:pic>
      <p:pic>
        <p:nvPicPr>
          <p:cNvPr id="18" name="Immagine 17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3FFA76F5-A5E4-FAA6-5315-A101FFCDA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8032"/>
            <a:ext cx="4413250" cy="2598337"/>
          </a:xfrm>
          <a:prstGeom prst="rect">
            <a:avLst/>
          </a:prstGeom>
        </p:spPr>
      </p:pic>
      <p:sp>
        <p:nvSpPr>
          <p:cNvPr id="5" name="Segno di moltiplicazione 4">
            <a:extLst>
              <a:ext uri="{FF2B5EF4-FFF2-40B4-BE49-F238E27FC236}">
                <a16:creationId xmlns:a16="http://schemas.microsoft.com/office/drawing/2014/main" id="{D4726257-5C5A-80E3-03FF-D4585799E897}"/>
              </a:ext>
            </a:extLst>
          </p:cNvPr>
          <p:cNvSpPr/>
          <p:nvPr/>
        </p:nvSpPr>
        <p:spPr>
          <a:xfrm>
            <a:off x="3229130" y="1948720"/>
            <a:ext cx="749508" cy="78698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o di moltiplicazione 6">
            <a:extLst>
              <a:ext uri="{FF2B5EF4-FFF2-40B4-BE49-F238E27FC236}">
                <a16:creationId xmlns:a16="http://schemas.microsoft.com/office/drawing/2014/main" id="{A702A002-B456-3A6B-92C1-2BD00138611A}"/>
              </a:ext>
            </a:extLst>
          </p:cNvPr>
          <p:cNvSpPr/>
          <p:nvPr/>
        </p:nvSpPr>
        <p:spPr>
          <a:xfrm>
            <a:off x="2086128" y="1979948"/>
            <a:ext cx="749508" cy="78698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3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E81C7-3BF7-9ECC-53D1-94E4C81A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Architettura</a:t>
            </a:r>
            <a:endParaRPr lang="it-IT" sz="4800">
              <a:latin typeface="Calibri"/>
              <a:cs typeface="Calibri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A25174-BE1B-855B-1F8F-E3364AF26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58" y="1211840"/>
            <a:ext cx="10358296" cy="532425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1911AD-4ABC-3CE2-1915-0002FBED292E}"/>
              </a:ext>
            </a:extLst>
          </p:cNvPr>
          <p:cNvSpPr txBox="1"/>
          <p:nvPr/>
        </p:nvSpPr>
        <p:spPr>
          <a:xfrm>
            <a:off x="913151" y="1210019"/>
            <a:ext cx="1755647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200"/>
              <a:t>Ad-hoc per il confronto delle soluzioni GDBMS.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E2C966C-6510-4C41-29C8-C01D353BC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27" y="5980176"/>
            <a:ext cx="725962" cy="482765"/>
          </a:xfrm>
          <a:prstGeom prst="rect">
            <a:avLst/>
          </a:prstGeom>
        </p:spPr>
      </p:pic>
      <p:pic>
        <p:nvPicPr>
          <p:cNvPr id="16" name="Immagine 15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5B717D23-03EB-EB40-3C7F-DEE3F6DE5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876" y="5872198"/>
            <a:ext cx="931040" cy="899159"/>
          </a:xfrm>
          <a:prstGeom prst="rect">
            <a:avLst/>
          </a:prstGeom>
        </p:spPr>
      </p:pic>
      <p:pic>
        <p:nvPicPr>
          <p:cNvPr id="18" name="Immagine 17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4C99BD31-6E4E-9E75-FA21-ED3C87E92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95" y="1809096"/>
            <a:ext cx="967374" cy="3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E81C7-3BF7-9ECC-53D1-94E4C81A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Struttura del sistema</a:t>
            </a:r>
          </a:p>
        </p:txBody>
      </p:sp>
      <p:pic>
        <p:nvPicPr>
          <p:cNvPr id="4" name="Segnaposto contenuto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C78E6EB-D059-41EA-A864-BD65B502D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69" y="1685612"/>
            <a:ext cx="6842613" cy="4578997"/>
          </a:xfrm>
        </p:spPr>
      </p:pic>
      <p:pic>
        <p:nvPicPr>
          <p:cNvPr id="5" name="Immagine 4" descr="Immagine che contiene Elementi grafici, grafica, testo, clipart">
            <a:extLst>
              <a:ext uri="{FF2B5EF4-FFF2-40B4-BE49-F238E27FC236}">
                <a16:creationId xmlns:a16="http://schemas.microsoft.com/office/drawing/2014/main" id="{A6085F27-20E9-EFD8-017B-9FB71AE1E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1810832" cy="10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A8A0762-5558-55BE-AA72-C2DBAE76252B}"/>
              </a:ext>
            </a:extLst>
          </p:cNvPr>
          <p:cNvSpPr txBox="1">
            <a:spLocks/>
          </p:cNvSpPr>
          <p:nvPr/>
        </p:nvSpPr>
        <p:spPr>
          <a:xfrm>
            <a:off x="838200" y="1696460"/>
            <a:ext cx="4849768" cy="3921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>
                <a:cs typeface="Calibri"/>
              </a:rPr>
              <a:t>Caratteristiche</a:t>
            </a:r>
            <a:r>
              <a:rPr lang="it-IT" sz="2400">
                <a:cs typeface="Calibri"/>
              </a:rPr>
              <a:t>:</a:t>
            </a:r>
            <a:endParaRPr lang="it-IT" sz="2400"/>
          </a:p>
          <a:p>
            <a:pPr marL="285750" indent="-285750">
              <a:buFont typeface="Arial"/>
              <a:buChar char="•"/>
            </a:pPr>
            <a:r>
              <a:rPr lang="it-IT" sz="2400" b="1"/>
              <a:t>Scale-Out</a:t>
            </a:r>
            <a:r>
              <a:rPr lang="it-IT" sz="2400"/>
              <a:t>:</a:t>
            </a:r>
            <a:r>
              <a:rPr lang="it-IT" sz="2400" b="1"/>
              <a:t> </a:t>
            </a:r>
            <a:r>
              <a:rPr lang="it-IT" sz="2400"/>
              <a:t>possibilità di aumentare il numero di </a:t>
            </a:r>
            <a:r>
              <a:rPr lang="it-IT" sz="2400" b="1"/>
              <a:t>Spark Worker</a:t>
            </a:r>
            <a:r>
              <a:rPr lang="it-IT" sz="2400"/>
              <a:t> e il numero dei </a:t>
            </a:r>
            <a:r>
              <a:rPr lang="it-IT" sz="2400" b="1"/>
              <a:t>Data </a:t>
            </a:r>
            <a:r>
              <a:rPr lang="it-IT" sz="2400" b="1" err="1"/>
              <a:t>Node</a:t>
            </a:r>
            <a:endParaRPr lang="it-IT" sz="2400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2400" b="1">
                <a:cs typeface="Calibri"/>
              </a:rPr>
              <a:t>Fault </a:t>
            </a:r>
            <a:r>
              <a:rPr lang="it-IT" sz="2400" b="1" err="1">
                <a:cs typeface="Calibri"/>
              </a:rPr>
              <a:t>Tolerance</a:t>
            </a:r>
            <a:r>
              <a:rPr lang="it-IT" sz="2400">
                <a:cs typeface="Calibri"/>
              </a:rPr>
              <a:t>: possibilità di replicare lo </a:t>
            </a:r>
            <a:r>
              <a:rPr lang="it-IT" sz="2400" b="1">
                <a:cs typeface="Calibri"/>
              </a:rPr>
              <a:t>Spark Master</a:t>
            </a:r>
            <a:r>
              <a:rPr lang="it-IT" sz="2400">
                <a:cs typeface="Calibri"/>
              </a:rPr>
              <a:t> e il </a:t>
            </a:r>
            <a:r>
              <a:rPr lang="it-IT" sz="2400" b="1">
                <a:cs typeface="Calibri"/>
              </a:rPr>
              <a:t>Name </a:t>
            </a:r>
            <a:r>
              <a:rPr lang="it-IT" sz="2400" b="1" err="1">
                <a:cs typeface="Calibri"/>
              </a:rPr>
              <a:t>Node</a:t>
            </a:r>
            <a:endParaRPr lang="it-IT" sz="2400" b="1">
              <a:cs typeface="Calibri"/>
            </a:endParaRPr>
          </a:p>
          <a:p>
            <a:pPr lvl="1"/>
            <a:endParaRPr lang="it-IT" sz="2400">
              <a:cs typeface="Calibri"/>
            </a:endParaRPr>
          </a:p>
          <a:p>
            <a:endParaRPr lang="it-IT" sz="2400" b="1">
              <a:cs typeface="Calibri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E3ED4A29-6A6E-5291-5B27-F23770D0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>
                <a:latin typeface="Calibri"/>
                <a:cs typeface="Calibri"/>
              </a:rPr>
              <a:t>Struttura del sistema</a:t>
            </a:r>
          </a:p>
        </p:txBody>
      </p:sp>
      <p:pic>
        <p:nvPicPr>
          <p:cNvPr id="8" name="Segnaposto contenuto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419EFE0-F635-8B94-56AD-329BC780F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76" y="1724121"/>
            <a:ext cx="5082228" cy="3405271"/>
          </a:xfrm>
        </p:spPr>
      </p:pic>
    </p:spTree>
    <p:extLst>
      <p:ext uri="{BB962C8B-B14F-4D97-AF65-F5344CB8AC3E}">
        <p14:creationId xmlns:p14="http://schemas.microsoft.com/office/powerpoint/2010/main" val="586236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Widescreen</PresentationFormat>
  <Paragraphs>205</Paragraphs>
  <Slides>22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Tema di Office</vt:lpstr>
      <vt:lpstr>Comparison of GDBMSs for data analysis on GitHub commit data Corso Big Data: Presentazione secondo progetto</vt:lpstr>
      <vt:lpstr>Obiettivo</vt:lpstr>
      <vt:lpstr>Dataset</vt:lpstr>
      <vt:lpstr>Dataset</vt:lpstr>
      <vt:lpstr>Dataset</vt:lpstr>
      <vt:lpstr>Grafo</vt:lpstr>
      <vt:lpstr>Architettura</vt:lpstr>
      <vt:lpstr>Struttura del sistema</vt:lpstr>
      <vt:lpstr>Struttura del sistema</vt:lpstr>
      <vt:lpstr>Metodologia dei test effettuati</vt:lpstr>
      <vt:lpstr>Scenario 1</vt:lpstr>
      <vt:lpstr>Scenario 2</vt:lpstr>
      <vt:lpstr>Scenario 3</vt:lpstr>
      <vt:lpstr>Scenario 4</vt:lpstr>
      <vt:lpstr>Scenario 5</vt:lpstr>
      <vt:lpstr>Risultati delle analisi - Usabilità</vt:lpstr>
      <vt:lpstr>Risultati delle analisi - Usabilità</vt:lpstr>
      <vt:lpstr>Risultati delle analisi - Prestazioni</vt:lpstr>
      <vt:lpstr>Risultati delle analisi - Prestazioni</vt:lpstr>
      <vt:lpstr>Risultati delle analisi - Prestazioni</vt:lpstr>
      <vt:lpstr>Conclusioni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Diameter in the Streaming and Sliding-Window Models Presentazione paper ABD</dc:title>
  <dc:creator>Francesco Stefanelli</dc:creator>
  <cp:lastModifiedBy>FRANCESCO STEFANELLI</cp:lastModifiedBy>
  <cp:revision>2</cp:revision>
  <dcterms:created xsi:type="dcterms:W3CDTF">2023-07-04T09:08:17Z</dcterms:created>
  <dcterms:modified xsi:type="dcterms:W3CDTF">2023-09-22T09:20:29Z</dcterms:modified>
</cp:coreProperties>
</file>