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75" r:id="rId18"/>
    <p:sldId id="269" r:id="rId19"/>
    <p:sldId id="270" r:id="rId20"/>
    <p:sldId id="271" r:id="rId21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eu Lim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895B1D-1957-4828-8729-D4669FFE2EEB}">
  <a:tblStyle styleId="{5E895B1D-1957-4828-8729-D4669FFE2EEB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Precisa atualizar assim que o vídeo estiver pronto.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‹#›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62245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19230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09742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07813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92873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62761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88114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27850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70377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58010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03274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0455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60486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3105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0369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714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79610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45012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9492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23188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6978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6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1270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lvl="1" indent="1587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lvl="2" indent="1905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1651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lvl="4" indent="1651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1651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1651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1651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1651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5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4" y="190498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1270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lvl="1" indent="1587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lvl="2" indent="1905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1651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lvl="4" indent="1651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1651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1651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1651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1651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1270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lvl="1" indent="1587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lvl="2" indent="1905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1651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lvl="4" indent="1651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1651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1651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1651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1651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2" cy="3951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lvl="1" indent="158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lvl="3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0B7NpUaUd6RsBR0lkZlFDUnFnbWc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1" i="0" u="none" strike="noStrike" cap="none">
                <a:latin typeface="Calibri"/>
                <a:ea typeface="Calibri"/>
                <a:cs typeface="Calibri"/>
                <a:sym typeface="Calibri"/>
              </a:rPr>
              <a:t>Apresentação da Sprint </a:t>
            </a:r>
            <a:r>
              <a:rPr lang="pt-BR" sz="4400" b="1"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9" name="Shape 89"/>
          <p:cNvSpPr/>
          <p:nvPr/>
        </p:nvSpPr>
        <p:spPr>
          <a:xfrm>
            <a:off x="0" y="4077071"/>
            <a:ext cx="8460431" cy="79208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lang="pt-BR" sz="3200" b="1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Time Scrum </a:t>
            </a:r>
            <a:r>
              <a:rPr lang="pt-BR" sz="32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r>
          </a:p>
        </p:txBody>
      </p:sp>
      <p:sp>
        <p:nvSpPr>
          <p:cNvPr id="90" name="Shape 90"/>
          <p:cNvSpPr/>
          <p:nvPr/>
        </p:nvSpPr>
        <p:spPr>
          <a:xfrm>
            <a:off x="0" y="5114148"/>
            <a:ext cx="35640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Prof. Dr. Adilson Marques da Cunha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Prof. Dr. Luiz Alberto Vieira Dias</a:t>
            </a:r>
            <a:br>
              <a:rPr lang="pt-BR" sz="1800" b="0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endParaRPr lang="pt-BR"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155575" y="84138"/>
            <a:ext cx="304798" cy="3047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5581644" y="5114183"/>
            <a:ext cx="34920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CE-240/CE-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245</a:t>
            </a:r>
            <a:r>
              <a:rPr lang="pt-BR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/CE-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229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São José dos Campos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Maio</a:t>
            </a:r>
            <a:r>
              <a:rPr lang="pt-BR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 de 201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5458" y="4996275"/>
            <a:ext cx="2725500" cy="10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1</a:t>
            </a:fld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pt-BR"/>
              <a:t>6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0" y="188640"/>
            <a:ext cx="8676600" cy="1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lang="pt-BR" sz="34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Modelo Entidade-Relacionamento</a:t>
            </a:r>
          </a:p>
        </p:txBody>
      </p:sp>
      <p:sp>
        <p:nvSpPr>
          <p:cNvPr id="168" name="Shape 168"/>
          <p:cNvSpPr/>
          <p:nvPr/>
        </p:nvSpPr>
        <p:spPr>
          <a:xfrm>
            <a:off x="8532439" y="6093296"/>
            <a:ext cx="539700" cy="504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10</a:t>
            </a:fld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pt-BR"/>
              <a:t>6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0" y="188640"/>
            <a:ext cx="8676600" cy="1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lang="pt-BR" sz="3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Commit no GitHub</a:t>
            </a:r>
          </a:p>
        </p:txBody>
      </p:sp>
      <p:sp>
        <p:nvSpPr>
          <p:cNvPr id="175" name="Shape 175"/>
          <p:cNvSpPr/>
          <p:nvPr/>
        </p:nvSpPr>
        <p:spPr>
          <a:xfrm>
            <a:off x="8532439" y="6093296"/>
            <a:ext cx="539700" cy="504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11</a:t>
            </a:fld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pt-BR"/>
              <a:t>6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0" y="188640"/>
            <a:ext cx="8676600" cy="1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 Black"/>
              <a:buNone/>
            </a:pPr>
            <a:r>
              <a:rPr lang="pt-BR" sz="3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Plano de Testes (1)</a:t>
            </a:r>
          </a:p>
        </p:txBody>
      </p:sp>
      <p:sp>
        <p:nvSpPr>
          <p:cNvPr id="182" name="Shape 182"/>
          <p:cNvSpPr/>
          <p:nvPr/>
        </p:nvSpPr>
        <p:spPr>
          <a:xfrm>
            <a:off x="8532439" y="6093296"/>
            <a:ext cx="539700" cy="504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12</a:t>
            </a:fld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pt-BR"/>
              <a:t>6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0" y="188640"/>
            <a:ext cx="8676600" cy="1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 Black"/>
              <a:buNone/>
            </a:pPr>
            <a:r>
              <a:rPr lang="pt-BR" sz="3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Plano de Testes (2)</a:t>
            </a:r>
          </a:p>
        </p:txBody>
      </p:sp>
      <p:sp>
        <p:nvSpPr>
          <p:cNvPr id="189" name="Shape 189"/>
          <p:cNvSpPr/>
          <p:nvPr/>
        </p:nvSpPr>
        <p:spPr>
          <a:xfrm>
            <a:off x="8532439" y="6093296"/>
            <a:ext cx="539700" cy="504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13</a:t>
            </a:fld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pt-BR"/>
              <a:t>6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0" y="188640"/>
            <a:ext cx="8676600" cy="1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lang="pt-BR" sz="34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pt-BR" sz="3400" b="1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Automação testes </a:t>
            </a:r>
            <a:r>
              <a:rPr lang="pt-BR" sz="3400" b="1" dirty="0" err="1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MySQL</a:t>
            </a:r>
            <a:r>
              <a:rPr lang="pt-BR" sz="3400" b="1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(</a:t>
            </a:r>
            <a:r>
              <a:rPr lang="pt-BR" sz="3400" b="1" dirty="0" err="1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Jmeter</a:t>
            </a:r>
            <a:r>
              <a:rPr lang="pt-BR" sz="3400" b="1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  <a:endParaRPr lang="pt-BR" sz="3400" b="1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8532439" y="6093296"/>
            <a:ext cx="539700" cy="504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14</a:t>
            </a:fld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pt-BR"/>
              <a:t>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1484784"/>
            <a:ext cx="8422332" cy="235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512" y="4725144"/>
            <a:ext cx="8729538" cy="538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hape 125"/>
          <p:cNvSpPr txBox="1"/>
          <p:nvPr/>
        </p:nvSpPr>
        <p:spPr>
          <a:xfrm>
            <a:off x="179512" y="4077072"/>
            <a:ext cx="8077500" cy="720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SzPct val="100000"/>
              <a:buChar char="●"/>
            </a:pPr>
            <a:r>
              <a:rPr lang="pt-BR" sz="2400" b="1" dirty="0" smtClean="0"/>
              <a:t>Testes de carga:</a:t>
            </a:r>
            <a:endParaRPr lang="pt-BR" sz="2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0" y="188640"/>
            <a:ext cx="8676600" cy="1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lang="pt-BR" sz="34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pt-BR" sz="3400" b="1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Automação testes </a:t>
            </a:r>
            <a:r>
              <a:rPr lang="pt-BR" sz="3400" b="1" dirty="0" err="1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MySQL</a:t>
            </a:r>
            <a:r>
              <a:rPr lang="pt-BR" sz="3400" b="1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(</a:t>
            </a:r>
            <a:r>
              <a:rPr lang="pt-BR" sz="3400" b="1" dirty="0" err="1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Jmeter</a:t>
            </a:r>
            <a:r>
              <a:rPr lang="pt-BR" sz="3400" b="1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  <a:endParaRPr lang="pt-BR" sz="3400" b="1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8532439" y="6093296"/>
            <a:ext cx="539700" cy="504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15</a:t>
            </a:fld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pt-BR"/>
              <a:t>6</a:t>
            </a:r>
          </a:p>
        </p:txBody>
      </p:sp>
      <p:sp>
        <p:nvSpPr>
          <p:cNvPr id="9" name="Shape 125"/>
          <p:cNvSpPr txBox="1"/>
          <p:nvPr/>
        </p:nvSpPr>
        <p:spPr>
          <a:xfrm>
            <a:off x="179512" y="1484784"/>
            <a:ext cx="8077500" cy="720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SzPct val="100000"/>
              <a:buChar char="●"/>
            </a:pPr>
            <a:r>
              <a:rPr lang="pt-BR" sz="2400" b="1" dirty="0" smtClean="0"/>
              <a:t>Testes CRUD:</a:t>
            </a:r>
            <a:endParaRPr lang="pt-BR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2276872"/>
            <a:ext cx="3741737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560" y="4581128"/>
            <a:ext cx="7834313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8024" y="2060848"/>
            <a:ext cx="3456384" cy="199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0" y="188640"/>
            <a:ext cx="8676600" cy="1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lang="pt-BR" sz="34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pt-BR" sz="3400" b="1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Automação testes </a:t>
            </a:r>
            <a:r>
              <a:rPr lang="pt-BR" sz="3400" b="1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Cassandra (</a:t>
            </a:r>
            <a:r>
              <a:rPr lang="pt-BR" sz="3400" b="1" dirty="0" err="1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cassandra</a:t>
            </a:r>
            <a:r>
              <a:rPr lang="pt-BR" sz="3400" b="1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-stress)</a:t>
            </a:r>
            <a:endParaRPr lang="pt-BR" sz="3400" b="1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8532439" y="6093296"/>
            <a:ext cx="539700" cy="504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16</a:t>
            </a:fld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pt-BR"/>
              <a:t>6</a:t>
            </a:r>
          </a:p>
        </p:txBody>
      </p:sp>
      <p:sp>
        <p:nvSpPr>
          <p:cNvPr id="9" name="Shape 125"/>
          <p:cNvSpPr txBox="1"/>
          <p:nvPr/>
        </p:nvSpPr>
        <p:spPr>
          <a:xfrm>
            <a:off x="179512" y="1484784"/>
            <a:ext cx="8077500" cy="720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SzPct val="100000"/>
              <a:buChar char="●"/>
            </a:pPr>
            <a:r>
              <a:rPr lang="pt-BR" sz="2400" b="1" dirty="0" smtClean="0"/>
              <a:t>Testes </a:t>
            </a:r>
            <a:r>
              <a:rPr lang="pt-BR" sz="2400" b="1" dirty="0" smtClean="0"/>
              <a:t>Inserção (100 </a:t>
            </a:r>
            <a:r>
              <a:rPr lang="pt-BR" sz="2400" b="1" smtClean="0"/>
              <a:t>mil registros) :</a:t>
            </a:r>
            <a:endParaRPr lang="pt-BR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844" y="5304366"/>
            <a:ext cx="4427156" cy="15097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78" y="2142593"/>
            <a:ext cx="7983961" cy="311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129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0" y="188640"/>
            <a:ext cx="8676600" cy="1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lang="pt-BR" sz="34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pt-BR" sz="3400" b="1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Automação testes </a:t>
            </a:r>
            <a:r>
              <a:rPr lang="pt-BR" sz="3400" b="1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Cassandra (</a:t>
            </a:r>
            <a:r>
              <a:rPr lang="pt-BR" sz="3400" b="1" dirty="0" err="1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cassandra</a:t>
            </a:r>
            <a:r>
              <a:rPr lang="pt-BR" sz="3400" b="1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-stress)</a:t>
            </a:r>
            <a:endParaRPr lang="pt-BR" sz="3400" b="1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8532439" y="6093296"/>
            <a:ext cx="539700" cy="504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17</a:t>
            </a:fld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pt-BR"/>
              <a:t>6</a:t>
            </a:r>
          </a:p>
        </p:txBody>
      </p:sp>
      <p:sp>
        <p:nvSpPr>
          <p:cNvPr id="9" name="Shape 125"/>
          <p:cNvSpPr txBox="1"/>
          <p:nvPr/>
        </p:nvSpPr>
        <p:spPr>
          <a:xfrm>
            <a:off x="179512" y="1484784"/>
            <a:ext cx="8077500" cy="720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SzPct val="100000"/>
              <a:buChar char="●"/>
            </a:pPr>
            <a:r>
              <a:rPr lang="pt-BR" sz="2400" b="1" dirty="0" smtClean="0"/>
              <a:t>Testes Leitura (100 mil registros, 4 threads):</a:t>
            </a:r>
            <a:endParaRPr lang="pt-B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3" y="2194118"/>
            <a:ext cx="7668197" cy="434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042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0" y="188640"/>
            <a:ext cx="8676600" cy="1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 Black"/>
              <a:buNone/>
            </a:pPr>
            <a:r>
              <a:rPr lang="pt-BR" sz="3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Casos de Testes</a:t>
            </a:r>
          </a:p>
        </p:txBody>
      </p:sp>
      <p:sp>
        <p:nvSpPr>
          <p:cNvPr id="196" name="Shape 196"/>
          <p:cNvSpPr/>
          <p:nvPr/>
        </p:nvSpPr>
        <p:spPr>
          <a:xfrm>
            <a:off x="8532439" y="6093296"/>
            <a:ext cx="539700" cy="504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18</a:t>
            </a:fld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pt-BR"/>
              <a:t>6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0" y="188640"/>
            <a:ext cx="8676456" cy="115212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lang="pt-BR" sz="3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User Stories Sprint #3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19</a:t>
            </a:fld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pt-BR"/>
              <a:t>6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188640"/>
            <a:ext cx="8676599" cy="1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lang="pt-BR" sz="3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Integrantes</a:t>
            </a:r>
          </a:p>
        </p:txBody>
      </p:sp>
      <p:sp>
        <p:nvSpPr>
          <p:cNvPr id="100" name="Shape 100"/>
          <p:cNvSpPr/>
          <p:nvPr/>
        </p:nvSpPr>
        <p:spPr>
          <a:xfrm>
            <a:off x="8532439" y="6093296"/>
            <a:ext cx="539700" cy="503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2</a:t>
            </a:fld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pt-BR"/>
              <a:t>6</a:t>
            </a:r>
          </a:p>
        </p:txBody>
      </p:sp>
      <p:graphicFrame>
        <p:nvGraphicFramePr>
          <p:cNvPr id="102" name="Shape 102"/>
          <p:cNvGraphicFramePr/>
          <p:nvPr/>
        </p:nvGraphicFramePr>
        <p:xfrm>
          <a:off x="67500" y="1383475"/>
          <a:ext cx="8608525" cy="4690400"/>
        </p:xfrm>
        <a:graphic>
          <a:graphicData uri="http://schemas.openxmlformats.org/drawingml/2006/table">
            <a:tbl>
              <a:tblPr>
                <a:noFill/>
                <a:tableStyleId>{5E895B1D-1957-4828-8729-D4669FFE2EEB}</a:tableStyleId>
              </a:tblPr>
              <a:tblGrid>
                <a:gridCol w="995200"/>
                <a:gridCol w="3468525"/>
                <a:gridCol w="1053650"/>
                <a:gridCol w="3091150"/>
              </a:tblGrid>
              <a:tr h="11726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4800" b="1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800" b="1">
                          <a:solidFill>
                            <a:schemeClr val="dk1"/>
                          </a:solidFill>
                        </a:rPr>
                        <a:t>Marco Pellizzola (PO) - CE-229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pt-BR" sz="1800" b="1">
                          <a:solidFill>
                            <a:schemeClr val="dk1"/>
                          </a:solidFill>
                        </a:rPr>
                        <a:t>Larissa Menezes - CE-245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26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4800" b="1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pt-BR" sz="1800" b="1">
                          <a:solidFill>
                            <a:schemeClr val="dk1"/>
                          </a:solidFill>
                        </a:rPr>
                        <a:t>Lineu Lima (SM) - CE-229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pt-BR" sz="1800" b="1">
                          <a:solidFill>
                            <a:schemeClr val="dk1"/>
                          </a:solidFill>
                        </a:rPr>
                        <a:t>Rodrigo Santana - CE-240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26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4800" b="1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pt-BR" sz="1800" b="1">
                          <a:solidFill>
                            <a:schemeClr val="dk1"/>
                          </a:solidFill>
                        </a:rPr>
                        <a:t>Luciana Fogaça - CE-229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pt-BR" sz="1800" b="1">
                          <a:solidFill>
                            <a:schemeClr val="dk1"/>
                          </a:solidFill>
                        </a:rPr>
                        <a:t>João Siles - CE-240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26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4800" b="1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pt-BR" sz="1800" b="1">
                          <a:solidFill>
                            <a:schemeClr val="dk1"/>
                          </a:solidFill>
                        </a:rPr>
                        <a:t>Marcos Lopes - CE-229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800" y="2716174"/>
            <a:ext cx="753875" cy="844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00" y="2716164"/>
            <a:ext cx="753875" cy="844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0800" y="3904750"/>
            <a:ext cx="753875" cy="84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200" y="3904751"/>
            <a:ext cx="753875" cy="84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3200" y="5046175"/>
            <a:ext cx="753875" cy="84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65125" y="1549475"/>
            <a:ext cx="745224" cy="84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3200" y="1606087"/>
            <a:ext cx="753875" cy="84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0" y="188640"/>
            <a:ext cx="8676456" cy="115212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lang="pt-BR" sz="3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Vídeo de Demonstração</a:t>
            </a:r>
          </a:p>
        </p:txBody>
      </p:sp>
      <p:sp>
        <p:nvSpPr>
          <p:cNvPr id="209" name="Shape 209"/>
          <p:cNvSpPr/>
          <p:nvPr/>
        </p:nvSpPr>
        <p:spPr>
          <a:xfrm>
            <a:off x="8532439" y="6093296"/>
            <a:ext cx="539552" cy="5040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20</a:t>
            </a:fld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pt-BR"/>
              <a:t>6</a:t>
            </a:r>
          </a:p>
        </p:txBody>
      </p:sp>
      <p:sp>
        <p:nvSpPr>
          <p:cNvPr id="211" name="Shape 211"/>
          <p:cNvSpPr/>
          <p:nvPr/>
        </p:nvSpPr>
        <p:spPr>
          <a:xfrm>
            <a:off x="4454819" y="3275109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12" name="Shape 212"/>
          <p:cNvSpPr/>
          <p:nvPr/>
        </p:nvSpPr>
        <p:spPr>
          <a:xfrm>
            <a:off x="4454819" y="3275109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13" name="Shape 213"/>
          <p:cNvSpPr/>
          <p:nvPr/>
        </p:nvSpPr>
        <p:spPr>
          <a:xfrm>
            <a:off x="4454819" y="3275109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14" name="Shape 214"/>
          <p:cNvSpPr/>
          <p:nvPr/>
        </p:nvSpPr>
        <p:spPr>
          <a:xfrm>
            <a:off x="4454819" y="3275109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71475" y="3487212"/>
            <a:ext cx="7933500" cy="72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https://drive.google.com/open?id=0B7NpUaUd6RsBR0lkZlFDUnFnbWc</a:t>
            </a:r>
          </a:p>
          <a:p>
            <a:pPr lvl="0" algn="ctr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0" y="188640"/>
            <a:ext cx="8676456" cy="115212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lang="pt-BR" sz="3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Agenda</a:t>
            </a:r>
          </a:p>
        </p:txBody>
      </p:sp>
      <p:sp>
        <p:nvSpPr>
          <p:cNvPr id="115" name="Shape 115"/>
          <p:cNvSpPr/>
          <p:nvPr/>
        </p:nvSpPr>
        <p:spPr>
          <a:xfrm>
            <a:off x="8532439" y="6093296"/>
            <a:ext cx="539552" cy="5040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84125" y="1492900"/>
            <a:ext cx="8302800" cy="470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55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do Time no </a:t>
            </a:r>
            <a:r>
              <a:rPr lang="pt-BR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r>
              <a:rPr lang="pt-BR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Sprint</a:t>
            </a:r>
          </a:p>
          <a:p>
            <a:pPr marL="342900" marR="0" lvl="0" indent="-355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de Desenvolvimento</a:t>
            </a:r>
          </a:p>
          <a:p>
            <a:pPr marL="914400" lvl="0" indent="-355600" rtl="0">
              <a:lnSpc>
                <a:spcPct val="80000"/>
              </a:lnSpc>
              <a:spcBef>
                <a:spcPts val="500"/>
              </a:spcBef>
              <a:buSzPct val="100000"/>
              <a:buFont typeface="Calibri"/>
              <a:buAutoNum type="alphaUcPeriod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Critérios de Aceitação</a:t>
            </a:r>
          </a:p>
          <a:p>
            <a:pPr marL="914400" marR="0" lvl="0" indent="-355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UcPeriod"/>
            </a:pPr>
            <a:r>
              <a:rPr lang="pt-BR" sz="2000" b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Estimativa de Esforços</a:t>
            </a:r>
          </a:p>
          <a:p>
            <a:pPr marL="914400" marR="0" lvl="0" indent="-355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UcPeriod"/>
            </a:pPr>
            <a:r>
              <a:rPr lang="pt-BR" sz="2000" b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Done</a:t>
            </a:r>
          </a:p>
          <a:p>
            <a:pPr marL="914400" marR="0" lvl="0" indent="-355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UcPeriod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Trello</a:t>
            </a:r>
          </a:p>
          <a:p>
            <a:pPr marL="914400" lvl="0" indent="-355600" rtl="0">
              <a:lnSpc>
                <a:spcPct val="80000"/>
              </a:lnSpc>
              <a:spcBef>
                <a:spcPts val="500"/>
              </a:spcBef>
              <a:buSzPct val="100000"/>
              <a:buFont typeface="Calibri"/>
              <a:buAutoNum type="alphaUcPeriod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Burndown Chart</a:t>
            </a:r>
          </a:p>
          <a:p>
            <a:pPr marL="914400" lvl="0" indent="-355600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AutoNum type="alphaUcPeriod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Entidade-Relacionamento</a:t>
            </a:r>
          </a:p>
          <a:p>
            <a:pPr marL="914400" marR="0" lvl="0" indent="-355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UcPeriod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 no GitHub</a:t>
            </a:r>
          </a:p>
          <a:p>
            <a:pPr marL="914400" marR="0" lvl="0" indent="-355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UcPeriod"/>
            </a:pPr>
            <a:r>
              <a:rPr lang="pt-BR" sz="2000" b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</a:p>
          <a:p>
            <a:pPr marL="342900" marR="0" lvl="0" indent="-355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Planejamento da Sprint 3</a:t>
            </a:r>
          </a:p>
          <a:p>
            <a:pPr marL="342900" marR="0" lvl="0" indent="-355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Vídeo de Demonstração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3</a:t>
            </a:fld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pt-BR"/>
              <a:t>6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0" y="188640"/>
            <a:ext cx="8676456" cy="115212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lang="pt-BR" sz="3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Objetivo - Sprint 2</a:t>
            </a:r>
          </a:p>
        </p:txBody>
      </p:sp>
      <p:sp>
        <p:nvSpPr>
          <p:cNvPr id="123" name="Shape 123"/>
          <p:cNvSpPr/>
          <p:nvPr/>
        </p:nvSpPr>
        <p:spPr>
          <a:xfrm>
            <a:off x="8532439" y="6093296"/>
            <a:ext cx="539552" cy="5040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4</a:t>
            </a:fld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pt-BR"/>
              <a:t>6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55000" y="1546175"/>
            <a:ext cx="8077500" cy="44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SzPct val="100000"/>
              <a:buChar char="●"/>
            </a:pPr>
            <a:r>
              <a:rPr lang="pt-BR" sz="2400" b="1" dirty="0"/>
              <a:t>Criar o Modelo Entidade-Relacionamento (MER) parcialmente</a:t>
            </a:r>
            <a:r>
              <a:rPr lang="pt-BR" sz="2400" dirty="0"/>
              <a:t>, a fim dos times terem disponível o banco de dados.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SzPct val="100000"/>
              <a:buChar char="●"/>
            </a:pPr>
            <a:r>
              <a:rPr lang="pt-BR" sz="2400" b="1" dirty="0"/>
              <a:t>Criar a estrutura </a:t>
            </a:r>
            <a:r>
              <a:rPr lang="pt-BR" sz="2400" b="1" dirty="0" err="1"/>
              <a:t>NoSQL</a:t>
            </a:r>
            <a:r>
              <a:rPr lang="pt-BR" sz="2400" dirty="0"/>
              <a:t>, visando o armazenamento de grandes volumes de dados.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SzPct val="100000"/>
              <a:buChar char="●"/>
            </a:pPr>
            <a:r>
              <a:rPr lang="pt-BR" sz="2400" b="1" dirty="0"/>
              <a:t>Automatizar os testes</a:t>
            </a:r>
            <a:r>
              <a:rPr lang="pt-BR" sz="2400" dirty="0"/>
              <a:t>, objetivando aumentar a qualidade do sistema e reduzir o custo e esforço.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188640"/>
            <a:ext cx="8676456" cy="115212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lang="pt-BR" sz="3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Critérios de Aceitação</a:t>
            </a:r>
          </a:p>
        </p:txBody>
      </p:sp>
      <p:sp>
        <p:nvSpPr>
          <p:cNvPr id="131" name="Shape 131"/>
          <p:cNvSpPr/>
          <p:nvPr/>
        </p:nvSpPr>
        <p:spPr>
          <a:xfrm>
            <a:off x="8532439" y="6093296"/>
            <a:ext cx="539552" cy="5040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5</a:t>
            </a:fld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pt-BR"/>
              <a:t>6</a:t>
            </a:r>
          </a:p>
        </p:txBody>
      </p:sp>
      <p:graphicFrame>
        <p:nvGraphicFramePr>
          <p:cNvPr id="133" name="Shape 133"/>
          <p:cNvGraphicFramePr/>
          <p:nvPr/>
        </p:nvGraphicFramePr>
        <p:xfrm>
          <a:off x="54387" y="1407025"/>
          <a:ext cx="8567650" cy="4762309"/>
        </p:xfrm>
        <a:graphic>
          <a:graphicData uri="http://schemas.openxmlformats.org/drawingml/2006/table">
            <a:tbl>
              <a:tblPr>
                <a:noFill/>
                <a:tableStyleId>{5E895B1D-1957-4828-8729-D4669FFE2EEB}</a:tableStyleId>
              </a:tblPr>
              <a:tblGrid>
                <a:gridCol w="943900"/>
                <a:gridCol w="3659400"/>
                <a:gridCol w="3964350"/>
              </a:tblGrid>
              <a:tr h="4311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800" b="1">
                          <a:solidFill>
                            <a:schemeClr val="dk1"/>
                          </a:solidFill>
                        </a:rPr>
                        <a:t>#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800" b="1">
                          <a:solidFill>
                            <a:schemeClr val="dk1"/>
                          </a:solidFill>
                        </a:rPr>
                        <a:t>User Story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800" b="1">
                          <a:solidFill>
                            <a:schemeClr val="dk1"/>
                          </a:solidFill>
                        </a:rPr>
                        <a:t>Critérios de Aceitação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6479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 b="1"/>
                        <a:t>TS06-US15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rgbClr val="FF0000"/>
                          </a:solidFill>
                        </a:rPr>
                        <a:t>[META]</a:t>
                      </a: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 COMO segmento de Banco de Dados (SQL e NoSQL),</a:t>
                      </a:r>
                      <a:br>
                        <a:rPr lang="pt-BR" sz="1100">
                          <a:solidFill>
                            <a:schemeClr val="dk1"/>
                          </a:solidFill>
                        </a:rPr>
                      </a:b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DESEJO criar, alterar e excluir objetos do banco de dados,</a:t>
                      </a:r>
                      <a:br>
                        <a:rPr lang="pt-BR" sz="1100">
                          <a:solidFill>
                            <a:schemeClr val="dk1"/>
                          </a:solidFill>
                        </a:rPr>
                      </a:b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PARA suportar os outros times e administrar a base de dados do projeto.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pt-BR" sz="1100" b="1"/>
                        <a:t>- Estrutura de tabelas atualizadas e em funcionamento;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 b="1"/>
                        <a:t>- Disponibilização no GitHub da vesão atualizada do arquivo Dump com as tabelas solicitadas pelos demais times.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2764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 b="1"/>
                        <a:t>TS06-US10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COMO segmento de Banco de Dados (SQL e NoSQL),</a:t>
                      </a:r>
                      <a:br>
                        <a:rPr lang="pt-BR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</a:br>
                      <a:r>
                        <a:rPr lang="pt-BR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DESEJO ter disponível tabelas com grandes volumes de dados,</a:t>
                      </a:r>
                      <a:br>
                        <a:rPr lang="pt-BR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</a:br>
                      <a:r>
                        <a:rPr lang="pt-BR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PARA comparar o desempenho das tecnologias SQL e NoSQL envolvidas.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 b="1"/>
                        <a:t>- Tabelas carregadas com grande volume de dados.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2764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 b="1"/>
                        <a:t>TS06-US11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COMO segmento de Banco de Dados (SQL e NoSQL),</a:t>
                      </a:r>
                      <a:br>
                        <a:rPr lang="pt-BR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</a:br>
                      <a:r>
                        <a:rPr lang="pt-BR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DESEJO ter uma ferramenta de automação de testes,</a:t>
                      </a:r>
                      <a:br>
                        <a:rPr lang="pt-BR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</a:br>
                      <a:r>
                        <a:rPr lang="pt-BR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PARA mitigar o erro humano e ganhar tempo na execução de casos de testes manuais.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pt-BR" sz="1100" b="1"/>
                        <a:t>- Relatório com a ferramenta de automação de testes selecionada disponivel no GitHub;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pt-BR" sz="1100" b="1"/>
                        <a:t>- Tutorial explicando como instalar e utilizar a ferramenta de testes disponível no GitHub;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 b="1"/>
                        <a:t>- Configurar os casos de teste para serem utilizados pela ferramenta.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0" y="188640"/>
            <a:ext cx="8676600" cy="1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lang="pt-BR" sz="3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Estimativa de Esforços</a:t>
            </a:r>
          </a:p>
        </p:txBody>
      </p:sp>
      <p:sp>
        <p:nvSpPr>
          <p:cNvPr id="139" name="Shape 139"/>
          <p:cNvSpPr/>
          <p:nvPr/>
        </p:nvSpPr>
        <p:spPr>
          <a:xfrm>
            <a:off x="8532439" y="6093296"/>
            <a:ext cx="539700" cy="504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6</a:t>
            </a:fld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pt-BR"/>
              <a:t>6</a:t>
            </a:r>
          </a:p>
        </p:txBody>
      </p:sp>
      <p:graphicFrame>
        <p:nvGraphicFramePr>
          <p:cNvPr id="141" name="Shape 141"/>
          <p:cNvGraphicFramePr/>
          <p:nvPr/>
        </p:nvGraphicFramePr>
        <p:xfrm>
          <a:off x="77350" y="1440775"/>
          <a:ext cx="8599250" cy="4816593"/>
        </p:xfrm>
        <a:graphic>
          <a:graphicData uri="http://schemas.openxmlformats.org/drawingml/2006/table">
            <a:tbl>
              <a:tblPr>
                <a:noFill/>
                <a:tableStyleId>{5E895B1D-1957-4828-8729-D4669FFE2EEB}</a:tableStyleId>
              </a:tblPr>
              <a:tblGrid>
                <a:gridCol w="1350900"/>
                <a:gridCol w="6231550"/>
                <a:gridCol w="1016800"/>
              </a:tblGrid>
              <a:tr h="4545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pt-BR" sz="1800" b="1">
                          <a:solidFill>
                            <a:schemeClr val="dk1"/>
                          </a:solidFill>
                        </a:rPr>
                        <a:t>#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pt-BR" sz="1800" b="1">
                          <a:solidFill>
                            <a:schemeClr val="dk1"/>
                          </a:solidFill>
                        </a:rPr>
                        <a:t>User Story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pt-BR" sz="1800" b="1">
                          <a:solidFill>
                            <a:schemeClr val="dk1"/>
                          </a:solidFill>
                        </a:rPr>
                        <a:t>Esforço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4394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TS06-US15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0000"/>
                          </a:solidFill>
                        </a:rPr>
                        <a:t>[META]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 COMO segmento de Banco de Dados (SQL e NoSQL),</a:t>
                      </a:r>
                      <a:br>
                        <a:rPr lang="pt-BR">
                          <a:solidFill>
                            <a:schemeClr val="dk1"/>
                          </a:solidFill>
                        </a:rPr>
                      </a:br>
                      <a:r>
                        <a:rPr lang="pt-BR">
                          <a:solidFill>
                            <a:schemeClr val="dk1"/>
                          </a:solidFill>
                        </a:rPr>
                        <a:t>DESEJO criar, alterar e excluir objetos do banco de dados,</a:t>
                      </a:r>
                      <a:br>
                        <a:rPr lang="pt-BR">
                          <a:solidFill>
                            <a:schemeClr val="dk1"/>
                          </a:solidFill>
                        </a:rPr>
                      </a:br>
                      <a:r>
                        <a:rPr lang="pt-BR">
                          <a:solidFill>
                            <a:schemeClr val="dk1"/>
                          </a:solidFill>
                        </a:rPr>
                        <a:t>PARA suportar os outros times e administrar a base de dados do projeto.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2400" b="1"/>
                        <a:t>20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4394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TS06-US10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COMO segmento de Banco de Dados (SQL e NoSQL),</a:t>
                      </a:r>
                      <a:br>
                        <a:rPr lang="pt-B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</a:br>
                      <a:r>
                        <a:rPr lang="pt-B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DESEJO ter disponível tabelas com grandes volumes de dados,</a:t>
                      </a:r>
                      <a:br>
                        <a:rPr lang="pt-B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</a:br>
                      <a:r>
                        <a:rPr lang="pt-B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PARA comparar o desempenho das tecnologias SQL e NoSQL envolvidas.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2400" b="1"/>
                        <a:t>20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4394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b="1"/>
                        <a:t>TS06-US011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COMO segmento de Banco de Dados (SQL e NoSQL),</a:t>
                      </a:r>
                      <a:br>
                        <a:rPr lang="pt-B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</a:br>
                      <a:r>
                        <a:rPr lang="pt-B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DESEJO ter uma ferramenta de automação de testes,</a:t>
                      </a:r>
                      <a:br>
                        <a:rPr lang="pt-B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</a:br>
                      <a:r>
                        <a:rPr lang="pt-B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PARA mitigar o erro humano e ganhar tempo na execução de casos de testes manuais.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2400" b="1"/>
                        <a:t>20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0" y="188640"/>
            <a:ext cx="8676599" cy="1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lang="pt-BR" sz="3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Definition of Done</a:t>
            </a:r>
          </a:p>
        </p:txBody>
      </p:sp>
      <p:sp>
        <p:nvSpPr>
          <p:cNvPr id="147" name="Shape 147"/>
          <p:cNvSpPr/>
          <p:nvPr/>
        </p:nvSpPr>
        <p:spPr>
          <a:xfrm>
            <a:off x="8532439" y="6093296"/>
            <a:ext cx="539700" cy="503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7</a:t>
            </a:fld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pt-BR"/>
              <a:t>6</a:t>
            </a:r>
          </a:p>
        </p:txBody>
      </p:sp>
      <p:graphicFrame>
        <p:nvGraphicFramePr>
          <p:cNvPr id="149" name="Shape 149"/>
          <p:cNvGraphicFramePr/>
          <p:nvPr/>
        </p:nvGraphicFramePr>
        <p:xfrm>
          <a:off x="55362" y="1406700"/>
          <a:ext cx="8599350" cy="4960138"/>
        </p:xfrm>
        <a:graphic>
          <a:graphicData uri="http://schemas.openxmlformats.org/drawingml/2006/table">
            <a:tbl>
              <a:tblPr>
                <a:noFill/>
                <a:tableStyleId>{5E895B1D-1957-4828-8729-D4669FFE2EEB}</a:tableStyleId>
              </a:tblPr>
              <a:tblGrid>
                <a:gridCol w="1184700"/>
                <a:gridCol w="4207750"/>
                <a:gridCol w="3206900"/>
              </a:tblGrid>
              <a:tr h="4149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800" b="1"/>
                        <a:t>#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800" b="1"/>
                        <a:t>User Story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800" b="1"/>
                        <a:t>Definition of Done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3927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200" b="1"/>
                        <a:t>TS06-US15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rgbClr val="FF0000"/>
                          </a:solidFill>
                        </a:rPr>
                        <a:t>[META]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 COMO segmento de Banco de Dados (SQL e NoSQL),</a:t>
                      </a:r>
                      <a:br>
                        <a:rPr lang="pt-BR" sz="1200">
                          <a:solidFill>
                            <a:schemeClr val="dk1"/>
                          </a:solidFill>
                        </a:rPr>
                      </a:b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DESEJO criar, alterar e excluir objetos do banco de dados,</a:t>
                      </a:r>
                      <a:br>
                        <a:rPr lang="pt-BR" sz="1200">
                          <a:solidFill>
                            <a:schemeClr val="dk1"/>
                          </a:solidFill>
                        </a:rPr>
                      </a:b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PARA suportar os outros times e administrar a base de dados do projeto.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/>
                        <a:t>- Banco de dados com as informações solicitadas pelos demais times;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- Scripts de banco de dados disponíveis para os times.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3927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200" b="1"/>
                        <a:t>TS06-US10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COMO segmento de Banco de Dados (SQL e NoSQL),</a:t>
                      </a:r>
                      <a:br>
                        <a:rPr lang="pt-BR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</a:br>
                      <a:r>
                        <a:rPr lang="pt-BR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DESEJO ter disponível tabelas com grandes volumes de dados,</a:t>
                      </a:r>
                      <a:br>
                        <a:rPr lang="pt-BR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</a:br>
                      <a:r>
                        <a:rPr lang="pt-BR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PARA comparar o desempenho das tecnologias SQL e NoSQL envolvidas.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- Banco de dados contendo tabelas com grande volume de dados.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3927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200" b="1"/>
                        <a:t>TS06-US11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COMO segmento de Banco de Dados (SQL e NoSQL),</a:t>
                      </a:r>
                      <a:br>
                        <a:rPr lang="pt-BR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</a:br>
                      <a:r>
                        <a:rPr lang="pt-BR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DESEJO ter uma ferramenta de automação de testes,</a:t>
                      </a:r>
                      <a:br>
                        <a:rPr lang="pt-BR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</a:br>
                      <a:r>
                        <a:rPr lang="pt-BR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PARA mitigar o erro humano e ganhar tempo na execução de casos de testes manuais.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/>
                        <a:t>- Relatório com a ferramenta de automação de testes selecionada Finalizado;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/>
                        <a:t>- Tutorial Finalizado;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- Casos de teste disponíveis para utilização na ferramenta de automação de testes.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264840"/>
            <a:ext cx="8676600" cy="1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lang="pt-BR" sz="3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Trello</a:t>
            </a:r>
          </a:p>
        </p:txBody>
      </p:sp>
      <p:sp>
        <p:nvSpPr>
          <p:cNvPr id="155" name="Shape 155"/>
          <p:cNvSpPr/>
          <p:nvPr/>
        </p:nvSpPr>
        <p:spPr>
          <a:xfrm>
            <a:off x="8532439" y="6093296"/>
            <a:ext cx="539552" cy="5040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8</a:t>
            </a:fld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pt-BR"/>
              <a:t>6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0" y="188640"/>
            <a:ext cx="8676456" cy="115212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lang="pt-BR" sz="3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Burndown Chart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9</a:t>
            </a:fld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pt-BR"/>
              <a:t>6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566</Words>
  <Application>Microsoft Office PowerPoint</Application>
  <PresentationFormat>On-screen Show (4:3)</PresentationFormat>
  <Paragraphs>119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 Black</vt:lpstr>
      <vt:lpstr>Arial</vt:lpstr>
      <vt:lpstr>Calibri</vt:lpstr>
      <vt:lpstr>Tema do Office</vt:lpstr>
      <vt:lpstr>Apresentação da Sprint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da Sprint 2</dc:title>
  <cp:lastModifiedBy>Santana, Rodrigo</cp:lastModifiedBy>
  <cp:revision>5</cp:revision>
  <dcterms:modified xsi:type="dcterms:W3CDTF">2016-05-18T22:41:35Z</dcterms:modified>
</cp:coreProperties>
</file>