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9" r:id="rId4"/>
    <p:sldId id="280" r:id="rId5"/>
    <p:sldId id="281" r:id="rId6"/>
    <p:sldId id="282" r:id="rId7"/>
    <p:sldId id="275" r:id="rId8"/>
    <p:sldId id="276" r:id="rId9"/>
    <p:sldId id="277" r:id="rId10"/>
    <p:sldId id="274" r:id="rId11"/>
    <p:sldId id="283" r:id="rId12"/>
    <p:sldId id="284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00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51916"/>
  </p:normalViewPr>
  <p:slideViewPr>
    <p:cSldViewPr snapToGrid="0" snapToObjects="1">
      <p:cViewPr varScale="1">
        <p:scale>
          <a:sx n="45" d="100"/>
          <a:sy n="45" d="100"/>
        </p:scale>
        <p:origin x="2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pPr marL="0" indent="0"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516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1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a. detail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original video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초에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개씩 추출한 프레임을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샘플링한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16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개의 인풋 시퀀스를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개는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train, 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개는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validation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사용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.(1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초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: train, 2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초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: </a:t>
            </a:r>
            <a:r>
              <a:rPr lang="en-US" altLang="ko-KR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validatoin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)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총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32frame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더 많은 프레임을 쓰거나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skip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해서 긴 시퀀스를 써보려 했지만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, clip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acc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만 증가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. video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는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X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비디오 분류 정확도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(Video@1)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위해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32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 프레임을 추출하고 이에 대해 평균 예측을 해봄</a:t>
            </a:r>
          </a:p>
          <a:p>
            <a:endParaRPr lang="en-US" altLang="ko-KR" sz="1200" b="1" i="0" u="none" strike="noStrike" dirty="0">
              <a:effectLst/>
              <a:latin typeface="+mn-lt"/>
              <a:ea typeface="+mn-ea"/>
              <a:cs typeface="+mn-cs"/>
              <a:sym typeface="맑은 고딕"/>
            </a:endParaRPr>
          </a:p>
          <a:p>
            <a:r>
              <a:rPr lang="en-US" altLang="ko-KR" sz="1200" b="1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b. hyper parameters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decoder block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스택 수가 정확도에 어떤 영향을 끼치는가</a:t>
            </a:r>
          </a:p>
          <a:p>
            <a:pPr lvl="1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1-6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 블록 사용해봤고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결론은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4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블럭이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제일 좋다</a:t>
            </a:r>
          </a:p>
          <a:p>
            <a:pPr lvl="1"/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블록끼리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파라미터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공유도 해보았지만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성능향상 되지 않음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M=8 (heads), dk = dv = d/M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이 가장 좋은 결과를 보여줌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head concatenation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이후 </a:t>
            </a:r>
            <a:r>
              <a:rPr lang="en-US" altLang="ko-KR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llinear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transformation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도 넣어보고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layer normalization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도 해보았지만 정확도에는 영향을 미치지 않았다</a:t>
            </a:r>
          </a:p>
        </p:txBody>
      </p:sp>
    </p:spTree>
    <p:extLst>
      <p:ext uri="{BB962C8B-B14F-4D97-AF65-F5344CB8AC3E}">
        <p14:creationId xmlns:p14="http://schemas.microsoft.com/office/powerpoint/2010/main" val="55337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69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pPr marL="457200" indent="-457200">
              <a:buFontTx/>
              <a:buChar char="-"/>
            </a:pP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많은 모델들로 이미지 처리 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분류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주석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lang="ko-KR" altLang="en-US" sz="1200" b="0" spc="-150" dirty="0" err="1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디텍션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 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기술이 발전</a:t>
            </a:r>
            <a:endParaRPr lang="en-US" altLang="ko-KR" sz="1200" b="0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행동 인식같은 비디오 레벨 </a:t>
            </a:r>
            <a:r>
              <a:rPr lang="ko-KR" altLang="en-US" sz="1200" b="0" spc="-150" dirty="0" err="1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테스크는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동작의 모호성을 해결하기 위해 여러 프레임의 정보를 종합하여 일시적인 구조를 고려해야 한다</a:t>
            </a:r>
            <a:endParaRPr lang="en-US" altLang="ko-KR" sz="1200" b="0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 논문에서 제안하는 모델은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일반적인 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CPU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에서도 </a:t>
            </a:r>
            <a:r>
              <a:rPr lang="en-US" altLang="ko-KR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3D CNN</a:t>
            </a:r>
            <a:r>
              <a:rPr lang="ko-KR" altLang="en-US" sz="1200" b="0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같은 것들을 리얼타임으로 실행 가능하다</a:t>
            </a:r>
          </a:p>
        </p:txBody>
      </p:sp>
    </p:spTree>
    <p:extLst>
      <p:ext uri="{BB962C8B-B14F-4D97-AF65-F5344CB8AC3E}">
        <p14:creationId xmlns:p14="http://schemas.microsoft.com/office/powerpoint/2010/main" val="173886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spatial net :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프레임 레벨에서 공간적인 특정을 추출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temporal net :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복합적인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optical flow (OF)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추출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score fusion : SVM, averaging, ...</a:t>
            </a:r>
          </a:p>
        </p:txBody>
      </p:sp>
    </p:spTree>
    <p:extLst>
      <p:ext uri="{BB962C8B-B14F-4D97-AF65-F5344CB8AC3E}">
        <p14:creationId xmlns:p14="http://schemas.microsoft.com/office/powerpoint/2010/main" val="305673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3D convolution, 3D BN, 3D Pooling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사용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2D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필터에서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3D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로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3D conv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사용하면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번의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conv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여러개의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채널을 얻을 수 있다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pPr lvl="1"/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시간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공간을 한번의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CNN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연산에서 처리 가능</a:t>
            </a:r>
          </a:p>
        </p:txBody>
      </p:sp>
    </p:spTree>
    <p:extLst>
      <p:ext uri="{BB962C8B-B14F-4D97-AF65-F5344CB8AC3E}">
        <p14:creationId xmlns:p14="http://schemas.microsoft.com/office/powerpoint/2010/main" val="337697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pPr lvl="1"/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프레임에 대해 계산된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feature vector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가 그 프레임을 포함한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multiple time-windows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분류예측에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재사용될 수 있다</a:t>
            </a:r>
            <a:endParaRPr lang="en-US" altLang="ko-KR" sz="1200" b="0" i="0" u="none" strike="noStrike" dirty="0">
              <a:effectLst/>
              <a:latin typeface="+mn-lt"/>
              <a:ea typeface="+mn-ea"/>
              <a:cs typeface="+mn-cs"/>
              <a:sym typeface="맑은 고딕"/>
            </a:endParaRPr>
          </a:p>
          <a:p>
            <a:pPr lvl="1"/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온라인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/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리얼타임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prediction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유용</a:t>
            </a:r>
          </a:p>
          <a:p>
            <a:endParaRPr lang="en-US" altLang="ko-KR" sz="1200" b="0" i="0" u="none" strike="noStrike" dirty="0">
              <a:effectLst/>
              <a:latin typeface="+mn-lt"/>
              <a:ea typeface="+mn-ea"/>
              <a:cs typeface="+mn-cs"/>
              <a:sym typeface="맑은 고딕"/>
            </a:endParaRP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또한 최근에는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transformer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같은 네트워크가 더 나은 결과를 보여주고 있다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(RNN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은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gradient vanishing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보이는 반면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).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여기서는 트랜스포머를 일부 적용 예정</a:t>
            </a:r>
          </a:p>
        </p:txBody>
      </p:sp>
    </p:spTree>
    <p:extLst>
      <p:ext uri="{BB962C8B-B14F-4D97-AF65-F5344CB8AC3E}">
        <p14:creationId xmlns:p14="http://schemas.microsoft.com/office/powerpoint/2010/main" val="253878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ResNet-34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주로 사용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모든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conv layer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파라미터를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재사용</a:t>
            </a:r>
          </a:p>
          <a:p>
            <a:pPr lvl="1"/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이미지 분류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테스크에서의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트랜스퍼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러닝의 이점을 극대화하기 위해</a:t>
            </a:r>
          </a:p>
          <a:p>
            <a:pPr marL="0" indent="0"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VTN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은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2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개의 부분으로 나뉜다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92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frame embedding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얻기 위해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input sequence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각 프레임을 독립적으로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2D CNN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통과시킨다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(F)</a:t>
            </a:r>
          </a:p>
          <a:p>
            <a:pPr lvl="1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global average pooling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통해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d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사이즈의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를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얻음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여기서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d=512)</a:t>
            </a:r>
          </a:p>
          <a:p>
            <a:pPr lvl="1"/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이는 후에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decoder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들어가서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multi-head self-attention, conv block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반복적으로 변환될 예정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한 클립에서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t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장의 프레임을 얻었으므로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Ft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개를 얻음</a:t>
            </a:r>
          </a:p>
        </p:txBody>
      </p:sp>
    </p:spTree>
    <p:extLst>
      <p:ext uri="{BB962C8B-B14F-4D97-AF65-F5344CB8AC3E}">
        <p14:creationId xmlns:p14="http://schemas.microsoft.com/office/powerpoint/2010/main" val="43364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fully-attentional feed-forward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방식으로 프레임 내 시간 정보를 통합하여 주어진 클립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영상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대한 분류 라벨을 생성한다</a:t>
            </a:r>
          </a:p>
          <a:p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multi-head self-attention block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은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attention mechanism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사용하여 다른 프레임 표현에 의해 각 프레임 표현을 제공받으면서 프레임들 간의 시간적인 상호관계가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모델링된다</a:t>
            </a:r>
            <a:endParaRPr lang="ko-KR" altLang="en-US" sz="1200" b="0" i="0" u="none" strike="noStrike" dirty="0">
              <a:effectLst/>
              <a:latin typeface="+mn-lt"/>
              <a:ea typeface="+mn-ea"/>
              <a:cs typeface="+mn-cs"/>
              <a:sym typeface="맑은 고딕"/>
            </a:endParaRPr>
          </a:p>
          <a:p>
            <a:pPr lvl="1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몇가지 연쇄적인 연산 존재</a:t>
            </a:r>
          </a:p>
          <a:p>
            <a:pPr lvl="2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프레임 표현의 벡터들은 서로 다르게 학습된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affine transformation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통해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multiple key, value, query space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로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매핑된다</a:t>
            </a:r>
            <a:endParaRPr lang="ko-KR" altLang="en-US" sz="1200" b="0" i="0" u="none" strike="noStrike" dirty="0">
              <a:effectLst/>
              <a:latin typeface="+mn-lt"/>
              <a:ea typeface="+mn-ea"/>
              <a:cs typeface="+mn-cs"/>
              <a:sym typeface="맑은 고딕"/>
            </a:endParaRPr>
          </a:p>
          <a:p>
            <a:pPr lvl="3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t : sequence size / dk, dv : key, value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차원</a:t>
            </a:r>
          </a:p>
          <a:p>
            <a:pPr lvl="2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3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query, key, value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는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scaled multiplicative attention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으로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head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로 나타난다</a:t>
            </a:r>
          </a:p>
          <a:p>
            <a:pPr lvl="2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각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head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output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은 합쳐지고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(concatenate) conv block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을 통과</a:t>
            </a:r>
          </a:p>
          <a:p>
            <a:pPr lvl="3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- 2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개의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conv(position-wise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커널 사이즈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1x1), residual </a:t>
            </a:r>
            <a:r>
              <a:rPr lang="en-US" altLang="ko-KR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connectoin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으로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이루어져 있음</a:t>
            </a:r>
          </a:p>
          <a:p>
            <a:pPr lvl="2"/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- </a:t>
            </a:r>
            <a:r>
              <a:rPr lang="ko-KR" altLang="en-US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여러번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 반복됨에 따라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frame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표현이 정제된다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실험결과적으로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decoder block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은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4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스택으로도 충분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현재 클립에 대해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action confidence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제공하기 위해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fc layer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가 모든 시퀀스의 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element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에 적용</a:t>
            </a:r>
          </a:p>
          <a:p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결과는 </a:t>
            </a:r>
            <a:r>
              <a:rPr lang="en-US" altLang="ko-KR" sz="1200" b="0" i="0" u="none" strike="noStrike" dirty="0" err="1">
                <a:effectLst/>
                <a:latin typeface="+mn-lt"/>
                <a:ea typeface="+mn-ea"/>
                <a:cs typeface="+mn-cs"/>
                <a:sym typeface="맑은 고딕"/>
              </a:rPr>
              <a:t>softmax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로 평균</a:t>
            </a:r>
            <a:r>
              <a:rPr lang="en-US" altLang="ko-KR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n-lt"/>
                <a:ea typeface="+mn-ea"/>
                <a:cs typeface="+mn-cs"/>
                <a:sym typeface="맑은 고딕"/>
              </a:rPr>
              <a:t>정규화 </a:t>
            </a:r>
          </a:p>
        </p:txBody>
      </p:sp>
    </p:spTree>
    <p:extLst>
      <p:ext uri="{BB962C8B-B14F-4D97-AF65-F5344CB8AC3E}">
        <p14:creationId xmlns:p14="http://schemas.microsoft.com/office/powerpoint/2010/main" val="238628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60421" indent="-160421">
              <a:buSzPct val="100000"/>
              <a:buChar char="-"/>
            </a:lvl1pPr>
          </a:lstStyle>
          <a:p>
            <a:r>
              <a:rPr lang="en-US" altLang="ko-KR" dirty="0">
                <a:effectLst/>
              </a:rPr>
              <a:t>knowledge distillation : </a:t>
            </a:r>
            <a:r>
              <a:rPr lang="ko-KR" altLang="en-US" dirty="0">
                <a:effectLst/>
              </a:rPr>
              <a:t>큰 모델 </a:t>
            </a:r>
            <a:r>
              <a:rPr lang="en-US" altLang="ko-KR" dirty="0">
                <a:effectLst/>
              </a:rPr>
              <a:t>/ </a:t>
            </a:r>
            <a:r>
              <a:rPr lang="ko-KR" altLang="en-US" dirty="0">
                <a:effectLst/>
              </a:rPr>
              <a:t>앙상블 모델</a:t>
            </a:r>
            <a:r>
              <a:rPr lang="en-US" altLang="ko-KR" dirty="0">
                <a:effectLst/>
              </a:rPr>
              <a:t>(</a:t>
            </a:r>
            <a:r>
              <a:rPr lang="en-US" altLang="ko-KR" b="1" dirty="0">
                <a:effectLst/>
              </a:rPr>
              <a:t>teacher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>
                <a:effectLst/>
              </a:rPr>
              <a:t>extra supervision(</a:t>
            </a:r>
            <a:r>
              <a:rPr lang="ko-KR" altLang="en-US" dirty="0">
                <a:effectLst/>
              </a:rPr>
              <a:t>감독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을 제공함으로써 </a:t>
            </a:r>
            <a:r>
              <a:rPr lang="en-US" altLang="ko-KR" b="1" dirty="0">
                <a:effectLst/>
              </a:rPr>
              <a:t>student network</a:t>
            </a:r>
            <a:r>
              <a:rPr lang="ko-KR" altLang="en-US" dirty="0">
                <a:effectLst/>
              </a:rPr>
              <a:t>의 최적화를 돕기 위해 디자인 된 절차</a:t>
            </a:r>
          </a:p>
          <a:p>
            <a:r>
              <a:rPr lang="ko-KR" altLang="en-US" dirty="0">
                <a:effectLst/>
              </a:rPr>
              <a:t>큰 </a:t>
            </a:r>
            <a:r>
              <a:rPr lang="en-US" altLang="ko-KR" b="1" dirty="0">
                <a:effectLst/>
              </a:rPr>
              <a:t>teacher network</a:t>
            </a:r>
            <a:r>
              <a:rPr lang="ko-KR" altLang="en-US" dirty="0">
                <a:effectLst/>
              </a:rPr>
              <a:t>의 복잡함을 줄이고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앙상블 모델의 성능을 하나의 </a:t>
            </a:r>
            <a:r>
              <a:rPr lang="en-US" altLang="ko-KR" b="1" dirty="0">
                <a:effectLst/>
              </a:rPr>
              <a:t>student</a:t>
            </a:r>
            <a:r>
              <a:rPr lang="ko-KR" altLang="en-US" dirty="0">
                <a:effectLst/>
              </a:rPr>
              <a:t>로 통합시킬 수 있었다</a:t>
            </a:r>
          </a:p>
          <a:p>
            <a:r>
              <a:rPr lang="ko-KR" altLang="en-US" dirty="0">
                <a:effectLst/>
              </a:rPr>
              <a:t>실험</a:t>
            </a:r>
          </a:p>
          <a:p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개의 </a:t>
            </a:r>
            <a:r>
              <a:rPr lang="en-US" altLang="ko-KR" dirty="0">
                <a:effectLst/>
              </a:rPr>
              <a:t>ResNet34 VTN model -&gt; single RGB model / </a:t>
            </a:r>
            <a:r>
              <a:rPr lang="ko-KR" altLang="en-US" dirty="0">
                <a:effectLst/>
              </a:rPr>
              <a:t>누적된 </a:t>
            </a:r>
            <a:r>
              <a:rPr lang="en-US" altLang="ko-KR" dirty="0">
                <a:effectLst/>
              </a:rPr>
              <a:t>RGB + RGB</a:t>
            </a:r>
            <a:r>
              <a:rPr lang="ko-KR" altLang="en-US" dirty="0">
                <a:effectLst/>
              </a:rPr>
              <a:t>차이 인풋 받는 모델</a:t>
            </a:r>
          </a:p>
        </p:txBody>
      </p:sp>
    </p:spTree>
    <p:extLst>
      <p:ext uri="{BB962C8B-B14F-4D97-AF65-F5344CB8AC3E}">
        <p14:creationId xmlns:p14="http://schemas.microsoft.com/office/powerpoint/2010/main" val="179832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-1" y="0"/>
            <a:ext cx="1080001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2F"/>
          </a:solidFill>
          <a:ln w="12700">
            <a:solidFill>
              <a:srgbClr val="5B3F3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2F"/>
          </a:solidFill>
          <a:ln w="12700">
            <a:solidFill>
              <a:srgbClr val="5B3F3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/>
          <p:nvPr/>
        </p:nvSpPr>
        <p:spPr>
          <a:xfrm>
            <a:off x="523481" y="2989340"/>
            <a:ext cx="111450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altLang="ko-KR" sz="3200" dirty="0"/>
              <a:t>Lightweight Network Architecture  for Real-Time Action Recognition</a:t>
            </a:r>
          </a:p>
        </p:txBody>
      </p:sp>
      <p:grpSp>
        <p:nvGrpSpPr>
          <p:cNvPr id="32" name="직사각형 2"/>
          <p:cNvGrpSpPr/>
          <p:nvPr/>
        </p:nvGrpSpPr>
        <p:grpSpPr>
          <a:xfrm>
            <a:off x="4186875" y="3726037"/>
            <a:ext cx="3818249" cy="391198"/>
            <a:chOff x="-1" y="-1"/>
            <a:chExt cx="3818248" cy="391197"/>
          </a:xfrm>
        </p:grpSpPr>
        <p:sp>
          <p:nvSpPr>
            <p:cNvPr id="30" name="직사각형"/>
            <p:cNvSpPr/>
            <p:nvPr/>
          </p:nvSpPr>
          <p:spPr>
            <a:xfrm>
              <a:off x="-1" y="-1"/>
              <a:ext cx="3818248" cy="391197"/>
            </a:xfrm>
            <a:prstGeom prst="rect">
              <a:avLst/>
            </a:prstGeom>
            <a:solidFill>
              <a:srgbClr val="8DBABD"/>
            </a:solidFill>
            <a:ln w="12700" cap="flat">
              <a:solidFill>
                <a:srgbClr val="8DBAB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1기 박소영"/>
            <p:cNvSpPr txBox="1"/>
            <p:nvPr/>
          </p:nvSpPr>
          <p:spPr>
            <a:xfrm>
              <a:off x="-1" y="10933"/>
              <a:ext cx="381824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rPr lang="en-US" dirty="0"/>
                <a:t>CVPR 2019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8AA915-9A71-4E45-B6FC-6F3866FD0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32" y="1540902"/>
            <a:ext cx="3681214" cy="4828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7BE8D-4955-E442-8C43-B58687FE413F}"/>
              </a:ext>
            </a:extLst>
          </p:cNvPr>
          <p:cNvSpPr txBox="1"/>
          <p:nvPr/>
        </p:nvSpPr>
        <p:spPr>
          <a:xfrm>
            <a:off x="5658558" y="2521059"/>
            <a:ext cx="56291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dirty="0"/>
              <a:t>Decoder</a:t>
            </a:r>
            <a:r>
              <a:rPr lang="ko-KR" altLang="en-US" dirty="0"/>
              <a:t>에 존재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dirty="0"/>
              <a:t>Teacher</a:t>
            </a:r>
            <a:r>
              <a:rPr lang="ko-KR" altLang="en-US" dirty="0"/>
              <a:t>가 </a:t>
            </a:r>
            <a:r>
              <a:rPr lang="en-US" altLang="ko-KR" dirty="0"/>
              <a:t>extra supervision</a:t>
            </a:r>
            <a:r>
              <a:rPr lang="ko-KR" altLang="en-US" dirty="0"/>
              <a:t>을 제공함으로써 </a:t>
            </a:r>
            <a:r>
              <a:rPr lang="en-US" altLang="ko-KR" dirty="0"/>
              <a:t>student</a:t>
            </a:r>
            <a:r>
              <a:rPr lang="ko-KR" altLang="en-US" dirty="0"/>
              <a:t>의 최적화를 돕기 위해 디자인</a:t>
            </a:r>
            <a:endParaRPr dirty="0"/>
          </a:p>
        </p:txBody>
      </p:sp>
      <p:sp>
        <p:nvSpPr>
          <p:cNvPr id="10" name="직선 연결선 15">
            <a:extLst>
              <a:ext uri="{FF2B5EF4-FFF2-40B4-BE49-F238E27FC236}">
                <a16:creationId xmlns:a16="http://schemas.microsoft.com/office/drawing/2014/main" id="{DC2D6E2E-91BF-CD42-A89D-32AC0E8FE617}"/>
              </a:ext>
            </a:extLst>
          </p:cNvPr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ACC87EA-3B8C-BC49-8B59-2F7CF2DA3F11}"/>
              </a:ext>
            </a:extLst>
          </p:cNvPr>
          <p:cNvSpPr txBox="1"/>
          <p:nvPr/>
        </p:nvSpPr>
        <p:spPr>
          <a:xfrm>
            <a:off x="986934" y="437393"/>
            <a:ext cx="224195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B016ECF7-8903-7546-B642-A6F9A7A1B793}"/>
              </a:ext>
            </a:extLst>
          </p:cNvPr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r>
              <a:rPr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950-F5B7-E341-AC19-127BC862BF7E}"/>
              </a:ext>
            </a:extLst>
          </p:cNvPr>
          <p:cNvSpPr txBox="1"/>
          <p:nvPr/>
        </p:nvSpPr>
        <p:spPr>
          <a:xfrm>
            <a:off x="1069803" y="1006929"/>
            <a:ext cx="45887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multimodal knowledge distillation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4076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15">
            <a:extLst>
              <a:ext uri="{FF2B5EF4-FFF2-40B4-BE49-F238E27FC236}">
                <a16:creationId xmlns:a16="http://schemas.microsoft.com/office/drawing/2014/main" id="{DC2D6E2E-91BF-CD42-A89D-32AC0E8FE617}"/>
              </a:ext>
            </a:extLst>
          </p:cNvPr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ACC87EA-3B8C-BC49-8B59-2F7CF2DA3F11}"/>
              </a:ext>
            </a:extLst>
          </p:cNvPr>
          <p:cNvSpPr txBox="1"/>
          <p:nvPr/>
        </p:nvSpPr>
        <p:spPr>
          <a:xfrm>
            <a:off x="989827" y="437393"/>
            <a:ext cx="24647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EXPERIMENT</a:t>
            </a:r>
            <a:endParaRPr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B016ECF7-8903-7546-B642-A6F9A7A1B793}"/>
              </a:ext>
            </a:extLst>
          </p:cNvPr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5</a:t>
            </a:r>
            <a:r>
              <a:rPr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950-F5B7-E341-AC19-127BC862BF7E}"/>
              </a:ext>
            </a:extLst>
          </p:cNvPr>
          <p:cNvSpPr txBox="1"/>
          <p:nvPr/>
        </p:nvSpPr>
        <p:spPr>
          <a:xfrm>
            <a:off x="1069803" y="1006929"/>
            <a:ext cx="45887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multimodal knowledge distillation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F9678B-CC6B-244E-A5AA-0305E95A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591704"/>
            <a:ext cx="9575800" cy="247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DD8290-0696-7B42-B8C2-1F7A8E9C1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4383646"/>
            <a:ext cx="10121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39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67BE8D-4955-E442-8C43-B58687FE413F}"/>
              </a:ext>
            </a:extLst>
          </p:cNvPr>
          <p:cNvSpPr txBox="1"/>
          <p:nvPr/>
        </p:nvSpPr>
        <p:spPr>
          <a:xfrm>
            <a:off x="3186522" y="2951946"/>
            <a:ext cx="810119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연산 리소스를 보다 효율적으로 사용할 수 있게 됨</a:t>
            </a:r>
          </a:p>
          <a:p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CPU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에서 실시간 추론을 할 수 있게 됨</a:t>
            </a:r>
          </a:p>
        </p:txBody>
      </p:sp>
      <p:sp>
        <p:nvSpPr>
          <p:cNvPr id="10" name="직선 연결선 15">
            <a:extLst>
              <a:ext uri="{FF2B5EF4-FFF2-40B4-BE49-F238E27FC236}">
                <a16:creationId xmlns:a16="http://schemas.microsoft.com/office/drawing/2014/main" id="{DC2D6E2E-91BF-CD42-A89D-32AC0E8FE617}"/>
              </a:ext>
            </a:extLst>
          </p:cNvPr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ACC87EA-3B8C-BC49-8B59-2F7CF2DA3F11}"/>
              </a:ext>
            </a:extLst>
          </p:cNvPr>
          <p:cNvSpPr txBox="1"/>
          <p:nvPr/>
        </p:nvSpPr>
        <p:spPr>
          <a:xfrm>
            <a:off x="995157" y="437393"/>
            <a:ext cx="251126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B016ECF7-8903-7546-B642-A6F9A7A1B793}"/>
              </a:ext>
            </a:extLst>
          </p:cNvPr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6</a:t>
            </a:r>
            <a:r>
              <a:rPr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950-F5B7-E341-AC19-127BC862BF7E}"/>
              </a:ext>
            </a:extLst>
          </p:cNvPr>
          <p:cNvSpPr txBox="1"/>
          <p:nvPr/>
        </p:nvSpPr>
        <p:spPr>
          <a:xfrm>
            <a:off x="1069803" y="1006929"/>
            <a:ext cx="4962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VTN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0371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1087122" y="437393"/>
            <a:ext cx="204158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ABSTRACT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53476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VTN </a:t>
            </a:r>
            <a:endParaRPr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3E43463-DB65-AA49-AB78-61B3287D2D4B}"/>
              </a:ext>
            </a:extLst>
          </p:cNvPr>
          <p:cNvSpPr txBox="1"/>
          <p:nvPr/>
        </p:nvSpPr>
        <p:spPr>
          <a:xfrm>
            <a:off x="2106522" y="2864414"/>
            <a:ext cx="8649878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VTN (Video Transformer Network)</a:t>
            </a:r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RGB mono camera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와 리얼타임 스피드를 보이는 </a:t>
            </a: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CPU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모델</a:t>
            </a:r>
            <a:endParaRPr lang="en-US" altLang="ko-KR" sz="2800" b="1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어떻게 하면 여러 모델을 하나의 모델로 만들어 </a:t>
            </a:r>
            <a:b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</a:b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정확도를 향상시킬 수 있는지를 설명</a:t>
            </a:r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18224981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1015421" y="437393"/>
            <a:ext cx="286232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4962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altLang="ko-KR" dirty="0"/>
              <a:t>VTN</a:t>
            </a:r>
            <a:endParaRPr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3E43463-DB65-AA49-AB78-61B3287D2D4B}"/>
              </a:ext>
            </a:extLst>
          </p:cNvPr>
          <p:cNvSpPr txBox="1"/>
          <p:nvPr/>
        </p:nvSpPr>
        <p:spPr>
          <a:xfrm>
            <a:off x="1069803" y="2796681"/>
            <a:ext cx="102136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행동 인식같은 비디오 레벨 </a:t>
            </a: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task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는 동작의 모호성을 해결하기 위해 </a:t>
            </a:r>
            <a:b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</a:b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여러 프레임의 정보를 종합하여 구조를 고려해야 함</a:t>
            </a:r>
            <a:endParaRPr lang="en-US" altLang="ko-KR" sz="2800" b="1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endParaRPr lang="en-US" altLang="ko-KR" sz="2800" b="1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VTN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은 일반적인 </a:t>
            </a: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CPU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에서도 </a:t>
            </a: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3D CNN 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등을</a:t>
            </a:r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real-time</a:t>
            </a:r>
            <a:r>
              <a:rPr lang="ko-KR" altLang="en-US" sz="2800" b="1" spc="-150" dirty="0" err="1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으로</a:t>
            </a:r>
            <a:r>
              <a:rPr lang="ko-KR" altLang="en-US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3522902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1006926" y="437393"/>
            <a:ext cx="325185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RELATED WORKS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23509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Two-stream framework</a:t>
            </a:r>
            <a:endParaRPr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3E43463-DB65-AA49-AB78-61B3287D2D4B}"/>
              </a:ext>
            </a:extLst>
          </p:cNvPr>
          <p:cNvSpPr txBox="1"/>
          <p:nvPr/>
        </p:nvSpPr>
        <p:spPr>
          <a:xfrm>
            <a:off x="3000927" y="5327851"/>
            <a:ext cx="65868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ko-KR" sz="2800" b="1" spc="-150" dirty="0">
                <a:solidFill>
                  <a:srgbClr val="8DBAB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Spatial Net / Temporal Net / score fusion </a:t>
            </a:r>
            <a:endParaRPr lang="ko-KR" altLang="en-US" sz="2800" b="1" spc="-150" dirty="0">
              <a:solidFill>
                <a:srgbClr val="8DBABD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D9A464-3B3D-7045-ACCE-FB6EE2F9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945797"/>
            <a:ext cx="8375650" cy="31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57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1006926" y="437393"/>
            <a:ext cx="325185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RELATED WORKS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22916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3D primitives : C3D, I3D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2FCBE-24AB-A04B-A9F0-6EB01F8EE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96" y="1875455"/>
            <a:ext cx="6896100" cy="2841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0A2815-3629-3C4C-8045-3165382D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77" y="4809651"/>
            <a:ext cx="9605738" cy="13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10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1006926" y="437393"/>
            <a:ext cx="325185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RELATED WORKS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18027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RNN / LSTM / GRU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BA76C-5504-764A-B8B7-67732522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75" y="1540902"/>
            <a:ext cx="6369050" cy="49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3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선 연결선 15"/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16"/>
          <p:cNvSpPr txBox="1"/>
          <p:nvPr/>
        </p:nvSpPr>
        <p:spPr>
          <a:xfrm>
            <a:off x="986934" y="437393"/>
            <a:ext cx="224195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dirty="0"/>
          </a:p>
        </p:txBody>
      </p:sp>
      <p:sp>
        <p:nvSpPr>
          <p:cNvPr id="36" name="TextBox 17"/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r>
              <a:rPr dirty="0"/>
              <a:t>.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1069803" y="1006929"/>
            <a:ext cx="12785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Architecture</a:t>
            </a:r>
            <a:endParaRPr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26657C31-8C5D-6C43-BB0D-F8A9D0BFB415}"/>
              </a:ext>
            </a:extLst>
          </p:cNvPr>
          <p:cNvSpPr txBox="1"/>
          <p:nvPr/>
        </p:nvSpPr>
        <p:spPr>
          <a:xfrm>
            <a:off x="3186522" y="5176355"/>
            <a:ext cx="706056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dirty="0"/>
              <a:t>ResNet34</a:t>
            </a:r>
            <a:r>
              <a:rPr lang="ko-KR" altLang="en-US" dirty="0"/>
              <a:t> 주로 사용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ko-KR" altLang="en-US" dirty="0"/>
              <a:t>모든 </a:t>
            </a:r>
            <a:r>
              <a:rPr lang="en-US" altLang="ko-KR" dirty="0"/>
              <a:t>conv layer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r>
              <a:rPr lang="ko-KR" altLang="en-US" dirty="0"/>
              <a:t> 재사용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dirty="0"/>
              <a:t>Encoder, decoder</a:t>
            </a:r>
            <a:r>
              <a:rPr lang="ko-KR" altLang="en-US" dirty="0"/>
              <a:t>로 이루어져 있음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1EC1C8-6CA1-034D-B409-89A45FCB8B21}"/>
              </a:ext>
            </a:extLst>
          </p:cNvPr>
          <p:cNvGrpSpPr/>
          <p:nvPr/>
        </p:nvGrpSpPr>
        <p:grpSpPr>
          <a:xfrm>
            <a:off x="986934" y="1446240"/>
            <a:ext cx="10885143" cy="3697095"/>
            <a:chOff x="0" y="2090056"/>
            <a:chExt cx="11508685" cy="39088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721912-57E4-1E4F-AA0E-A096E712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31293"/>
              <a:ext cx="6096000" cy="2643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CD379A-13BF-804D-A401-49700262F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4"/>
            <a:stretch/>
          </p:blipFill>
          <p:spPr>
            <a:xfrm>
              <a:off x="5981697" y="2090056"/>
              <a:ext cx="5526988" cy="3908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6840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36D1F-1A0B-F842-AD95-0EFC3185E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7" y="2439212"/>
            <a:ext cx="6096000" cy="264310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D13400D0-84F7-2F46-B252-55BE2276BEC2}"/>
              </a:ext>
            </a:extLst>
          </p:cNvPr>
          <p:cNvSpPr txBox="1"/>
          <p:nvPr/>
        </p:nvSpPr>
        <p:spPr>
          <a:xfrm>
            <a:off x="6437657" y="2637378"/>
            <a:ext cx="5629157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dirty="0"/>
              <a:t>2D CNN</a:t>
            </a:r>
            <a:r>
              <a:rPr lang="ko-KR" altLang="en-US" dirty="0"/>
              <a:t>에 통과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dirty="0"/>
              <a:t>F</a:t>
            </a:r>
            <a:r>
              <a:rPr lang="ko-KR" altLang="en-US" dirty="0"/>
              <a:t>에서 </a:t>
            </a:r>
            <a:r>
              <a:rPr lang="en-US" altLang="ko-KR" dirty="0"/>
              <a:t>global average pooling</a:t>
            </a:r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dirty="0"/>
              <a:t>f : frame embeddings</a:t>
            </a:r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ko-KR" altLang="en-US" dirty="0"/>
              <a:t>한 </a:t>
            </a:r>
            <a:r>
              <a:rPr lang="en-US" altLang="ko-KR" dirty="0"/>
              <a:t>clip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장의 프레임을 얻었을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개의 </a:t>
            </a:r>
            <a:r>
              <a:rPr lang="en-US" altLang="ko-KR" dirty="0"/>
              <a:t>frame embedding</a:t>
            </a:r>
            <a:r>
              <a:rPr lang="ko-KR" altLang="en-US" dirty="0"/>
              <a:t>을 얻음</a:t>
            </a:r>
            <a:endParaRPr dirty="0"/>
          </a:p>
        </p:txBody>
      </p:sp>
      <p:sp>
        <p:nvSpPr>
          <p:cNvPr id="11" name="직선 연결선 15">
            <a:extLst>
              <a:ext uri="{FF2B5EF4-FFF2-40B4-BE49-F238E27FC236}">
                <a16:creationId xmlns:a16="http://schemas.microsoft.com/office/drawing/2014/main" id="{17FF5967-3EEE-3F49-B69F-38998554F47F}"/>
              </a:ext>
            </a:extLst>
          </p:cNvPr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AB560DD-568A-494F-96FA-7FFB262C864D}"/>
              </a:ext>
            </a:extLst>
          </p:cNvPr>
          <p:cNvSpPr txBox="1"/>
          <p:nvPr/>
        </p:nvSpPr>
        <p:spPr>
          <a:xfrm>
            <a:off x="986934" y="437393"/>
            <a:ext cx="224195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dirty="0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42844CA-6456-2744-9E21-93B1C0353FD8}"/>
              </a:ext>
            </a:extLst>
          </p:cNvPr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r>
              <a:rPr dirty="0"/>
              <a:t>.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1ECAB31A-CD59-C145-A008-5DB236A89508}"/>
              </a:ext>
            </a:extLst>
          </p:cNvPr>
          <p:cNvSpPr txBox="1"/>
          <p:nvPr/>
        </p:nvSpPr>
        <p:spPr>
          <a:xfrm>
            <a:off x="1069803" y="1006929"/>
            <a:ext cx="22195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731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A509F7-866E-314E-BBCE-3CB477A8D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/>
          <a:stretch/>
        </p:blipFill>
        <p:spPr>
          <a:xfrm>
            <a:off x="6323354" y="1796141"/>
            <a:ext cx="5526988" cy="3908879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3ADDCF86-389C-BC48-A5FC-A00FC5453156}"/>
              </a:ext>
            </a:extLst>
          </p:cNvPr>
          <p:cNvSpPr txBox="1"/>
          <p:nvPr/>
        </p:nvSpPr>
        <p:spPr>
          <a:xfrm>
            <a:off x="694197" y="2491225"/>
            <a:ext cx="56291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dirty="0"/>
              <a:t>Multi-head self-attention, conv block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dirty="0"/>
              <a:t>Query, Key, Value</a:t>
            </a:r>
            <a:r>
              <a:rPr lang="ko-KR" altLang="en-US" dirty="0"/>
              <a:t>로 </a:t>
            </a:r>
            <a:r>
              <a:rPr lang="en-US" altLang="ko-KR" dirty="0"/>
              <a:t>Head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indent="-457200">
              <a:buSzPct val="100000"/>
              <a:buFontTx/>
              <a:buChar char="-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conv, residual connection 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09BEB9-0D26-0247-B077-14261CE75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47" y="4554317"/>
            <a:ext cx="4241807" cy="1150703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66C5CB65-3345-EE41-A741-80109CA8C151}"/>
              </a:ext>
            </a:extLst>
          </p:cNvPr>
          <p:cNvSpPr txBox="1"/>
          <p:nvPr/>
        </p:nvSpPr>
        <p:spPr>
          <a:xfrm>
            <a:off x="4059959" y="5676831"/>
            <a:ext cx="303026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800" spc="-150">
                <a:solidFill>
                  <a:srgbClr val="8DBABD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 lang="en-US" sz="2000" dirty="0"/>
              <a:t>Dk : key</a:t>
            </a:r>
            <a:r>
              <a:rPr lang="ko-KR" altLang="en-US" sz="2000" dirty="0"/>
              <a:t>의 </a:t>
            </a:r>
            <a:r>
              <a:rPr lang="en-US" altLang="ko-KR" sz="2000" dirty="0"/>
              <a:t>dimension</a:t>
            </a:r>
            <a:endParaRPr sz="2000" dirty="0"/>
          </a:p>
        </p:txBody>
      </p:sp>
      <p:sp>
        <p:nvSpPr>
          <p:cNvPr id="13" name="직선 연결선 15">
            <a:extLst>
              <a:ext uri="{FF2B5EF4-FFF2-40B4-BE49-F238E27FC236}">
                <a16:creationId xmlns:a16="http://schemas.microsoft.com/office/drawing/2014/main" id="{08E860C9-065B-794B-9ADB-77A4B090D59C}"/>
              </a:ext>
            </a:extLst>
          </p:cNvPr>
          <p:cNvSpPr/>
          <p:nvPr/>
        </p:nvSpPr>
        <p:spPr>
          <a:xfrm>
            <a:off x="1026522" y="989147"/>
            <a:ext cx="2160000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BE87ED2-135B-3048-83C5-7414E45EF910}"/>
              </a:ext>
            </a:extLst>
          </p:cNvPr>
          <p:cNvSpPr txBox="1"/>
          <p:nvPr/>
        </p:nvSpPr>
        <p:spPr>
          <a:xfrm>
            <a:off x="986934" y="437393"/>
            <a:ext cx="224195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dirty="0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87D85561-AB8D-A245-A613-0FEA53BD6707}"/>
              </a:ext>
            </a:extLst>
          </p:cNvPr>
          <p:cNvSpPr txBox="1"/>
          <p:nvPr/>
        </p:nvSpPr>
        <p:spPr>
          <a:xfrm>
            <a:off x="501699" y="498947"/>
            <a:ext cx="5219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spc="-150">
                <a:solidFill>
                  <a:srgbClr val="00002F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r>
              <a:rPr dirty="0"/>
              <a:t>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213783CE-992E-0E4E-813C-C9887165BB0C}"/>
              </a:ext>
            </a:extLst>
          </p:cNvPr>
          <p:cNvSpPr txBox="1"/>
          <p:nvPr/>
        </p:nvSpPr>
        <p:spPr>
          <a:xfrm>
            <a:off x="1069803" y="1006929"/>
            <a:ext cx="223234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>
                <a:solidFill>
                  <a:srgbClr val="8DBABC"/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r>
              <a:rPr lang="en-US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860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835</Words>
  <Application>Microsoft Macintosh PowerPoint</Application>
  <PresentationFormat>와이드스크린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NanumSquare Bold</vt:lpstr>
      <vt:lpstr>NanumSquare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137</cp:revision>
  <dcterms:modified xsi:type="dcterms:W3CDTF">2019-08-30T08:12:25Z</dcterms:modified>
</cp:coreProperties>
</file>