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034fc2fcd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034fc2fcd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034fc2fc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034fc2fc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034fc2fc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034fc2fc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034fc2fcd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034fc2fcd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034fc2fc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034fc2fc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034fc2fcd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034fc2fcd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0403598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0403598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04035981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04035981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034fc2fcd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034fc2fcd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0652d2c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0652d2c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034fc2fc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034fc2fc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034fc2fc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034fc2fc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034fc2fcd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034fc2fcd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034fc2fcd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034fc2fcd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034fc2fcd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034fc2fcd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034fc2fcd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034fc2fcd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034fc2fc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034fc2fc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034fc2fcd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034fc2fcd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034fc2fc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034fc2fc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Final Project Presentation: </a:t>
            </a:r>
            <a:r>
              <a:rPr lang="de"/>
              <a:t>Students’ Financial Habits</a:t>
            </a:r>
            <a:endParaRPr/>
          </a:p>
        </p:txBody>
      </p:sp>
      <p:sp>
        <p:nvSpPr>
          <p:cNvPr id="164" name="Google Shape;164;p25"/>
          <p:cNvSpPr txBox="1"/>
          <p:nvPr>
            <p:ph idx="1" type="subTitle"/>
          </p:nvPr>
        </p:nvSpPr>
        <p:spPr>
          <a:xfrm>
            <a:off x="729625" y="3172900"/>
            <a:ext cx="7688100" cy="13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Subject : Big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Team : The Girls !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Date : 26. 05. 2024</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30000" y="11381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400"/>
              <a:t>Results</a:t>
            </a:r>
            <a:endParaRPr sz="2400"/>
          </a:p>
        </p:txBody>
      </p:sp>
      <p:sp>
        <p:nvSpPr>
          <p:cNvPr id="220" name="Google Shape;220;p34"/>
          <p:cNvSpPr txBox="1"/>
          <p:nvPr>
            <p:ph idx="1" type="subTitle"/>
          </p:nvPr>
        </p:nvSpPr>
        <p:spPr>
          <a:xfrm>
            <a:off x="435775" y="1965125"/>
            <a:ext cx="2983200" cy="30732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1200"/>
              </a:spcBef>
              <a:spcAft>
                <a:spcPts val="0"/>
              </a:spcAft>
              <a:buSzPts val="1600"/>
              <a:buChar char="●"/>
            </a:pPr>
            <a:r>
              <a:rPr lang="de">
                <a:solidFill>
                  <a:srgbClr val="000000"/>
                </a:solidFill>
                <a:latin typeface="Arial"/>
                <a:ea typeface="Arial"/>
                <a:cs typeface="Arial"/>
                <a:sym typeface="Arial"/>
              </a:rPr>
              <a:t>Both at Inha University and globally, students experience higher costs in their initial and final years, requiring careful budgeting and resource management.</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p>
        </p:txBody>
      </p:sp>
      <p:pic>
        <p:nvPicPr>
          <p:cNvPr id="221" name="Google Shape;221;p34"/>
          <p:cNvPicPr preferRelativeResize="0"/>
          <p:nvPr/>
        </p:nvPicPr>
        <p:blipFill>
          <a:blip r:embed="rId3">
            <a:alphaModFix/>
          </a:blip>
          <a:stretch>
            <a:fillRect/>
          </a:stretch>
        </p:blipFill>
        <p:spPr>
          <a:xfrm>
            <a:off x="4030900" y="0"/>
            <a:ext cx="5422401" cy="5143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Preferred Payment Method &amp; Spending</a:t>
            </a:r>
            <a:endParaRPr/>
          </a:p>
        </p:txBody>
      </p:sp>
      <p:sp>
        <p:nvSpPr>
          <p:cNvPr id="227" name="Google Shape;227;p35"/>
          <p:cNvSpPr txBox="1"/>
          <p:nvPr>
            <p:ph idx="1" type="body"/>
          </p:nvPr>
        </p:nvSpPr>
        <p:spPr>
          <a:xfrm>
            <a:off x="729450" y="2078875"/>
            <a:ext cx="7688700" cy="25965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1200"/>
              </a:spcBef>
              <a:spcAft>
                <a:spcPts val="0"/>
              </a:spcAft>
              <a:buNone/>
            </a:pPr>
            <a:r>
              <a:rPr b="1" lang="de" sz="1600"/>
              <a:t>Objective</a:t>
            </a:r>
            <a:r>
              <a:rPr lang="de" sz="1600"/>
              <a:t>:To examine if students typically safe money when using one specific form of payment and in order to recommend a payment method to students for saving money and to see if Inha students have a different pattern than the global students.</a:t>
            </a:r>
            <a:endParaRPr sz="1600"/>
          </a:p>
          <a:p>
            <a:pPr indent="0" lvl="0" marL="0" rtl="0" algn="l">
              <a:lnSpc>
                <a:spcPct val="100000"/>
              </a:lnSpc>
              <a:spcBef>
                <a:spcPts val="1200"/>
              </a:spcBef>
              <a:spcAft>
                <a:spcPts val="0"/>
              </a:spcAft>
              <a:buNone/>
            </a:pPr>
            <a:r>
              <a:rPr b="1" lang="de" sz="1600"/>
              <a:t>Categories</a:t>
            </a:r>
            <a:r>
              <a:rPr lang="de" sz="1600"/>
              <a:t>:</a:t>
            </a:r>
            <a:endParaRPr sz="1600"/>
          </a:p>
          <a:p>
            <a:pPr indent="0" lvl="0" marL="0" rtl="0" algn="l">
              <a:lnSpc>
                <a:spcPct val="100000"/>
              </a:lnSpc>
              <a:spcBef>
                <a:spcPts val="1200"/>
              </a:spcBef>
              <a:spcAft>
                <a:spcPts val="0"/>
              </a:spcAft>
              <a:buNone/>
            </a:pPr>
            <a:r>
              <a:rPr lang="de" sz="1600"/>
              <a:t>- X-Axis: Average Spending: Food, Books &amp; Supplies, Health &amp; Wellness, Transportation, Entertainment, Personal Care, Technology and Miscellaneous </a:t>
            </a:r>
            <a:endParaRPr sz="1600"/>
          </a:p>
          <a:p>
            <a:pPr indent="0" lvl="0" marL="0" rtl="0" algn="l">
              <a:lnSpc>
                <a:spcPct val="100000"/>
              </a:lnSpc>
              <a:spcBef>
                <a:spcPts val="1200"/>
              </a:spcBef>
              <a:spcAft>
                <a:spcPts val="0"/>
              </a:spcAft>
              <a:buNone/>
            </a:pPr>
            <a:r>
              <a:rPr lang="de" sz="1600"/>
              <a:t>- X-Axis: Average Spending without necessities: Entertainment, Personal Care, Technology and Miscellaneous </a:t>
            </a:r>
            <a:endParaRPr sz="1600"/>
          </a:p>
          <a:p>
            <a:pPr indent="0" lvl="0" marL="0" rtl="0" algn="l">
              <a:lnSpc>
                <a:spcPct val="100000"/>
              </a:lnSpc>
              <a:spcBef>
                <a:spcPts val="1200"/>
              </a:spcBef>
              <a:spcAft>
                <a:spcPts val="0"/>
              </a:spcAft>
              <a:buNone/>
            </a:pPr>
            <a:r>
              <a:rPr lang="de" sz="1600"/>
              <a:t>- Y-Axis: Preferred Payment Method</a:t>
            </a:r>
            <a:endParaRPr sz="1600"/>
          </a:p>
          <a:p>
            <a:pPr indent="0" lvl="0" marL="0" rtl="0" algn="l">
              <a:lnSpc>
                <a:spcPct val="100000"/>
              </a:lnSpc>
              <a:spcBef>
                <a:spcPts val="1200"/>
              </a:spcBef>
              <a:spcAft>
                <a:spcPts val="1200"/>
              </a:spcAft>
              <a:buNone/>
            </a:pPr>
            <a:r>
              <a:rPr b="1" lang="de" sz="1600"/>
              <a:t>Visualization Design</a:t>
            </a:r>
            <a:r>
              <a:rPr lang="de" sz="1600"/>
              <a:t>: </a:t>
            </a:r>
            <a:r>
              <a:rPr lang="de" sz="1600">
                <a:latin typeface="Arial"/>
                <a:ea typeface="Arial"/>
                <a:cs typeface="Arial"/>
                <a:sym typeface="Arial"/>
              </a:rPr>
              <a:t>vertical bars to visualize the amount of money spent with each payment method</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729450" y="1318650"/>
            <a:ext cx="1659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Results: </a:t>
            </a:r>
            <a:endParaRPr/>
          </a:p>
        </p:txBody>
      </p:sp>
      <p:sp>
        <p:nvSpPr>
          <p:cNvPr id="233" name="Google Shape;233;p36"/>
          <p:cNvSpPr txBox="1"/>
          <p:nvPr>
            <p:ph idx="1" type="body"/>
          </p:nvPr>
        </p:nvSpPr>
        <p:spPr>
          <a:xfrm>
            <a:off x="729450" y="1903275"/>
            <a:ext cx="1659900" cy="276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sz="1600"/>
              <a:t>-&gt; </a:t>
            </a:r>
            <a:r>
              <a:rPr lang="de" sz="1600"/>
              <a:t>not a big difference between paying methods </a:t>
            </a:r>
            <a:endParaRPr sz="1600"/>
          </a:p>
          <a:p>
            <a:pPr indent="0" lvl="0" marL="0" rtl="0" algn="l">
              <a:spcBef>
                <a:spcPts val="1200"/>
              </a:spcBef>
              <a:spcAft>
                <a:spcPts val="1200"/>
              </a:spcAft>
              <a:buNone/>
            </a:pPr>
            <a:r>
              <a:rPr lang="de" sz="1600"/>
              <a:t>-&gt; Inha students spend slightly less money ($480 vs. $629 &amp; $558) when using Cash</a:t>
            </a:r>
            <a:endParaRPr/>
          </a:p>
        </p:txBody>
      </p:sp>
      <p:pic>
        <p:nvPicPr>
          <p:cNvPr id="234" name="Google Shape;234;p36"/>
          <p:cNvPicPr preferRelativeResize="0"/>
          <p:nvPr/>
        </p:nvPicPr>
        <p:blipFill>
          <a:blip r:embed="rId3">
            <a:alphaModFix/>
          </a:blip>
          <a:stretch>
            <a:fillRect/>
          </a:stretch>
        </p:blipFill>
        <p:spPr>
          <a:xfrm>
            <a:off x="2541725" y="1318650"/>
            <a:ext cx="6449850" cy="35363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729450" y="1318650"/>
            <a:ext cx="1659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Results: </a:t>
            </a:r>
            <a:endParaRPr/>
          </a:p>
        </p:txBody>
      </p:sp>
      <p:sp>
        <p:nvSpPr>
          <p:cNvPr id="240" name="Google Shape;240;p37"/>
          <p:cNvSpPr txBox="1"/>
          <p:nvPr>
            <p:ph idx="1" type="body"/>
          </p:nvPr>
        </p:nvSpPr>
        <p:spPr>
          <a:xfrm>
            <a:off x="729450" y="1923975"/>
            <a:ext cx="1659900" cy="27435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de" sz="1600"/>
              <a:t>-&gt; not a big difference between paying methods </a:t>
            </a:r>
            <a:endParaRPr sz="1600"/>
          </a:p>
          <a:p>
            <a:pPr indent="0" lvl="0" marL="0" marR="0" rtl="0" algn="l">
              <a:lnSpc>
                <a:spcPct val="115000"/>
              </a:lnSpc>
              <a:spcBef>
                <a:spcPts val="1200"/>
              </a:spcBef>
              <a:spcAft>
                <a:spcPts val="1200"/>
              </a:spcAft>
              <a:buNone/>
            </a:pPr>
            <a:r>
              <a:rPr lang="de" sz="1600"/>
              <a:t>-&gt; Inha students spend slightly more money ($252 vs. $180 &amp; $181) when using Credit/Debit Card</a:t>
            </a:r>
            <a:endParaRPr/>
          </a:p>
        </p:txBody>
      </p:sp>
      <p:pic>
        <p:nvPicPr>
          <p:cNvPr id="241" name="Google Shape;241;p37"/>
          <p:cNvPicPr preferRelativeResize="0"/>
          <p:nvPr/>
        </p:nvPicPr>
        <p:blipFill>
          <a:blip r:embed="rId3">
            <a:alphaModFix/>
          </a:blip>
          <a:stretch>
            <a:fillRect/>
          </a:stretch>
        </p:blipFill>
        <p:spPr>
          <a:xfrm>
            <a:off x="2499475" y="1127150"/>
            <a:ext cx="6323750" cy="370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100200" y="55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Maximum &amp; Minimum Rental Prices </a:t>
            </a:r>
            <a:r>
              <a:rPr lang="de"/>
              <a:t>Comparison</a:t>
            </a:r>
            <a:endParaRPr/>
          </a:p>
          <a:p>
            <a:pPr indent="0" lvl="0" marL="0" rtl="0" algn="l">
              <a:spcBef>
                <a:spcPts val="0"/>
              </a:spcBef>
              <a:spcAft>
                <a:spcPts val="0"/>
              </a:spcAft>
              <a:buNone/>
            </a:pPr>
            <a:r>
              <a:t/>
            </a:r>
            <a:endParaRPr/>
          </a:p>
        </p:txBody>
      </p:sp>
      <p:pic>
        <p:nvPicPr>
          <p:cNvPr id="247" name="Google Shape;247;p38"/>
          <p:cNvPicPr preferRelativeResize="0"/>
          <p:nvPr/>
        </p:nvPicPr>
        <p:blipFill>
          <a:blip r:embed="rId3">
            <a:alphaModFix/>
          </a:blip>
          <a:stretch>
            <a:fillRect/>
          </a:stretch>
        </p:blipFill>
        <p:spPr>
          <a:xfrm>
            <a:off x="234475" y="1156200"/>
            <a:ext cx="4400550" cy="3476625"/>
          </a:xfrm>
          <a:prstGeom prst="rect">
            <a:avLst/>
          </a:prstGeom>
          <a:noFill/>
          <a:ln>
            <a:noFill/>
          </a:ln>
        </p:spPr>
      </p:pic>
      <p:pic>
        <p:nvPicPr>
          <p:cNvPr id="248" name="Google Shape;248;p38"/>
          <p:cNvPicPr preferRelativeResize="0"/>
          <p:nvPr/>
        </p:nvPicPr>
        <p:blipFill>
          <a:blip r:embed="rId4">
            <a:alphaModFix/>
          </a:blip>
          <a:stretch>
            <a:fillRect/>
          </a:stretch>
        </p:blipFill>
        <p:spPr>
          <a:xfrm>
            <a:off x="4635025" y="1170488"/>
            <a:ext cx="4362450" cy="344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Income Vs Rent ratio to calculate Affordability</a:t>
            </a:r>
            <a:endParaRPr/>
          </a:p>
        </p:txBody>
      </p:sp>
      <p:sp>
        <p:nvSpPr>
          <p:cNvPr id="254" name="Google Shape;254;p39"/>
          <p:cNvSpPr txBox="1"/>
          <p:nvPr>
            <p:ph idx="1" type="body"/>
          </p:nvPr>
        </p:nvSpPr>
        <p:spPr>
          <a:xfrm>
            <a:off x="729450" y="2078875"/>
            <a:ext cx="80934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de" sz="1151">
                <a:solidFill>
                  <a:srgbClr val="434343"/>
                </a:solidFill>
                <a:latin typeface="Arial"/>
                <a:ea typeface="Arial"/>
                <a:cs typeface="Arial"/>
                <a:sym typeface="Arial"/>
              </a:rPr>
              <a:t>Objective:</a:t>
            </a:r>
            <a:endParaRPr b="1" sz="11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rPr lang="de" sz="1151">
                <a:solidFill>
                  <a:srgbClr val="434343"/>
                </a:solidFill>
                <a:latin typeface="Arial"/>
                <a:ea typeface="Arial"/>
                <a:cs typeface="Arial"/>
                <a:sym typeface="Arial"/>
              </a:rPr>
              <a:t>To compare the housing expenses between Inha University and other universities </a:t>
            </a:r>
            <a:r>
              <a:rPr lang="de" sz="1151">
                <a:solidFill>
                  <a:schemeClr val="dk1"/>
                </a:solidFill>
                <a:latin typeface="Arial"/>
                <a:ea typeface="Arial"/>
                <a:cs typeface="Arial"/>
                <a:sym typeface="Arial"/>
              </a:rPr>
              <a:t>to assess the affordability of housing for students at our university relative to others</a:t>
            </a:r>
            <a:r>
              <a:rPr lang="de" sz="1151">
                <a:solidFill>
                  <a:srgbClr val="434343"/>
                </a:solidFill>
                <a:latin typeface="Arial"/>
                <a:ea typeface="Arial"/>
                <a:cs typeface="Arial"/>
                <a:sym typeface="Arial"/>
              </a:rPr>
              <a:t>.</a:t>
            </a:r>
            <a:endParaRPr sz="11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1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rPr b="1" lang="de" sz="1151">
                <a:solidFill>
                  <a:srgbClr val="434343"/>
                </a:solidFill>
                <a:latin typeface="Arial"/>
                <a:ea typeface="Arial"/>
                <a:cs typeface="Arial"/>
                <a:sym typeface="Arial"/>
              </a:rPr>
              <a:t>Calculation:</a:t>
            </a:r>
            <a:endParaRPr b="1" sz="1151">
              <a:solidFill>
                <a:srgbClr val="434343"/>
              </a:solidFill>
              <a:latin typeface="Arial"/>
              <a:ea typeface="Arial"/>
              <a:cs typeface="Arial"/>
              <a:sym typeface="Arial"/>
            </a:endParaRPr>
          </a:p>
          <a:p>
            <a:pPr indent="457200" lvl="0" marL="0" rtl="0" algn="l">
              <a:lnSpc>
                <a:spcPct val="95000"/>
              </a:lnSpc>
              <a:spcBef>
                <a:spcPts val="0"/>
              </a:spcBef>
              <a:spcAft>
                <a:spcPts val="0"/>
              </a:spcAft>
              <a:buSzPts val="275"/>
              <a:buNone/>
            </a:pPr>
            <a:r>
              <a:rPr lang="de" sz="1151">
                <a:solidFill>
                  <a:srgbClr val="434343"/>
                </a:solidFill>
                <a:highlight>
                  <a:schemeClr val="accent4"/>
                </a:highlight>
                <a:latin typeface="Arial"/>
                <a:ea typeface="Arial"/>
                <a:cs typeface="Arial"/>
                <a:sym typeface="Arial"/>
              </a:rPr>
              <a:t>Income-to-Rent Ratio=(Monthly Income + Financial Aid) / </a:t>
            </a:r>
            <a:r>
              <a:rPr lang="de" sz="1151">
                <a:solidFill>
                  <a:srgbClr val="434343"/>
                </a:solidFill>
                <a:highlight>
                  <a:schemeClr val="accent4"/>
                </a:highlight>
                <a:latin typeface="Arial"/>
                <a:ea typeface="Arial"/>
                <a:cs typeface="Arial"/>
                <a:sym typeface="Arial"/>
              </a:rPr>
              <a:t>Monthly Rent</a:t>
            </a:r>
            <a:endParaRPr sz="1151">
              <a:solidFill>
                <a:srgbClr val="434343"/>
              </a:solidFill>
              <a:highlight>
                <a:schemeClr val="accent4"/>
              </a:highlight>
              <a:latin typeface="Arial"/>
              <a:ea typeface="Arial"/>
              <a:cs typeface="Arial"/>
              <a:sym typeface="Arial"/>
            </a:endParaRPr>
          </a:p>
          <a:p>
            <a:pPr indent="0" lvl="0" marL="0" rtl="0" algn="l">
              <a:lnSpc>
                <a:spcPct val="95000"/>
              </a:lnSpc>
              <a:spcBef>
                <a:spcPts val="0"/>
              </a:spcBef>
              <a:spcAft>
                <a:spcPts val="0"/>
              </a:spcAft>
              <a:buSzPts val="275"/>
              <a:buNone/>
            </a:pPr>
            <a:r>
              <a:t/>
            </a:r>
            <a:endParaRPr sz="11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rPr i="1" lang="de" sz="1151">
                <a:solidFill>
                  <a:srgbClr val="434343"/>
                </a:solidFill>
                <a:latin typeface="Arial"/>
                <a:ea typeface="Arial"/>
                <a:cs typeface="Arial"/>
                <a:sym typeface="Arial"/>
              </a:rPr>
              <a:t>Note: All information is based on the </a:t>
            </a:r>
            <a:r>
              <a:rPr i="1" lang="de" sz="1151" u="sng">
                <a:solidFill>
                  <a:srgbClr val="434343"/>
                </a:solidFill>
                <a:latin typeface="Arial"/>
                <a:ea typeface="Arial"/>
                <a:cs typeface="Arial"/>
                <a:sym typeface="Arial"/>
              </a:rPr>
              <a:t>monthly rate and in USD</a:t>
            </a:r>
            <a:r>
              <a:rPr i="1" lang="de" sz="1151">
                <a:solidFill>
                  <a:srgbClr val="434343"/>
                </a:solidFill>
                <a:latin typeface="Arial"/>
                <a:ea typeface="Arial"/>
                <a:cs typeface="Arial"/>
                <a:sym typeface="Arial"/>
              </a:rPr>
              <a:t>.</a:t>
            </a:r>
            <a:endParaRPr i="1" sz="11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1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rPr b="1" lang="de" sz="1151">
                <a:solidFill>
                  <a:srgbClr val="434343"/>
                </a:solidFill>
                <a:latin typeface="Arial"/>
                <a:ea typeface="Arial"/>
                <a:cs typeface="Arial"/>
                <a:sym typeface="Arial"/>
              </a:rPr>
              <a:t>Rationale for Using a Ratio Instead of Direct Rent Comparison:</a:t>
            </a:r>
            <a:endParaRPr b="1" sz="11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1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rPr lang="de" sz="1251">
                <a:solidFill>
                  <a:srgbClr val="434343"/>
                </a:solidFill>
                <a:latin typeface="Arial"/>
                <a:ea typeface="Arial"/>
                <a:cs typeface="Arial"/>
                <a:sym typeface="Arial"/>
              </a:rPr>
              <a:t>Given the geographical diversity of the data, a </a:t>
            </a:r>
            <a:r>
              <a:rPr lang="de" sz="1251" u="sng">
                <a:solidFill>
                  <a:srgbClr val="434343"/>
                </a:solidFill>
                <a:latin typeface="Arial"/>
                <a:ea typeface="Arial"/>
                <a:cs typeface="Arial"/>
                <a:sym typeface="Arial"/>
              </a:rPr>
              <a:t>direct comparison of rent prices would be unfair.</a:t>
            </a:r>
            <a:endParaRPr sz="1251" u="sng">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rPr lang="de" sz="1251">
                <a:solidFill>
                  <a:srgbClr val="434343"/>
                </a:solidFill>
                <a:latin typeface="Arial"/>
                <a:ea typeface="Arial"/>
                <a:cs typeface="Arial"/>
                <a:sym typeface="Arial"/>
              </a:rPr>
              <a:t>For instance, although housing costs are relatively lower in our country(Burma) compared to South Korea, our average hourly wage is approximately $2.77, whereas it is $7.21 in South Korea. This discrepancy makes housing relatively more affordable in South Korea despite cheaper rental prices.</a:t>
            </a:r>
            <a:endParaRPr sz="1251">
              <a:solidFill>
                <a:srgbClr val="434343"/>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375">
              <a:solidFill>
                <a:srgbClr val="66666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375">
              <a:solidFill>
                <a:srgbClr val="66666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375">
              <a:solidFill>
                <a:srgbClr val="666666"/>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52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Results</a:t>
            </a:r>
            <a:endParaRPr/>
          </a:p>
          <a:p>
            <a:pPr indent="0" lvl="0" marL="0" rtl="0" algn="l">
              <a:spcBef>
                <a:spcPts val="0"/>
              </a:spcBef>
              <a:spcAft>
                <a:spcPts val="0"/>
              </a:spcAft>
              <a:buNone/>
            </a:pPr>
            <a:r>
              <a:t/>
            </a:r>
            <a:endParaRPr/>
          </a:p>
        </p:txBody>
      </p:sp>
      <p:sp>
        <p:nvSpPr>
          <p:cNvPr id="260" name="Google Shape;260;p40"/>
          <p:cNvSpPr txBox="1"/>
          <p:nvPr>
            <p:ph idx="1" type="body"/>
          </p:nvPr>
        </p:nvSpPr>
        <p:spPr>
          <a:xfrm>
            <a:off x="727650" y="2119925"/>
            <a:ext cx="7894200" cy="268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de">
                <a:latin typeface="Arial"/>
                <a:ea typeface="Arial"/>
                <a:cs typeface="Arial"/>
                <a:sym typeface="Arial"/>
              </a:rPr>
              <a:t>Others :</a:t>
            </a:r>
            <a:r>
              <a:rPr lang="de">
                <a:latin typeface="Arial"/>
                <a:ea typeface="Arial"/>
                <a:cs typeface="Arial"/>
                <a:sym typeface="Arial"/>
              </a:rPr>
              <a:t> The income-to-rent ratio </a:t>
            </a:r>
            <a:r>
              <a:rPr lang="de">
                <a:solidFill>
                  <a:srgbClr val="980000"/>
                </a:solidFill>
                <a:latin typeface="Arial"/>
                <a:ea typeface="Arial"/>
                <a:cs typeface="Arial"/>
                <a:sym typeface="Arial"/>
              </a:rPr>
              <a:t>remains relatively constant across all four years</a:t>
            </a:r>
            <a:r>
              <a:rPr lang="de">
                <a:latin typeface="Arial"/>
                <a:ea typeface="Arial"/>
                <a:cs typeface="Arial"/>
                <a:sym typeface="Arial"/>
              </a:rPr>
              <a:t>, with minor variations of approximately $10.</a:t>
            </a:r>
            <a:endParaRPr>
              <a:latin typeface="Arial"/>
              <a:ea typeface="Arial"/>
              <a:cs typeface="Arial"/>
              <a:sym typeface="Arial"/>
            </a:endParaRPr>
          </a:p>
          <a:p>
            <a:pPr indent="0" lvl="0" marL="0" rtl="0" algn="l">
              <a:lnSpc>
                <a:spcPct val="100000"/>
              </a:lnSpc>
              <a:spcBef>
                <a:spcPts val="1200"/>
              </a:spcBef>
              <a:spcAft>
                <a:spcPts val="0"/>
              </a:spcAft>
              <a:buNone/>
            </a:pPr>
            <a:r>
              <a:rPr b="1" lang="de">
                <a:latin typeface="Arial"/>
                <a:ea typeface="Arial"/>
                <a:cs typeface="Arial"/>
                <a:sym typeface="Arial"/>
              </a:rPr>
              <a:t>Inha University Data:</a:t>
            </a:r>
            <a:r>
              <a:rPr lang="de">
                <a:latin typeface="Arial"/>
                <a:ea typeface="Arial"/>
                <a:cs typeface="Arial"/>
                <a:sym typeface="Arial"/>
              </a:rPr>
              <a:t> The income-to-rent ratio for</a:t>
            </a:r>
            <a:r>
              <a:rPr lang="de">
                <a:solidFill>
                  <a:srgbClr val="980000"/>
                </a:solidFill>
                <a:highlight>
                  <a:schemeClr val="accent4"/>
                </a:highlight>
                <a:latin typeface="Arial"/>
                <a:ea typeface="Arial"/>
                <a:cs typeface="Arial"/>
                <a:sym typeface="Arial"/>
              </a:rPr>
              <a:t> freshmen is notably lower</a:t>
            </a:r>
            <a:r>
              <a:rPr lang="de">
                <a:highlight>
                  <a:schemeClr val="accent4"/>
                </a:highlight>
                <a:latin typeface="Arial"/>
                <a:ea typeface="Arial"/>
                <a:cs typeface="Arial"/>
                <a:sym typeface="Arial"/>
              </a:rPr>
              <a:t> </a:t>
            </a:r>
            <a:r>
              <a:rPr lang="de">
                <a:latin typeface="Arial"/>
                <a:ea typeface="Arial"/>
                <a:cs typeface="Arial"/>
                <a:sym typeface="Arial"/>
              </a:rPr>
              <a:t>compared to other academic years.</a:t>
            </a:r>
            <a:endParaRPr>
              <a:latin typeface="Arial"/>
              <a:ea typeface="Arial"/>
              <a:cs typeface="Arial"/>
              <a:sym typeface="Arial"/>
            </a:endParaRPr>
          </a:p>
          <a:p>
            <a:pPr indent="0" lvl="0" marL="0" rtl="0" algn="l">
              <a:lnSpc>
                <a:spcPct val="100000"/>
              </a:lnSpc>
              <a:spcBef>
                <a:spcPts val="1200"/>
              </a:spcBef>
              <a:spcAft>
                <a:spcPts val="0"/>
              </a:spcAft>
              <a:buNone/>
            </a:pPr>
            <a:r>
              <a:rPr b="1" lang="de">
                <a:latin typeface="Arial"/>
                <a:ea typeface="Arial"/>
                <a:cs typeface="Arial"/>
                <a:sym typeface="Arial"/>
              </a:rPr>
              <a:t>Potential Explanations:</a:t>
            </a:r>
            <a:endParaRPr b="1">
              <a:latin typeface="Arial"/>
              <a:ea typeface="Arial"/>
              <a:cs typeface="Arial"/>
              <a:sym typeface="Arial"/>
            </a:endParaRPr>
          </a:p>
          <a:p>
            <a:pPr indent="0" lvl="0" marL="0" rtl="0" algn="l">
              <a:lnSpc>
                <a:spcPct val="100000"/>
              </a:lnSpc>
              <a:spcBef>
                <a:spcPts val="1200"/>
              </a:spcBef>
              <a:spcAft>
                <a:spcPts val="0"/>
              </a:spcAft>
              <a:buNone/>
            </a:pPr>
            <a:r>
              <a:rPr lang="de">
                <a:latin typeface="Arial"/>
                <a:ea typeface="Arial"/>
                <a:cs typeface="Arial"/>
                <a:sym typeface="Arial"/>
              </a:rPr>
              <a:t>International Students:The dataset predominantly consists of international students at Inha University.</a:t>
            </a:r>
            <a:endParaRPr>
              <a:latin typeface="Arial"/>
              <a:ea typeface="Arial"/>
              <a:cs typeface="Arial"/>
              <a:sym typeface="Arial"/>
            </a:endParaRPr>
          </a:p>
          <a:p>
            <a:pPr indent="0" lvl="0" marL="0" rtl="0" algn="l">
              <a:lnSpc>
                <a:spcPct val="100000"/>
              </a:lnSpc>
              <a:spcBef>
                <a:spcPts val="1200"/>
              </a:spcBef>
              <a:spcAft>
                <a:spcPts val="0"/>
              </a:spcAft>
              <a:buNone/>
            </a:pPr>
            <a:r>
              <a:rPr lang="de">
                <a:latin typeface="Arial"/>
                <a:ea typeface="Arial"/>
                <a:cs typeface="Arial"/>
                <a:sym typeface="Arial"/>
              </a:rPr>
              <a:t>These students may face </a:t>
            </a:r>
            <a:r>
              <a:rPr lang="de" u="sng">
                <a:latin typeface="Arial"/>
                <a:ea typeface="Arial"/>
                <a:cs typeface="Arial"/>
                <a:sym typeface="Arial"/>
              </a:rPr>
              <a:t>challenges in securing part-time employment </a:t>
            </a:r>
            <a:r>
              <a:rPr lang="de">
                <a:latin typeface="Arial"/>
                <a:ea typeface="Arial"/>
                <a:cs typeface="Arial"/>
                <a:sym typeface="Arial"/>
              </a:rPr>
              <a:t>upon their initial arrival in Korea.</a:t>
            </a:r>
            <a:endParaRPr>
              <a:latin typeface="Arial"/>
              <a:ea typeface="Arial"/>
              <a:cs typeface="Arial"/>
              <a:sym typeface="Arial"/>
            </a:endParaRPr>
          </a:p>
          <a:p>
            <a:pPr indent="0" lvl="0" marL="0" rtl="0" algn="l">
              <a:lnSpc>
                <a:spcPct val="100000"/>
              </a:lnSpc>
              <a:spcBef>
                <a:spcPts val="1200"/>
              </a:spcBef>
              <a:spcAft>
                <a:spcPts val="0"/>
              </a:spcAft>
              <a:buNone/>
            </a:pPr>
            <a:r>
              <a:rPr lang="de">
                <a:latin typeface="Arial"/>
                <a:ea typeface="Arial"/>
                <a:cs typeface="Arial"/>
                <a:sym typeface="Arial"/>
              </a:rPr>
              <a:t>First-Year Challenges:Freshmen often</a:t>
            </a:r>
            <a:r>
              <a:rPr lang="de" u="sng">
                <a:latin typeface="Arial"/>
                <a:ea typeface="Arial"/>
                <a:cs typeface="Arial"/>
                <a:sym typeface="Arial"/>
              </a:rPr>
              <a:t> lack the requisite knowledge and experience to identify affordable housin</a:t>
            </a:r>
            <a:r>
              <a:rPr lang="de">
                <a:latin typeface="Arial"/>
                <a:ea typeface="Arial"/>
                <a:cs typeface="Arial"/>
                <a:sym typeface="Arial"/>
              </a:rPr>
              <a:t>g options.</a:t>
            </a:r>
            <a:endParaRPr>
              <a:latin typeface="Arial"/>
              <a:ea typeface="Arial"/>
              <a:cs typeface="Arial"/>
              <a:sym typeface="Arial"/>
            </a:endParaRPr>
          </a:p>
          <a:p>
            <a:pPr indent="0" lvl="0" marL="0" rtl="0" algn="l">
              <a:lnSpc>
                <a:spcPct val="100000"/>
              </a:lnSpc>
              <a:spcBef>
                <a:spcPts val="1200"/>
              </a:spcBef>
              <a:spcAft>
                <a:spcPts val="1200"/>
              </a:spcAft>
              <a:buNone/>
            </a:pPr>
            <a:r>
              <a:t/>
            </a:r>
            <a:endParaRPr sz="1200">
              <a:latin typeface="Arial"/>
              <a:ea typeface="Arial"/>
              <a:cs typeface="Arial"/>
              <a:sym typeface="Arial"/>
            </a:endParaRPr>
          </a:p>
        </p:txBody>
      </p:sp>
      <p:pic>
        <p:nvPicPr>
          <p:cNvPr id="261" name="Google Shape;261;p40"/>
          <p:cNvPicPr preferRelativeResize="0"/>
          <p:nvPr/>
        </p:nvPicPr>
        <p:blipFill>
          <a:blip r:embed="rId3">
            <a:alphaModFix/>
          </a:blip>
          <a:stretch>
            <a:fillRect/>
          </a:stretch>
        </p:blipFill>
        <p:spPr>
          <a:xfrm>
            <a:off x="2265224" y="574800"/>
            <a:ext cx="3200603" cy="1545125"/>
          </a:xfrm>
          <a:prstGeom prst="rect">
            <a:avLst/>
          </a:prstGeom>
          <a:noFill/>
          <a:ln>
            <a:noFill/>
          </a:ln>
        </p:spPr>
      </p:pic>
      <p:sp>
        <p:nvSpPr>
          <p:cNvPr id="262" name="Google Shape;262;p40"/>
          <p:cNvSpPr txBox="1"/>
          <p:nvPr/>
        </p:nvSpPr>
        <p:spPr>
          <a:xfrm>
            <a:off x="4162275" y="574800"/>
            <a:ext cx="11355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300">
                <a:solidFill>
                  <a:schemeClr val="accent1"/>
                </a:solidFill>
                <a:highlight>
                  <a:schemeClr val="accent6"/>
                </a:highlight>
                <a:latin typeface="Lato"/>
                <a:ea typeface="Lato"/>
                <a:cs typeface="Lato"/>
                <a:sym typeface="Lato"/>
              </a:rPr>
              <a:t>Global Data</a:t>
            </a:r>
            <a:endParaRPr sz="1300">
              <a:solidFill>
                <a:schemeClr val="accent1"/>
              </a:solidFill>
              <a:highlight>
                <a:schemeClr val="accent6"/>
              </a:highlight>
              <a:latin typeface="Lato"/>
              <a:ea typeface="Lato"/>
              <a:cs typeface="Lato"/>
              <a:sym typeface="Lato"/>
            </a:endParaRPr>
          </a:p>
        </p:txBody>
      </p:sp>
      <p:pic>
        <p:nvPicPr>
          <p:cNvPr id="263" name="Google Shape;263;p40"/>
          <p:cNvPicPr preferRelativeResize="0"/>
          <p:nvPr/>
        </p:nvPicPr>
        <p:blipFill>
          <a:blip r:embed="rId4">
            <a:alphaModFix/>
          </a:blip>
          <a:stretch>
            <a:fillRect/>
          </a:stretch>
        </p:blipFill>
        <p:spPr>
          <a:xfrm>
            <a:off x="5850775" y="574800"/>
            <a:ext cx="2771075" cy="1460426"/>
          </a:xfrm>
          <a:prstGeom prst="rect">
            <a:avLst/>
          </a:prstGeom>
          <a:noFill/>
          <a:ln>
            <a:noFill/>
          </a:ln>
        </p:spPr>
      </p:pic>
      <p:sp>
        <p:nvSpPr>
          <p:cNvPr id="264" name="Google Shape;264;p40"/>
          <p:cNvSpPr txBox="1"/>
          <p:nvPr/>
        </p:nvSpPr>
        <p:spPr>
          <a:xfrm>
            <a:off x="7677925" y="574800"/>
            <a:ext cx="8892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300">
                <a:solidFill>
                  <a:schemeClr val="accent1"/>
                </a:solidFill>
                <a:highlight>
                  <a:schemeClr val="accent6"/>
                </a:highlight>
                <a:latin typeface="Lato"/>
                <a:ea typeface="Lato"/>
                <a:cs typeface="Lato"/>
                <a:sym typeface="Lato"/>
              </a:rPr>
              <a:t>Inha Data</a:t>
            </a:r>
            <a:endParaRPr sz="1300">
              <a:solidFill>
                <a:schemeClr val="accent1"/>
              </a:solidFill>
              <a:highlight>
                <a:schemeClr val="accent6"/>
              </a:highlight>
              <a:latin typeface="Lato"/>
              <a:ea typeface="Lato"/>
              <a:cs typeface="Lato"/>
              <a:sym typeface="Lato"/>
            </a:endParaRPr>
          </a:p>
        </p:txBody>
      </p:sp>
      <p:sp>
        <p:nvSpPr>
          <p:cNvPr id="265" name="Google Shape;265;p40"/>
          <p:cNvSpPr/>
          <p:nvPr/>
        </p:nvSpPr>
        <p:spPr>
          <a:xfrm>
            <a:off x="8567125" y="924000"/>
            <a:ext cx="342000" cy="2736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Housing</a:t>
            </a:r>
            <a:r>
              <a:rPr lang="de"/>
              <a:t> vs Financial Aid </a:t>
            </a:r>
            <a:endParaRPr/>
          </a:p>
        </p:txBody>
      </p:sp>
      <p:sp>
        <p:nvSpPr>
          <p:cNvPr id="271" name="Google Shape;271;p41"/>
          <p:cNvSpPr txBox="1"/>
          <p:nvPr>
            <p:ph idx="1" type="body"/>
          </p:nvPr>
        </p:nvSpPr>
        <p:spPr>
          <a:xfrm>
            <a:off x="797850" y="17369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Objective : Understanding this correlation can shed light on </a:t>
            </a:r>
            <a:r>
              <a:rPr lang="de">
                <a:solidFill>
                  <a:srgbClr val="980000"/>
                </a:solidFill>
              </a:rPr>
              <a:t>how well financial aid programs are supporting students </a:t>
            </a:r>
            <a:r>
              <a:rPr lang="de"/>
              <a:t>in covering their housing expenses. If t</a:t>
            </a:r>
            <a:r>
              <a:rPr lang="de">
                <a:highlight>
                  <a:schemeClr val="accent4"/>
                </a:highlight>
              </a:rPr>
              <a:t>he financial aid is consistently less</a:t>
            </a:r>
            <a:r>
              <a:rPr lang="de"/>
              <a:t> than their housing costs, it indicates that</a:t>
            </a:r>
            <a:r>
              <a:rPr lang="de">
                <a:highlight>
                  <a:schemeClr val="accent4"/>
                </a:highlight>
              </a:rPr>
              <a:t> students may struggle to afford housing without additional income </a:t>
            </a:r>
            <a:r>
              <a:rPr lang="de"/>
              <a:t>sources.</a:t>
            </a:r>
            <a:endParaRPr/>
          </a:p>
          <a:p>
            <a:pPr indent="0" lvl="0" marL="0" rtl="0" algn="l">
              <a:spcBef>
                <a:spcPts val="1200"/>
              </a:spcBef>
              <a:spcAft>
                <a:spcPts val="1200"/>
              </a:spcAft>
              <a:buNone/>
            </a:pPr>
            <a:r>
              <a:t/>
            </a:r>
            <a:endParaRPr/>
          </a:p>
        </p:txBody>
      </p:sp>
      <p:pic>
        <p:nvPicPr>
          <p:cNvPr id="272" name="Google Shape;272;p41"/>
          <p:cNvPicPr preferRelativeResize="0"/>
          <p:nvPr/>
        </p:nvPicPr>
        <p:blipFill>
          <a:blip r:embed="rId3">
            <a:alphaModFix/>
          </a:blip>
          <a:stretch>
            <a:fillRect/>
          </a:stretch>
        </p:blipFill>
        <p:spPr>
          <a:xfrm>
            <a:off x="920950" y="2788000"/>
            <a:ext cx="3448576" cy="2261100"/>
          </a:xfrm>
          <a:prstGeom prst="rect">
            <a:avLst/>
          </a:prstGeom>
          <a:noFill/>
          <a:ln>
            <a:noFill/>
          </a:ln>
        </p:spPr>
      </p:pic>
      <p:pic>
        <p:nvPicPr>
          <p:cNvPr id="273" name="Google Shape;273;p41"/>
          <p:cNvPicPr preferRelativeResize="0"/>
          <p:nvPr/>
        </p:nvPicPr>
        <p:blipFill rotWithShape="1">
          <a:blip r:embed="rId4">
            <a:alphaModFix/>
          </a:blip>
          <a:srcRect b="6629" l="0" r="0" t="0"/>
          <a:stretch/>
        </p:blipFill>
        <p:spPr>
          <a:xfrm>
            <a:off x="4901700" y="2788000"/>
            <a:ext cx="3758875" cy="226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Conclusion </a:t>
            </a:r>
            <a:endParaRPr/>
          </a:p>
        </p:txBody>
      </p:sp>
      <p:sp>
        <p:nvSpPr>
          <p:cNvPr id="279" name="Google Shape;279;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de" sz="5600"/>
              <a:t>In term of </a:t>
            </a:r>
            <a:r>
              <a:rPr lang="de" sz="5600"/>
              <a:t>housing</a:t>
            </a:r>
            <a:r>
              <a:rPr lang="de" sz="5600"/>
              <a:t> prices, the </a:t>
            </a:r>
            <a:r>
              <a:rPr lang="de" sz="5600"/>
              <a:t>amount</a:t>
            </a:r>
            <a:r>
              <a:rPr lang="de" sz="5600"/>
              <a:t> spent by Inha </a:t>
            </a:r>
            <a:r>
              <a:rPr lang="de" sz="5600"/>
              <a:t>University</a:t>
            </a:r>
            <a:r>
              <a:rPr lang="de" sz="5600"/>
              <a:t> students is relatively similar to </a:t>
            </a:r>
            <a:r>
              <a:rPr lang="de" sz="5600"/>
              <a:t>global</a:t>
            </a:r>
            <a:r>
              <a:rPr lang="de" sz="5600"/>
              <a:t> rental prices with </a:t>
            </a:r>
            <a:r>
              <a:rPr lang="de" sz="5600">
                <a:highlight>
                  <a:schemeClr val="accent6"/>
                </a:highlight>
              </a:rPr>
              <a:t>a medium of $300~$500 per month</a:t>
            </a:r>
            <a:r>
              <a:rPr lang="de" sz="5600"/>
              <a:t>.</a:t>
            </a:r>
            <a:endParaRPr sz="5600"/>
          </a:p>
          <a:p>
            <a:pPr indent="0" lvl="0" marL="0" rtl="0" algn="l">
              <a:spcBef>
                <a:spcPts val="1200"/>
              </a:spcBef>
              <a:spcAft>
                <a:spcPts val="0"/>
              </a:spcAft>
              <a:buNone/>
            </a:pPr>
            <a:r>
              <a:rPr lang="de" sz="5600"/>
              <a:t>According to the Income-rent ratio, Inha students encounter financial hardship in their first year, and the second years(sophomore) students have the best financial situation. </a:t>
            </a:r>
            <a:endParaRPr sz="5600"/>
          </a:p>
          <a:p>
            <a:pPr indent="0" lvl="0" marL="0" rtl="0" algn="l">
              <a:spcBef>
                <a:spcPts val="1200"/>
              </a:spcBef>
              <a:spcAft>
                <a:spcPts val="0"/>
              </a:spcAft>
              <a:buNone/>
            </a:pPr>
            <a:r>
              <a:rPr lang="de" sz="5600"/>
              <a:t> The trend is </a:t>
            </a:r>
            <a:r>
              <a:rPr lang="de" sz="5600"/>
              <a:t>fluctuated throughout 4 years so the best approach for this situation is</a:t>
            </a:r>
            <a:r>
              <a:rPr lang="de" sz="5600">
                <a:solidFill>
                  <a:srgbClr val="000000"/>
                </a:solidFill>
                <a:highlight>
                  <a:schemeClr val="accent4"/>
                </a:highlight>
              </a:rPr>
              <a:t> that students should take enough money from their hometown to cover up the expenses in the first year.</a:t>
            </a:r>
            <a:r>
              <a:rPr lang="de" sz="5600"/>
              <a:t> </a:t>
            </a:r>
            <a:endParaRPr sz="5600"/>
          </a:p>
          <a:p>
            <a:pPr indent="0" lvl="0" marL="0" rtl="0" algn="l">
              <a:spcBef>
                <a:spcPts val="1200"/>
              </a:spcBef>
              <a:spcAft>
                <a:spcPts val="0"/>
              </a:spcAft>
              <a:buNone/>
            </a:pPr>
            <a:r>
              <a:rPr lang="de" sz="5600"/>
              <a:t>The sophomores might have a lot of disposable money but they should save up ahead for the lower income in the next year.</a:t>
            </a:r>
            <a:endParaRPr sz="5600"/>
          </a:p>
          <a:p>
            <a:pPr indent="0" lvl="0" marL="0" rtl="0" algn="l">
              <a:spcBef>
                <a:spcPts val="1200"/>
              </a:spcBef>
              <a:spcAft>
                <a:spcPts val="0"/>
              </a:spcAft>
              <a:buNone/>
            </a:pPr>
            <a:r>
              <a:rPr lang="de" sz="5600"/>
              <a:t> However, the financial burden would not be as imminent if they already gone through the first year.</a:t>
            </a:r>
            <a:endParaRPr sz="56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Conclusion </a:t>
            </a:r>
            <a:endParaRPr/>
          </a:p>
        </p:txBody>
      </p:sp>
      <p:sp>
        <p:nvSpPr>
          <p:cNvPr id="285" name="Google Shape;285;p43"/>
          <p:cNvSpPr txBox="1"/>
          <p:nvPr>
            <p:ph idx="1" type="body"/>
          </p:nvPr>
        </p:nvSpPr>
        <p:spPr>
          <a:xfrm>
            <a:off x="810200" y="19173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200">
                <a:latin typeface="Times New Roman"/>
                <a:ea typeface="Times New Roman"/>
                <a:cs typeface="Times New Roman"/>
                <a:sym typeface="Times New Roman"/>
              </a:rPr>
              <a:t>In conclusion, the amount of money our student spend on Housing is nearly 60% of total income ( Calculated from average) meanwhile the education expense is barely 0.5%.</a:t>
            </a:r>
            <a:endParaRPr sz="120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rPr lang="de" sz="1117">
                <a:solidFill>
                  <a:schemeClr val="dk2"/>
                </a:solidFill>
              </a:rPr>
              <a:t>Monthly Income :  $497, </a:t>
            </a:r>
            <a:r>
              <a:rPr lang="de" sz="1117">
                <a:solidFill>
                  <a:schemeClr val="dk2"/>
                </a:solidFill>
                <a:highlight>
                  <a:schemeClr val="accent6"/>
                </a:highlight>
              </a:rPr>
              <a:t>Housing :$316.72 ,</a:t>
            </a:r>
            <a:r>
              <a:rPr lang="de" sz="1117">
                <a:solidFill>
                  <a:schemeClr val="dk2"/>
                </a:solidFill>
              </a:rPr>
              <a:t> Food : $224.56, Transportation : $45,  </a:t>
            </a:r>
            <a:r>
              <a:rPr lang="de" sz="1117">
                <a:solidFill>
                  <a:schemeClr val="dk2"/>
                </a:solidFill>
                <a:highlight>
                  <a:srgbClr val="B6D7A8"/>
                </a:highlight>
              </a:rPr>
              <a:t>Education : $22</a:t>
            </a:r>
            <a:r>
              <a:rPr lang="de" sz="1117">
                <a:solidFill>
                  <a:schemeClr val="dk2"/>
                </a:solidFill>
              </a:rPr>
              <a:t>,  Entertainment : $106, Personal Care : $49,  Tech tool : $28,  Health Care : $41,  Miscellaneous cost  : $55.4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Structure</a:t>
            </a:r>
            <a:endParaRPr/>
          </a:p>
        </p:txBody>
      </p:sp>
      <p:sp>
        <p:nvSpPr>
          <p:cNvPr id="170" name="Google Shape;170;p26"/>
          <p:cNvSpPr txBox="1"/>
          <p:nvPr>
            <p:ph idx="1" type="body"/>
          </p:nvPr>
        </p:nvSpPr>
        <p:spPr>
          <a:xfrm>
            <a:off x="729450" y="2099575"/>
            <a:ext cx="7688700" cy="364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romanUcPeriod"/>
            </a:pPr>
            <a:r>
              <a:rPr lang="de" sz="1600"/>
              <a:t>DataSet</a:t>
            </a:r>
            <a:endParaRPr sz="1600"/>
          </a:p>
          <a:p>
            <a:pPr indent="-330200" lvl="0" marL="457200" rtl="0" algn="l">
              <a:spcBef>
                <a:spcPts val="0"/>
              </a:spcBef>
              <a:spcAft>
                <a:spcPts val="0"/>
              </a:spcAft>
              <a:buSzPts val="1600"/>
              <a:buAutoNum type="romanUcPeriod"/>
            </a:pPr>
            <a:r>
              <a:rPr lang="de" sz="1600"/>
              <a:t>Survey Result</a:t>
            </a:r>
            <a:endParaRPr sz="1600"/>
          </a:p>
          <a:p>
            <a:pPr indent="-330200" lvl="0" marL="457200" rtl="0" algn="l">
              <a:spcBef>
                <a:spcPts val="0"/>
              </a:spcBef>
              <a:spcAft>
                <a:spcPts val="0"/>
              </a:spcAft>
              <a:buSzPts val="1600"/>
              <a:buAutoNum type="romanUcPeriod"/>
            </a:pPr>
            <a:r>
              <a:rPr lang="de" sz="1600"/>
              <a:t>Objectives</a:t>
            </a:r>
            <a:endParaRPr sz="1600"/>
          </a:p>
          <a:p>
            <a:pPr indent="-330200" lvl="0" marL="457200" rtl="0" algn="l">
              <a:spcBef>
                <a:spcPts val="0"/>
              </a:spcBef>
              <a:spcAft>
                <a:spcPts val="0"/>
              </a:spcAft>
              <a:buSzPts val="1600"/>
              <a:buAutoNum type="romanUcPeriod"/>
            </a:pPr>
            <a:r>
              <a:rPr lang="de" sz="1600"/>
              <a:t>Data Analysis Tool</a:t>
            </a:r>
            <a:endParaRPr sz="1600"/>
          </a:p>
          <a:p>
            <a:pPr indent="-330200" lvl="0" marL="457200" rtl="0" algn="l">
              <a:spcBef>
                <a:spcPts val="0"/>
              </a:spcBef>
              <a:spcAft>
                <a:spcPts val="0"/>
              </a:spcAft>
              <a:buSzPts val="1600"/>
              <a:buAutoNum type="romanUcPeriod"/>
            </a:pPr>
            <a:r>
              <a:rPr lang="de" sz="1600"/>
              <a:t>Analyses &amp; Findings</a:t>
            </a:r>
            <a:endParaRPr sz="1600"/>
          </a:p>
          <a:p>
            <a:pPr indent="-330200" lvl="1" marL="914400" rtl="0" algn="l">
              <a:spcBef>
                <a:spcPts val="0"/>
              </a:spcBef>
              <a:spcAft>
                <a:spcPts val="0"/>
              </a:spcAft>
              <a:buSzPts val="1600"/>
              <a:buAutoNum type="alphaUcPeriod"/>
            </a:pPr>
            <a:r>
              <a:rPr lang="de" sz="1600"/>
              <a:t> Age, Aid, Income, &amp; Tuition : Thiri Moe Htet (12214682)</a:t>
            </a:r>
            <a:endParaRPr sz="1600"/>
          </a:p>
          <a:p>
            <a:pPr indent="-330200" lvl="1" marL="914400" rtl="0" algn="l">
              <a:spcBef>
                <a:spcPts val="0"/>
              </a:spcBef>
              <a:spcAft>
                <a:spcPts val="0"/>
              </a:spcAft>
              <a:buSzPts val="1600"/>
              <a:buAutoNum type="alphaUcPeriod"/>
            </a:pPr>
            <a:r>
              <a:rPr lang="de" sz="1600"/>
              <a:t>School Year &amp; Essential Spending: Thiri Moe Htet (12214682)</a:t>
            </a:r>
            <a:endParaRPr sz="1600"/>
          </a:p>
          <a:p>
            <a:pPr indent="-330200" lvl="1" marL="914400" rtl="0" algn="l">
              <a:spcBef>
                <a:spcPts val="0"/>
              </a:spcBef>
              <a:spcAft>
                <a:spcPts val="0"/>
              </a:spcAft>
              <a:buSzPts val="1600"/>
              <a:buAutoNum type="alphaUcPeriod"/>
            </a:pPr>
            <a:r>
              <a:rPr lang="de" sz="1600"/>
              <a:t>Preferred Payment Method &amp; Spending: Simone Thurl (12240064)</a:t>
            </a:r>
            <a:endParaRPr sz="1600"/>
          </a:p>
          <a:p>
            <a:pPr indent="-330200" lvl="1" marL="914400" rtl="0" algn="l">
              <a:spcBef>
                <a:spcPts val="0"/>
              </a:spcBef>
              <a:spcAft>
                <a:spcPts val="0"/>
              </a:spcAft>
              <a:buSzPts val="1600"/>
              <a:buAutoNum type="alphaUcPeriod"/>
            </a:pPr>
            <a:r>
              <a:rPr lang="de" sz="1600"/>
              <a:t>Correlation between Housing &amp; Rent Expense: Chaw Thiri San (12225272)</a:t>
            </a:r>
            <a:endParaRPr sz="1600"/>
          </a:p>
          <a:p>
            <a:pPr indent="-330200" lvl="1" marL="914400" rtl="0" algn="l">
              <a:spcBef>
                <a:spcPts val="0"/>
              </a:spcBef>
              <a:spcAft>
                <a:spcPts val="0"/>
              </a:spcAft>
              <a:buSzPts val="1600"/>
              <a:buAutoNum type="alphaUcPeriod"/>
            </a:pPr>
            <a:r>
              <a:rPr lang="de" sz="1600"/>
              <a:t>Housing &amp; Financial Aid: Chaw Thiri San (12225272)</a:t>
            </a:r>
            <a:endParaRPr sz="1600"/>
          </a:p>
          <a:p>
            <a:pPr indent="0" lvl="0" marL="0" rtl="0" algn="l">
              <a:spcBef>
                <a:spcPts val="120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Thank you for your attention!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de" sz="7266"/>
              <a:t>Q&amp;A?</a:t>
            </a:r>
            <a:r>
              <a:rPr lang="de"/>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None/>
            </a:pPr>
            <a:r>
              <a:rPr lang="de"/>
              <a:t>Survey Results</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de" sz="1417">
                <a:solidFill>
                  <a:schemeClr val="dk2"/>
                </a:solidFill>
              </a:rPr>
              <a:t>Total participants after data cleaning : 27 people (Male : 63%,  Female : 37%, Non-binary : 0%)</a:t>
            </a:r>
            <a:endParaRPr sz="1417">
              <a:solidFill>
                <a:schemeClr val="dk2"/>
              </a:solidFill>
            </a:endParaRPr>
          </a:p>
          <a:p>
            <a:pPr indent="0" lvl="0" marL="0" rtl="0" algn="l">
              <a:lnSpc>
                <a:spcPct val="95000"/>
              </a:lnSpc>
              <a:spcBef>
                <a:spcPts val="1200"/>
              </a:spcBef>
              <a:spcAft>
                <a:spcPts val="0"/>
              </a:spcAft>
              <a:buSzPts val="523"/>
              <a:buNone/>
            </a:pPr>
            <a:r>
              <a:rPr lang="de" sz="1417">
                <a:solidFill>
                  <a:schemeClr val="dk2"/>
                </a:solidFill>
              </a:rPr>
              <a:t>Majors included:</a:t>
            </a:r>
            <a:endParaRPr sz="1417">
              <a:solidFill>
                <a:schemeClr val="dk2"/>
              </a:solidFill>
            </a:endParaRPr>
          </a:p>
          <a:p>
            <a:pPr indent="-318611" lvl="0" marL="457200" rtl="0" algn="l">
              <a:lnSpc>
                <a:spcPct val="95000"/>
              </a:lnSpc>
              <a:spcBef>
                <a:spcPts val="1200"/>
              </a:spcBef>
              <a:spcAft>
                <a:spcPts val="0"/>
              </a:spcAft>
              <a:buClr>
                <a:schemeClr val="dk2"/>
              </a:buClr>
              <a:buSzPts val="1418"/>
              <a:buChar char="-"/>
            </a:pPr>
            <a:r>
              <a:rPr lang="de" sz="1417">
                <a:solidFill>
                  <a:schemeClr val="dk2"/>
                </a:solidFill>
              </a:rPr>
              <a:t>ISE, IBT, Business, Nutrition, Computer Science, Politics &amp; IR</a:t>
            </a:r>
            <a:endParaRPr sz="1417">
              <a:solidFill>
                <a:schemeClr val="dk2"/>
              </a:solidFill>
            </a:endParaRPr>
          </a:p>
          <a:p>
            <a:pPr indent="0" lvl="0" marL="0" rtl="0" algn="l">
              <a:lnSpc>
                <a:spcPct val="95000"/>
              </a:lnSpc>
              <a:spcBef>
                <a:spcPts val="1200"/>
              </a:spcBef>
              <a:spcAft>
                <a:spcPts val="0"/>
              </a:spcAft>
              <a:buSzPts val="523"/>
              <a:buNone/>
            </a:pPr>
            <a:r>
              <a:rPr lang="de" sz="1417">
                <a:solidFill>
                  <a:schemeClr val="dk2"/>
                </a:solidFill>
              </a:rPr>
              <a:t>Distribution across </a:t>
            </a:r>
            <a:r>
              <a:rPr lang="de" sz="1417">
                <a:solidFill>
                  <a:schemeClr val="dk2"/>
                </a:solidFill>
              </a:rPr>
              <a:t>university</a:t>
            </a:r>
            <a:r>
              <a:rPr lang="de" sz="1417">
                <a:solidFill>
                  <a:schemeClr val="dk2"/>
                </a:solidFill>
              </a:rPr>
              <a:t> year :  Freshman (7.4%, Sophomore 44.4%, Junior: 37%, Senior : 11.1%)</a:t>
            </a:r>
            <a:endParaRPr sz="1417">
              <a:solidFill>
                <a:schemeClr val="dk2"/>
              </a:solidFill>
            </a:endParaRPr>
          </a:p>
          <a:p>
            <a:pPr indent="0" lvl="0" marL="0" rtl="0" algn="l">
              <a:lnSpc>
                <a:spcPct val="95000"/>
              </a:lnSpc>
              <a:spcBef>
                <a:spcPts val="1200"/>
              </a:spcBef>
              <a:spcAft>
                <a:spcPts val="0"/>
              </a:spcAft>
              <a:buSzPts val="523"/>
              <a:buNone/>
            </a:pPr>
            <a:r>
              <a:rPr lang="de" sz="1417">
                <a:solidFill>
                  <a:schemeClr val="dk2"/>
                </a:solidFill>
              </a:rPr>
              <a:t>Average costs </a:t>
            </a:r>
            <a:endParaRPr sz="1417">
              <a:solidFill>
                <a:schemeClr val="dk2"/>
              </a:solidFill>
            </a:endParaRPr>
          </a:p>
          <a:p>
            <a:pPr indent="0" lvl="0" marL="0" rtl="0" algn="l">
              <a:lnSpc>
                <a:spcPct val="95000"/>
              </a:lnSpc>
              <a:spcBef>
                <a:spcPts val="1200"/>
              </a:spcBef>
              <a:spcAft>
                <a:spcPts val="0"/>
              </a:spcAft>
              <a:buSzPts val="523"/>
              <a:buNone/>
            </a:pPr>
            <a:r>
              <a:rPr lang="de" sz="1417">
                <a:solidFill>
                  <a:schemeClr val="dk2"/>
                </a:solidFill>
              </a:rPr>
              <a:t>Monthly Income :  $497, </a:t>
            </a:r>
            <a:r>
              <a:rPr lang="de" sz="1417">
                <a:solidFill>
                  <a:schemeClr val="dk2"/>
                </a:solidFill>
                <a:highlight>
                  <a:schemeClr val="accent6"/>
                </a:highlight>
              </a:rPr>
              <a:t>Housing :$316.72 ,</a:t>
            </a:r>
            <a:r>
              <a:rPr lang="de" sz="1417">
                <a:solidFill>
                  <a:schemeClr val="dk2"/>
                </a:solidFill>
              </a:rPr>
              <a:t> Food : $224.56, Transportation : $45,  </a:t>
            </a:r>
            <a:r>
              <a:rPr lang="de" sz="1417">
                <a:solidFill>
                  <a:schemeClr val="dk2"/>
                </a:solidFill>
                <a:highlight>
                  <a:srgbClr val="B6D7A8"/>
                </a:highlight>
              </a:rPr>
              <a:t>Education : $22</a:t>
            </a:r>
            <a:r>
              <a:rPr lang="de" sz="1417">
                <a:solidFill>
                  <a:schemeClr val="dk2"/>
                </a:solidFill>
              </a:rPr>
              <a:t>,  Entertainment : $106, Personal Care : $49,  Tech tool : $28,  Health Care : $41,  Miscellaneous cost  : $55.4</a:t>
            </a:r>
            <a:endParaRPr sz="1417">
              <a:solidFill>
                <a:schemeClr val="dk2"/>
              </a:solidFill>
            </a:endParaRPr>
          </a:p>
          <a:p>
            <a:pPr indent="0" lvl="0" marL="0" rtl="0" algn="l">
              <a:lnSpc>
                <a:spcPct val="95000"/>
              </a:lnSpc>
              <a:spcBef>
                <a:spcPts val="1200"/>
              </a:spcBef>
              <a:spcAft>
                <a:spcPts val="0"/>
              </a:spcAft>
              <a:buSzPts val="523"/>
              <a:buNone/>
            </a:pPr>
            <a:r>
              <a:t/>
            </a:r>
            <a:endParaRPr sz="1417">
              <a:solidFill>
                <a:schemeClr val="dk2"/>
              </a:solidFill>
            </a:endParaRPr>
          </a:p>
          <a:p>
            <a:pPr indent="0" lvl="0" marL="0" rtl="0" algn="l">
              <a:lnSpc>
                <a:spcPct val="95000"/>
              </a:lnSpc>
              <a:spcBef>
                <a:spcPts val="1200"/>
              </a:spcBef>
              <a:spcAft>
                <a:spcPts val="0"/>
              </a:spcAft>
              <a:buSzPts val="523"/>
              <a:buNone/>
            </a:pPr>
            <a:r>
              <a:t/>
            </a:r>
            <a:endParaRPr sz="1417">
              <a:solidFill>
                <a:schemeClr val="dk2"/>
              </a:solidFill>
            </a:endParaRPr>
          </a:p>
          <a:p>
            <a:pPr indent="-318611" lvl="0" marL="457200" rtl="0" algn="l">
              <a:lnSpc>
                <a:spcPct val="95000"/>
              </a:lnSpc>
              <a:spcBef>
                <a:spcPts val="1200"/>
              </a:spcBef>
              <a:spcAft>
                <a:spcPts val="0"/>
              </a:spcAft>
              <a:buClr>
                <a:schemeClr val="dk2"/>
              </a:buClr>
              <a:buSzPts val="1418"/>
              <a:buChar char="-"/>
            </a:pPr>
            <a:r>
              <a:t/>
            </a:r>
            <a:endParaRPr sz="1417">
              <a:solidFill>
                <a:schemeClr val="dk2"/>
              </a:solidFill>
            </a:endParaRPr>
          </a:p>
          <a:p>
            <a:pPr indent="0" lvl="0" marL="0" rtl="0" algn="l">
              <a:lnSpc>
                <a:spcPct val="95000"/>
              </a:lnSpc>
              <a:spcBef>
                <a:spcPts val="1200"/>
              </a:spcBef>
              <a:spcAft>
                <a:spcPts val="0"/>
              </a:spcAft>
              <a:buSzPts val="523"/>
              <a:buNone/>
            </a:pPr>
            <a:r>
              <a:t/>
            </a:r>
            <a:endParaRPr sz="1417">
              <a:solidFill>
                <a:schemeClr val="dk2"/>
              </a:solidFill>
            </a:endParaRPr>
          </a:p>
          <a:p>
            <a:pPr indent="0" lvl="0" marL="0" rtl="0" algn="l">
              <a:lnSpc>
                <a:spcPct val="95000"/>
              </a:lnSpc>
              <a:spcBef>
                <a:spcPts val="1200"/>
              </a:spcBef>
              <a:spcAft>
                <a:spcPts val="1200"/>
              </a:spcAft>
              <a:buSzPts val="523"/>
              <a:buNone/>
            </a:pPr>
            <a:r>
              <a:t/>
            </a:r>
            <a:endParaRPr sz="1417">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Objectives</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rabicPeriod"/>
            </a:pPr>
            <a:r>
              <a:rPr lang="de" sz="1500">
                <a:solidFill>
                  <a:srgbClr val="000000"/>
                </a:solidFill>
                <a:latin typeface="Arial"/>
                <a:ea typeface="Arial"/>
                <a:cs typeface="Arial"/>
                <a:sym typeface="Arial"/>
              </a:rPr>
              <a:t>To understand and do a</a:t>
            </a:r>
            <a:r>
              <a:rPr lang="de" sz="1500">
                <a:solidFill>
                  <a:srgbClr val="38761D"/>
                </a:solidFill>
                <a:latin typeface="Arial"/>
                <a:ea typeface="Arial"/>
                <a:cs typeface="Arial"/>
                <a:sym typeface="Arial"/>
              </a:rPr>
              <a:t> </a:t>
            </a:r>
            <a:r>
              <a:rPr lang="de" sz="1500">
                <a:solidFill>
                  <a:srgbClr val="3D85C6"/>
                </a:solidFill>
                <a:latin typeface="Arial"/>
                <a:ea typeface="Arial"/>
                <a:cs typeface="Arial"/>
                <a:sym typeface="Arial"/>
              </a:rPr>
              <a:t>comparative analysis</a:t>
            </a:r>
            <a:r>
              <a:rPr lang="de" sz="1500">
                <a:solidFill>
                  <a:srgbClr val="980000"/>
                </a:solidFill>
                <a:latin typeface="Arial"/>
                <a:ea typeface="Arial"/>
                <a:cs typeface="Arial"/>
                <a:sym typeface="Arial"/>
              </a:rPr>
              <a:t> </a:t>
            </a:r>
            <a:r>
              <a:rPr lang="de" sz="1500">
                <a:solidFill>
                  <a:srgbClr val="000000"/>
                </a:solidFill>
                <a:latin typeface="Arial"/>
                <a:ea typeface="Arial"/>
                <a:cs typeface="Arial"/>
                <a:sym typeface="Arial"/>
              </a:rPr>
              <a:t>highlighting similarities and differences  in spending habits</a:t>
            </a:r>
            <a:r>
              <a:rPr lang="de" sz="1500">
                <a:solidFill>
                  <a:srgbClr val="3D85C6"/>
                </a:solidFill>
                <a:latin typeface="Arial"/>
                <a:ea typeface="Arial"/>
                <a:cs typeface="Arial"/>
                <a:sym typeface="Arial"/>
              </a:rPr>
              <a:t> between Inha University students and the kaggle global dataset.</a:t>
            </a:r>
            <a:endParaRPr sz="1500">
              <a:solidFill>
                <a:srgbClr val="3D85C6"/>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de" sz="1500">
                <a:solidFill>
                  <a:srgbClr val="000000"/>
                </a:solidFill>
                <a:latin typeface="Arial"/>
                <a:ea typeface="Arial"/>
                <a:cs typeface="Arial"/>
                <a:sym typeface="Arial"/>
              </a:rPr>
              <a:t>To identify clusters and</a:t>
            </a:r>
            <a:r>
              <a:rPr lang="de" sz="1500">
                <a:solidFill>
                  <a:srgbClr val="76A5AF"/>
                </a:solidFill>
                <a:latin typeface="Arial"/>
                <a:ea typeface="Arial"/>
                <a:cs typeface="Arial"/>
                <a:sym typeface="Arial"/>
              </a:rPr>
              <a:t> </a:t>
            </a:r>
            <a:r>
              <a:rPr lang="de" sz="1500">
                <a:solidFill>
                  <a:srgbClr val="3D85C6"/>
                </a:solidFill>
                <a:latin typeface="Arial"/>
                <a:ea typeface="Arial"/>
                <a:cs typeface="Arial"/>
                <a:sym typeface="Arial"/>
              </a:rPr>
              <a:t>patterns in spending habits.</a:t>
            </a:r>
            <a:endParaRPr sz="1500">
              <a:solidFill>
                <a:srgbClr val="3D85C6"/>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de" sz="1500">
                <a:solidFill>
                  <a:srgbClr val="000000"/>
                </a:solidFill>
                <a:latin typeface="Arial"/>
                <a:ea typeface="Arial"/>
                <a:cs typeface="Arial"/>
                <a:sym typeface="Arial"/>
              </a:rPr>
              <a:t>To determine how different</a:t>
            </a:r>
            <a:r>
              <a:rPr lang="de" sz="1500">
                <a:solidFill>
                  <a:srgbClr val="3D85C6"/>
                </a:solidFill>
                <a:latin typeface="Arial"/>
                <a:ea typeface="Arial"/>
                <a:cs typeface="Arial"/>
                <a:sym typeface="Arial"/>
              </a:rPr>
              <a:t> payment methods may impact on spending levels.</a:t>
            </a:r>
            <a:endParaRPr sz="1500">
              <a:solidFill>
                <a:srgbClr val="3D85C6"/>
              </a:solidFill>
              <a:latin typeface="Arial"/>
              <a:ea typeface="Arial"/>
              <a:cs typeface="Arial"/>
              <a:sym typeface="Arial"/>
            </a:endParaRPr>
          </a:p>
          <a:p>
            <a:pPr indent="0" lvl="0" marL="0" rtl="0" algn="l">
              <a:lnSpc>
                <a:spcPct val="150000"/>
              </a:lnSpc>
              <a:spcBef>
                <a:spcPts val="1200"/>
              </a:spcBef>
              <a:spcAft>
                <a:spcPts val="0"/>
              </a:spcAft>
              <a:buNone/>
            </a:pPr>
            <a:r>
              <a:rPr lang="de" sz="1500">
                <a:solidFill>
                  <a:srgbClr val="3D85C6"/>
                </a:solidFill>
                <a:latin typeface="Arial"/>
                <a:ea typeface="Arial"/>
                <a:cs typeface="Arial"/>
                <a:sym typeface="Arial"/>
              </a:rPr>
              <a:t>-&gt; target group are students, especially from Inha University, to reflect and optimize their spending habits </a:t>
            </a:r>
            <a:endParaRPr sz="1500">
              <a:solidFill>
                <a:srgbClr val="3D85C6"/>
              </a:solidFill>
              <a:latin typeface="Arial"/>
              <a:ea typeface="Arial"/>
              <a:cs typeface="Arial"/>
              <a:sym typeface="Arial"/>
            </a:endParaRPr>
          </a:p>
          <a:p>
            <a:pPr indent="0" lvl="0" marL="457200" rtl="0" algn="l">
              <a:lnSpc>
                <a:spcPct val="150000"/>
              </a:lnSpc>
              <a:spcBef>
                <a:spcPts val="1200"/>
              </a:spcBef>
              <a:spcAft>
                <a:spcPts val="1200"/>
              </a:spcAft>
              <a:buNone/>
            </a:pPr>
            <a:r>
              <a:t/>
            </a:r>
            <a:endParaRPr sz="1500">
              <a:solidFill>
                <a:srgbClr val="000000"/>
              </a:solidFill>
              <a:latin typeface="Arial"/>
              <a:ea typeface="Arial"/>
              <a:cs typeface="Arial"/>
              <a:sym typeface="Arial"/>
            </a:endParaRPr>
          </a:p>
        </p:txBody>
      </p:sp>
      <p:sp>
        <p:nvSpPr>
          <p:cNvPr id="183" name="Google Shape;183;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Data Analysis Tools</a:t>
            </a:r>
            <a:endParaRPr/>
          </a:p>
        </p:txBody>
      </p:sp>
      <p:sp>
        <p:nvSpPr>
          <p:cNvPr id="189" name="Google Shape;189;p29"/>
          <p:cNvSpPr txBox="1"/>
          <p:nvPr>
            <p:ph idx="1" type="body"/>
          </p:nvPr>
        </p:nvSpPr>
        <p:spPr>
          <a:xfrm>
            <a:off x="729450" y="2078875"/>
            <a:ext cx="7688700" cy="270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de"/>
              <a:t>We used ChatGPT to generate some ideas on how to analyze the data:</a:t>
            </a:r>
            <a:endParaRPr/>
          </a:p>
          <a:p>
            <a:pPr indent="0" lvl="0" marL="0" rtl="0" algn="l">
              <a:spcBef>
                <a:spcPts val="1200"/>
              </a:spcBef>
              <a:spcAft>
                <a:spcPts val="0"/>
              </a:spcAft>
              <a:buNone/>
            </a:pPr>
            <a:r>
              <a:rPr lang="de"/>
              <a:t>We used prompts like the following: </a:t>
            </a:r>
            <a:endParaRPr/>
          </a:p>
          <a:p>
            <a:pPr indent="0" lvl="0" marL="0" rtl="0" algn="l">
              <a:spcBef>
                <a:spcPts val="1200"/>
              </a:spcBef>
              <a:spcAft>
                <a:spcPts val="0"/>
              </a:spcAft>
              <a:buNone/>
            </a:pPr>
            <a:br>
              <a:rPr lang="de"/>
            </a:br>
            <a:r>
              <a:rPr i="1" lang="de">
                <a:solidFill>
                  <a:srgbClr val="38761D"/>
                </a:solidFill>
                <a:highlight>
                  <a:schemeClr val="lt1"/>
                </a:highlight>
              </a:rPr>
              <a:t>W</a:t>
            </a:r>
            <a:r>
              <a:rPr i="1" lang="de">
                <a:solidFill>
                  <a:srgbClr val="38761D"/>
                </a:solidFill>
                <a:highlight>
                  <a:schemeClr val="lt1"/>
                </a:highlight>
              </a:rPr>
              <a:t>hat important insight for students can we gain through data analysis of the following data?</a:t>
            </a:r>
            <a:endParaRPr i="1">
              <a:solidFill>
                <a:srgbClr val="38761D"/>
              </a:solidFill>
              <a:highlight>
                <a:schemeClr val="lt1"/>
              </a:highlight>
            </a:endParaRPr>
          </a:p>
          <a:p>
            <a:pPr indent="0" lvl="0" marL="0" rtl="0" algn="l">
              <a:spcBef>
                <a:spcPts val="1200"/>
              </a:spcBef>
              <a:spcAft>
                <a:spcPts val="0"/>
              </a:spcAft>
              <a:buNone/>
            </a:pPr>
            <a:r>
              <a:rPr i="1" lang="de">
                <a:solidFill>
                  <a:srgbClr val="38761D"/>
                </a:solidFill>
                <a:highlight>
                  <a:schemeClr val="lt1"/>
                </a:highlight>
              </a:rPr>
              <a:t>Spending habits of 1000 students across different demographic groups and academic backgrounds Information such as age, gender, year in school, major, monthly income, financial aid received, and expenses in different spending categories Spending categories are tuition, housing, food, transportation, books &amp; supplies, entertainment, personal care, technology, health &amp; wellness, and miscellaneous expenses as well as preferred payment method for each students.  </a:t>
            </a:r>
            <a:endParaRPr i="1">
              <a:solidFill>
                <a:srgbClr val="38761D"/>
              </a:solidFill>
              <a:highlight>
                <a:schemeClr val="lt1"/>
              </a:highlight>
            </a:endParaRPr>
          </a:p>
          <a:p>
            <a:pPr indent="0" lvl="0" marL="0" rtl="0" algn="l">
              <a:spcBef>
                <a:spcPts val="1200"/>
              </a:spcBef>
              <a:spcAft>
                <a:spcPts val="0"/>
              </a:spcAft>
              <a:buNone/>
            </a:pPr>
            <a:r>
              <a:rPr i="1" lang="de">
                <a:solidFill>
                  <a:srgbClr val="38761D"/>
                </a:solidFill>
                <a:highlight>
                  <a:schemeClr val="lt1"/>
                </a:highlight>
              </a:rPr>
              <a:t>A survey with the same features was made at our university.</a:t>
            </a:r>
            <a:endParaRPr i="1">
              <a:solidFill>
                <a:srgbClr val="38761D"/>
              </a:solidFill>
              <a:highlight>
                <a:schemeClr val="lt1"/>
              </a:highlight>
            </a:endParaRPr>
          </a:p>
          <a:p>
            <a:pPr indent="0" lvl="0" marL="0" rtl="0" algn="l">
              <a:spcBef>
                <a:spcPts val="1200"/>
              </a:spcBef>
              <a:spcAft>
                <a:spcPts val="1200"/>
              </a:spcAft>
              <a:buNone/>
            </a:pPr>
            <a:r>
              <a:rPr lang="de"/>
              <a:t>-&gt; those helped us in deciding which </a:t>
            </a:r>
            <a:r>
              <a:rPr lang="de"/>
              <a:t>prompts</a:t>
            </a:r>
            <a:r>
              <a:rPr lang="de"/>
              <a:t> we would like to analyze to gain deeper insight into the topic</a:t>
            </a:r>
            <a:endParaRPr i="1">
              <a:solidFill>
                <a:srgbClr val="38761D"/>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Data Analysis Tools</a:t>
            </a:r>
            <a:endParaRPr/>
          </a:p>
        </p:txBody>
      </p:sp>
      <p:sp>
        <p:nvSpPr>
          <p:cNvPr id="195" name="Google Shape;195;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Extracting the survey data in an excel file</a:t>
            </a:r>
            <a:endParaRPr/>
          </a:p>
          <a:p>
            <a:pPr indent="-311150" lvl="0" marL="457200" rtl="0" algn="l">
              <a:spcBef>
                <a:spcPts val="0"/>
              </a:spcBef>
              <a:spcAft>
                <a:spcPts val="0"/>
              </a:spcAft>
              <a:buSzPts val="1300"/>
              <a:buAutoNum type="arabicPeriod"/>
            </a:pPr>
            <a:r>
              <a:rPr lang="de"/>
              <a:t>Uploading both data sources in </a:t>
            </a:r>
            <a:r>
              <a:rPr lang="de">
                <a:solidFill>
                  <a:srgbClr val="38761D"/>
                </a:solidFill>
              </a:rPr>
              <a:t>Tableau</a:t>
            </a:r>
            <a:endParaRPr>
              <a:solidFill>
                <a:srgbClr val="38761D"/>
              </a:solidFill>
            </a:endParaRPr>
          </a:p>
          <a:p>
            <a:pPr indent="-311150" lvl="0" marL="457200" rtl="0" algn="l">
              <a:spcBef>
                <a:spcPts val="0"/>
              </a:spcBef>
              <a:spcAft>
                <a:spcPts val="0"/>
              </a:spcAft>
              <a:buSzPts val="1300"/>
              <a:buAutoNum type="arabicPeriod"/>
            </a:pPr>
            <a:r>
              <a:rPr lang="de"/>
              <a:t>Joining both tables in order to get connections</a:t>
            </a:r>
            <a:endParaRPr/>
          </a:p>
          <a:p>
            <a:pPr indent="-311150" lvl="0" marL="457200" rtl="0" algn="l">
              <a:spcBef>
                <a:spcPts val="0"/>
              </a:spcBef>
              <a:spcAft>
                <a:spcPts val="0"/>
              </a:spcAft>
              <a:buSzPts val="1300"/>
              <a:buAutoNum type="arabicPeriod"/>
            </a:pPr>
            <a:r>
              <a:rPr lang="de"/>
              <a:t>Creating different calculated fields in order to use the data (eg. creating a general spending collum &amp; averages)</a:t>
            </a:r>
            <a:endParaRPr/>
          </a:p>
          <a:p>
            <a:pPr indent="-311150" lvl="0" marL="457200" rtl="0" algn="l">
              <a:spcBef>
                <a:spcPts val="0"/>
              </a:spcBef>
              <a:spcAft>
                <a:spcPts val="0"/>
              </a:spcAft>
              <a:buSzPts val="1300"/>
              <a:buAutoNum type="arabicPeriod"/>
            </a:pPr>
            <a:r>
              <a:rPr lang="de"/>
              <a:t>Creating Graphs to understand the data by visualization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sz="2400"/>
              <a:t>Age, Aid, Income &amp; Tuition </a:t>
            </a:r>
            <a:endParaRPr/>
          </a:p>
        </p:txBody>
      </p:sp>
      <p:sp>
        <p:nvSpPr>
          <p:cNvPr id="201" name="Google Shape;201;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de" sz="1600"/>
              <a:t>Objective</a:t>
            </a:r>
            <a:r>
              <a:rPr lang="de" sz="1600"/>
              <a:t>: To see how much tuition can be covered by aid and income while studying abroad. (Info for prospective students considering  to study abroad)</a:t>
            </a:r>
            <a:endParaRPr sz="1600"/>
          </a:p>
          <a:p>
            <a:pPr indent="0" lvl="0" marL="0" rtl="0" algn="l">
              <a:lnSpc>
                <a:spcPct val="95000"/>
              </a:lnSpc>
              <a:spcBef>
                <a:spcPts val="1200"/>
              </a:spcBef>
              <a:spcAft>
                <a:spcPts val="0"/>
              </a:spcAft>
              <a:buSzPts val="605"/>
              <a:buNone/>
            </a:pPr>
            <a:r>
              <a:rPr b="1" lang="de" sz="1600"/>
              <a:t>Data Variables</a:t>
            </a:r>
            <a:r>
              <a:rPr lang="de" sz="1600"/>
              <a:t>:</a:t>
            </a:r>
            <a:endParaRPr sz="1600"/>
          </a:p>
          <a:p>
            <a:pPr indent="0" lvl="0" marL="0" rtl="0" algn="l">
              <a:lnSpc>
                <a:spcPct val="95000"/>
              </a:lnSpc>
              <a:spcBef>
                <a:spcPts val="1200"/>
              </a:spcBef>
              <a:spcAft>
                <a:spcPts val="0"/>
              </a:spcAft>
              <a:buSzPts val="605"/>
              <a:buNone/>
            </a:pPr>
            <a:r>
              <a:rPr lang="de" sz="1600"/>
              <a:t>- Y-Axis : Average financial aid + average income - average tuition</a:t>
            </a:r>
            <a:endParaRPr sz="1600"/>
          </a:p>
          <a:p>
            <a:pPr indent="0" lvl="0" marL="0" rtl="0" algn="l">
              <a:lnSpc>
                <a:spcPct val="95000"/>
              </a:lnSpc>
              <a:spcBef>
                <a:spcPts val="1200"/>
              </a:spcBef>
              <a:spcAft>
                <a:spcPts val="0"/>
              </a:spcAft>
              <a:buSzPts val="605"/>
              <a:buNone/>
            </a:pPr>
            <a:r>
              <a:rPr lang="de" sz="1600"/>
              <a:t>- X-Axis: Age (international age)</a:t>
            </a:r>
            <a:endParaRPr sz="1600"/>
          </a:p>
          <a:p>
            <a:pPr indent="0" lvl="0" marL="0" rtl="0" algn="l">
              <a:lnSpc>
                <a:spcPct val="95000"/>
              </a:lnSpc>
              <a:spcBef>
                <a:spcPts val="1200"/>
              </a:spcBef>
              <a:spcAft>
                <a:spcPts val="0"/>
              </a:spcAft>
              <a:buSzPts val="605"/>
              <a:buNone/>
            </a:pPr>
            <a:r>
              <a:rPr b="1" lang="de" sz="1600"/>
              <a:t>Visualization Design</a:t>
            </a:r>
            <a:r>
              <a:rPr lang="de" sz="1600"/>
              <a:t>: bar charts for clear representation of financial balances by age.</a:t>
            </a:r>
            <a:endParaRPr sz="1600"/>
          </a:p>
          <a:p>
            <a:pPr indent="0" lvl="0" marL="0" rtl="0" algn="l">
              <a:lnSpc>
                <a:spcPct val="95000"/>
              </a:lnSpc>
              <a:spcBef>
                <a:spcPts val="1200"/>
              </a:spcBef>
              <a:spcAft>
                <a:spcPts val="0"/>
              </a:spcAft>
              <a:buSzPts val="605"/>
              <a:buNone/>
            </a:pPr>
            <a:r>
              <a:t/>
            </a:r>
            <a:endParaRPr sz="1600"/>
          </a:p>
          <a:p>
            <a:pPr indent="0" lvl="0" marL="0" rtl="0" algn="l">
              <a:lnSpc>
                <a:spcPct val="95000"/>
              </a:lnSpc>
              <a:spcBef>
                <a:spcPts val="1200"/>
              </a:spcBef>
              <a:spcAft>
                <a:spcPts val="1200"/>
              </a:spcAft>
              <a:buSzPts val="605"/>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693000" y="1288600"/>
            <a:ext cx="38790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400"/>
              <a:t>Results</a:t>
            </a:r>
            <a:endParaRPr sz="2400"/>
          </a:p>
        </p:txBody>
      </p:sp>
      <p:pic>
        <p:nvPicPr>
          <p:cNvPr id="207" name="Google Shape;207;p32"/>
          <p:cNvPicPr preferRelativeResize="0"/>
          <p:nvPr/>
        </p:nvPicPr>
        <p:blipFill>
          <a:blip r:embed="rId3">
            <a:alphaModFix/>
          </a:blip>
          <a:stretch>
            <a:fillRect/>
          </a:stretch>
        </p:blipFill>
        <p:spPr>
          <a:xfrm>
            <a:off x="3721610" y="0"/>
            <a:ext cx="5422389" cy="5143500"/>
          </a:xfrm>
          <a:prstGeom prst="rect">
            <a:avLst/>
          </a:prstGeom>
          <a:noFill/>
          <a:ln cap="flat" cmpd="sng" w="9525">
            <a:solidFill>
              <a:schemeClr val="dk2"/>
            </a:solidFill>
            <a:prstDash val="solid"/>
            <a:round/>
            <a:headEnd len="sm" w="sm" type="none"/>
            <a:tailEnd len="sm" w="sm" type="none"/>
          </a:ln>
        </p:spPr>
      </p:pic>
      <p:sp>
        <p:nvSpPr>
          <p:cNvPr id="208" name="Google Shape;208;p32"/>
          <p:cNvSpPr txBox="1"/>
          <p:nvPr>
            <p:ph idx="1" type="subTitle"/>
          </p:nvPr>
        </p:nvSpPr>
        <p:spPr>
          <a:xfrm>
            <a:off x="450775" y="1905000"/>
            <a:ext cx="2832900" cy="2767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1200"/>
              </a:spcBef>
              <a:spcAft>
                <a:spcPts val="0"/>
              </a:spcAft>
              <a:buSzPts val="1600"/>
              <a:buChar char="●"/>
            </a:pPr>
            <a:r>
              <a:rPr lang="de">
                <a:solidFill>
                  <a:srgbClr val="000000"/>
                </a:solidFill>
              </a:rPr>
              <a:t>Inha University appears to offer a more favorable financial situation to its students.</a:t>
            </a:r>
            <a:endParaRPr>
              <a:solidFill>
                <a:srgbClr val="000000"/>
              </a:solidFill>
            </a:endParaRPr>
          </a:p>
          <a:p>
            <a:pPr indent="-330200" lvl="0" marL="457200" rtl="0" algn="l">
              <a:lnSpc>
                <a:spcPct val="100000"/>
              </a:lnSpc>
              <a:spcBef>
                <a:spcPts val="0"/>
              </a:spcBef>
              <a:spcAft>
                <a:spcPts val="0"/>
              </a:spcAft>
              <a:buClr>
                <a:srgbClr val="000000"/>
              </a:buClr>
              <a:buSzPts val="1600"/>
              <a:buChar char="●"/>
            </a:pPr>
            <a:r>
              <a:rPr lang="de">
                <a:solidFill>
                  <a:srgbClr val="000000"/>
                </a:solidFill>
                <a:latin typeface="Arial"/>
                <a:ea typeface="Arial"/>
                <a:cs typeface="Arial"/>
                <a:sym typeface="Arial"/>
              </a:rPr>
              <a:t>Younger students at Inha receive more financial support, which implies many international students gaining scholarships at admission.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sz="2400"/>
              <a:t>School Year &amp; Essential Spending</a:t>
            </a:r>
            <a:endParaRPr/>
          </a:p>
        </p:txBody>
      </p:sp>
      <p:sp>
        <p:nvSpPr>
          <p:cNvPr id="214" name="Google Shape;214;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de" sz="1600"/>
              <a:t>Objective</a:t>
            </a:r>
            <a:r>
              <a:rPr lang="de" sz="1600"/>
              <a:t>:</a:t>
            </a:r>
            <a:r>
              <a:rPr lang="de" sz="1600"/>
              <a:t>To examine how much essential spending varies across different years at university. (Info for post-admission students who are wondering how to allocate resources)</a:t>
            </a:r>
            <a:endParaRPr sz="1600"/>
          </a:p>
          <a:p>
            <a:pPr indent="0" lvl="0" marL="0" rtl="0" algn="l">
              <a:lnSpc>
                <a:spcPct val="100000"/>
              </a:lnSpc>
              <a:spcBef>
                <a:spcPts val="1200"/>
              </a:spcBef>
              <a:spcAft>
                <a:spcPts val="0"/>
              </a:spcAft>
              <a:buNone/>
            </a:pPr>
            <a:r>
              <a:rPr b="1" lang="de" sz="1600"/>
              <a:t>Categories</a:t>
            </a:r>
            <a:r>
              <a:rPr lang="de" sz="1600"/>
              <a:t>:</a:t>
            </a:r>
            <a:endParaRPr sz="1600"/>
          </a:p>
          <a:p>
            <a:pPr indent="0" lvl="0" marL="0" rtl="0" algn="l">
              <a:lnSpc>
                <a:spcPct val="100000"/>
              </a:lnSpc>
              <a:spcBef>
                <a:spcPts val="1200"/>
              </a:spcBef>
              <a:spcAft>
                <a:spcPts val="0"/>
              </a:spcAft>
              <a:buNone/>
            </a:pPr>
            <a:r>
              <a:rPr lang="de" sz="1600"/>
              <a:t>- Essential Spending: Includes average book supplies, average housing, average transport, and average food.</a:t>
            </a:r>
            <a:endParaRPr sz="1600"/>
          </a:p>
          <a:p>
            <a:pPr indent="0" lvl="0" marL="0" rtl="0" algn="l">
              <a:lnSpc>
                <a:spcPct val="100000"/>
              </a:lnSpc>
              <a:spcBef>
                <a:spcPts val="1200"/>
              </a:spcBef>
              <a:spcAft>
                <a:spcPts val="0"/>
              </a:spcAft>
              <a:buNone/>
            </a:pPr>
            <a:r>
              <a:rPr lang="de" sz="1600"/>
              <a:t>-Present School Year</a:t>
            </a:r>
            <a:endParaRPr sz="1600"/>
          </a:p>
          <a:p>
            <a:pPr indent="0" lvl="0" marL="0" rtl="0" algn="l">
              <a:lnSpc>
                <a:spcPct val="100000"/>
              </a:lnSpc>
              <a:spcBef>
                <a:spcPts val="1200"/>
              </a:spcBef>
              <a:spcAft>
                <a:spcPts val="0"/>
              </a:spcAft>
              <a:buNone/>
            </a:pPr>
            <a:r>
              <a:rPr b="1" lang="de" sz="1600"/>
              <a:t>Visualization Design</a:t>
            </a:r>
            <a:r>
              <a:rPr lang="de" sz="1600"/>
              <a:t>: </a:t>
            </a:r>
            <a:r>
              <a:rPr lang="de" sz="1600">
                <a:latin typeface="Arial"/>
                <a:ea typeface="Arial"/>
                <a:cs typeface="Arial"/>
                <a:sym typeface="Arial"/>
              </a:rPr>
              <a:t>bubble charts to depict essential spending across school years, with size indicating the amount spent.</a:t>
            </a:r>
            <a:endParaRPr sz="1600"/>
          </a:p>
          <a:p>
            <a:pPr indent="0" lvl="0" marL="0" rtl="0" algn="l">
              <a:lnSpc>
                <a:spcPct val="100000"/>
              </a:lnSpc>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