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37" r:id="rId3"/>
    <p:sldId id="390" r:id="rId4"/>
    <p:sldId id="341" r:id="rId5"/>
    <p:sldId id="376" r:id="rId6"/>
    <p:sldId id="364" r:id="rId7"/>
    <p:sldId id="360" r:id="rId8"/>
    <p:sldId id="365" r:id="rId9"/>
    <p:sldId id="362" r:id="rId10"/>
    <p:sldId id="363" r:id="rId11"/>
    <p:sldId id="367" r:id="rId12"/>
    <p:sldId id="346" r:id="rId13"/>
    <p:sldId id="391" r:id="rId14"/>
    <p:sldId id="335" r:id="rId15"/>
    <p:sldId id="361" r:id="rId16"/>
    <p:sldId id="355" r:id="rId17"/>
    <p:sldId id="332" r:id="rId18"/>
  </p:sldIdLst>
  <p:sldSz cx="12193270" cy="6858000"/>
  <p:notesSz cx="6858000" cy="9144000"/>
  <p:custDataLst>
    <p:tags r:id="rId23"/>
  </p:custDataLst>
  <p:defaultTextStyle>
    <a:defPPr marL="0" marR="0" indent="0" algn="l" defTabSz="54800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08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27432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54864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82296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09728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13716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164592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192024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219456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A"/>
    <a:srgbClr val="4B5D75"/>
    <a:srgbClr val="ED8C14"/>
    <a:srgbClr val="F4F4F4"/>
    <a:srgbClr val="FFFFFF"/>
    <a:srgbClr val="E5E5E5"/>
    <a:srgbClr val="BFBFBF"/>
    <a:srgbClr val="215ACD"/>
    <a:srgbClr val="376ACD"/>
    <a:srgbClr val="2D6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19"/>
    <p:restoredTop sz="86418"/>
  </p:normalViewPr>
  <p:slideViewPr>
    <p:cSldViewPr snapToGrid="0" snapToObjects="1">
      <p:cViewPr varScale="1">
        <p:scale>
          <a:sx n="78" d="100"/>
          <a:sy n="78" d="100"/>
        </p:scale>
        <p:origin x="322" y="38"/>
      </p:cViewPr>
      <p:guideLst>
        <p:guide orient="horz" pos="226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3765" latinLnBrk="0">
      <a:defRPr sz="1200">
        <a:latin typeface="+mn-lt"/>
        <a:ea typeface="+mn-ea"/>
        <a:cs typeface="+mn-cs"/>
        <a:sym typeface="Calibri" panose="020F0502020204030204"/>
      </a:defRPr>
    </a:lvl1pPr>
    <a:lvl2pPr indent="137160" defTabSz="913765" latinLnBrk="0">
      <a:defRPr sz="1200">
        <a:latin typeface="+mn-lt"/>
        <a:ea typeface="+mn-ea"/>
        <a:cs typeface="+mn-cs"/>
        <a:sym typeface="Calibri" panose="020F0502020204030204"/>
      </a:defRPr>
    </a:lvl2pPr>
    <a:lvl3pPr indent="274320" defTabSz="913765" latinLnBrk="0">
      <a:defRPr sz="1200">
        <a:latin typeface="+mn-lt"/>
        <a:ea typeface="+mn-ea"/>
        <a:cs typeface="+mn-cs"/>
        <a:sym typeface="Calibri" panose="020F0502020204030204"/>
      </a:defRPr>
    </a:lvl3pPr>
    <a:lvl4pPr indent="411480" defTabSz="913765" latinLnBrk="0">
      <a:defRPr sz="1200">
        <a:latin typeface="+mn-lt"/>
        <a:ea typeface="+mn-ea"/>
        <a:cs typeface="+mn-cs"/>
        <a:sym typeface="Calibri" panose="020F0502020204030204"/>
      </a:defRPr>
    </a:lvl4pPr>
    <a:lvl5pPr indent="548640" defTabSz="913765" latinLnBrk="0">
      <a:defRPr sz="1200">
        <a:latin typeface="+mn-lt"/>
        <a:ea typeface="+mn-ea"/>
        <a:cs typeface="+mn-cs"/>
        <a:sym typeface="Calibri" panose="020F0502020204030204"/>
      </a:defRPr>
    </a:lvl5pPr>
    <a:lvl6pPr indent="685800" defTabSz="913765" latinLnBrk="0">
      <a:defRPr sz="1200">
        <a:latin typeface="+mn-lt"/>
        <a:ea typeface="+mn-ea"/>
        <a:cs typeface="+mn-cs"/>
        <a:sym typeface="Calibri" panose="020F0502020204030204"/>
      </a:defRPr>
    </a:lvl6pPr>
    <a:lvl7pPr indent="822960" defTabSz="913765" latinLnBrk="0">
      <a:defRPr sz="1200">
        <a:latin typeface="+mn-lt"/>
        <a:ea typeface="+mn-ea"/>
        <a:cs typeface="+mn-cs"/>
        <a:sym typeface="Calibri" panose="020F0502020204030204"/>
      </a:defRPr>
    </a:lvl7pPr>
    <a:lvl8pPr indent="960120" defTabSz="913765" latinLnBrk="0">
      <a:defRPr sz="1200">
        <a:latin typeface="+mn-lt"/>
        <a:ea typeface="+mn-ea"/>
        <a:cs typeface="+mn-cs"/>
        <a:sym typeface="Calibri" panose="020F0502020204030204"/>
      </a:defRPr>
    </a:lvl8pPr>
    <a:lvl9pPr indent="1097280" defTabSz="913765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10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image12.wdp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3588" cy="68571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9529" y="2896455"/>
            <a:ext cx="10516970" cy="78345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ED8C14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77450" y="3820613"/>
            <a:ext cx="5389563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此处编辑副标题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6" y="659034"/>
            <a:ext cx="2953847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3588" cy="685717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0" y="2260600"/>
            <a:ext cx="12193588" cy="2476500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7200" b="1">
                <a:solidFill>
                  <a:srgbClr val="ED8C14"/>
                </a:solidFill>
              </a:defRPr>
            </a:lvl1pPr>
          </a:lstStyle>
          <a:p>
            <a:r>
              <a:rPr kumimoji="1" lang="zh-CN" altLang="en-US" dirty="0"/>
              <a:t>单击此处</a:t>
            </a:r>
            <a:br>
              <a:rPr kumimoji="1" lang="en-US" altLang="zh-CN" dirty="0"/>
            </a:br>
            <a:r>
              <a:rPr kumimoji="1" lang="zh-CN" altLang="en-US" dirty="0"/>
              <a:t>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83" y="0"/>
            <a:ext cx="10289205" cy="6858000"/>
          </a:xfrm>
          <a:prstGeom prst="rect">
            <a:avLst/>
          </a:prstGeom>
        </p:spPr>
      </p:pic>
      <p:sp>
        <p:nvSpPr>
          <p:cNvPr id="2" name="任意形状 1"/>
          <p:cNvSpPr/>
          <p:nvPr userDrawn="1"/>
        </p:nvSpPr>
        <p:spPr>
          <a:xfrm>
            <a:off x="-38100" y="-53355"/>
            <a:ext cx="6515100" cy="6952010"/>
          </a:xfrm>
          <a:custGeom>
            <a:avLst/>
            <a:gdLst>
              <a:gd name="connsiteX0" fmla="*/ 0 w 6438900"/>
              <a:gd name="connsiteY0" fmla="*/ 0 h 6870700"/>
              <a:gd name="connsiteX1" fmla="*/ 6438900 w 6438900"/>
              <a:gd name="connsiteY1" fmla="*/ 0 h 6870700"/>
              <a:gd name="connsiteX2" fmla="*/ 3479800 w 6438900"/>
              <a:gd name="connsiteY2" fmla="*/ 6870700 h 6870700"/>
              <a:gd name="connsiteX3" fmla="*/ 12700 w 6438900"/>
              <a:gd name="connsiteY3" fmla="*/ 6870700 h 6870700"/>
              <a:gd name="connsiteX4" fmla="*/ 12700 w 6438900"/>
              <a:gd name="connsiteY4" fmla="*/ 0 h 6870700"/>
              <a:gd name="connsiteX5" fmla="*/ 0 w 6438900"/>
              <a:gd name="connsiteY5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6870700">
                <a:moveTo>
                  <a:pt x="0" y="0"/>
                </a:moveTo>
                <a:lnTo>
                  <a:pt x="6438900" y="0"/>
                </a:lnTo>
                <a:lnTo>
                  <a:pt x="3479800" y="6870700"/>
                </a:lnTo>
                <a:lnTo>
                  <a:pt x="12700" y="6870700"/>
                </a:lnTo>
                <a:lnTo>
                  <a:pt x="127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D8C14"/>
              </a:gs>
              <a:gs pos="100000">
                <a:srgbClr val="FFC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86528" y="1460500"/>
            <a:ext cx="3783871" cy="3898900"/>
          </a:xfrm>
        </p:spPr>
        <p:txBody>
          <a:bodyPr>
            <a:noAutofit/>
          </a:bodyPr>
          <a:lstStyle>
            <a:lvl1pPr>
              <a:defRPr sz="8800" b="1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t="7777" b="7777"/>
          <a:stretch>
            <a:fillRect/>
          </a:stretch>
        </p:blipFill>
        <p:spPr>
          <a:xfrm>
            <a:off x="0" y="0"/>
            <a:ext cx="12193588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0" y="1054100"/>
            <a:ext cx="12193588" cy="3898900"/>
          </a:xfrm>
        </p:spPr>
        <p:txBody>
          <a:bodyPr>
            <a:no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12193588" cy="6857179"/>
          </a:xfrm>
          <a:prstGeom prst="rect">
            <a:avLst/>
          </a:prstGeom>
        </p:spPr>
      </p:pic>
      <p:sp>
        <p:nvSpPr>
          <p:cNvPr id="3" name="Shape 32"/>
          <p:cNvSpPr/>
          <p:nvPr userDrawn="1"/>
        </p:nvSpPr>
        <p:spPr>
          <a:xfrm>
            <a:off x="1057972" y="4252336"/>
            <a:ext cx="6096794" cy="1421928"/>
          </a:xfrm>
          <a:prstGeom prst="rect">
            <a:avLst/>
          </a:prstGeom>
          <a:ln w="12700">
            <a:miter lim="400000"/>
          </a:ln>
        </p:spPr>
        <p:txBody>
          <a:bodyPr lIns="45720" tIns="45720" rIns="45720" bIns="45720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軟正黑體 正常"/>
                <a:ea typeface="微軟正黑體 正常"/>
                <a:cs typeface="微軟正黑體 正常"/>
                <a:sym typeface="微軟正黑體 正常"/>
              </a:defRPr>
            </a:pPr>
            <a:r>
              <a:rPr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       址：北京市海淀区丹棱街6号丹棱SOHO1</a:t>
            </a:r>
            <a:r>
              <a:rPr lang="en-US" altLang="zh-CN"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endParaRPr sz="96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軟正黑體 正常"/>
                <a:ea typeface="微軟正黑體 正常"/>
                <a:cs typeface="微軟正黑體 正常"/>
                <a:sym typeface="微軟正黑體 正常"/>
              </a:defRPr>
            </a:pPr>
            <a:r>
              <a:rPr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       编：1000</a:t>
            </a:r>
            <a:r>
              <a:rPr lang="en-US" altLang="zh-CN"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sz="96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軟正黑體 正常"/>
                <a:ea typeface="微軟正黑體 正常"/>
                <a:cs typeface="微軟正黑體 正常"/>
                <a:sym typeface="微軟正黑體 正常"/>
              </a:defRPr>
            </a:pPr>
            <a:r>
              <a:rPr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办公电话：010-52926669转1111/3333/6666</a:t>
            </a:r>
            <a:endParaRPr sz="96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軟正黑體 正常"/>
                <a:ea typeface="微軟正黑體 正常"/>
                <a:cs typeface="微軟正黑體 正常"/>
                <a:sym typeface="微軟正黑體 正常"/>
              </a:defRPr>
            </a:pPr>
            <a:r>
              <a:rPr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报名电话：10108899</a:t>
            </a:r>
            <a:endParaRPr sz="96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軟正黑體 正常"/>
                <a:ea typeface="微軟正黑體 正常"/>
                <a:cs typeface="微軟正黑體 正常"/>
                <a:sym typeface="微軟正黑體 正常"/>
              </a:defRPr>
            </a:pPr>
            <a:r>
              <a:rPr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投资合作热线：010-52926669-8146</a:t>
            </a:r>
            <a:endParaRPr sz="96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軟正黑體 正常"/>
                <a:ea typeface="微軟正黑體 正常"/>
                <a:cs typeface="微軟正黑體 正常"/>
                <a:sym typeface="微軟正黑體 正常"/>
              </a:defRPr>
            </a:pPr>
            <a:r>
              <a:rPr sz="96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媒体合作热线：010-52926669-8315</a:t>
            </a:r>
            <a:endParaRPr sz="96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Shape 33"/>
          <p:cNvSpPr/>
          <p:nvPr userDrawn="1"/>
        </p:nvSpPr>
        <p:spPr>
          <a:xfrm>
            <a:off x="6096794" y="4252336"/>
            <a:ext cx="6096794" cy="1395831"/>
          </a:xfrm>
          <a:prstGeom prst="rect">
            <a:avLst/>
          </a:prstGeom>
          <a:ln w="12700">
            <a:miter lim="400000"/>
          </a:ln>
        </p:spPr>
        <p:txBody>
          <a:bodyPr lIns="45720" tIns="45720" rIns="4572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Address</a:t>
            </a:r>
            <a:r>
              <a:rPr kumimoji="0" lang="zh-CN" altLang="en-US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：</a:t>
            </a: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No.6 </a:t>
            </a:r>
            <a:r>
              <a:rPr kumimoji="0" lang="en-US" altLang="zh-CN" sz="960" b="0" i="0" u="none" strike="noStrike" cap="none" spc="0" normalizeH="0" baseline="0" dirty="0" err="1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Danling</a:t>
            </a: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 Street, 15F, </a:t>
            </a:r>
            <a:r>
              <a:rPr kumimoji="0" lang="en-US" altLang="zh-CN" sz="960" b="0" i="0" u="none" strike="noStrike" cap="none" spc="0" normalizeH="0" baseline="0" dirty="0" err="1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Haidian</a:t>
            </a: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 District,  Beijing, CHINA </a:t>
            </a:r>
            <a:endParaRPr kumimoji="0" lang="en-US" altLang="zh-CN" sz="960" b="0" i="0" u="none" strike="noStrike" cap="none" spc="0" normalizeH="0" baseline="0" dirty="0">
              <a:ln>
                <a:noFill/>
              </a:ln>
              <a:solidFill>
                <a:srgbClr val="4B5D75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Code</a:t>
            </a:r>
            <a:r>
              <a:rPr kumimoji="0" lang="zh-CN" altLang="en-US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：</a:t>
            </a: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100080</a:t>
            </a:r>
            <a:endParaRPr kumimoji="0" lang="en-US" altLang="zh-CN" sz="960" b="0" i="0" u="none" strike="noStrike" cap="none" spc="0" normalizeH="0" baseline="0" dirty="0">
              <a:ln>
                <a:noFill/>
              </a:ln>
              <a:solidFill>
                <a:srgbClr val="4B5D75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Tel</a:t>
            </a:r>
            <a:r>
              <a:rPr kumimoji="0" lang="zh-CN" altLang="en-US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：</a:t>
            </a: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010-52926669-1111/3333/6666</a:t>
            </a:r>
            <a:endParaRPr kumimoji="0" lang="en-US" altLang="zh-CN" sz="960" b="0" i="0" u="none" strike="noStrike" cap="none" spc="0" normalizeH="0" baseline="0" dirty="0">
              <a:ln>
                <a:noFill/>
              </a:ln>
              <a:solidFill>
                <a:srgbClr val="4B5D75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Course information</a:t>
            </a:r>
            <a:r>
              <a:rPr kumimoji="0" lang="zh-CN" altLang="fr-FR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：</a:t>
            </a:r>
            <a:r>
              <a:rPr kumimoji="0" lang="en-US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10108899</a:t>
            </a:r>
            <a:endParaRPr kumimoji="0" lang="zh-CN" altLang="en-US" sz="960" b="0" i="0" u="none" strike="noStrike" cap="none" spc="0" normalizeH="0" baseline="0" dirty="0">
              <a:ln>
                <a:noFill/>
              </a:ln>
              <a:solidFill>
                <a:srgbClr val="4B5D75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Investment </a:t>
            </a:r>
            <a:r>
              <a:rPr kumimoji="0" lang="fr-FR" altLang="zh-CN" sz="960" b="0" i="0" u="none" strike="noStrike" cap="none" spc="0" normalizeH="0" baseline="0" dirty="0" err="1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Cooperation</a:t>
            </a:r>
            <a:r>
              <a:rPr kumimoji="0" lang="fr-FR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 Hotline</a:t>
            </a:r>
            <a:r>
              <a:rPr kumimoji="0" lang="zh-CN" altLang="fr-FR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：</a:t>
            </a:r>
            <a:r>
              <a:rPr kumimoji="0" lang="fr-FR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010-52926669-8146</a:t>
            </a:r>
            <a:endParaRPr kumimoji="0" lang="fr-FR" altLang="zh-CN" sz="960" b="0" i="0" u="none" strike="noStrike" cap="none" spc="0" normalizeH="0" baseline="0" dirty="0">
              <a:ln>
                <a:noFill/>
              </a:ln>
              <a:solidFill>
                <a:srgbClr val="4B5D75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Media </a:t>
            </a:r>
            <a:r>
              <a:rPr kumimoji="0" lang="fr-FR" altLang="zh-CN" sz="960" b="0" i="0" u="none" strike="noStrike" cap="none" spc="0" normalizeH="0" baseline="0" dirty="0" err="1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Cooperation</a:t>
            </a:r>
            <a:r>
              <a:rPr kumimoji="0" lang="fr-FR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 Hotline</a:t>
            </a:r>
            <a:r>
              <a:rPr kumimoji="0" lang="zh-CN" altLang="fr-FR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：</a:t>
            </a:r>
            <a:r>
              <a:rPr kumimoji="0" lang="fr-FR" altLang="zh-CN" sz="960" b="0" i="0" u="none" strike="noStrike" cap="none" spc="0" normalizeH="0" baseline="0" dirty="0">
                <a:ln>
                  <a:noFill/>
                </a:ln>
                <a:solidFill>
                  <a:srgbClr val="4B5D75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010-52926669-8315</a:t>
            </a:r>
            <a:endParaRPr kumimoji="0" lang="zh-CN" altLang="en-US" sz="960" b="0" i="0" u="none" strike="noStrike" cap="none" spc="0" normalizeH="0" baseline="0" dirty="0">
              <a:ln>
                <a:noFill/>
              </a:ln>
              <a:solidFill>
                <a:srgbClr val="4B5D75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Shape 34"/>
          <p:cNvSpPr/>
          <p:nvPr userDrawn="1"/>
        </p:nvSpPr>
        <p:spPr>
          <a:xfrm>
            <a:off x="0" y="4343401"/>
            <a:ext cx="954866" cy="136245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20" tIns="45720" rIns="45720" bIns="45720" anchor="ctr"/>
          <a:lstStyle/>
          <a:p>
            <a:pPr algn="ctr">
              <a:defRPr>
                <a:solidFill>
                  <a:srgbClr val="FFFFFF"/>
                </a:solidFill>
                <a:latin typeface="微軟正黑體 正常"/>
                <a:ea typeface="微軟正黑體 正常"/>
                <a:cs typeface="微軟正黑體 正常"/>
                <a:sym typeface="微軟正黑體 正常"/>
              </a:defRPr>
            </a:pPr>
            <a:endParaRPr sz="810"/>
          </a:p>
        </p:txBody>
      </p:sp>
      <p:sp>
        <p:nvSpPr>
          <p:cNvPr id="7" name="Shape 36"/>
          <p:cNvSpPr/>
          <p:nvPr userDrawn="1"/>
        </p:nvSpPr>
        <p:spPr>
          <a:xfrm>
            <a:off x="5648503" y="4343401"/>
            <a:ext cx="363118" cy="1362456"/>
          </a:xfrm>
          <a:prstGeom prst="rect">
            <a:avLst/>
          </a:prstGeom>
          <a:solidFill>
            <a:srgbClr val="ED8C14"/>
          </a:solidFill>
          <a:ln w="12700">
            <a:miter lim="400000"/>
          </a:ln>
        </p:spPr>
        <p:txBody>
          <a:bodyPr lIns="45720" tIns="45720" rIns="45720" bIns="45720" anchor="ctr"/>
          <a:lstStyle/>
          <a:p>
            <a:pPr algn="ctr">
              <a:defRPr>
                <a:solidFill>
                  <a:srgbClr val="FFFFFF"/>
                </a:solidFill>
                <a:latin typeface="微軟正黑體 正常"/>
                <a:ea typeface="微軟正黑體 正常"/>
                <a:cs typeface="微軟正黑體 正常"/>
                <a:sym typeface="微軟正黑體 正常"/>
              </a:defRPr>
            </a:pPr>
            <a:endParaRPr sz="81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21" y="2127822"/>
            <a:ext cx="3097398" cy="75499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5" t="8989" r="1206" b="8782"/>
          <a:stretch>
            <a:fillRect/>
          </a:stretch>
        </p:blipFill>
        <p:spPr>
          <a:xfrm>
            <a:off x="0" y="0"/>
            <a:ext cx="12193588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0" y="2736931"/>
            <a:ext cx="12193588" cy="78345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59529" y="2896455"/>
            <a:ext cx="10516970" cy="78345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77450" y="3820613"/>
            <a:ext cx="5389563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此处编辑副标题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6" y="659034"/>
            <a:ext cx="2953848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" y="0"/>
            <a:ext cx="12185424" cy="685495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59529" y="2896455"/>
            <a:ext cx="10516970" cy="78345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77450" y="3820613"/>
            <a:ext cx="5389563" cy="558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此处编辑副标题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6" y="659034"/>
            <a:ext cx="2953848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528" y="844631"/>
            <a:ext cx="1094667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7" y="6192580"/>
            <a:ext cx="278106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9000" y="6193277"/>
            <a:ext cx="515938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253" y="6177532"/>
            <a:ext cx="565980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2209800"/>
            <a:ext cx="10915650" cy="3581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kumimoji="1" lang="zh-CN" altLang="en-US" dirty="0"/>
              <a:t>单击此处编辑文本内容。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191482" y="6264974"/>
            <a:ext cx="529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Making Education Better with Love and Technology.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41" y="6187671"/>
            <a:ext cx="1482701" cy="361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528" y="844631"/>
            <a:ext cx="1094667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7" y="6192580"/>
            <a:ext cx="278106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9000" y="6193277"/>
            <a:ext cx="515938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253" y="6177532"/>
            <a:ext cx="565980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2209800"/>
            <a:ext cx="5861050" cy="3581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kumimoji="1" lang="zh-CN" altLang="en-US" dirty="0"/>
              <a:t>单击此处编辑文本内容。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6591300" y="2209800"/>
            <a:ext cx="4927600" cy="35814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191482" y="6264974"/>
            <a:ext cx="529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Making Education Better with Love and Technology.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41" y="6187671"/>
            <a:ext cx="1482701" cy="361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528" y="844631"/>
            <a:ext cx="1094667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7" y="6192580"/>
            <a:ext cx="278106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9000" y="6193277"/>
            <a:ext cx="515938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253" y="6177532"/>
            <a:ext cx="565980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sp>
        <p:nvSpPr>
          <p:cNvPr id="6" name="矩形 5"/>
          <p:cNvSpPr/>
          <p:nvPr userDrawn="1"/>
        </p:nvSpPr>
        <p:spPr>
          <a:xfrm>
            <a:off x="965200" y="1930400"/>
            <a:ext cx="2908300" cy="444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33400" y="17653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>
                <a:solidFill>
                  <a:srgbClr val="ED8C14"/>
                </a:solidFill>
              </a:rPr>
              <a:t>1</a:t>
            </a:r>
            <a:endParaRPr kumimoji="1" lang="zh-CN" altLang="en-US" sz="4400" b="1" dirty="0">
              <a:solidFill>
                <a:srgbClr val="ED8C14"/>
              </a:solidFill>
            </a:endParaRPr>
          </a:p>
        </p:txBody>
      </p:sp>
      <p:sp>
        <p:nvSpPr>
          <p:cNvPr id="21" name="标题 1"/>
          <p:cNvSpPr txBox="1"/>
          <p:nvPr userDrawn="1"/>
        </p:nvSpPr>
        <p:spPr>
          <a:xfrm>
            <a:off x="978629" y="1873331"/>
            <a:ext cx="2945671" cy="59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sz="2400">
                <a:solidFill>
                  <a:schemeClr val="bg1"/>
                </a:solidFill>
              </a:rPr>
              <a:t>单击此处编辑标题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4699000" y="1930400"/>
            <a:ext cx="2908300" cy="444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4267200" y="17653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ED8C14"/>
                </a:solidFill>
              </a:rPr>
              <a:t>2</a:t>
            </a:r>
            <a:endParaRPr kumimoji="1" lang="zh-CN" altLang="en-US" sz="4400" b="1" dirty="0">
              <a:solidFill>
                <a:srgbClr val="ED8C14"/>
              </a:solidFill>
            </a:endParaRPr>
          </a:p>
        </p:txBody>
      </p:sp>
      <p:sp>
        <p:nvSpPr>
          <p:cNvPr id="24" name="标题 1"/>
          <p:cNvSpPr txBox="1"/>
          <p:nvPr userDrawn="1"/>
        </p:nvSpPr>
        <p:spPr>
          <a:xfrm>
            <a:off x="4712429" y="1873331"/>
            <a:ext cx="2945671" cy="59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sz="2400">
                <a:solidFill>
                  <a:schemeClr val="bg1"/>
                </a:solidFill>
              </a:rPr>
              <a:t>单击此处编辑标题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8572500" y="1930400"/>
            <a:ext cx="2908300" cy="444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8140700" y="17653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ED8C14"/>
                </a:solidFill>
              </a:rPr>
              <a:t>3</a:t>
            </a:r>
            <a:endParaRPr kumimoji="1" lang="zh-CN" altLang="en-US" sz="4400" b="1" dirty="0">
              <a:solidFill>
                <a:srgbClr val="ED8C14"/>
              </a:solidFill>
            </a:endParaRPr>
          </a:p>
        </p:txBody>
      </p:sp>
      <p:sp>
        <p:nvSpPr>
          <p:cNvPr id="27" name="标题 1"/>
          <p:cNvSpPr txBox="1"/>
          <p:nvPr userDrawn="1"/>
        </p:nvSpPr>
        <p:spPr>
          <a:xfrm>
            <a:off x="8585929" y="1873331"/>
            <a:ext cx="2945671" cy="59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sz="2400">
                <a:solidFill>
                  <a:schemeClr val="bg1"/>
                </a:solidFill>
              </a:rPr>
              <a:t>单击此处编辑标题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2540000"/>
            <a:ext cx="3276600" cy="3022600"/>
          </a:xfrm>
        </p:spPr>
        <p:txBody>
          <a:bodyPr>
            <a:normAutofit/>
          </a:bodyPr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zh-CN" altLang="en-US"/>
              <a:t>单击此处编辑文字</a:t>
            </a:r>
            <a:endParaRPr kumimoji="1" lang="zh-CN" altLang="en-US"/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8000" y="2540000"/>
            <a:ext cx="3276600" cy="3022600"/>
          </a:xfrm>
        </p:spPr>
        <p:txBody>
          <a:bodyPr>
            <a:normAutofit/>
          </a:bodyPr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zh-CN" altLang="en-US"/>
              <a:t>单击此处编辑文字</a:t>
            </a:r>
            <a:endParaRPr kumimoji="1" lang="zh-CN" altLang="en-US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204200" y="2540000"/>
            <a:ext cx="3276600" cy="3022600"/>
          </a:xfrm>
        </p:spPr>
        <p:txBody>
          <a:bodyPr>
            <a:normAutofit/>
          </a:bodyPr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zh-CN" altLang="en-US"/>
              <a:t>单击此处编辑文字</a:t>
            </a:r>
            <a:endParaRPr kumimoji="1" lang="zh-CN" altLang="en-US"/>
          </a:p>
        </p:txBody>
      </p:sp>
      <p:sp>
        <p:nvSpPr>
          <p:cNvPr id="29" name="文本框 28"/>
          <p:cNvSpPr txBox="1"/>
          <p:nvPr userDrawn="1"/>
        </p:nvSpPr>
        <p:spPr>
          <a:xfrm>
            <a:off x="4191482" y="6264974"/>
            <a:ext cx="529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Making Education Better with Love and Technology.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41" y="6187671"/>
            <a:ext cx="1482701" cy="361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7" y="6192580"/>
            <a:ext cx="278106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9000" y="6193277"/>
            <a:ext cx="515938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253" y="6177532"/>
            <a:ext cx="565980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191482" y="6264974"/>
            <a:ext cx="529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Making Education Better with Love and Technology.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41" y="6187671"/>
            <a:ext cx="1482701" cy="361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528" y="844631"/>
            <a:ext cx="1094667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7" y="6192580"/>
            <a:ext cx="278106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9000" y="6193277"/>
            <a:ext cx="515938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253" y="6177532"/>
            <a:ext cx="565980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191482" y="6264974"/>
            <a:ext cx="529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Making Education Better with Love and Technology.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41" y="6187671"/>
            <a:ext cx="1482701" cy="361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049000" y="6193277"/>
            <a:ext cx="515938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253" y="6177532"/>
            <a:ext cx="565980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191482" y="6264974"/>
            <a:ext cx="529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Making Education Better with Love and Technology.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41" y="6187671"/>
            <a:ext cx="1482701" cy="3614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32000">
              <a:srgbClr val="FAFAFA"/>
            </a:gs>
            <a:gs pos="67000">
              <a:srgbClr val="F4F4F4"/>
            </a:gs>
            <a:gs pos="100000">
              <a:srgbClr val="FFFFFF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5D75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5D75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5D75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5D75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5D75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5D75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6144" y="1985865"/>
            <a:ext cx="10516970" cy="78345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融合参考文本的多阶段语义排序方案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00730" y="3620135"/>
            <a:ext cx="5389880" cy="2089785"/>
          </a:xfrm>
        </p:spPr>
        <p:txBody>
          <a:bodyPr>
            <a:normAutofit fontScale="70000"/>
          </a:bodyPr>
          <a:lstStyle/>
          <a:p>
            <a:pPr algn="ctr"/>
            <a:r>
              <a:rPr kumimoji="1" lang="zh-CN" altLang="en-US"/>
              <a:t>团队名称：</a:t>
            </a:r>
            <a:r>
              <a:rPr kumimoji="1" lang="en-US" altLang="zh-CN"/>
              <a:t>Tintin</a:t>
            </a:r>
            <a:endParaRPr kumimoji="1" lang="en-US" altLang="zh-CN"/>
          </a:p>
          <a:p>
            <a:pPr algn="ctr"/>
            <a:r>
              <a:rPr kumimoji="1" lang="zh-CN" altLang="en-US"/>
              <a:t>获奖单位：好未来-智能学习团队</a:t>
            </a:r>
            <a:endParaRPr kumimoji="1" lang="zh-CN" altLang="en-US"/>
          </a:p>
          <a:p>
            <a:pPr algn="ctr"/>
            <a:r>
              <a:rPr kumimoji="1" lang="zh-CN" altLang="en-US"/>
              <a:t>参赛人：姚子晗，贺宇</a:t>
            </a:r>
            <a:endParaRPr kumimoji="1" lang="zh-CN" altLang="en-US"/>
          </a:p>
          <a:p>
            <a:pPr algn="ctr"/>
            <a:r>
              <a:rPr kumimoji="1" lang="zh-CN" altLang="en-US"/>
              <a:t>汇报人：姚子晗</a:t>
            </a:r>
            <a:endParaRPr kumimoji="1" lang="zh-CN" altLang="en-US"/>
          </a:p>
          <a:p>
            <a:pPr algn="ctr"/>
            <a:r>
              <a:rPr kumimoji="1" lang="zh-CN" altLang="en-US"/>
              <a:t>汇报日期：</a:t>
            </a:r>
            <a:r>
              <a:rPr kumimoji="1" lang="en-US" altLang="zh-CN"/>
              <a:t>2022.10.29</a:t>
            </a:r>
            <a:endParaRPr kumimoji="1" lang="zh-CN" altLang="en-US"/>
          </a:p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track3</a:t>
            </a:r>
            <a:r>
              <a:rPr kumimoji="1" lang="zh-CN" altLang="en-US"/>
              <a:t>有着较好的表现？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717550" y="1604010"/>
            <a:ext cx="5132705" cy="996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23875" y="3340735"/>
            <a:ext cx="3932555" cy="10718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9090" y="3648075"/>
            <a:ext cx="2644140" cy="45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ERNIE</a:t>
            </a:r>
            <a:endParaRPr lang="en-US" altLang="zh-CN" sz="2800"/>
          </a:p>
        </p:txBody>
      </p:sp>
      <p:sp>
        <p:nvSpPr>
          <p:cNvPr id="11" name="右箭头 10"/>
          <p:cNvSpPr/>
          <p:nvPr/>
        </p:nvSpPr>
        <p:spPr>
          <a:xfrm rot="16200000">
            <a:off x="652780" y="2917825"/>
            <a:ext cx="514350" cy="304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5550" y="2922905"/>
            <a:ext cx="2644140" cy="321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24840" y="2403475"/>
            <a:ext cx="1341755" cy="321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0 or 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39395" y="4641850"/>
            <a:ext cx="5969000" cy="321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[CLS]query[SEP]question&lt;aim&gt;AIM&lt;/aim&gt;[SEP]ANS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2455" y="2170430"/>
            <a:ext cx="5833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负采样带来的收益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交互模型学习到了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QUESTION-- AIM -- ANS</a:t>
            </a:r>
            <a:r>
              <a:rPr lang="zh-CN" altLang="en-US">
                <a:ea typeface="宋体" panose="02010600030101010101" pitchFamily="2" charset="-122"/>
              </a:rPr>
              <a:t>之间联系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QUESTION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训练集</a:t>
            </a:r>
            <a:r>
              <a:rPr lang="zh-CN" altLang="en-US">
                <a:ea typeface="宋体" panose="02010600030101010101" pitchFamily="2" charset="-122"/>
              </a:rPr>
              <a:t>中问题覆盖全面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迁移性、推理耗时、优化</a:t>
            </a:r>
            <a:r>
              <a:rPr kumimoji="1" lang="zh-CN" altLang="en-US"/>
              <a:t>点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400" y="1841500"/>
            <a:ext cx="11557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0400" y="2251710"/>
            <a:ext cx="112350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迁移性：</a:t>
            </a:r>
            <a:r>
              <a:rPr lang="zh-CN" altLang="en-US">
                <a:ea typeface="宋体" panose="02010600030101010101" pitchFamily="2" charset="-122"/>
              </a:rPr>
              <a:t>适配任务短</a:t>
            </a:r>
            <a:r>
              <a:rPr lang="en-US" altLang="zh-CN"/>
              <a:t>query</a:t>
            </a:r>
            <a:r>
              <a:rPr lang="zh-CN" altLang="en-US"/>
              <a:t>匹配长</a:t>
            </a:r>
            <a:r>
              <a:rPr lang="en-US" altLang="zh-CN"/>
              <a:t>doc </a:t>
            </a:r>
            <a:r>
              <a:rPr lang="zh-CN" altLang="en-US">
                <a:ea typeface="宋体" panose="02010600030101010101" pitchFamily="2" charset="-122"/>
              </a:rPr>
              <a:t>，融入</a:t>
            </a:r>
            <a:r>
              <a:rPr lang="en-US" altLang="zh-CN">
                <a:ea typeface="宋体" panose="02010600030101010101" pitchFamily="2" charset="-122"/>
              </a:rPr>
              <a:t>doc</a:t>
            </a:r>
            <a:r>
              <a:rPr lang="zh-CN" altLang="en-US">
                <a:ea typeface="宋体" panose="02010600030101010101" pitchFamily="2" charset="-122"/>
              </a:rPr>
              <a:t>中参考信息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推理耗时：</a:t>
            </a:r>
            <a:r>
              <a:rPr lang="zh-CN" altLang="en-US">
                <a:ea typeface="宋体" panose="02010600030101010101" pitchFamily="2" charset="-122"/>
              </a:rPr>
              <a:t>单条query[单GPU]推理时间：150ms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  <a:p>
            <a:r>
              <a:rPr lang="zh-CN" altLang="en-US" b="1"/>
              <a:t>优化点：</a:t>
            </a:r>
            <a:endParaRPr lang="zh-CN" altLang="en-US"/>
          </a:p>
          <a:p>
            <a:pPr marL="457200" lvl="1" indent="457200"/>
            <a:r>
              <a:rPr lang="en-US" altLang="zh-CN"/>
              <a:t>1.</a:t>
            </a:r>
            <a:r>
              <a:rPr lang="zh-CN" altLang="en-US"/>
              <a:t>第一阶段造成的误差无法避免，再给定训练集上大约有</a:t>
            </a:r>
            <a:r>
              <a:rPr lang="en-US" altLang="zh-CN"/>
              <a:t>70</a:t>
            </a:r>
            <a:r>
              <a:rPr lang="zh-CN" altLang="en-US"/>
              <a:t>多条</a:t>
            </a:r>
            <a:r>
              <a:rPr lang="en-US" altLang="zh-CN"/>
              <a:t>query</a:t>
            </a:r>
            <a:r>
              <a:rPr lang="zh-CN" altLang="en-US"/>
              <a:t>无法通过语义和字面</a:t>
            </a:r>
            <a:r>
              <a:rPr lang="zh-CN" altLang="en-US"/>
              <a:t>信息召回</a:t>
            </a:r>
            <a:endParaRPr lang="zh-CN" altLang="en-US"/>
          </a:p>
          <a:p>
            <a:pPr marL="457200" lvl="1" indent="457200"/>
            <a:endParaRPr lang="en-US" altLang="zh-CN"/>
          </a:p>
          <a:p>
            <a:pPr marL="457200" lvl="1" indent="457200"/>
            <a:r>
              <a:rPr lang="en-US" altLang="zh-CN"/>
              <a:t>2.</a:t>
            </a:r>
            <a:r>
              <a:rPr lang="zh-CN" altLang="en-US"/>
              <a:t>更加精准的</a:t>
            </a:r>
            <a:r>
              <a:rPr lang="en-US" altLang="zh-CN"/>
              <a:t>doc</a:t>
            </a:r>
            <a:r>
              <a:rPr lang="zh-CN" altLang="en-US"/>
              <a:t>摘要提取</a:t>
            </a:r>
            <a:r>
              <a:rPr lang="zh-CN" altLang="en-US"/>
              <a:t>方式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r>
              <a:rPr lang="en-US" altLang="zh-CN"/>
              <a:t>3.</a:t>
            </a:r>
            <a:r>
              <a:rPr lang="zh-CN" altLang="en-US">
                <a:ea typeface="宋体" panose="02010600030101010101" pitchFamily="2" charset="-122"/>
              </a:rPr>
              <a:t>非常依赖训练集中</a:t>
            </a:r>
            <a:r>
              <a:rPr lang="en-US" altLang="zh-CN">
                <a:ea typeface="宋体" panose="02010600030101010101" pitchFamily="2" charset="-122"/>
              </a:rPr>
              <a:t>questions</a:t>
            </a:r>
            <a:endParaRPr lang="zh-CN" altLang="en-US"/>
          </a:p>
          <a:p>
            <a:pPr marL="457200" lvl="1" indent="457200"/>
            <a:endParaRPr lang="zh-CN" altLang="en-US"/>
          </a:p>
          <a:p>
            <a:pPr marL="457200" lvl="1" indent="457200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8475" y="1151255"/>
            <a:ext cx="5415915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568" y="367746"/>
            <a:ext cx="10946671" cy="783450"/>
          </a:xfrm>
        </p:spPr>
        <p:txBody>
          <a:bodyPr>
            <a:normAutofit fontScale="90000"/>
          </a:bodyPr>
          <a:p>
            <a:r>
              <a:rPr kumimoji="1" lang="zh-CN" altLang="en-US"/>
              <a:t>关于排序的一些尝试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1220" y="3590925"/>
            <a:ext cx="5711190" cy="2162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ea typeface="宋体" panose="02010600030101010101" pitchFamily="2" charset="-122"/>
              </a:rPr>
              <a:t>手工做一些特征</a:t>
            </a:r>
            <a:r>
              <a:rPr lang="en-US" altLang="zh-CN">
                <a:ea typeface="宋体" panose="02010600030101010101" pitchFamily="2" charset="-122"/>
              </a:rPr>
              <a:t>+LightGBM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BERT + pairwise  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更换一些语言模型：</a:t>
            </a:r>
            <a:r>
              <a:rPr lang="en-US" altLang="zh-CN">
                <a:ea typeface="宋体" panose="02010600030101010101" pitchFamily="2" charset="-122"/>
              </a:rPr>
              <a:t>Roberta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Ernie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NEZHA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220" y="2957195"/>
            <a:ext cx="5711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learning to rank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1769745"/>
            <a:ext cx="5103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只用双塔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只用交互</a:t>
            </a:r>
            <a:r>
              <a:rPr lang="en-US" altLang="zh-CN"/>
              <a:t>    --------------------------   </a:t>
            </a:r>
            <a:r>
              <a:rPr lang="zh-CN" altLang="en-US">
                <a:ea typeface="宋体" panose="02010600030101010101" pitchFamily="2" charset="-122"/>
              </a:rPr>
              <a:t>速度太慢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000"/>
              <a:t>[</a:t>
            </a:r>
            <a:r>
              <a:rPr lang="zh-CN" altLang="en-US" sz="2000"/>
              <a:t>双塔模型</a:t>
            </a:r>
            <a:r>
              <a:rPr lang="en-US" altLang="zh-CN" sz="2000"/>
              <a:t>]</a:t>
            </a:r>
            <a:r>
              <a:rPr lang="zh-CN" altLang="en-US" sz="2000"/>
              <a:t>相关参考博客和论文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34060" y="1628140"/>
            <a:ext cx="1051877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Li B, Zhou H, He J, et al. On the sentence embeddings from pre-trained language models[J]. arXiv preprint arXiv:2011.05864, 2020.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2.Reimers N, Gurevych I. Sentence-bert: Sentence embeddings using siamese bert-networks[J]. arXiv preprint arXiv:1908.10084, 2019.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3.Su, Jianlin, et al. "Roformer: Enhanced transformer with rotary position embedding." arXiv preprint arXiv:2104.09864 (2021).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苏剑林. (Jun. 11, 2021). 《SimBERTv2来了！融合检索和生成的RoFormer-Sim模型 》Retrieved from https://spaces.ac.cn/archives/8454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5.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文本匹配｜双塔的效果如何追上交互？https://zhuanlan.zhihu.com/p/518577648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000"/>
              <a:t>[</a:t>
            </a:r>
            <a:r>
              <a:rPr lang="zh-CN" altLang="en-US" sz="2000"/>
              <a:t>交互模型</a:t>
            </a:r>
            <a:r>
              <a:rPr lang="en-US" altLang="zh-CN" sz="2000"/>
              <a:t>]</a:t>
            </a:r>
            <a:r>
              <a:rPr lang="zh-CN" altLang="en-US" sz="2000"/>
              <a:t>相关参考博客和论文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559435" y="2035175"/>
            <a:ext cx="112890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Sun, Yu, et al. "Ernie: Enhanced representation through knowledge integration." arXiv preprint arXiv:1904.09223 (2019).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[ERNIE]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435" y="2811780"/>
            <a:ext cx="109454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Yan, Yuanmeng, et al. "Large-Scale Relation Learning for Question Answering over Knowledge Bases with Pre-trained Language Models." Proceedings of the 2021 Conference on Empirical Methods in Natural Language Processing. 2021.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[KBQA]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435" y="4851400"/>
            <a:ext cx="10467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阅读理解综述：Machine Reading Comprehension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 https://zhuanlan.zhihu.com/p/443203758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435" y="3865245"/>
            <a:ext cx="1072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3.Liu, Yinhan, et al. "Roberta: A robustly optimized bert pretraining approach." arXiv preprint arXiv:1907.11692 (2019).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[Roberta]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zh-CN" altLang="en-US">
                <a:solidFill>
                  <a:srgbClr val="00589A"/>
                </a:solidFill>
              </a:rPr>
            </a:br>
            <a:r>
              <a:rPr kumimoji="1" lang="zh-CN" altLang="en-US">
                <a:solidFill>
                  <a:srgbClr val="00589A"/>
                </a:solidFill>
              </a:rPr>
              <a:t>谢谢大家</a:t>
            </a:r>
            <a:endParaRPr kumimoji="1" lang="zh-CN" altLang="en-US">
              <a:solidFill>
                <a:srgbClr val="00589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73" y="127081"/>
            <a:ext cx="10946671" cy="783450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任务背景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855" y="864870"/>
            <a:ext cx="11557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274050" y="1139825"/>
            <a:ext cx="121920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253095" y="1750695"/>
            <a:ext cx="122047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Question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282940" y="2361565"/>
            <a:ext cx="121031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Question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493250" y="1139825"/>
            <a:ext cx="774700" cy="4464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AIM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495155" y="1750695"/>
            <a:ext cx="774700" cy="4464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AIM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93250" y="2361565"/>
            <a:ext cx="774700" cy="4464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AIM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267950" y="1139825"/>
            <a:ext cx="161798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ANS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272780" y="2972435"/>
            <a:ext cx="124206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Question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9514840" y="2972435"/>
            <a:ext cx="774700" cy="4464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AIM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289540" y="2972435"/>
            <a:ext cx="1598295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ANS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269855" y="1750695"/>
            <a:ext cx="161798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ANS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0267950" y="2361565"/>
            <a:ext cx="161798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ANS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4281805" y="1153795"/>
            <a:ext cx="3053715" cy="4464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doc1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4281805" y="1608455"/>
            <a:ext cx="3053715" cy="4464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doc2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281805" y="2063115"/>
            <a:ext cx="3053715" cy="4464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doc3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281805" y="2517775"/>
            <a:ext cx="3053715" cy="4464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4281805" y="2972435"/>
            <a:ext cx="3053715" cy="4464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doc1000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69240" y="1799590"/>
            <a:ext cx="2094230" cy="829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1290" y="3794125"/>
            <a:ext cx="10386695" cy="2371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检索模型：</a:t>
            </a:r>
            <a:r>
              <a:rPr lang="en-US" altLang="zh-CN">
                <a:ea typeface="宋体" panose="02010600030101010101" pitchFamily="2" charset="-122"/>
              </a:rPr>
              <a:t>query</a:t>
            </a:r>
            <a:r>
              <a:rPr lang="zh-CN" altLang="en-US">
                <a:ea typeface="宋体" panose="02010600030101010101" pitchFamily="2" charset="-122"/>
              </a:rPr>
              <a:t>找相似</a:t>
            </a:r>
            <a:r>
              <a:rPr lang="en-US" altLang="zh-CN">
                <a:ea typeface="宋体" panose="02010600030101010101" pitchFamily="2" charset="-122"/>
              </a:rPr>
              <a:t>question</a:t>
            </a:r>
            <a:endParaRPr lang="en-US" altLang="zh-CN">
              <a:ea typeface="宋体" panose="02010600030101010101" pitchFamily="2" charset="-122"/>
            </a:endParaRPr>
          </a:p>
          <a:p>
            <a:pPr indent="457200"/>
            <a:r>
              <a:rPr lang="en-US" altLang="zh-CN" sz="1600">
                <a:ea typeface="宋体" panose="02010600030101010101" pitchFamily="2" charset="-122"/>
              </a:rPr>
              <a:t>1.query</a:t>
            </a:r>
            <a:r>
              <a:rPr lang="zh-CN" altLang="en-US" sz="1600">
                <a:ea typeface="宋体" panose="02010600030101010101" pitchFamily="2" charset="-122"/>
              </a:rPr>
              <a:t>找</a:t>
            </a:r>
            <a:r>
              <a:rPr lang="en-US" altLang="zh-CN" sz="1600">
                <a:ea typeface="宋体" panose="02010600030101010101" pitchFamily="2" charset="-122"/>
              </a:rPr>
              <a:t>question</a:t>
            </a:r>
            <a:r>
              <a:rPr lang="zh-CN" altLang="en-US" sz="1600">
                <a:ea typeface="宋体" panose="02010600030101010101" pitchFamily="2" charset="-122"/>
              </a:rPr>
              <a:t>仅语义上相似，并不包含答案之间的关系。</a:t>
            </a:r>
            <a:endParaRPr lang="zh-CN" altLang="en-US" sz="1600">
              <a:ea typeface="宋体" panose="02010600030101010101" pitchFamily="2" charset="-122"/>
            </a:endParaRPr>
          </a:p>
          <a:p>
            <a:pPr indent="457200"/>
            <a:r>
              <a:rPr lang="en-US" altLang="zh-CN" sz="1600">
                <a:ea typeface="宋体" panose="02010600030101010101" pitchFamily="2" charset="-122"/>
              </a:rPr>
              <a:t>2.</a:t>
            </a:r>
            <a:r>
              <a:rPr lang="zh-CN" altLang="en-US" sz="1600">
                <a:ea typeface="宋体" panose="02010600030101010101" pitchFamily="2" charset="-122"/>
              </a:rPr>
              <a:t>双塔和交互模型之间的选择？</a:t>
            </a:r>
            <a:endParaRPr lang="zh-CN" altLang="en-US" sz="1600">
              <a:ea typeface="宋体" panose="02010600030101010101" pitchFamily="2" charset="-122"/>
            </a:endParaRPr>
          </a:p>
          <a:p>
            <a:pPr indent="457200"/>
            <a:r>
              <a:rPr lang="en-US" altLang="zh-CN" sz="1600">
                <a:ea typeface="宋体" panose="02010600030101010101" pitchFamily="2" charset="-122"/>
              </a:rPr>
              <a:t>3.</a:t>
            </a:r>
            <a:r>
              <a:rPr lang="zh-CN" altLang="en-US" sz="1600">
                <a:ea typeface="宋体" panose="02010600030101010101" pitchFamily="2" charset="-122"/>
              </a:rPr>
              <a:t>本次任务测试集并没有给出意图，如何利用好这个信息？</a:t>
            </a:r>
            <a:endParaRPr lang="zh-CN" altLang="en-US" sz="1600"/>
          </a:p>
          <a:p>
            <a:br>
              <a:rPr lang="zh-CN" altLang="en-US"/>
            </a:br>
            <a:r>
              <a:rPr lang="zh-CN" altLang="en-US"/>
              <a:t>阅读理解模型：</a:t>
            </a:r>
            <a:r>
              <a:rPr lang="en-US" altLang="zh-CN"/>
              <a:t>query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doc</a:t>
            </a:r>
            <a:r>
              <a:rPr lang="zh-CN" altLang="en-US">
                <a:ea typeface="宋体" panose="02010600030101010101" pitchFamily="2" charset="-122"/>
              </a:rPr>
              <a:t>中找出答案起始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结束位置</a:t>
            </a:r>
            <a:endParaRPr lang="zh-CN" altLang="en-US">
              <a:ea typeface="宋体" panose="02010600030101010101" pitchFamily="2" charset="-122"/>
            </a:endParaRPr>
          </a:p>
          <a:p>
            <a:pPr indent="457200" algn="l">
              <a:buNone/>
            </a:pPr>
            <a:r>
              <a:rPr lang="zh-CN" altLang="en-US" sz="1600">
                <a:ea typeface="宋体" panose="02010600030101010101" pitchFamily="2" charset="-122"/>
              </a:rPr>
              <a:t>1.答案超长</a:t>
            </a:r>
            <a:endParaRPr lang="zh-CN" altLang="en-US" sz="1600">
              <a:ea typeface="宋体" panose="02010600030101010101" pitchFamily="2" charset="-122"/>
            </a:endParaRPr>
          </a:p>
          <a:p>
            <a:pPr indent="457200" algn="l">
              <a:buNone/>
            </a:pPr>
            <a:r>
              <a:rPr lang="zh-CN" altLang="en-US" sz="1600">
                <a:ea typeface="宋体" panose="02010600030101010101" pitchFamily="2" charset="-122"/>
              </a:rPr>
              <a:t>2.doc超长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25" idx="3"/>
          </p:cNvCxnSpPr>
          <p:nvPr/>
        </p:nvCxnSpPr>
        <p:spPr>
          <a:xfrm flipV="1">
            <a:off x="2363470" y="2197100"/>
            <a:ext cx="191833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98750" y="1694815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找答案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420225" y="564515"/>
            <a:ext cx="246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文本检索常用的两种方式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0400" y="1841500"/>
            <a:ext cx="11557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47890" y="2946400"/>
            <a:ext cx="6096000" cy="3058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优点：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以拼接的方式走语言模型效果好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>
                <a:sym typeface="+mn-ea"/>
              </a:rPr>
              <a:t>缺点：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匹配灾难，速度慢</a:t>
            </a:r>
            <a:endParaRPr kumimoji="1"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4805" y="2946400"/>
            <a:ext cx="6096000" cy="3058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优点：</a:t>
            </a:r>
            <a:endParaRPr kumimoji="1" lang="zh-CN" altLang="en-US"/>
          </a:p>
          <a:p>
            <a:r>
              <a:rPr kumimoji="1" lang="zh-CN" altLang="en-US"/>
              <a:t>离线算好</a:t>
            </a:r>
            <a:r>
              <a:rPr kumimoji="1" lang="en-US" altLang="zh-CN"/>
              <a:t>embeding,</a:t>
            </a:r>
            <a:r>
              <a:rPr kumimoji="1" lang="zh-CN" altLang="en-US">
                <a:ea typeface="宋体" panose="02010600030101010101" pitchFamily="2" charset="-122"/>
              </a:rPr>
              <a:t>直接计算点积排序，速度快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>
                <a:sym typeface="+mn-ea"/>
              </a:rPr>
              <a:t>缺点：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单纯计算句子间相似度，效果没交互好</a:t>
            </a:r>
            <a:endParaRPr kumimoji="1"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041525"/>
            <a:ext cx="2620010" cy="2710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565" y="2041525"/>
            <a:ext cx="2671445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159" y="-136524"/>
            <a:ext cx="10516970" cy="1325563"/>
          </a:xfrm>
        </p:spPr>
        <p:txBody>
          <a:bodyPr>
            <a:normAutofit/>
          </a:bodyPr>
          <a:p>
            <a:r>
              <a:rPr kumimoji="1" lang="zh-CN" altLang="en-US" sz="3200" b="1">
                <a:solidFill>
                  <a:schemeClr val="tx1"/>
                </a:solidFill>
              </a:rPr>
              <a:t>整体架构</a:t>
            </a:r>
            <a:endParaRPr kumimoji="1" lang="zh-CN" altLang="en-US" sz="3200" b="1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6050" y="1742440"/>
            <a:ext cx="243967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84580" y="3507740"/>
            <a:ext cx="2728595" cy="1237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粗排</a:t>
            </a:r>
            <a:r>
              <a:rPr lang="en-US" altLang="zh-CN"/>
              <a:t>(query2question)</a:t>
            </a:r>
            <a:endParaRPr lang="en-US" altLang="zh-CN"/>
          </a:p>
        </p:txBody>
      </p:sp>
      <p:cxnSp>
        <p:nvCxnSpPr>
          <p:cNvPr id="9" name="肘形连接符 8"/>
          <p:cNvCxnSpPr/>
          <p:nvPr/>
        </p:nvCxnSpPr>
        <p:spPr>
          <a:xfrm rot="5400000" flipV="1">
            <a:off x="-187325" y="2834640"/>
            <a:ext cx="1755140" cy="788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0" y="12820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坐飞机带药能过安检吗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92270" y="3227705"/>
            <a:ext cx="2252345" cy="249047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7" idx="3"/>
          </p:cNvCxnSpPr>
          <p:nvPr/>
        </p:nvCxnSpPr>
        <p:spPr>
          <a:xfrm>
            <a:off x="3813175" y="4126865"/>
            <a:ext cx="379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94505" y="382016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机场带药品能过安检吗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4294505" y="422592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降压药能过飞机安检吗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4294505" y="49009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中药粉能过飞机安检吗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14265" y="4489450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709160" y="3352800"/>
            <a:ext cx="243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粗排结果</a:t>
            </a:r>
            <a:endParaRPr lang="zh-CN" altLang="en-US" b="1"/>
          </a:p>
        </p:txBody>
      </p:sp>
      <p:sp>
        <p:nvSpPr>
          <p:cNvPr id="20" name="圆柱形 19"/>
          <p:cNvSpPr/>
          <p:nvPr/>
        </p:nvSpPr>
        <p:spPr>
          <a:xfrm>
            <a:off x="9899650" y="1408430"/>
            <a:ext cx="1795145" cy="10750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ERNIE</a:t>
            </a:r>
            <a:endParaRPr lang="en-US" altLang="zh-CN"/>
          </a:p>
        </p:txBody>
      </p:sp>
      <p:cxnSp>
        <p:nvCxnSpPr>
          <p:cNvPr id="21" name="直接箭头连接符 20"/>
          <p:cNvCxnSpPr>
            <a:endCxn id="20" idx="3"/>
          </p:cNvCxnSpPr>
          <p:nvPr/>
        </p:nvCxnSpPr>
        <p:spPr>
          <a:xfrm flipV="1">
            <a:off x="10797540" y="2483485"/>
            <a:ext cx="0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93890" y="3721100"/>
            <a:ext cx="2190750" cy="63690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62470" y="3921125"/>
            <a:ext cx="243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采样构造</a:t>
            </a:r>
            <a:r>
              <a:rPr lang="zh-CN" altLang="en-US" b="1"/>
              <a:t>训练集</a:t>
            </a:r>
            <a:endParaRPr lang="zh-CN" altLang="en-US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444615" y="4105275"/>
            <a:ext cx="549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184640" y="4126865"/>
            <a:ext cx="549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796780" y="3227705"/>
            <a:ext cx="2252345" cy="249047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106660" y="3352800"/>
            <a:ext cx="243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融入参考</a:t>
            </a:r>
            <a:r>
              <a:rPr lang="zh-CN" altLang="en-US" b="1"/>
              <a:t>文本</a:t>
            </a:r>
            <a:endParaRPr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9899650" y="372110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highlight>
                  <a:srgbClr val="00FFFF"/>
                </a:highlight>
              </a:rPr>
              <a:t>机场带药品能过安检吗？</a:t>
            </a:r>
            <a:endParaRPr lang="zh-CN" altLang="en-US" sz="1400">
              <a:highlight>
                <a:srgbClr val="00FFFF"/>
              </a:highligh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60610" y="3973195"/>
            <a:ext cx="2515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飞机上是能够带一般......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960610" y="3672840"/>
            <a:ext cx="1941830" cy="601345"/>
          </a:xfrm>
          <a:prstGeom prst="round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026650" y="4900930"/>
            <a:ext cx="1941830" cy="601345"/>
          </a:xfrm>
          <a:prstGeom prst="round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026650" y="4382770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......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9960610" y="4900930"/>
            <a:ext cx="2728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00FFFF"/>
                </a:highlight>
                <a:sym typeface="+mn-ea"/>
              </a:rPr>
              <a:t>中药粉能过飞机安检吗</a:t>
            </a:r>
            <a:endParaRPr lang="zh-CN" altLang="en-US" sz="1400">
              <a:highlight>
                <a:srgbClr val="00FFFF"/>
              </a:highlight>
              <a:sym typeface="+mn-ea"/>
            </a:endParaRPr>
          </a:p>
        </p:txBody>
      </p:sp>
      <p:cxnSp>
        <p:nvCxnSpPr>
          <p:cNvPr id="36" name="直接箭头连接符 35"/>
          <p:cNvCxnSpPr>
            <a:stCxn id="20" idx="2"/>
          </p:cNvCxnSpPr>
          <p:nvPr/>
        </p:nvCxnSpPr>
        <p:spPr>
          <a:xfrm flipH="1">
            <a:off x="8622030" y="1946275"/>
            <a:ext cx="1277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106660" y="5195570"/>
            <a:ext cx="222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在规定的</a:t>
            </a:r>
            <a:r>
              <a:rPr lang="en-US" altLang="zh-CN" sz="1400">
                <a:highlight>
                  <a:srgbClr val="FFFF00"/>
                </a:highlight>
              </a:rPr>
              <a:t>.....</a:t>
            </a:r>
            <a:endParaRPr lang="en-US" altLang="zh-CN" sz="1400">
              <a:highlight>
                <a:srgbClr val="FFFF00"/>
              </a:highlight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096000" y="1743075"/>
            <a:ext cx="243967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选取分数最高</a:t>
            </a:r>
            <a:r>
              <a:rPr lang="en-US" altLang="zh-CN"/>
              <a:t>question</a:t>
            </a:r>
            <a:r>
              <a:rPr lang="zh-CN" altLang="en-US"/>
              <a:t>作为</a:t>
            </a:r>
            <a:r>
              <a:rPr lang="en-US" altLang="zh-CN"/>
              <a:t>query</a:t>
            </a:r>
            <a:r>
              <a:rPr lang="zh-CN" altLang="en-US"/>
              <a:t>的答案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双塔模型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400" y="1841500"/>
            <a:ext cx="11557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5120" y="3450590"/>
            <a:ext cx="3269615" cy="96647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99610" y="3450590"/>
            <a:ext cx="3269615" cy="966470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8220" y="3749675"/>
            <a:ext cx="406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ROFORMER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496560" y="3749675"/>
            <a:ext cx="406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ROFORMER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7450" y="5120005"/>
            <a:ext cx="485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99610" y="5120005"/>
            <a:ext cx="4859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Question-1</a:t>
            </a:r>
            <a:endParaRPr lang="en-US" altLang="zh-CN"/>
          </a:p>
          <a:p>
            <a:r>
              <a:rPr lang="en-US" altLang="zh-CN"/>
              <a:t>                 Question-2</a:t>
            </a:r>
            <a:endParaRPr lang="en-US" altLang="zh-CN"/>
          </a:p>
          <a:p>
            <a:r>
              <a:rPr lang="en-US" altLang="zh-CN"/>
              <a:t>                        ...</a:t>
            </a:r>
            <a:endParaRPr lang="en-US" altLang="zh-CN"/>
          </a:p>
          <a:p>
            <a:r>
              <a:rPr lang="en-US" altLang="zh-CN"/>
              <a:t>                 Question-n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744345" y="4417060"/>
            <a:ext cx="0" cy="70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134100" y="4417060"/>
            <a:ext cx="0" cy="70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6200000">
            <a:off x="2032000" y="2174875"/>
            <a:ext cx="1058545" cy="16344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0"/>
          </p:cNvCxnSpPr>
          <p:nvPr/>
        </p:nvCxnSpPr>
        <p:spPr>
          <a:xfrm rot="16200000" flipV="1">
            <a:off x="4571365" y="1887220"/>
            <a:ext cx="987425" cy="21386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378835" y="2159635"/>
            <a:ext cx="1418590" cy="700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sim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9358630" y="844550"/>
            <a:ext cx="2310130" cy="2569210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16" idx="0"/>
          </p:cNvCxnSpPr>
          <p:nvPr/>
        </p:nvCxnSpPr>
        <p:spPr>
          <a:xfrm rot="16200000">
            <a:off x="6505575" y="-530860"/>
            <a:ext cx="272415" cy="51079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62295" y="1409700"/>
            <a:ext cx="332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sim</a:t>
            </a:r>
            <a:r>
              <a:rPr lang="zh-CN" altLang="en-US"/>
              <a:t>进行排序</a:t>
            </a:r>
            <a:r>
              <a:rPr lang="en-US" altLang="zh-CN"/>
              <a:t>[</a:t>
            </a:r>
            <a:r>
              <a:rPr lang="zh-CN" altLang="en-US">
                <a:highlight>
                  <a:srgbClr val="FFFF00"/>
                </a:highlight>
              </a:rPr>
              <a:t>语义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525000" y="1132840"/>
            <a:ext cx="19773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Top1:Question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Top2:Question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...</a:t>
            </a:r>
            <a:endParaRPr lang="en-US" altLang="zh-CN">
              <a:sym typeface="+mn-ea"/>
            </a:endParaRPr>
          </a:p>
          <a:p>
            <a:r>
              <a:rPr lang="en-US" altLang="zh-CN"/>
              <a:t>Topm:Question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223125" y="4751705"/>
            <a:ext cx="262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BM25[</a:t>
            </a:r>
            <a:r>
              <a:rPr lang="zh-CN" altLang="en-US">
                <a:highlight>
                  <a:srgbClr val="FFFF00"/>
                </a:highlight>
              </a:rPr>
              <a:t>字面</a:t>
            </a:r>
            <a:r>
              <a:rPr lang="en-US" altLang="zh-CN"/>
              <a:t>]</a:t>
            </a:r>
            <a:r>
              <a:rPr lang="zh-CN" altLang="en-US"/>
              <a:t>分数：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358630" y="3493135"/>
            <a:ext cx="2310765" cy="247078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以上面排序上为主，去重作为补充</a:t>
            </a:r>
            <a:endParaRPr lang="en-US" altLang="zh-CN">
              <a:solidFill>
                <a:srgbClr val="333333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283" y="504906"/>
            <a:ext cx="10946671" cy="783450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双塔模型</a:t>
            </a:r>
            <a:r>
              <a:rPr kumimoji="1" lang="en-US" altLang="zh-CN"/>
              <a:t>-</a:t>
            </a:r>
            <a:r>
              <a:rPr kumimoji="1" lang="zh-CN" altLang="en-US"/>
              <a:t>负</a:t>
            </a:r>
            <a:r>
              <a:rPr kumimoji="1" lang="zh-CN" altLang="en-US"/>
              <a:t>采样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6730" y="1288415"/>
            <a:ext cx="11557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40360" y="2700655"/>
            <a:ext cx="2310130" cy="3319780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6730" y="2762250"/>
            <a:ext cx="1977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Top1:</a:t>
            </a:r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</a:rPr>
              <a:t>Question1</a:t>
            </a:r>
            <a:endParaRPr lang="en-US" altLang="zh-CN">
              <a:solidFill>
                <a:schemeClr val="tx1"/>
              </a:solidFill>
              <a:highlight>
                <a:srgbClr val="FF0000"/>
              </a:highlight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Top2: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Question2</a:t>
            </a:r>
            <a:endParaRPr lang="en-US" altLang="zh-CN">
              <a:highlight>
                <a:srgbClr val="FFFF00"/>
              </a:highlight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Top3:</a:t>
            </a:r>
            <a:r>
              <a:rPr lang="en-US" altLang="zh-CN">
                <a:highlight>
                  <a:srgbClr val="FF0000"/>
                </a:highlight>
              </a:rPr>
              <a:t>Quesiton3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Top4:</a:t>
            </a:r>
            <a:r>
              <a:rPr lang="en-US" altLang="zh-CN">
                <a:highlight>
                  <a:srgbClr val="FF0000"/>
                </a:highlight>
                <a:sym typeface="+mn-ea"/>
              </a:rPr>
              <a:t>Quesiton4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Top5: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Quesiton5</a:t>
            </a:r>
            <a:endParaRPr lang="en-US" altLang="zh-CN">
              <a:highlight>
                <a:srgbClr val="FFFF00"/>
              </a:highlight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77190" y="2013585"/>
            <a:ext cx="2304415" cy="57912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59680" y="2404110"/>
            <a:ext cx="2304415" cy="57912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53965" y="3091815"/>
            <a:ext cx="2299970" cy="2284730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15095" y="2404110"/>
            <a:ext cx="2304415" cy="57912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090660" y="3091815"/>
            <a:ext cx="2299970" cy="2284730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55590" y="3326765"/>
            <a:ext cx="199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Top1:</a:t>
            </a:r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Question1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66385" y="3950970"/>
            <a:ext cx="199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Top2:</a:t>
            </a:r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Question2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66385" y="4575175"/>
            <a:ext cx="199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Top5:</a:t>
            </a:r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Question5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41790" y="3463925"/>
            <a:ext cx="199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Top3:</a:t>
            </a:r>
            <a:r>
              <a:rPr lang="en-US" altLang="zh-CN">
                <a:solidFill>
                  <a:schemeClr val="tx1"/>
                </a:solidFill>
                <a:highlight>
                  <a:srgbClr val="FF0000"/>
                </a:highlight>
                <a:sym typeface="+mn-ea"/>
              </a:rPr>
              <a:t>Question3</a:t>
            </a:r>
            <a:endParaRPr lang="en-US" altLang="zh-CN">
              <a:solidFill>
                <a:schemeClr val="tx1"/>
              </a:solidFill>
              <a:highlight>
                <a:srgbClr val="FF0000"/>
              </a:highlight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41790" y="4206875"/>
            <a:ext cx="199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Top4:</a:t>
            </a:r>
            <a:r>
              <a:rPr lang="en-US" altLang="zh-CN">
                <a:solidFill>
                  <a:schemeClr val="tx1"/>
                </a:solidFill>
                <a:highlight>
                  <a:srgbClr val="FF0000"/>
                </a:highlight>
                <a:sym typeface="+mn-ea"/>
              </a:rPr>
              <a:t>Question4</a:t>
            </a:r>
            <a:endParaRPr lang="en-US" altLang="zh-CN">
              <a:solidFill>
                <a:schemeClr val="tx1"/>
              </a:solidFill>
              <a:highlight>
                <a:srgbClr val="FF0000"/>
              </a:highlight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45175" y="1805305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正例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830435" y="1805305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负例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882900" y="4057015"/>
            <a:ext cx="1775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82900" y="4319270"/>
            <a:ext cx="1748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比较</a:t>
            </a:r>
            <a:r>
              <a:rPr lang="en-US" altLang="zh-CN"/>
              <a:t>query</a:t>
            </a:r>
            <a:r>
              <a:rPr lang="zh-CN" altLang="en-US"/>
              <a:t>和</a:t>
            </a:r>
            <a:r>
              <a:rPr lang="en-US" altLang="zh-CN"/>
              <a:t>questi</a:t>
            </a:r>
            <a:r>
              <a:rPr lang="en-US" altLang="zh-CN"/>
              <a:t>on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双塔模型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400" y="1841500"/>
            <a:ext cx="11557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0400" y="2252345"/>
            <a:ext cx="406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负采样思路来源：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2742565"/>
            <a:ext cx="8950960" cy="23882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3775" y="5469890"/>
            <a:ext cx="120110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RocketQA: An Optimized Training Approach to Dense Passage Retrieval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for Open-Domain Question Answering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交互模型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400" y="1841500"/>
            <a:ext cx="11557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0400" y="2100580"/>
            <a:ext cx="5843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融入答案信息，引入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special token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075" y="3005455"/>
            <a:ext cx="104070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[CLS]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query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[SEP]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question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&lt;aim&gt;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AIM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&lt;/aim&gt;</a:t>
            </a:r>
            <a:r>
              <a:rPr lang="en-US" altLang="zh-CN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[SEP]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240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ANS</a:t>
            </a:r>
            <a:endParaRPr lang="zh-CN" altLang="en-US" sz="240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rot="5400000" flipV="1">
            <a:off x="4559935" y="3651250"/>
            <a:ext cx="1440180" cy="943610"/>
          </a:xfrm>
          <a:prstGeom prst="bentConnector3">
            <a:avLst>
              <a:gd name="adj1" fmla="val 500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5400000">
            <a:off x="5492750" y="3661410"/>
            <a:ext cx="1440180" cy="922655"/>
          </a:xfrm>
          <a:prstGeom prst="bentConnector3">
            <a:avLst>
              <a:gd name="adj1" fmla="val 500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45890" y="4843145"/>
            <a:ext cx="4534535" cy="1050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用特殊字符包裹意图，让</a:t>
            </a:r>
            <a:r>
              <a:rPr lang="en-US" altLang="zh-CN"/>
              <a:t>query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ANS</a:t>
            </a:r>
            <a:r>
              <a:rPr lang="zh-CN" altLang="en-US">
                <a:ea typeface="宋体" panose="02010600030101010101" pitchFamily="2" charset="-122"/>
              </a:rPr>
              <a:t>在训练的过程中，更加注意到这部分信息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7" name="肘形连接符 16"/>
          <p:cNvCxnSpPr/>
          <p:nvPr/>
        </p:nvCxnSpPr>
        <p:spPr>
          <a:xfrm>
            <a:off x="8561070" y="3402965"/>
            <a:ext cx="1135380" cy="689610"/>
          </a:xfrm>
          <a:prstGeom prst="bentConnector3">
            <a:avLst>
              <a:gd name="adj1" fmla="val 50056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07575" y="3322955"/>
            <a:ext cx="247523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a typeface="宋体" panose="02010600030101010101" pitchFamily="2" charset="-122"/>
              </a:rPr>
              <a:t>答案参考信息太长？</a:t>
            </a:r>
            <a:endParaRPr lang="zh-CN" altLang="en-US" sz="1400">
              <a:ea typeface="宋体" panose="02010600030101010101" pitchFamily="2" charset="-122"/>
            </a:endParaRPr>
          </a:p>
          <a:p>
            <a:endParaRPr lang="en-US" altLang="zh-CN" sz="1400"/>
          </a:p>
          <a:p>
            <a:r>
              <a:rPr lang="en-US" altLang="zh-CN" sz="1400"/>
              <a:t>1.TextRank</a:t>
            </a:r>
            <a:r>
              <a:rPr lang="zh-CN" altLang="en-US" sz="1400">
                <a:ea typeface="宋体" panose="02010600030101010101" pitchFamily="2" charset="-122"/>
              </a:rPr>
              <a:t>提取关键句</a:t>
            </a:r>
            <a:endParaRPr lang="zh-CN" altLang="en-US" sz="1400">
              <a:ea typeface="宋体" panose="02010600030101010101" pitchFamily="2" charset="-122"/>
            </a:endParaRPr>
          </a:p>
          <a:p>
            <a:endParaRPr lang="zh-CN" altLang="en-US" sz="1400">
              <a:ea typeface="宋体" panose="02010600030101010101" pitchFamily="2" charset="-122"/>
            </a:endParaRPr>
          </a:p>
          <a:p>
            <a:r>
              <a:rPr lang="en-US" altLang="zh-CN" sz="1400">
                <a:ea typeface="宋体" panose="02010600030101010101" pitchFamily="2" charset="-122"/>
              </a:rPr>
              <a:t>2.</a:t>
            </a:r>
            <a:r>
              <a:rPr lang="zh-CN" altLang="en-US" sz="1400">
                <a:ea typeface="宋体" panose="02010600030101010101" pitchFamily="2" charset="-122"/>
              </a:rPr>
              <a:t>模型提取摘要</a:t>
            </a:r>
            <a:endParaRPr lang="zh-CN" altLang="en-US" sz="1400">
              <a:ea typeface="宋体" panose="02010600030101010101" pitchFamily="2" charset="-122"/>
            </a:endParaRPr>
          </a:p>
          <a:p>
            <a:endParaRPr lang="zh-CN" altLang="en-US" sz="1400">
              <a:ea typeface="宋体" panose="02010600030101010101" pitchFamily="2" charset="-122"/>
            </a:endParaRPr>
          </a:p>
          <a:p>
            <a:r>
              <a:rPr lang="en-US" altLang="zh-CN" sz="1400">
                <a:ea typeface="宋体" panose="02010600030101010101" pitchFamily="2" charset="-122"/>
              </a:rPr>
              <a:t>3.</a:t>
            </a:r>
            <a:r>
              <a:rPr lang="zh-CN" altLang="en-US" sz="1400">
                <a:ea typeface="宋体" panose="02010600030101010101" pitchFamily="2" charset="-122"/>
              </a:rPr>
              <a:t>直接截断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交互模型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400" y="1841500"/>
            <a:ext cx="11557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2231390"/>
            <a:ext cx="4301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训练样本组成：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依据</a:t>
            </a:r>
            <a:r>
              <a:rPr lang="en-US" altLang="zh-CN">
                <a:ea typeface="宋体" panose="02010600030101010101" pitchFamily="2" charset="-122"/>
              </a:rPr>
              <a:t>question</a:t>
            </a:r>
            <a:r>
              <a:rPr lang="zh-CN" altLang="en-US">
                <a:ea typeface="宋体" panose="02010600030101010101" pitchFamily="2" charset="-122"/>
              </a:rPr>
              <a:t>随机采样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简单负例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双塔模型提供难例样本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难负例样本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08320" y="2658110"/>
            <a:ext cx="6045835" cy="12268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89520" y="3010535"/>
            <a:ext cx="4064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ERNIE</a:t>
            </a:r>
            <a:endParaRPr lang="en-US" altLang="zh-CN" sz="2800"/>
          </a:p>
        </p:txBody>
      </p:sp>
      <p:sp>
        <p:nvSpPr>
          <p:cNvPr id="11" name="右箭头 10"/>
          <p:cNvSpPr/>
          <p:nvPr/>
        </p:nvSpPr>
        <p:spPr>
          <a:xfrm rot="16200000">
            <a:off x="5781675" y="2190750"/>
            <a:ext cx="588645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09995" y="2240280"/>
            <a:ext cx="406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709285" y="1720850"/>
            <a:ext cx="206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or 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842635" y="40868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[CLS]query[SEP]question&lt;aim&gt;AIM&lt;/aim&gt;[SEP]ANS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7ecd829-badc-4384-916a-0650cd94889a"/>
  <p:tag name="COMMONDATA" val="eyJoZGlkIjoiZjI3NzU2MjdlNTY5MzFiNWQ0YTMzNWMyYzIyMTdkOTUifQ=="/>
</p:tagLst>
</file>

<file path=ppt/theme/theme1.xml><?xml version="1.0" encoding="utf-8"?>
<a:theme xmlns:a="http://schemas.openxmlformats.org/drawingml/2006/main" name="好未来ppt－对外展示 V4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好未来ppt－对外展示 V4">
  <a:themeElements>
    <a:clrScheme name="好未来ppt－对外展示 V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BC38"/>
      </a:accent1>
      <a:accent2>
        <a:srgbClr val="00B0F0"/>
      </a:accent2>
      <a:accent3>
        <a:srgbClr val="2DCC70"/>
      </a:accent3>
      <a:accent4>
        <a:srgbClr val="F1C40E"/>
      </a:accent4>
      <a:accent5>
        <a:srgbClr val="F39B13"/>
      </a:accent5>
      <a:accent6>
        <a:srgbClr val="E3822F"/>
      </a:accent6>
      <a:hlink>
        <a:srgbClr val="0000FF"/>
      </a:hlink>
      <a:folHlink>
        <a:srgbClr val="FF00FF"/>
      </a:folHlink>
    </a:clrScheme>
    <a:fontScheme name="好未来ppt－对外展示 V4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好未来ppt－对外展示 V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1524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6200" tIns="76200" rIns="76200" bIns="76200" numCol="1" spcCol="38100" rtlCol="0" anchor="t">
        <a:spAutoFit/>
      </a:bodyPr>
      <a:lstStyle>
        <a:defPPr marL="0" marR="0" indent="0" algn="l" defTabSz="1524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2989</Words>
  <Application>WPS 演示</Application>
  <PresentationFormat>自定义</PresentationFormat>
  <Paragraphs>301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微軟正黑體 正常</vt:lpstr>
      <vt:lpstr>黑体</vt:lpstr>
      <vt:lpstr>Calibri</vt:lpstr>
      <vt:lpstr>Times New Roman</vt:lpstr>
      <vt:lpstr>Arial Unicode MS</vt:lpstr>
      <vt:lpstr>等线</vt:lpstr>
      <vt:lpstr>好未来ppt－对外展示 V4</vt:lpstr>
      <vt:lpstr>融合参考文本的多阶段语义排序方案</vt:lpstr>
      <vt:lpstr>任务背景</vt:lpstr>
      <vt:lpstr>文本检索常用的两种方式</vt:lpstr>
      <vt:lpstr>整体架构</vt:lpstr>
      <vt:lpstr>双塔模型</vt:lpstr>
      <vt:lpstr>双塔模型-负采样</vt:lpstr>
      <vt:lpstr>双塔模型</vt:lpstr>
      <vt:lpstr>交互模型</vt:lpstr>
      <vt:lpstr>交互模型</vt:lpstr>
      <vt:lpstr>track3有着较好的表现？</vt:lpstr>
      <vt:lpstr>迁移性、推理耗时、优化点</vt:lpstr>
      <vt:lpstr>关于排序的一些尝试</vt:lpstr>
      <vt:lpstr>[双塔模型]相关参考博客和论文</vt:lpstr>
      <vt:lpstr>[交互模型]相关参考博客和论文</vt:lpstr>
      <vt:lpstr> 谢谢大家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</cp:lastModifiedBy>
  <cp:revision>179</cp:revision>
  <dcterms:created xsi:type="dcterms:W3CDTF">2017-06-21T09:59:00Z</dcterms:created>
  <dcterms:modified xsi:type="dcterms:W3CDTF">2022-10-28T12:38:08Z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E3D03E234752463A9422CC415DFE24A3</vt:lpwstr>
  </property>
</Properties>
</file>