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6" r:id="rId9"/>
    <p:sldId id="262" r:id="rId10"/>
    <p:sldId id="263" r:id="rId11"/>
    <p:sldId id="264" r:id="rId12"/>
    <p:sldId id="265" r:id="rId13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4694"/>
  </p:normalViewPr>
  <p:slideViewPr>
    <p:cSldViewPr>
      <p:cViewPr varScale="1">
        <p:scale>
          <a:sx n="102" d="100"/>
          <a:sy n="102" d="100"/>
        </p:scale>
        <p:origin x="192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30C1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76200">
              <a:lnSpc>
                <a:spcPts val="1045"/>
              </a:lnSpc>
            </a:pPr>
            <a:r>
              <a:rPr spc="-10" dirty="0"/>
              <a:t>p-cw-</a:t>
            </a: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  <p:sp>
        <p:nvSpPr>
          <p:cNvPr id="4" name="bg object 16">
            <a:extLst>
              <a:ext uri="{FF2B5EF4-FFF2-40B4-BE49-F238E27FC236}">
                <a16:creationId xmlns:a16="http://schemas.microsoft.com/office/drawing/2014/main" id="{638F377E-78FF-82B9-C616-CCE7B6F28CD6}"/>
              </a:ext>
            </a:extLst>
          </p:cNvPr>
          <p:cNvSpPr/>
          <p:nvPr userDrawn="1"/>
        </p:nvSpPr>
        <p:spPr>
          <a:xfrm>
            <a:off x="0" y="6629399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9144000" y="0"/>
                </a:moveTo>
                <a:lnTo>
                  <a:pt x="0" y="0"/>
                </a:lnTo>
                <a:lnTo>
                  <a:pt x="0" y="228600"/>
                </a:lnTo>
                <a:lnTo>
                  <a:pt x="9144000" y="228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6C2B9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52D69726-1254-6E2D-1100-87AC8BB1D95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92516" y="6678681"/>
            <a:ext cx="6005195" cy="1300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Dr</a:t>
            </a:r>
            <a:r>
              <a:rPr spc="-35" dirty="0"/>
              <a:t> </a:t>
            </a:r>
            <a:r>
              <a:rPr lang="en-GB" dirty="0"/>
              <a:t>Amir </a:t>
            </a:r>
            <a:r>
              <a:rPr lang="en-GB" dirty="0" err="1"/>
              <a:t>Keshmiri</a:t>
            </a:r>
            <a:r>
              <a:rPr lang="en-GB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Engineering</a:t>
            </a:r>
            <a:r>
              <a:rPr spc="-15" dirty="0"/>
              <a:t> </a:t>
            </a:r>
            <a:r>
              <a:rPr dirty="0"/>
              <a:t>Thermodynamics</a:t>
            </a:r>
            <a:r>
              <a:rPr spc="175" dirty="0"/>
              <a:t> </a:t>
            </a:r>
            <a:r>
              <a:rPr dirty="0"/>
              <a:t>(MECH32102)</a:t>
            </a:r>
            <a:r>
              <a:rPr spc="1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University</a:t>
            </a:r>
            <a:r>
              <a:rPr spc="-2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Manchester</a:t>
            </a:r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0224-9F11-C8EE-14CF-3FA25870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81C1B-9EB5-6800-5B76-F2A183500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3AE7D-852D-84DF-C012-C273A357A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88319-49A2-0E20-75F1-C89D5253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8CF1-5116-D34B-9A8C-47E76269A7C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9E8D3-9E55-AAF4-4D79-E085F0F5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6BE5F-38F9-D34A-F7E9-00B23BDD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0E41-DDD1-6741-A9C9-525ABB5D2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74D3-B192-DE8B-6B97-E1CEF6E90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04107-C56C-89CE-E4D8-FE3A4C223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D7C68-A9A6-A88B-850C-4E2743A83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31125-0956-8CEE-6493-70AA9D33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8CF1-5116-D34B-9A8C-47E76269A7C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69ABE-AF5F-F3FA-3A07-31F30DC19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FF4FB-09CB-A984-7852-DADD6D11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0E41-DDD1-6741-A9C9-525ABB5D2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8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3ED54-3203-4F55-CA49-60AE9F39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659DA-9412-E1B5-8B6C-CE2791EAC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E5553-9A41-CD48-E57A-C8E9628D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8CF1-5116-D34B-9A8C-47E76269A7C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8E39D-6546-F6BC-02B9-8DCB6428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2EB16-A53D-30D5-4F16-BF00E3F5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0E41-DDD1-6741-A9C9-525ABB5D2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0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FF6675-F6E0-9960-437F-DB9B42CE0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CB232-5B8E-0A3A-6C96-7A7B594A8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4E99D-D59F-04C5-C50E-DED962BA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8CF1-5116-D34B-9A8C-47E76269A7C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90305-4A27-34E6-6317-2E741D5E5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D497D-CF34-EA79-3899-4DF920D9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0E41-DDD1-6741-A9C9-525ABB5D2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8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629399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9144000" y="0"/>
                </a:moveTo>
                <a:lnTo>
                  <a:pt x="0" y="0"/>
                </a:lnTo>
                <a:lnTo>
                  <a:pt x="0" y="228600"/>
                </a:lnTo>
                <a:lnTo>
                  <a:pt x="9144000" y="228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6C2B9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7200" y="18288"/>
            <a:ext cx="1057655" cy="4480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3794" y="249123"/>
            <a:ext cx="3226435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C30C1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8150" y="1089405"/>
            <a:ext cx="8069580" cy="452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2516" y="6678681"/>
            <a:ext cx="6005195" cy="1300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Dr</a:t>
            </a:r>
            <a:r>
              <a:rPr spc="-35" dirty="0"/>
              <a:t> </a:t>
            </a:r>
            <a:r>
              <a:rPr lang="en-GB" dirty="0"/>
              <a:t>Amir </a:t>
            </a:r>
            <a:r>
              <a:rPr lang="en-GB" dirty="0" err="1"/>
              <a:t>Keshmiri</a:t>
            </a:r>
            <a:r>
              <a:rPr lang="en-GB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Engineering</a:t>
            </a:r>
            <a:r>
              <a:rPr spc="-15" dirty="0"/>
              <a:t> </a:t>
            </a:r>
            <a:r>
              <a:rPr dirty="0"/>
              <a:t>Thermodynamics</a:t>
            </a:r>
            <a:r>
              <a:rPr spc="175" dirty="0"/>
              <a:t> </a:t>
            </a:r>
            <a:r>
              <a:rPr dirty="0"/>
              <a:t>(MECH32102)</a:t>
            </a:r>
            <a:r>
              <a:rPr spc="1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University</a:t>
            </a:r>
            <a:r>
              <a:rPr spc="-2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Manchester</a:t>
            </a:r>
            <a:endParaRPr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58200" y="6687946"/>
            <a:ext cx="638173" cy="1300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76200">
              <a:lnSpc>
                <a:spcPts val="1045"/>
              </a:lnSpc>
            </a:pPr>
            <a:r>
              <a:rPr spc="-10" dirty="0"/>
              <a:t>p-cw-</a:t>
            </a: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6E4C2-6D73-4714-40FD-3506B505D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F5219-9110-B5EE-9AFA-0C447FCA3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2D0DF-157D-63A9-6A4D-337C95FB6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698CF1-5116-D34B-9A8C-47E76269A7C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C2818-8C53-55B1-D976-650494877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21498-B05A-6ECF-44E7-9DB34E39B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A10E41-DDD1-6741-A9C9-525ABB5D2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6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0055" y="0"/>
            <a:ext cx="6811518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150738" y="3581400"/>
            <a:ext cx="2870835" cy="15164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EBL</a:t>
            </a:r>
            <a:r>
              <a:rPr sz="32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Coursework</a:t>
            </a:r>
            <a:endParaRPr lang="en-GB" sz="3200" spc="-1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MECH32102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2024-2025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3" name="Holder 4">
            <a:extLst>
              <a:ext uri="{FF2B5EF4-FFF2-40B4-BE49-F238E27FC236}">
                <a16:creationId xmlns:a16="http://schemas.microsoft.com/office/drawing/2014/main" id="{608E20E1-D118-9E57-B014-CC3434A2FFF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92516" y="6678681"/>
            <a:ext cx="6005195" cy="1300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Dr</a:t>
            </a:r>
            <a:r>
              <a:rPr spc="-35" dirty="0"/>
              <a:t> </a:t>
            </a:r>
            <a:r>
              <a:rPr lang="en-GB" dirty="0"/>
              <a:t>Amir </a:t>
            </a:r>
            <a:r>
              <a:rPr lang="en-GB" dirty="0" err="1"/>
              <a:t>Keshmiri</a:t>
            </a:r>
            <a:r>
              <a:rPr lang="en-GB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Engineering</a:t>
            </a:r>
            <a:r>
              <a:rPr spc="-15" dirty="0"/>
              <a:t> </a:t>
            </a:r>
            <a:r>
              <a:rPr dirty="0"/>
              <a:t>Thermodynamics</a:t>
            </a:r>
            <a:r>
              <a:rPr spc="175" dirty="0"/>
              <a:t> </a:t>
            </a:r>
            <a:r>
              <a:rPr dirty="0"/>
              <a:t>(MECH32102)</a:t>
            </a:r>
            <a:r>
              <a:rPr spc="1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University</a:t>
            </a:r>
            <a:r>
              <a:rPr spc="-2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Manchester</a:t>
            </a:r>
            <a:endParaRPr spc="-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80795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Tips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1091" y="1044541"/>
            <a:ext cx="8371840" cy="5233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1594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Enquiry-Based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exercise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encourages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ask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questions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then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conduct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research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explore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possible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answers.</a:t>
            </a:r>
            <a:endParaRPr sz="2000" dirty="0">
              <a:latin typeface="Times New Roman"/>
              <a:cs typeface="Times New Roman"/>
            </a:endParaRPr>
          </a:p>
          <a:p>
            <a:pPr marL="1155700" marR="146050" lvl="1" indent="-343535">
              <a:lnSpc>
                <a:spcPct val="100000"/>
              </a:lnSpc>
              <a:spcBef>
                <a:spcPts val="1245"/>
              </a:spcBef>
              <a:buFont typeface="Arial"/>
              <a:buChar char="•"/>
              <a:tabLst>
                <a:tab pos="1155700" algn="l"/>
              </a:tabLst>
            </a:pPr>
            <a:r>
              <a:rPr sz="1800" i="1" spc="-25" dirty="0">
                <a:latin typeface="Times New Roman"/>
                <a:cs typeface="Times New Roman"/>
              </a:rPr>
              <a:t>However,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cutting</a:t>
            </a:r>
            <a:r>
              <a:rPr sz="1800" i="1" spc="-4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edge</a:t>
            </a:r>
            <a:r>
              <a:rPr sz="1800" i="1" spc="-20" dirty="0">
                <a:latin typeface="Times New Roman"/>
                <a:cs typeface="Times New Roman"/>
              </a:rPr>
              <a:t> research </a:t>
            </a:r>
            <a:r>
              <a:rPr sz="1800" i="1" dirty="0">
                <a:latin typeface="Times New Roman"/>
                <a:cs typeface="Times New Roman"/>
              </a:rPr>
              <a:t>is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not</a:t>
            </a:r>
            <a:r>
              <a:rPr sz="1800" i="1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needed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to</a:t>
            </a:r>
            <a:r>
              <a:rPr sz="1800" i="1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achieve</a:t>
            </a:r>
            <a:r>
              <a:rPr sz="1800" i="1" spc="-4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the</a:t>
            </a:r>
            <a:r>
              <a:rPr sz="1800" i="1" spc="-4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objectives</a:t>
            </a:r>
            <a:r>
              <a:rPr sz="1800" i="1" spc="-4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of</a:t>
            </a:r>
            <a:r>
              <a:rPr sz="1800" i="1" spc="-25" dirty="0">
                <a:latin typeface="Times New Roman"/>
                <a:cs typeface="Times New Roman"/>
              </a:rPr>
              <a:t> </a:t>
            </a:r>
            <a:r>
              <a:rPr sz="1800" i="1" spc="-20" dirty="0">
                <a:latin typeface="Times New Roman"/>
                <a:cs typeface="Times New Roman"/>
              </a:rPr>
              <a:t>this EBL.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000" b="1" dirty="0">
                <a:solidFill>
                  <a:srgbClr val="CC00CC"/>
                </a:solidFill>
                <a:latin typeface="Times New Roman"/>
                <a:cs typeface="Times New Roman"/>
              </a:rPr>
              <a:t>A</a:t>
            </a:r>
            <a:r>
              <a:rPr sz="2000" b="1" spc="-114" dirty="0">
                <a:solidFill>
                  <a:srgbClr val="CC00C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C00CC"/>
                </a:solidFill>
                <a:latin typeface="Times New Roman"/>
                <a:cs typeface="Times New Roman"/>
              </a:rPr>
              <a:t>guide</a:t>
            </a:r>
            <a:r>
              <a:rPr sz="2000" b="1" spc="-30" dirty="0">
                <a:solidFill>
                  <a:srgbClr val="CC00C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C00CC"/>
                </a:solidFill>
                <a:latin typeface="Times New Roman"/>
                <a:cs typeface="Times New Roman"/>
              </a:rPr>
              <a:t>to the</a:t>
            </a:r>
            <a:r>
              <a:rPr sz="2000" b="1" spc="-25" dirty="0">
                <a:solidFill>
                  <a:srgbClr val="CC00C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C00CC"/>
                </a:solidFill>
                <a:latin typeface="Times New Roman"/>
                <a:cs typeface="Times New Roman"/>
              </a:rPr>
              <a:t>number</a:t>
            </a:r>
            <a:r>
              <a:rPr sz="2000" b="1" spc="-45" dirty="0">
                <a:solidFill>
                  <a:srgbClr val="CC00C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C00CC"/>
                </a:solidFill>
                <a:latin typeface="Times New Roman"/>
                <a:cs typeface="Times New Roman"/>
              </a:rPr>
              <a:t>of</a:t>
            </a:r>
            <a:r>
              <a:rPr sz="2000" b="1" spc="-20" dirty="0">
                <a:solidFill>
                  <a:srgbClr val="CC00C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C00CC"/>
                </a:solidFill>
                <a:latin typeface="Times New Roman"/>
                <a:cs typeface="Times New Roman"/>
              </a:rPr>
              <a:t>hours</a:t>
            </a:r>
            <a:r>
              <a:rPr sz="2000" b="1" spc="-20" dirty="0">
                <a:solidFill>
                  <a:srgbClr val="CC00C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C00CC"/>
                </a:solidFill>
                <a:latin typeface="Times New Roman"/>
                <a:cs typeface="Times New Roman"/>
              </a:rPr>
              <a:t>you</a:t>
            </a:r>
            <a:r>
              <a:rPr sz="2000" b="1" spc="-20" dirty="0">
                <a:solidFill>
                  <a:srgbClr val="CC00C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C00CC"/>
                </a:solidFill>
                <a:latin typeface="Times New Roman"/>
                <a:cs typeface="Times New Roman"/>
              </a:rPr>
              <a:t>should</a:t>
            </a:r>
            <a:r>
              <a:rPr sz="2000" b="1" spc="-35" dirty="0">
                <a:solidFill>
                  <a:srgbClr val="CC00C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C00CC"/>
                </a:solidFill>
                <a:latin typeface="Times New Roman"/>
                <a:cs typeface="Times New Roman"/>
              </a:rPr>
              <a:t>spend on</a:t>
            </a:r>
            <a:r>
              <a:rPr sz="2000" b="1" spc="-25" dirty="0">
                <a:solidFill>
                  <a:srgbClr val="CC00C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C00CC"/>
                </a:solidFill>
                <a:latin typeface="Times New Roman"/>
                <a:cs typeface="Times New Roman"/>
              </a:rPr>
              <a:t>this</a:t>
            </a:r>
            <a:r>
              <a:rPr sz="2000" b="1" spc="-30" dirty="0">
                <a:solidFill>
                  <a:srgbClr val="CC00C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C00CC"/>
                </a:solidFill>
                <a:latin typeface="Times New Roman"/>
                <a:cs typeface="Times New Roman"/>
              </a:rPr>
              <a:t>task</a:t>
            </a:r>
            <a:r>
              <a:rPr sz="2000" b="1" spc="-20" dirty="0">
                <a:solidFill>
                  <a:srgbClr val="CC00C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C00CC"/>
                </a:solidFill>
                <a:latin typeface="Times New Roman"/>
                <a:cs typeface="Times New Roman"/>
              </a:rPr>
              <a:t>is</a:t>
            </a:r>
            <a:r>
              <a:rPr sz="2000" b="1" spc="-15" dirty="0">
                <a:solidFill>
                  <a:srgbClr val="CC00C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C00CC"/>
                </a:solidFill>
                <a:latin typeface="Times New Roman"/>
                <a:cs typeface="Times New Roman"/>
              </a:rPr>
              <a:t>provided</a:t>
            </a:r>
            <a:r>
              <a:rPr sz="2000" b="1" spc="-40" dirty="0">
                <a:solidFill>
                  <a:srgbClr val="CC00CC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CC00CC"/>
                </a:solidFill>
                <a:latin typeface="Times New Roman"/>
                <a:cs typeface="Times New Roman"/>
              </a:rPr>
              <a:t>in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CC00CC"/>
                </a:solidFill>
                <a:latin typeface="Times New Roman"/>
                <a:cs typeface="Times New Roman"/>
              </a:rPr>
              <a:t>the</a:t>
            </a:r>
            <a:r>
              <a:rPr sz="2000" b="1" spc="-10" dirty="0">
                <a:solidFill>
                  <a:srgbClr val="CC00CC"/>
                </a:solidFill>
                <a:latin typeface="Times New Roman"/>
                <a:cs typeface="Times New Roman"/>
              </a:rPr>
              <a:t> Brief.</a:t>
            </a:r>
            <a:endParaRPr sz="20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28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Practical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limits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should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properly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referenced.</a:t>
            </a:r>
            <a:endParaRPr sz="2000" dirty="0">
              <a:latin typeface="Times New Roman"/>
              <a:cs typeface="Times New Roman"/>
            </a:endParaRPr>
          </a:p>
          <a:p>
            <a:pPr marL="355600" marR="163830" indent="-342900">
              <a:lnSpc>
                <a:spcPct val="100000"/>
              </a:lnSpc>
              <a:spcBef>
                <a:spcPts val="128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Analysis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‘on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paper’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means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analysis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similar what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might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 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answer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tutorial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question.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meant literally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should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 typed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up.</a:t>
            </a:r>
            <a:endParaRPr sz="20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Stick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task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cycles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prescribed.</a:t>
            </a:r>
            <a:endParaRPr sz="2000" dirty="0">
              <a:latin typeface="Times New Roman"/>
              <a:cs typeface="Times New Roman"/>
            </a:endParaRPr>
          </a:p>
          <a:p>
            <a:pPr marL="1155700" marR="5080" lvl="1" indent="-343535">
              <a:lnSpc>
                <a:spcPct val="100000"/>
              </a:lnSpc>
              <a:spcBef>
                <a:spcPts val="1240"/>
              </a:spcBef>
              <a:buFont typeface="Arial"/>
              <a:buChar char="•"/>
              <a:tabLst>
                <a:tab pos="1155700" algn="l"/>
              </a:tabLst>
            </a:pPr>
            <a:r>
              <a:rPr sz="1800" dirty="0">
                <a:latin typeface="Times New Roman"/>
                <a:cs typeface="Times New Roman"/>
              </a:rPr>
              <a:t>During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your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research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you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across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kinds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weird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cycle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variants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or </a:t>
            </a:r>
            <a:r>
              <a:rPr sz="1800" dirty="0">
                <a:latin typeface="Times New Roman"/>
                <a:cs typeface="Times New Roman"/>
              </a:rPr>
              <a:t>novel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turbine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ideas.</a:t>
            </a:r>
            <a:endParaRPr sz="1800" dirty="0">
              <a:latin typeface="Times New Roman"/>
              <a:cs typeface="Times New Roman"/>
            </a:endParaRPr>
          </a:p>
          <a:p>
            <a:pPr marL="1155700" lvl="1" indent="-342900">
              <a:lnSpc>
                <a:spcPct val="100000"/>
              </a:lnSpc>
              <a:spcBef>
                <a:spcPts val="1240"/>
              </a:spcBef>
              <a:buFont typeface="Arial"/>
              <a:buChar char="•"/>
              <a:tabLst>
                <a:tab pos="1155700" algn="l"/>
              </a:tabLst>
            </a:pP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it’s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necessary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achieve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objectives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exercise,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consider</a:t>
            </a:r>
            <a:endParaRPr sz="1800" dirty="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whether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needs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included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your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report.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9" name="Holder 4">
            <a:extLst>
              <a:ext uri="{FF2B5EF4-FFF2-40B4-BE49-F238E27FC236}">
                <a16:creationId xmlns:a16="http://schemas.microsoft.com/office/drawing/2014/main" id="{76F818B8-AF59-BA74-5F9A-6737E589DE4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92516" y="6678681"/>
            <a:ext cx="6005195" cy="1300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Dr</a:t>
            </a:r>
            <a:r>
              <a:rPr spc="-35" dirty="0"/>
              <a:t> </a:t>
            </a:r>
            <a:r>
              <a:rPr lang="en-GB" dirty="0"/>
              <a:t>Amir </a:t>
            </a:r>
            <a:r>
              <a:rPr lang="en-GB" dirty="0" err="1"/>
              <a:t>Keshmiri</a:t>
            </a:r>
            <a:r>
              <a:rPr lang="en-GB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Engineering</a:t>
            </a:r>
            <a:r>
              <a:rPr spc="-15" dirty="0"/>
              <a:t> </a:t>
            </a:r>
            <a:r>
              <a:rPr dirty="0"/>
              <a:t>Thermodynamics</a:t>
            </a:r>
            <a:r>
              <a:rPr spc="175" dirty="0"/>
              <a:t> </a:t>
            </a:r>
            <a:r>
              <a:rPr dirty="0"/>
              <a:t>(MECH32102)</a:t>
            </a:r>
            <a:r>
              <a:rPr spc="1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University</a:t>
            </a:r>
            <a:r>
              <a:rPr spc="-2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Manchester</a:t>
            </a:r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84141" y="3057524"/>
            <a:ext cx="9290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5" dirty="0">
                <a:solidFill>
                  <a:srgbClr val="C30C1F"/>
                </a:solidFill>
                <a:latin typeface="Times New Roman"/>
                <a:cs typeface="Times New Roman"/>
              </a:rPr>
              <a:t>End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3CDA3A7-9DDC-CCBC-72AE-97B1D65A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3AED67-7C95-4885-AE13-6F7BD408AD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Holder 4">
            <a:extLst>
              <a:ext uri="{FF2B5EF4-FFF2-40B4-BE49-F238E27FC236}">
                <a16:creationId xmlns:a16="http://schemas.microsoft.com/office/drawing/2014/main" id="{C13EFE41-1EEF-FF49-71DC-502C6F537FA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92516" y="6678681"/>
            <a:ext cx="6005195" cy="1300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Dr</a:t>
            </a:r>
            <a:r>
              <a:rPr spc="-35" dirty="0"/>
              <a:t> </a:t>
            </a:r>
            <a:r>
              <a:rPr lang="en-GB" dirty="0"/>
              <a:t>Amir </a:t>
            </a:r>
            <a:r>
              <a:rPr lang="en-GB" dirty="0" err="1"/>
              <a:t>Keshmiri</a:t>
            </a:r>
            <a:r>
              <a:rPr lang="en-GB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Engineering</a:t>
            </a:r>
            <a:r>
              <a:rPr spc="-15" dirty="0"/>
              <a:t> </a:t>
            </a:r>
            <a:r>
              <a:rPr dirty="0"/>
              <a:t>Thermodynamics</a:t>
            </a:r>
            <a:r>
              <a:rPr spc="175" dirty="0"/>
              <a:t> </a:t>
            </a:r>
            <a:r>
              <a:rPr dirty="0"/>
              <a:t>(MECH32102)</a:t>
            </a:r>
            <a:r>
              <a:rPr spc="1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University</a:t>
            </a:r>
            <a:r>
              <a:rPr spc="-2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Manchester</a:t>
            </a:r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7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238150" y="1089405"/>
            <a:ext cx="8069580" cy="4929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3342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dirty="0"/>
              <a:t>The</a:t>
            </a:r>
            <a:r>
              <a:rPr spc="-35" dirty="0"/>
              <a:t> </a:t>
            </a:r>
            <a:r>
              <a:rPr dirty="0"/>
              <a:t>majority</a:t>
            </a:r>
            <a:r>
              <a:rPr spc="-4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electricity</a:t>
            </a:r>
            <a:r>
              <a:rPr spc="-65" dirty="0"/>
              <a:t> </a:t>
            </a:r>
            <a:r>
              <a:rPr dirty="0"/>
              <a:t>power</a:t>
            </a:r>
            <a:r>
              <a:rPr spc="-20" dirty="0"/>
              <a:t> </a:t>
            </a:r>
            <a:r>
              <a:rPr dirty="0"/>
              <a:t>generation</a:t>
            </a:r>
            <a:r>
              <a:rPr spc="-55" dirty="0"/>
              <a:t> </a:t>
            </a:r>
            <a:r>
              <a:rPr dirty="0"/>
              <a:t>uses</a:t>
            </a:r>
            <a:r>
              <a:rPr spc="-20" dirty="0"/>
              <a:t> </a:t>
            </a:r>
            <a:r>
              <a:rPr spc="-10" dirty="0"/>
              <a:t>various </a:t>
            </a:r>
            <a:r>
              <a:rPr dirty="0"/>
              <a:t>refinements</a:t>
            </a:r>
            <a:r>
              <a:rPr spc="-2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>
                <a:solidFill>
                  <a:srgbClr val="C00000"/>
                </a:solidFill>
              </a:rPr>
              <a:t>Rankine</a:t>
            </a:r>
            <a:r>
              <a:rPr spc="-15" dirty="0">
                <a:solidFill>
                  <a:srgbClr val="C00000"/>
                </a:solidFill>
              </a:rPr>
              <a:t> </a:t>
            </a:r>
            <a:r>
              <a:rPr spc="-10" dirty="0">
                <a:solidFill>
                  <a:srgbClr val="C00000"/>
                </a:solidFill>
              </a:rPr>
              <a:t>cycle</a:t>
            </a:r>
            <a:r>
              <a:rPr spc="-10" dirty="0"/>
              <a:t>.</a:t>
            </a:r>
          </a:p>
          <a:p>
            <a:pPr marL="354965" indent="-342265">
              <a:lnSpc>
                <a:spcPct val="100000"/>
              </a:lnSpc>
              <a:spcBef>
                <a:spcPts val="138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The</a:t>
            </a:r>
            <a:r>
              <a:rPr spc="-20" dirty="0"/>
              <a:t> </a:t>
            </a:r>
            <a:r>
              <a:rPr dirty="0"/>
              <a:t>coursework is</a:t>
            </a:r>
            <a:r>
              <a:rPr spc="-10" dirty="0"/>
              <a:t> </a:t>
            </a:r>
            <a:r>
              <a:rPr dirty="0"/>
              <a:t>an</a:t>
            </a:r>
            <a:r>
              <a:rPr spc="10" dirty="0"/>
              <a:t> </a:t>
            </a:r>
            <a:r>
              <a:rPr spc="-10" dirty="0">
                <a:solidFill>
                  <a:srgbClr val="C00000"/>
                </a:solidFill>
              </a:rPr>
              <a:t>Enquiry-</a:t>
            </a:r>
            <a:r>
              <a:rPr dirty="0">
                <a:solidFill>
                  <a:srgbClr val="C00000"/>
                </a:solidFill>
              </a:rPr>
              <a:t>Based</a:t>
            </a:r>
            <a:r>
              <a:rPr spc="-25" dirty="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Learning</a:t>
            </a:r>
            <a:r>
              <a:rPr spc="-35" dirty="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(EBL)</a:t>
            </a:r>
            <a:r>
              <a:rPr spc="10" dirty="0">
                <a:solidFill>
                  <a:srgbClr val="C00000"/>
                </a:solidFill>
              </a:rPr>
              <a:t> </a:t>
            </a:r>
            <a:r>
              <a:rPr spc="-10" dirty="0"/>
              <a:t>exercise.</a:t>
            </a:r>
          </a:p>
          <a:p>
            <a:pPr marL="355600" marR="3101340" indent="-3429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355600" algn="l"/>
              </a:tabLst>
            </a:pPr>
            <a:r>
              <a:rPr b="1" dirty="0">
                <a:latin typeface="Times New Roman"/>
                <a:cs typeface="Times New Roman"/>
              </a:rPr>
              <a:t>Groups</a:t>
            </a:r>
            <a:r>
              <a:rPr b="1" spc="-6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are</a:t>
            </a:r>
            <a:r>
              <a:rPr b="1" spc="-5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tasked</a:t>
            </a:r>
            <a:r>
              <a:rPr b="1" spc="-7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with</a:t>
            </a:r>
            <a:r>
              <a:rPr b="1" spc="-5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developing, </a:t>
            </a:r>
            <a:r>
              <a:rPr b="1" dirty="0">
                <a:latin typeface="Times New Roman"/>
                <a:cs typeface="Times New Roman"/>
              </a:rPr>
              <a:t>optimising,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and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assessing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spc="-25" dirty="0">
                <a:latin typeface="Times New Roman"/>
                <a:cs typeface="Times New Roman"/>
              </a:rPr>
              <a:t>two </a:t>
            </a:r>
            <a:r>
              <a:rPr b="1" dirty="0">
                <a:latin typeface="Times New Roman"/>
                <a:cs typeface="Times New Roman"/>
              </a:rPr>
              <a:t>competing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variants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of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the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Rankine cycle</a:t>
            </a:r>
            <a:r>
              <a:rPr lang="en-GB" b="1" spc="-10" dirty="0">
                <a:latin typeface="Times New Roman"/>
                <a:cs typeface="Times New Roman"/>
              </a:rPr>
              <a:t> in addition to a research task (Part B)</a:t>
            </a:r>
            <a:r>
              <a:rPr b="1" spc="-10" dirty="0">
                <a:latin typeface="Times New Roman"/>
                <a:cs typeface="Times New Roman"/>
              </a:rPr>
              <a:t>:</a:t>
            </a:r>
          </a:p>
          <a:p>
            <a:pPr marL="1155700" lvl="1" indent="-342900">
              <a:lnSpc>
                <a:spcPct val="100000"/>
              </a:lnSpc>
              <a:spcBef>
                <a:spcPts val="1305"/>
              </a:spcBef>
              <a:buFont typeface="Arial"/>
              <a:buChar char="•"/>
              <a:tabLst>
                <a:tab pos="1155700" algn="l"/>
              </a:tabLst>
            </a:pPr>
            <a:r>
              <a:rPr sz="2000" b="1" dirty="0">
                <a:solidFill>
                  <a:srgbClr val="CC00CC"/>
                </a:solidFill>
                <a:latin typeface="Times New Roman"/>
                <a:cs typeface="Times New Roman"/>
              </a:rPr>
              <a:t>Superheated</a:t>
            </a:r>
            <a:r>
              <a:rPr sz="2000" b="1" spc="-45" dirty="0">
                <a:solidFill>
                  <a:srgbClr val="CC00C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C00CC"/>
                </a:solidFill>
                <a:latin typeface="Times New Roman"/>
                <a:cs typeface="Times New Roman"/>
              </a:rPr>
              <a:t>Rankine</a:t>
            </a:r>
            <a:r>
              <a:rPr sz="2000" b="1" spc="-55" dirty="0">
                <a:solidFill>
                  <a:srgbClr val="CC00C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C00CC"/>
                </a:solidFill>
                <a:latin typeface="Times New Roman"/>
                <a:cs typeface="Times New Roman"/>
              </a:rPr>
              <a:t>cycle</a:t>
            </a:r>
            <a:r>
              <a:rPr sz="2000" b="1" spc="-25" dirty="0">
                <a:solidFill>
                  <a:srgbClr val="CC00C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C00CC"/>
                </a:solidFill>
                <a:latin typeface="Times New Roman"/>
                <a:cs typeface="Times New Roman"/>
              </a:rPr>
              <a:t>with</a:t>
            </a:r>
            <a:r>
              <a:rPr sz="2000" b="1" spc="-20" dirty="0">
                <a:solidFill>
                  <a:srgbClr val="CC00CC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CC00CC"/>
                </a:solidFill>
                <a:latin typeface="Times New Roman"/>
                <a:cs typeface="Times New Roman"/>
              </a:rPr>
              <a:t>reheat.</a:t>
            </a:r>
            <a:endParaRPr sz="2000" dirty="0">
              <a:latin typeface="Times New Roman"/>
              <a:cs typeface="Times New Roman"/>
            </a:endParaRPr>
          </a:p>
          <a:p>
            <a:pPr marL="1151890" marR="3141345" lvl="1" indent="-339725" algn="just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1155700" algn="l"/>
              </a:tabLst>
            </a:pPr>
            <a:r>
              <a:rPr sz="2000" b="1" dirty="0">
                <a:solidFill>
                  <a:srgbClr val="CC00CC"/>
                </a:solidFill>
                <a:latin typeface="Times New Roman"/>
                <a:cs typeface="Times New Roman"/>
              </a:rPr>
              <a:t>Superheated</a:t>
            </a:r>
            <a:r>
              <a:rPr sz="2000" b="1" spc="-55" dirty="0">
                <a:solidFill>
                  <a:srgbClr val="CC00C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C00CC"/>
                </a:solidFill>
                <a:latin typeface="Times New Roman"/>
                <a:cs typeface="Times New Roman"/>
              </a:rPr>
              <a:t>regenerative</a:t>
            </a:r>
            <a:r>
              <a:rPr sz="2000" b="1" spc="-55" dirty="0">
                <a:solidFill>
                  <a:srgbClr val="CC00CC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CC00CC"/>
                </a:solidFill>
                <a:latin typeface="Times New Roman"/>
                <a:cs typeface="Times New Roman"/>
              </a:rPr>
              <a:t>Rankine 	</a:t>
            </a:r>
            <a:r>
              <a:rPr sz="2000" b="1" dirty="0">
                <a:solidFill>
                  <a:srgbClr val="CC00CC"/>
                </a:solidFill>
                <a:latin typeface="Times New Roman"/>
                <a:cs typeface="Times New Roman"/>
              </a:rPr>
              <a:t>cycle</a:t>
            </a:r>
            <a:r>
              <a:rPr sz="2000" b="1" spc="-20" dirty="0">
                <a:solidFill>
                  <a:srgbClr val="CC00C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C00CC"/>
                </a:solidFill>
                <a:latin typeface="Times New Roman"/>
                <a:cs typeface="Times New Roman"/>
              </a:rPr>
              <a:t>with</a:t>
            </a:r>
            <a:r>
              <a:rPr sz="2000" b="1" spc="-15" dirty="0">
                <a:solidFill>
                  <a:srgbClr val="CC00C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C00CC"/>
                </a:solidFill>
                <a:latin typeface="Times New Roman"/>
                <a:cs typeface="Times New Roman"/>
              </a:rPr>
              <a:t>a</a:t>
            </a:r>
            <a:r>
              <a:rPr sz="2000" b="1" spc="-5" dirty="0">
                <a:solidFill>
                  <a:srgbClr val="CC00C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C00CC"/>
                </a:solidFill>
                <a:latin typeface="Times New Roman"/>
                <a:cs typeface="Times New Roman"/>
              </a:rPr>
              <a:t>single</a:t>
            </a:r>
            <a:r>
              <a:rPr sz="2000" b="1" spc="-35" dirty="0">
                <a:solidFill>
                  <a:srgbClr val="CC00C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C00CC"/>
                </a:solidFill>
                <a:latin typeface="Times New Roman"/>
                <a:cs typeface="Times New Roman"/>
              </a:rPr>
              <a:t>open</a:t>
            </a:r>
            <a:r>
              <a:rPr sz="2000" b="1" spc="-25" dirty="0">
                <a:solidFill>
                  <a:srgbClr val="CC00C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C00CC"/>
                </a:solidFill>
                <a:latin typeface="Times New Roman"/>
                <a:cs typeface="Times New Roman"/>
              </a:rPr>
              <a:t>feed</a:t>
            </a:r>
            <a:r>
              <a:rPr sz="2000" b="1" spc="-5" dirty="0">
                <a:solidFill>
                  <a:srgbClr val="CC00CC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CC00CC"/>
                </a:solidFill>
                <a:latin typeface="Times New Roman"/>
                <a:cs typeface="Times New Roman"/>
              </a:rPr>
              <a:t>water 	heater.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95213" y="5616942"/>
            <a:ext cx="2639695" cy="61214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1600" b="1" dirty="0">
                <a:solidFill>
                  <a:srgbClr val="001F5F"/>
                </a:solidFill>
                <a:latin typeface="Times New Roman"/>
                <a:cs typeface="Times New Roman"/>
              </a:rPr>
              <a:t>Figure</a:t>
            </a:r>
            <a:r>
              <a:rPr sz="1600" b="1" spc="-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10–2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simple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ideal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Rankine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cycle.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7362" y="2743200"/>
            <a:ext cx="2906843" cy="2667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22888" y="6042055"/>
            <a:ext cx="50958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dirty="0">
                <a:latin typeface="Times New Roman"/>
                <a:cs typeface="Times New Roman"/>
              </a:rPr>
              <a:t>Designs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 err="1">
                <a:latin typeface="Times New Roman"/>
                <a:cs typeface="Times New Roman"/>
              </a:rPr>
              <a:t>ar</a:t>
            </a:r>
            <a:r>
              <a:rPr lang="en-GB" dirty="0">
                <a:latin typeface="Times New Roman"/>
                <a:cs typeface="Times New Roman"/>
              </a:rPr>
              <a:t>e</a:t>
            </a:r>
            <a:r>
              <a:rPr lang="en-GB" spc="-35" dirty="0">
                <a:latin typeface="Times New Roman"/>
                <a:cs typeface="Times New Roman"/>
              </a:rPr>
              <a:t> </a:t>
            </a:r>
            <a:r>
              <a:rPr lang="en-GB" dirty="0">
                <a:latin typeface="Times New Roman"/>
                <a:cs typeface="Times New Roman"/>
              </a:rPr>
              <a:t>a</a:t>
            </a:r>
            <a:r>
              <a:rPr dirty="0" err="1">
                <a:latin typeface="Times New Roman"/>
                <a:cs typeface="Times New Roman"/>
              </a:rPr>
              <a:t>ssessed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terms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C00000"/>
                </a:solidFill>
                <a:latin typeface="Times New Roman"/>
                <a:cs typeface="Times New Roman"/>
              </a:rPr>
              <a:t>cycle 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efficiency</a:t>
            </a:r>
            <a:r>
              <a:rPr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specific</a:t>
            </a:r>
            <a:r>
              <a:rPr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0000"/>
                </a:solidFill>
                <a:latin typeface="Times New Roman"/>
                <a:cs typeface="Times New Roman"/>
              </a:rPr>
              <a:t>work</a:t>
            </a:r>
            <a:r>
              <a:rPr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C00000"/>
                </a:solidFill>
                <a:latin typeface="Times New Roman"/>
                <a:cs typeface="Times New Roman"/>
              </a:rPr>
              <a:t>output</a:t>
            </a:r>
            <a:r>
              <a:rPr spc="-10" dirty="0">
                <a:latin typeface="Times New Roman"/>
                <a:cs typeface="Times New Roman"/>
              </a:rPr>
              <a:t>.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9" name="Holder 4">
            <a:extLst>
              <a:ext uri="{FF2B5EF4-FFF2-40B4-BE49-F238E27FC236}">
                <a16:creationId xmlns:a16="http://schemas.microsoft.com/office/drawing/2014/main" id="{8989A809-466B-CB54-916C-76CC69F099A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92516" y="6678681"/>
            <a:ext cx="6005195" cy="1300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Dr</a:t>
            </a:r>
            <a:r>
              <a:rPr spc="-35" dirty="0"/>
              <a:t> </a:t>
            </a:r>
            <a:r>
              <a:rPr lang="en-GB" dirty="0"/>
              <a:t>Amir </a:t>
            </a:r>
            <a:r>
              <a:rPr lang="en-GB" dirty="0" err="1"/>
              <a:t>Keshmiri</a:t>
            </a:r>
            <a:r>
              <a:rPr lang="en-GB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Engineering</a:t>
            </a:r>
            <a:r>
              <a:rPr spc="-15" dirty="0"/>
              <a:t> </a:t>
            </a:r>
            <a:r>
              <a:rPr dirty="0"/>
              <a:t>Thermodynamics</a:t>
            </a:r>
            <a:r>
              <a:rPr spc="175" dirty="0"/>
              <a:t> </a:t>
            </a:r>
            <a:r>
              <a:rPr dirty="0"/>
              <a:t>(MECH32102)</a:t>
            </a:r>
            <a:r>
              <a:rPr spc="1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University</a:t>
            </a:r>
            <a:r>
              <a:rPr spc="-2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Manchester</a:t>
            </a:r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95"/>
              </a:spcBef>
            </a:pPr>
            <a:r>
              <a:rPr dirty="0"/>
              <a:t>Overview</a:t>
            </a:r>
            <a:r>
              <a:rPr spc="-15" dirty="0"/>
              <a:t> </a:t>
            </a:r>
            <a:r>
              <a:rPr spc="-10" dirty="0"/>
              <a:t>of</a:t>
            </a:r>
            <a:r>
              <a:rPr spc="-160" dirty="0"/>
              <a:t> </a:t>
            </a:r>
            <a:r>
              <a:rPr spc="-10" dirty="0"/>
              <a:t>Activity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0" y="3619500"/>
            <a:ext cx="4099559" cy="28559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8150" y="914625"/>
            <a:ext cx="7853045" cy="5489575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2400" b="1" dirty="0">
                <a:latin typeface="Times New Roman"/>
                <a:cs typeface="Times New Roman"/>
              </a:rPr>
              <a:t>Groups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should: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38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Research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topics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Rankine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cycles:</a:t>
            </a:r>
            <a:endParaRPr sz="2400" dirty="0">
              <a:latin typeface="Times New Roman"/>
              <a:cs typeface="Times New Roman"/>
            </a:endParaRPr>
          </a:p>
          <a:p>
            <a:pPr marL="1155700" marR="28575" lvl="1" indent="-343535">
              <a:lnSpc>
                <a:spcPct val="100000"/>
              </a:lnSpc>
              <a:spcBef>
                <a:spcPts val="1290"/>
              </a:spcBef>
              <a:buFont typeface="Arial"/>
              <a:buChar char="•"/>
              <a:tabLst>
                <a:tab pos="1155700" algn="l"/>
              </a:tabLst>
            </a:pPr>
            <a:r>
              <a:rPr sz="2000" dirty="0">
                <a:solidFill>
                  <a:srgbClr val="0058FF"/>
                </a:solidFill>
                <a:latin typeface="Times New Roman"/>
                <a:cs typeface="Times New Roman"/>
              </a:rPr>
              <a:t>Rankine</a:t>
            </a:r>
            <a:r>
              <a:rPr sz="2000" spc="-30" dirty="0">
                <a:solidFill>
                  <a:srgbClr val="0058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58FF"/>
                </a:solidFill>
                <a:latin typeface="Times New Roman"/>
                <a:cs typeface="Times New Roman"/>
              </a:rPr>
              <a:t>cycle</a:t>
            </a:r>
            <a:r>
              <a:rPr sz="2000" spc="-10" dirty="0">
                <a:solidFill>
                  <a:srgbClr val="0058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58FF"/>
                </a:solidFill>
                <a:latin typeface="Times New Roman"/>
                <a:cs typeface="Times New Roman"/>
              </a:rPr>
              <a:t>with</a:t>
            </a:r>
            <a:r>
              <a:rPr sz="2000" spc="-20" dirty="0">
                <a:solidFill>
                  <a:srgbClr val="0058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58FF"/>
                </a:solidFill>
                <a:latin typeface="Times New Roman"/>
                <a:cs typeface="Times New Roman"/>
              </a:rPr>
              <a:t>reheat,</a:t>
            </a:r>
            <a:r>
              <a:rPr sz="2000" spc="-30" dirty="0">
                <a:solidFill>
                  <a:srgbClr val="0058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58FF"/>
                </a:solidFill>
                <a:latin typeface="Times New Roman"/>
                <a:cs typeface="Times New Roman"/>
              </a:rPr>
              <a:t>regenerative</a:t>
            </a:r>
            <a:r>
              <a:rPr sz="2000" spc="-45" dirty="0">
                <a:solidFill>
                  <a:srgbClr val="0058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58FF"/>
                </a:solidFill>
                <a:latin typeface="Times New Roman"/>
                <a:cs typeface="Times New Roman"/>
              </a:rPr>
              <a:t>Rankine</a:t>
            </a:r>
            <a:r>
              <a:rPr sz="2000" spc="-30" dirty="0">
                <a:solidFill>
                  <a:srgbClr val="0058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58FF"/>
                </a:solidFill>
                <a:latin typeface="Times New Roman"/>
                <a:cs typeface="Times New Roman"/>
              </a:rPr>
              <a:t>cycle,</a:t>
            </a:r>
            <a:r>
              <a:rPr sz="2000" spc="-15" dirty="0">
                <a:solidFill>
                  <a:srgbClr val="0058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58FF"/>
                </a:solidFill>
                <a:latin typeface="Times New Roman"/>
                <a:cs typeface="Times New Roman"/>
              </a:rPr>
              <a:t>isentropic efficiency,</a:t>
            </a:r>
            <a:r>
              <a:rPr sz="2000" spc="-50" dirty="0">
                <a:solidFill>
                  <a:srgbClr val="0058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58FF"/>
                </a:solidFill>
                <a:latin typeface="Times New Roman"/>
                <a:cs typeface="Times New Roman"/>
              </a:rPr>
              <a:t>pactical</a:t>
            </a:r>
            <a:r>
              <a:rPr sz="2000" spc="-45" dirty="0">
                <a:solidFill>
                  <a:srgbClr val="0058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58FF"/>
                </a:solidFill>
                <a:latin typeface="Times New Roman"/>
                <a:cs typeface="Times New Roman"/>
              </a:rPr>
              <a:t>limits</a:t>
            </a:r>
            <a:r>
              <a:rPr sz="2000" spc="-20" dirty="0">
                <a:solidFill>
                  <a:srgbClr val="0058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58FF"/>
                </a:solidFill>
                <a:latin typeface="Times New Roman"/>
                <a:cs typeface="Times New Roman"/>
              </a:rPr>
              <a:t>on</a:t>
            </a:r>
            <a:r>
              <a:rPr sz="2000" spc="-20" dirty="0">
                <a:solidFill>
                  <a:srgbClr val="0058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58FF"/>
                </a:solidFill>
                <a:latin typeface="Times New Roman"/>
                <a:cs typeface="Times New Roman"/>
              </a:rPr>
              <a:t>plant</a:t>
            </a:r>
            <a:r>
              <a:rPr sz="2000" spc="-60" dirty="0">
                <a:solidFill>
                  <a:srgbClr val="0058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58FF"/>
                </a:solidFill>
                <a:latin typeface="Times New Roman"/>
                <a:cs typeface="Times New Roman"/>
              </a:rPr>
              <a:t>operation.</a:t>
            </a:r>
            <a:endParaRPr sz="20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365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Conduct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optimization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exercise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MATLAB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software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package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CC00CC"/>
                </a:solidFill>
                <a:latin typeface="Times New Roman"/>
                <a:cs typeface="Times New Roman"/>
              </a:rPr>
              <a:t>SPOWER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 marR="3966210">
              <a:lnSpc>
                <a:spcPct val="100000"/>
              </a:lnSpc>
            </a:pPr>
            <a:r>
              <a:rPr sz="2000" spc="-35" dirty="0">
                <a:latin typeface="Times New Roman"/>
                <a:cs typeface="Times New Roman"/>
              </a:rPr>
              <a:t>MATLAB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available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download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install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personal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computers: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9858E"/>
                </a:solidFill>
                <a:uFill>
                  <a:solidFill>
                    <a:srgbClr val="39858E"/>
                  </a:solidFill>
                </a:uFill>
                <a:latin typeface="Times New Roman"/>
                <a:cs typeface="Times New Roman"/>
              </a:rPr>
              <a:t>see</a:t>
            </a:r>
            <a:r>
              <a:rPr sz="2000" spc="-25" dirty="0">
                <a:solidFill>
                  <a:srgbClr val="39858E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9858E"/>
                </a:solidFill>
                <a:uFill>
                  <a:solidFill>
                    <a:srgbClr val="39858E"/>
                  </a:solidFill>
                </a:uFill>
                <a:latin typeface="Times New Roman"/>
                <a:cs typeface="Times New Roman"/>
              </a:rPr>
              <a:t>here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2000" dirty="0">
                <a:latin typeface="Times New Roman"/>
                <a:cs typeface="Times New Roman"/>
              </a:rPr>
              <a:t>SPOWER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available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Blackboard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2748915">
              <a:lnSpc>
                <a:spcPct val="100000"/>
              </a:lnSpc>
            </a:pPr>
            <a:r>
              <a:rPr sz="16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Figure</a:t>
            </a:r>
            <a:endParaRPr sz="1600" dirty="0">
              <a:latin typeface="Times New Roman"/>
              <a:cs typeface="Times New Roman"/>
            </a:endParaRPr>
          </a:p>
          <a:p>
            <a:pPr marL="2748915">
              <a:lnSpc>
                <a:spcPct val="100000"/>
              </a:lnSpc>
              <a:spcBef>
                <a:spcPts val="385"/>
              </a:spcBef>
            </a:pPr>
            <a:r>
              <a:rPr sz="1600" dirty="0">
                <a:latin typeface="Times New Roman"/>
                <a:cs typeface="Times New Roman"/>
              </a:rPr>
              <a:t>SPOWER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interface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0" name="Holder 4">
            <a:extLst>
              <a:ext uri="{FF2B5EF4-FFF2-40B4-BE49-F238E27FC236}">
                <a16:creationId xmlns:a16="http://schemas.microsoft.com/office/drawing/2014/main" id="{2F8D001F-093F-2A2C-E98B-58C2928766F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92516" y="6678681"/>
            <a:ext cx="6005195" cy="1300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Dr</a:t>
            </a:r>
            <a:r>
              <a:rPr spc="-35" dirty="0"/>
              <a:t> </a:t>
            </a:r>
            <a:r>
              <a:rPr lang="en-GB" dirty="0"/>
              <a:t>Amir </a:t>
            </a:r>
            <a:r>
              <a:rPr lang="en-GB" dirty="0" err="1"/>
              <a:t>Keshmiri</a:t>
            </a:r>
            <a:r>
              <a:rPr lang="en-GB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Engineering</a:t>
            </a:r>
            <a:r>
              <a:rPr spc="-15" dirty="0"/>
              <a:t> </a:t>
            </a:r>
            <a:r>
              <a:rPr dirty="0"/>
              <a:t>Thermodynamics</a:t>
            </a:r>
            <a:r>
              <a:rPr spc="175" dirty="0"/>
              <a:t> </a:t>
            </a:r>
            <a:r>
              <a:rPr dirty="0"/>
              <a:t>(MECH32102)</a:t>
            </a:r>
            <a:r>
              <a:rPr spc="1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University</a:t>
            </a:r>
            <a:r>
              <a:rPr spc="-2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Manchester</a:t>
            </a:r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95"/>
              </a:spcBef>
            </a:pPr>
            <a:r>
              <a:rPr dirty="0"/>
              <a:t>Overview</a:t>
            </a:r>
            <a:r>
              <a:rPr spc="-15" dirty="0"/>
              <a:t> </a:t>
            </a:r>
            <a:r>
              <a:rPr spc="-10" dirty="0"/>
              <a:t>of</a:t>
            </a:r>
            <a:r>
              <a:rPr spc="-160" dirty="0"/>
              <a:t> </a:t>
            </a:r>
            <a:r>
              <a:rPr spc="-10" dirty="0"/>
              <a:t>Activity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150" y="914625"/>
            <a:ext cx="7853680" cy="2012950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2400" b="1" dirty="0">
                <a:latin typeface="Times New Roman"/>
                <a:cs typeface="Times New Roman"/>
              </a:rPr>
              <a:t>Groups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should: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38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Conduct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optimization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exercise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MATLAB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software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package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CC00CC"/>
                </a:solidFill>
                <a:latin typeface="Times New Roman"/>
                <a:cs typeface="Times New Roman"/>
              </a:rPr>
              <a:t>SPOWER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365"/>
              </a:spcBef>
              <a:buFont typeface="Arial"/>
              <a:buChar char="•"/>
              <a:tabLst>
                <a:tab pos="354965" algn="l"/>
              </a:tabLst>
            </a:pPr>
            <a:r>
              <a:rPr sz="2400" spc="-125" dirty="0">
                <a:latin typeface="Times New Roman"/>
                <a:cs typeface="Times New Roman"/>
              </a:rPr>
              <a:t>GTA’s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demonstration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SPOWER.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9507" y="3048000"/>
            <a:ext cx="4756404" cy="3314700"/>
          </a:xfrm>
          <a:prstGeom prst="rect">
            <a:avLst/>
          </a:prstGeom>
        </p:spPr>
      </p:pic>
      <p:sp>
        <p:nvSpPr>
          <p:cNvPr id="10" name="Holder 4">
            <a:extLst>
              <a:ext uri="{FF2B5EF4-FFF2-40B4-BE49-F238E27FC236}">
                <a16:creationId xmlns:a16="http://schemas.microsoft.com/office/drawing/2014/main" id="{64C55FAC-DE12-BB30-F0C9-2E36B640C63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92516" y="6678681"/>
            <a:ext cx="6005195" cy="1300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Dr</a:t>
            </a:r>
            <a:r>
              <a:rPr spc="-35" dirty="0"/>
              <a:t> </a:t>
            </a:r>
            <a:r>
              <a:rPr lang="en-GB" dirty="0"/>
              <a:t>Amir </a:t>
            </a:r>
            <a:r>
              <a:rPr lang="en-GB" dirty="0" err="1"/>
              <a:t>Keshmiri</a:t>
            </a:r>
            <a:r>
              <a:rPr lang="en-GB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Engineering</a:t>
            </a:r>
            <a:r>
              <a:rPr spc="-15" dirty="0"/>
              <a:t> </a:t>
            </a:r>
            <a:r>
              <a:rPr dirty="0"/>
              <a:t>Thermodynamics</a:t>
            </a:r>
            <a:r>
              <a:rPr spc="175" dirty="0"/>
              <a:t> </a:t>
            </a:r>
            <a:r>
              <a:rPr dirty="0"/>
              <a:t>(MECH32102)</a:t>
            </a:r>
            <a:r>
              <a:rPr spc="1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University</a:t>
            </a:r>
            <a:r>
              <a:rPr spc="-2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Manchester</a:t>
            </a:r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Group</a:t>
            </a:r>
            <a:r>
              <a:rPr spc="-100" dirty="0"/>
              <a:t> </a:t>
            </a:r>
            <a:r>
              <a:rPr spc="-10" dirty="0"/>
              <a:t>arrangements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150" y="914625"/>
            <a:ext cx="7991450" cy="4651915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475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Group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available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Blackboard.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38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Groups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should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formally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organized.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37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Nominate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chair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minute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taker.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38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Hold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least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formal 3</a:t>
            </a:r>
            <a:r>
              <a:rPr sz="2400" spc="-10" dirty="0">
                <a:latin typeface="Times New Roman"/>
                <a:cs typeface="Times New Roman"/>
              </a:rPr>
              <a:t> meetings.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385"/>
              </a:spcBef>
              <a:buFont typeface="Arial"/>
              <a:buChar char="•"/>
              <a:tabLst>
                <a:tab pos="354965" algn="l"/>
              </a:tabLst>
            </a:pPr>
            <a:r>
              <a:rPr lang="en-GB" sz="2400" dirty="0">
                <a:latin typeface="Times New Roman"/>
                <a:cs typeface="Times New Roman"/>
              </a:rPr>
              <a:t>Minutes</a:t>
            </a:r>
            <a:r>
              <a:rPr lang="en-GB" sz="2400" spc="-3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should,</a:t>
            </a:r>
            <a:r>
              <a:rPr lang="en-GB" sz="2400" spc="-1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at</a:t>
            </a:r>
            <a:r>
              <a:rPr lang="en-GB" sz="2400" spc="-3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a</a:t>
            </a:r>
            <a:r>
              <a:rPr lang="en-GB" sz="2400" spc="-10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minimum,</a:t>
            </a:r>
            <a:r>
              <a:rPr lang="en-GB" sz="2400" spc="10" dirty="0">
                <a:latin typeface="Times New Roman"/>
                <a:cs typeface="Times New Roman"/>
              </a:rPr>
              <a:t> </a:t>
            </a:r>
            <a:r>
              <a:rPr lang="en-GB" sz="2400" spc="-10" dirty="0">
                <a:latin typeface="Times New Roman"/>
                <a:cs typeface="Times New Roman"/>
              </a:rPr>
              <a:t>include</a:t>
            </a:r>
            <a:r>
              <a:rPr sz="2400" spc="-10" dirty="0"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  <a:p>
            <a:pPr marL="1155700" lvl="1" indent="-342900">
              <a:lnSpc>
                <a:spcPct val="100000"/>
              </a:lnSpc>
              <a:spcBef>
                <a:spcPts val="1285"/>
              </a:spcBef>
              <a:buFont typeface="Arial"/>
              <a:buChar char="•"/>
              <a:tabLst>
                <a:tab pos="1155700" algn="l"/>
              </a:tabLst>
            </a:pPr>
            <a:r>
              <a:rPr sz="2000" spc="-10" dirty="0">
                <a:latin typeface="Times New Roman"/>
                <a:cs typeface="Times New Roman"/>
              </a:rPr>
              <a:t>Attendance</a:t>
            </a:r>
            <a:r>
              <a:rPr lang="en-GB" sz="2000" spc="-10" dirty="0">
                <a:latin typeface="Times New Roman"/>
                <a:cs typeface="Times New Roman"/>
              </a:rPr>
              <a:t> and engagement of all members</a:t>
            </a:r>
            <a:endParaRPr sz="2000" dirty="0">
              <a:latin typeface="Times New Roman"/>
              <a:cs typeface="Times New Roman"/>
            </a:endParaRPr>
          </a:p>
          <a:p>
            <a:pPr marL="1155700" lvl="1" indent="-342900">
              <a:lnSpc>
                <a:spcPct val="100000"/>
              </a:lnSpc>
              <a:spcBef>
                <a:spcPts val="1285"/>
              </a:spcBef>
              <a:buFont typeface="Arial"/>
              <a:buChar char="•"/>
              <a:tabLst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Follow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previous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actions.</a:t>
            </a:r>
            <a:endParaRPr sz="2000" dirty="0">
              <a:latin typeface="Times New Roman"/>
              <a:cs typeface="Times New Roman"/>
            </a:endParaRPr>
          </a:p>
          <a:p>
            <a:pPr marL="1155700" lvl="1" indent="-342900">
              <a:lnSpc>
                <a:spcPct val="100000"/>
              </a:lnSpc>
              <a:spcBef>
                <a:spcPts val="1285"/>
              </a:spcBef>
              <a:buFont typeface="Arial"/>
              <a:buChar char="•"/>
              <a:tabLst>
                <a:tab pos="1155700" algn="l"/>
              </a:tabLst>
            </a:pPr>
            <a:r>
              <a:rPr sz="2000" spc="-10" dirty="0">
                <a:latin typeface="Times New Roman"/>
                <a:cs typeface="Times New Roman"/>
              </a:rPr>
              <a:t>Progress</a:t>
            </a:r>
            <a:endParaRPr sz="2000" dirty="0">
              <a:latin typeface="Times New Roman"/>
              <a:cs typeface="Times New Roman"/>
            </a:endParaRPr>
          </a:p>
          <a:p>
            <a:pPr marL="1155700" lvl="1" indent="-342900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allocation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further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tasks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(actions)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Holder 4">
            <a:extLst>
              <a:ext uri="{FF2B5EF4-FFF2-40B4-BE49-F238E27FC236}">
                <a16:creationId xmlns:a16="http://schemas.microsoft.com/office/drawing/2014/main" id="{0EC64551-B268-E158-B4F3-76D961973A2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92516" y="6678681"/>
            <a:ext cx="6005195" cy="1300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Dr</a:t>
            </a:r>
            <a:r>
              <a:rPr spc="-35" dirty="0"/>
              <a:t> </a:t>
            </a:r>
            <a:r>
              <a:rPr lang="en-GB" dirty="0"/>
              <a:t>Amir </a:t>
            </a:r>
            <a:r>
              <a:rPr lang="en-GB" dirty="0" err="1"/>
              <a:t>Keshmiri</a:t>
            </a:r>
            <a:r>
              <a:rPr lang="en-GB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Engineering</a:t>
            </a:r>
            <a:r>
              <a:rPr spc="-15" dirty="0"/>
              <a:t> </a:t>
            </a:r>
            <a:r>
              <a:rPr dirty="0"/>
              <a:t>Thermodynamics</a:t>
            </a:r>
            <a:r>
              <a:rPr spc="175" dirty="0"/>
              <a:t> </a:t>
            </a:r>
            <a:r>
              <a:rPr dirty="0"/>
              <a:t>(MECH32102)</a:t>
            </a:r>
            <a:r>
              <a:rPr spc="1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University</a:t>
            </a:r>
            <a:r>
              <a:rPr spc="-2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Manchester</a:t>
            </a:r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06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566838"/>
            <a:ext cx="8610600" cy="2838598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2400" spc="-35" dirty="0">
                <a:latin typeface="Times New Roman"/>
                <a:cs typeface="Times New Roman"/>
              </a:rPr>
              <a:t>Two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sessions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arranged.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Attendance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compulsory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both.</a:t>
            </a:r>
            <a:endParaRPr sz="2400" dirty="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1380"/>
              </a:spcBef>
              <a:buAutoNum type="arabicPeriod"/>
              <a:tabLst>
                <a:tab pos="469265" algn="l"/>
              </a:tabLst>
            </a:pPr>
            <a:r>
              <a:rPr sz="2400" b="1" dirty="0">
                <a:solidFill>
                  <a:srgbClr val="CC00CC"/>
                </a:solidFill>
                <a:latin typeface="Times New Roman"/>
                <a:cs typeface="Times New Roman"/>
              </a:rPr>
              <a:t>Week</a:t>
            </a:r>
            <a:r>
              <a:rPr sz="2400" b="1" spc="-70" dirty="0">
                <a:solidFill>
                  <a:srgbClr val="CC00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C00CC"/>
                </a:solidFill>
                <a:latin typeface="Times New Roman"/>
                <a:cs typeface="Times New Roman"/>
              </a:rPr>
              <a:t>6:</a:t>
            </a:r>
            <a:r>
              <a:rPr sz="2400" b="1" spc="-45" dirty="0">
                <a:solidFill>
                  <a:srgbClr val="CC00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C00CC"/>
                </a:solidFill>
                <a:latin typeface="Times New Roman"/>
                <a:cs typeface="Times New Roman"/>
              </a:rPr>
              <a:t>SPOWER</a:t>
            </a:r>
            <a:r>
              <a:rPr sz="2400" b="1" spc="-45" dirty="0">
                <a:solidFill>
                  <a:srgbClr val="CC00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CC00CC"/>
                </a:solidFill>
                <a:latin typeface="Times New Roman"/>
                <a:cs typeface="Times New Roman"/>
              </a:rPr>
              <a:t>demonstration</a:t>
            </a:r>
            <a:endParaRPr sz="2400" dirty="0">
              <a:latin typeface="Times New Roman"/>
              <a:cs typeface="Times New Roman"/>
            </a:endParaRPr>
          </a:p>
          <a:p>
            <a:pPr marL="1270000" marR="5080" lvl="1" indent="-457834">
              <a:lnSpc>
                <a:spcPct val="100000"/>
              </a:lnSpc>
              <a:spcBef>
                <a:spcPts val="1290"/>
              </a:spcBef>
              <a:buFont typeface="Arial"/>
              <a:buChar char="•"/>
              <a:tabLst>
                <a:tab pos="1270000" algn="l"/>
              </a:tabLst>
            </a:pP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group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assigned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75" dirty="0">
                <a:latin typeface="Times New Roman"/>
                <a:cs typeface="Times New Roman"/>
              </a:rPr>
              <a:t>GTA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demonstration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in </a:t>
            </a:r>
            <a:r>
              <a:rPr sz="2000" spc="-10" dirty="0">
                <a:latin typeface="Times New Roman"/>
                <a:cs typeface="Times New Roman"/>
              </a:rPr>
              <a:t>SPOWER.</a:t>
            </a:r>
            <a:endParaRPr sz="2000" dirty="0">
              <a:latin typeface="Times New Roman"/>
              <a:cs typeface="Times New Roman"/>
            </a:endParaRPr>
          </a:p>
          <a:p>
            <a:pPr marL="1270000" lvl="1" indent="-457200">
              <a:lnSpc>
                <a:spcPct val="100000"/>
              </a:lnSpc>
              <a:spcBef>
                <a:spcPts val="1285"/>
              </a:spcBef>
              <a:buFont typeface="Arial"/>
              <a:buChar char="•"/>
              <a:tabLst>
                <a:tab pos="1270000" algn="l"/>
              </a:tabLst>
            </a:pPr>
            <a:r>
              <a:rPr sz="2000" dirty="0">
                <a:latin typeface="Times New Roman"/>
                <a:cs typeface="Times New Roman"/>
              </a:rPr>
              <a:t>Provide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details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exercise.</a:t>
            </a:r>
            <a:endParaRPr lang="en-GB" sz="2000" spc="-10" dirty="0">
              <a:latin typeface="Times New Roman"/>
              <a:cs typeface="Times New Roman"/>
            </a:endParaRPr>
          </a:p>
          <a:p>
            <a:pPr marL="1270000" lvl="1" indent="-457200">
              <a:lnSpc>
                <a:spcPct val="100000"/>
              </a:lnSpc>
              <a:spcBef>
                <a:spcPts val="1285"/>
              </a:spcBef>
              <a:buFont typeface="Arial"/>
              <a:buChar char="•"/>
              <a:tabLst>
                <a:tab pos="1270000" algn="l"/>
              </a:tabLst>
            </a:pPr>
            <a:endParaRPr lang="en-GB" sz="2000" spc="-10" dirty="0">
              <a:latin typeface="Times New Roman"/>
              <a:cs typeface="Times New Roman"/>
            </a:endParaRPr>
          </a:p>
        </p:txBody>
      </p:sp>
      <p:sp>
        <p:nvSpPr>
          <p:cNvPr id="9" name="Holder 4">
            <a:extLst>
              <a:ext uri="{FF2B5EF4-FFF2-40B4-BE49-F238E27FC236}">
                <a16:creationId xmlns:a16="http://schemas.microsoft.com/office/drawing/2014/main" id="{C0B95903-CEFF-FF1A-8EBC-11AA71EC92F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92516" y="6678681"/>
            <a:ext cx="6005195" cy="1300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Dr</a:t>
            </a:r>
            <a:r>
              <a:rPr spc="-35" dirty="0"/>
              <a:t> </a:t>
            </a:r>
            <a:r>
              <a:rPr lang="en-GB" dirty="0"/>
              <a:t>Amir </a:t>
            </a:r>
            <a:r>
              <a:rPr lang="en-GB" dirty="0" err="1"/>
              <a:t>Keshmiri</a:t>
            </a:r>
            <a:r>
              <a:rPr lang="en-GB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Engineering</a:t>
            </a:r>
            <a:r>
              <a:rPr spc="-15" dirty="0"/>
              <a:t> </a:t>
            </a:r>
            <a:r>
              <a:rPr dirty="0"/>
              <a:t>Thermodynamics</a:t>
            </a:r>
            <a:r>
              <a:rPr spc="175" dirty="0"/>
              <a:t> </a:t>
            </a:r>
            <a:r>
              <a:rPr dirty="0"/>
              <a:t>(MECH32102)</a:t>
            </a:r>
            <a:r>
              <a:rPr spc="1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University</a:t>
            </a:r>
            <a:r>
              <a:rPr spc="-2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Manchester</a:t>
            </a:r>
            <a:endParaRPr spc="-25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E01AEED-9137-DEF2-8F54-DF727157A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599041"/>
              </p:ext>
            </p:extLst>
          </p:nvPr>
        </p:nvGraphicFramePr>
        <p:xfrm>
          <a:off x="647699" y="4517371"/>
          <a:ext cx="7848601" cy="1409164"/>
        </p:xfrm>
        <a:graphic>
          <a:graphicData uri="http://schemas.openxmlformats.org/drawingml/2006/table">
            <a:tbl>
              <a:tblPr firstRow="1" firstCol="1" bandRow="1"/>
              <a:tblGrid>
                <a:gridCol w="1590607">
                  <a:extLst>
                    <a:ext uri="{9D8B030D-6E8A-4147-A177-3AD203B41FA5}">
                      <a16:colId xmlns:a16="http://schemas.microsoft.com/office/drawing/2014/main" val="3451913374"/>
                    </a:ext>
                  </a:extLst>
                </a:gridCol>
                <a:gridCol w="1252402">
                  <a:extLst>
                    <a:ext uri="{9D8B030D-6E8A-4147-A177-3AD203B41FA5}">
                      <a16:colId xmlns:a16="http://schemas.microsoft.com/office/drawing/2014/main" val="1650839016"/>
                    </a:ext>
                  </a:extLst>
                </a:gridCol>
                <a:gridCol w="1252402">
                  <a:extLst>
                    <a:ext uri="{9D8B030D-6E8A-4147-A177-3AD203B41FA5}">
                      <a16:colId xmlns:a16="http://schemas.microsoft.com/office/drawing/2014/main" val="308914910"/>
                    </a:ext>
                  </a:extLst>
                </a:gridCol>
                <a:gridCol w="1361656">
                  <a:extLst>
                    <a:ext uri="{9D8B030D-6E8A-4147-A177-3AD203B41FA5}">
                      <a16:colId xmlns:a16="http://schemas.microsoft.com/office/drawing/2014/main" val="1637314914"/>
                    </a:ext>
                  </a:extLst>
                </a:gridCol>
                <a:gridCol w="1253204">
                  <a:extLst>
                    <a:ext uri="{9D8B030D-6E8A-4147-A177-3AD203B41FA5}">
                      <a16:colId xmlns:a16="http://schemas.microsoft.com/office/drawing/2014/main" val="1335956471"/>
                    </a:ext>
                  </a:extLst>
                </a:gridCol>
                <a:gridCol w="1138330">
                  <a:extLst>
                    <a:ext uri="{9D8B030D-6E8A-4147-A177-3AD203B41FA5}">
                      <a16:colId xmlns:a16="http://schemas.microsoft.com/office/drawing/2014/main" val="3442804366"/>
                    </a:ext>
                  </a:extLst>
                </a:gridCol>
              </a:tblGrid>
              <a:tr h="352291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Tutor</a:t>
                      </a:r>
                      <a:endParaRPr lang="en-GB" sz="1800" i="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1800" b="1" i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Groups</a:t>
                      </a:r>
                      <a:endParaRPr lang="en-GB" sz="1800" i="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570657"/>
                  </a:ext>
                </a:extLst>
              </a:tr>
              <a:tr h="352291">
                <a:tc>
                  <a:txBody>
                    <a:bodyPr/>
                    <a:lstStyle/>
                    <a:p>
                      <a:pPr algn="ctr"/>
                      <a:r>
                        <a:rPr lang="en-GB" sz="1800" i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Dae Yeob Lee</a:t>
                      </a:r>
                      <a:endParaRPr lang="en-GB" sz="1800" i="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i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GB" sz="1800" i="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i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GB" sz="1800" i="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i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GB" sz="1800" i="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i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GB" sz="1800" i="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i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GB" sz="1800" i="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309165"/>
                  </a:ext>
                </a:extLst>
              </a:tr>
              <a:tr h="352291">
                <a:tc>
                  <a:txBody>
                    <a:bodyPr/>
                    <a:lstStyle/>
                    <a:p>
                      <a:pPr algn="ctr"/>
                      <a:r>
                        <a:rPr lang="en-GB" sz="1800" i="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Sumanta</a:t>
                      </a:r>
                      <a:r>
                        <a:rPr lang="en-GB" sz="1800" i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800" i="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Laha</a:t>
                      </a:r>
                      <a:endParaRPr lang="en-GB" sz="1800" i="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i="0" kern="1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i="0" kern="1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i="0" kern="1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i="0" kern="1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i="0" kern="1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874658"/>
                  </a:ext>
                </a:extLst>
              </a:tr>
              <a:tr h="352291">
                <a:tc>
                  <a:txBody>
                    <a:bodyPr/>
                    <a:lstStyle/>
                    <a:p>
                      <a:pPr algn="ctr"/>
                      <a:r>
                        <a:rPr lang="en-GB" sz="1800" i="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Yihe</a:t>
                      </a:r>
                      <a:r>
                        <a:rPr lang="en-GB" sz="1800" i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 Yu</a:t>
                      </a:r>
                      <a:endParaRPr lang="en-GB" sz="1800" i="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i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en-GB" sz="1800" i="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i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en-GB" sz="1800" i="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i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en-GB" sz="1800" i="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i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en-GB" sz="1800" i="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i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lang="en-GB" sz="1800" i="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2813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4845AE9-A631-B1AC-7A8D-797862771461}"/>
              </a:ext>
            </a:extLst>
          </p:cNvPr>
          <p:cNvSpPr txBox="1"/>
          <p:nvPr/>
        </p:nvSpPr>
        <p:spPr>
          <a:xfrm>
            <a:off x="1399701" y="3048000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GB" sz="1800" b="1" dirty="0">
                <a:latin typeface="Times New Roman"/>
                <a:cs typeface="Times New Roman"/>
              </a:rPr>
              <a:t>Date</a:t>
            </a:r>
            <a:r>
              <a:rPr lang="en-GB" sz="1800" dirty="0">
                <a:latin typeface="Times New Roman"/>
                <a:cs typeface="Times New Roman"/>
              </a:rPr>
              <a:t>: 3 March 2025</a:t>
            </a:r>
          </a:p>
          <a:p>
            <a:pPr algn="just"/>
            <a:r>
              <a:rPr lang="en-GB" sz="1800" b="1" dirty="0">
                <a:latin typeface="Times New Roman"/>
                <a:cs typeface="Times New Roman"/>
              </a:rPr>
              <a:t>Time</a:t>
            </a:r>
            <a:r>
              <a:rPr lang="en-GB" sz="1800" dirty="0">
                <a:latin typeface="Times New Roman"/>
                <a:cs typeface="Times New Roman"/>
              </a:rPr>
              <a:t>: 15:00-16:00</a:t>
            </a:r>
          </a:p>
          <a:p>
            <a:pPr algn="just"/>
            <a:r>
              <a:rPr lang="en-GB" sz="1800" b="1" dirty="0">
                <a:latin typeface="Times New Roman"/>
                <a:cs typeface="Times New Roman"/>
              </a:rPr>
              <a:t>Location</a:t>
            </a:r>
            <a:r>
              <a:rPr lang="en-GB" sz="1800" dirty="0">
                <a:latin typeface="Times New Roman"/>
                <a:cs typeface="Times New Roman"/>
              </a:rPr>
              <a:t>: George Begg </a:t>
            </a:r>
            <a:r>
              <a:rPr lang="en-GB" sz="1800" dirty="0" err="1">
                <a:latin typeface="Times New Roman"/>
                <a:cs typeface="Times New Roman"/>
              </a:rPr>
              <a:t>Bld</a:t>
            </a:r>
            <a:r>
              <a:rPr lang="en-GB" sz="1800" dirty="0">
                <a:latin typeface="Times New Roman"/>
                <a:cs typeface="Times New Roman"/>
              </a:rPr>
              <a:t> (B7 Computer room)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06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566838"/>
            <a:ext cx="8610600" cy="3071995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5"/>
              </a:spcBef>
              <a:tabLst>
                <a:tab pos="469265" algn="l"/>
              </a:tabLst>
            </a:pPr>
            <a:r>
              <a:rPr lang="en-GB" sz="2400" b="1" dirty="0">
                <a:solidFill>
                  <a:srgbClr val="CC00CC"/>
                </a:solidFill>
                <a:latin typeface="Times New Roman"/>
                <a:cs typeface="Times New Roman"/>
              </a:rPr>
              <a:t>2. 	</a:t>
            </a:r>
            <a:r>
              <a:rPr sz="2400" b="1" dirty="0">
                <a:solidFill>
                  <a:srgbClr val="CC00CC"/>
                </a:solidFill>
                <a:latin typeface="Times New Roman"/>
                <a:cs typeface="Times New Roman"/>
              </a:rPr>
              <a:t>Week</a:t>
            </a:r>
            <a:r>
              <a:rPr sz="2400" b="1" spc="-90" dirty="0">
                <a:solidFill>
                  <a:srgbClr val="CC00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C00CC"/>
                </a:solidFill>
                <a:latin typeface="Times New Roman"/>
                <a:cs typeface="Times New Roman"/>
              </a:rPr>
              <a:t>9:</a:t>
            </a:r>
            <a:r>
              <a:rPr sz="2400" b="1" spc="-50" dirty="0">
                <a:solidFill>
                  <a:srgbClr val="CC00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C00CC"/>
                </a:solidFill>
                <a:latin typeface="Times New Roman"/>
                <a:cs typeface="Times New Roman"/>
              </a:rPr>
              <a:t>EBL</a:t>
            </a:r>
            <a:r>
              <a:rPr sz="2400" b="1" spc="-150" dirty="0">
                <a:solidFill>
                  <a:srgbClr val="CC00CC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CC00CC"/>
                </a:solidFill>
                <a:latin typeface="Times New Roman"/>
                <a:cs typeface="Times New Roman"/>
              </a:rPr>
              <a:t>Q&amp;A</a:t>
            </a:r>
            <a:endParaRPr sz="2400" dirty="0">
              <a:latin typeface="Times New Roman"/>
              <a:cs typeface="Times New Roman"/>
            </a:endParaRPr>
          </a:p>
          <a:p>
            <a:pPr marL="1270000" lvl="1" indent="-457200">
              <a:lnSpc>
                <a:spcPct val="100000"/>
              </a:lnSpc>
              <a:spcBef>
                <a:spcPts val="1290"/>
              </a:spcBef>
              <a:buFont typeface="Arial"/>
              <a:buChar char="•"/>
              <a:tabLst>
                <a:tab pos="127000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“Q&amp;A”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session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allocated</a:t>
            </a:r>
            <a:r>
              <a:rPr sz="2000" spc="-20" dirty="0">
                <a:latin typeface="Times New Roman"/>
                <a:cs typeface="Times New Roman"/>
              </a:rPr>
              <a:t> GTA.</a:t>
            </a:r>
            <a:endParaRPr sz="2000" dirty="0">
              <a:latin typeface="Times New Roman"/>
              <a:cs typeface="Times New Roman"/>
            </a:endParaRPr>
          </a:p>
          <a:p>
            <a:pPr marL="1270000" marR="116839" lvl="1" indent="-457834">
              <a:lnSpc>
                <a:spcPct val="100000"/>
              </a:lnSpc>
              <a:spcBef>
                <a:spcPts val="1285"/>
              </a:spcBef>
              <a:buFont typeface="Arial"/>
              <a:buChar char="•"/>
              <a:tabLst>
                <a:tab pos="1270000" algn="l"/>
              </a:tabLst>
            </a:pPr>
            <a:r>
              <a:rPr sz="2000" dirty="0">
                <a:latin typeface="Times New Roman"/>
                <a:cs typeface="Times New Roman"/>
              </a:rPr>
              <a:t>Provides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opportunity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GTA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check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progress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answer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questions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have.</a:t>
            </a:r>
            <a:endParaRPr sz="2000" dirty="0">
              <a:latin typeface="Times New Roman"/>
              <a:cs typeface="Times New Roman"/>
            </a:endParaRPr>
          </a:p>
          <a:p>
            <a:pPr marL="1270000" lvl="1" indent="-457200">
              <a:lnSpc>
                <a:spcPct val="100000"/>
              </a:lnSpc>
              <a:spcBef>
                <a:spcPts val="1285"/>
              </a:spcBef>
              <a:buFont typeface="Arial"/>
              <a:buChar char="•"/>
              <a:tabLst>
                <a:tab pos="1270000" algn="l"/>
              </a:tabLst>
            </a:pPr>
            <a:r>
              <a:rPr sz="2000" dirty="0">
                <a:latin typeface="Times New Roman"/>
                <a:cs typeface="Times New Roman"/>
              </a:rPr>
              <a:t>Groups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formally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assessed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during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session.</a:t>
            </a:r>
            <a:endParaRPr lang="en-GB" sz="2000" spc="-10" dirty="0">
              <a:latin typeface="Times New Roman"/>
              <a:cs typeface="Times New Roman"/>
            </a:endParaRPr>
          </a:p>
          <a:p>
            <a:pPr marL="1270000" lvl="1" indent="-457200">
              <a:lnSpc>
                <a:spcPct val="100000"/>
              </a:lnSpc>
              <a:spcBef>
                <a:spcPts val="1285"/>
              </a:spcBef>
              <a:buFont typeface="Arial"/>
              <a:buChar char="•"/>
              <a:tabLst>
                <a:tab pos="1270000" algn="l"/>
              </a:tabLst>
            </a:pPr>
            <a:r>
              <a:rPr lang="en-GB" sz="2000" spc="-10" dirty="0">
                <a:latin typeface="Times New Roman"/>
                <a:cs typeface="Times New Roman"/>
              </a:rPr>
              <a:t>Check your typical turbine and pump operating conditions (pressure, temperature, efficiency) to start the optimization of both cycles.</a:t>
            </a:r>
            <a:endParaRPr lang="en-GB" sz="2000" dirty="0">
              <a:latin typeface="Times New Roman"/>
              <a:cs typeface="Times New Roman"/>
            </a:endParaRPr>
          </a:p>
        </p:txBody>
      </p:sp>
      <p:sp>
        <p:nvSpPr>
          <p:cNvPr id="9" name="Holder 4">
            <a:extLst>
              <a:ext uri="{FF2B5EF4-FFF2-40B4-BE49-F238E27FC236}">
                <a16:creationId xmlns:a16="http://schemas.microsoft.com/office/drawing/2014/main" id="{C0B95903-CEFF-FF1A-8EBC-11AA71EC92F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92516" y="6678681"/>
            <a:ext cx="6005195" cy="1300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Dr</a:t>
            </a:r>
            <a:r>
              <a:rPr spc="-35" dirty="0"/>
              <a:t> </a:t>
            </a:r>
            <a:r>
              <a:rPr lang="en-GB" dirty="0"/>
              <a:t>Amir </a:t>
            </a:r>
            <a:r>
              <a:rPr lang="en-GB" dirty="0" err="1"/>
              <a:t>Keshmiri</a:t>
            </a:r>
            <a:r>
              <a:rPr lang="en-GB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Engineering</a:t>
            </a:r>
            <a:r>
              <a:rPr spc="-15" dirty="0"/>
              <a:t> </a:t>
            </a:r>
            <a:r>
              <a:rPr dirty="0"/>
              <a:t>Thermodynamics</a:t>
            </a:r>
            <a:r>
              <a:rPr spc="175" dirty="0"/>
              <a:t> </a:t>
            </a:r>
            <a:r>
              <a:rPr dirty="0"/>
              <a:t>(MECH32102)</a:t>
            </a:r>
            <a:r>
              <a:rPr spc="1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University</a:t>
            </a:r>
            <a:r>
              <a:rPr spc="-2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Manchester</a:t>
            </a:r>
            <a:endParaRPr spc="-25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98ABE48-EB49-A33B-94C9-257F69FD6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476484"/>
              </p:ext>
            </p:extLst>
          </p:nvPr>
        </p:nvGraphicFramePr>
        <p:xfrm>
          <a:off x="457201" y="5334000"/>
          <a:ext cx="8229598" cy="1097280"/>
        </p:xfrm>
        <a:graphic>
          <a:graphicData uri="http://schemas.openxmlformats.org/drawingml/2006/table">
            <a:tbl>
              <a:tblPr firstRow="1" firstCol="1" bandRow="1"/>
              <a:tblGrid>
                <a:gridCol w="1642933">
                  <a:extLst>
                    <a:ext uri="{9D8B030D-6E8A-4147-A177-3AD203B41FA5}">
                      <a16:colId xmlns:a16="http://schemas.microsoft.com/office/drawing/2014/main" val="313073972"/>
                    </a:ext>
                  </a:extLst>
                </a:gridCol>
                <a:gridCol w="1316835">
                  <a:extLst>
                    <a:ext uri="{9D8B030D-6E8A-4147-A177-3AD203B41FA5}">
                      <a16:colId xmlns:a16="http://schemas.microsoft.com/office/drawing/2014/main" val="1598785762"/>
                    </a:ext>
                  </a:extLst>
                </a:gridCol>
                <a:gridCol w="1317665">
                  <a:extLst>
                    <a:ext uri="{9D8B030D-6E8A-4147-A177-3AD203B41FA5}">
                      <a16:colId xmlns:a16="http://schemas.microsoft.com/office/drawing/2014/main" val="1599237271"/>
                    </a:ext>
                  </a:extLst>
                </a:gridCol>
                <a:gridCol w="1316835">
                  <a:extLst>
                    <a:ext uri="{9D8B030D-6E8A-4147-A177-3AD203B41FA5}">
                      <a16:colId xmlns:a16="http://schemas.microsoft.com/office/drawing/2014/main" val="2738009453"/>
                    </a:ext>
                  </a:extLst>
                </a:gridCol>
                <a:gridCol w="1317665">
                  <a:extLst>
                    <a:ext uri="{9D8B030D-6E8A-4147-A177-3AD203B41FA5}">
                      <a16:colId xmlns:a16="http://schemas.microsoft.com/office/drawing/2014/main" val="2169875872"/>
                    </a:ext>
                  </a:extLst>
                </a:gridCol>
                <a:gridCol w="1317665">
                  <a:extLst>
                    <a:ext uri="{9D8B030D-6E8A-4147-A177-3AD203B41FA5}">
                      <a16:colId xmlns:a16="http://schemas.microsoft.com/office/drawing/2014/main" val="1743352553"/>
                    </a:ext>
                  </a:extLst>
                </a:gridCol>
              </a:tblGrid>
              <a:tr h="140335">
                <a:tc>
                  <a:txBody>
                    <a:bodyPr/>
                    <a:lstStyle/>
                    <a:p>
                      <a:pPr algn="just"/>
                      <a:r>
                        <a:rPr lang="en-GB" sz="1800" b="1" i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Session Time</a:t>
                      </a:r>
                      <a:endParaRPr lang="en-GB" sz="1800" i="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15:00-15:12</a:t>
                      </a:r>
                      <a:endParaRPr lang="en-GB" sz="1800" i="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15:12-15:24</a:t>
                      </a:r>
                      <a:endParaRPr lang="en-GB" sz="1800" i="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15:24-15:36</a:t>
                      </a:r>
                      <a:endParaRPr lang="en-GB" sz="1800" i="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15:36-15:48</a:t>
                      </a:r>
                      <a:endParaRPr lang="en-GB" sz="1800" i="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15:48-16:00</a:t>
                      </a:r>
                      <a:endParaRPr lang="en-GB" sz="1800" i="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059958"/>
                  </a:ext>
                </a:extLst>
              </a:tr>
              <a:tr h="140335">
                <a:tc>
                  <a:txBody>
                    <a:bodyPr/>
                    <a:lstStyle/>
                    <a:p>
                      <a:pPr algn="just"/>
                      <a:r>
                        <a:rPr lang="en-GB" sz="1800" i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Dae Yeob Lee</a:t>
                      </a:r>
                      <a:endParaRPr lang="en-GB" sz="1800" i="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i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GB" sz="1800" i="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i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GB" sz="1800" i="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i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GB" sz="1800" i="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i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GB" sz="1800" i="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i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GB" sz="1800" i="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11225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algn="just"/>
                      <a:r>
                        <a:rPr lang="en-GB" sz="1800" i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Sumanta Laha</a:t>
                      </a:r>
                      <a:endParaRPr lang="en-GB" sz="1800" i="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i="0" kern="1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i="0" kern="1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i="0" kern="1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i="0" kern="1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i="0" kern="1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495275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algn="just"/>
                      <a:r>
                        <a:rPr lang="en-GB" sz="1800" i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 Light" panose="02010600030101010101" pitchFamily="2" charset="-122"/>
                          <a:cs typeface="Times New Roman" panose="02020603050405020304" pitchFamily="18" charset="0"/>
                        </a:rPr>
                        <a:t>Yihe Yu</a:t>
                      </a:r>
                      <a:endParaRPr lang="en-GB" sz="1800" i="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i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en-GB" sz="1800" i="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i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en-GB" sz="1800" i="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i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en-GB" sz="1800" i="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i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en-GB" sz="1800" i="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i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lang="en-GB" sz="1800" i="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9569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C5DB618-53F2-54F4-F951-323C63F0B67F}"/>
              </a:ext>
            </a:extLst>
          </p:cNvPr>
          <p:cNvSpPr txBox="1"/>
          <p:nvPr/>
        </p:nvSpPr>
        <p:spPr>
          <a:xfrm>
            <a:off x="1422152" y="3883092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GB" sz="1800" b="1" dirty="0">
                <a:latin typeface="Times New Roman"/>
                <a:cs typeface="Times New Roman"/>
              </a:rPr>
              <a:t>Date</a:t>
            </a:r>
            <a:r>
              <a:rPr lang="en-GB" sz="1800" dirty="0">
                <a:latin typeface="Times New Roman"/>
                <a:cs typeface="Times New Roman"/>
              </a:rPr>
              <a:t>: 24 April 2025</a:t>
            </a:r>
          </a:p>
          <a:p>
            <a:pPr algn="just"/>
            <a:r>
              <a:rPr lang="en-GB" sz="1800" b="1" dirty="0">
                <a:latin typeface="Times New Roman"/>
                <a:cs typeface="Times New Roman"/>
              </a:rPr>
              <a:t>Time</a:t>
            </a:r>
            <a:r>
              <a:rPr lang="en-GB" sz="1800" dirty="0">
                <a:latin typeface="Times New Roman"/>
                <a:cs typeface="Times New Roman"/>
              </a:rPr>
              <a:t>: 15:00-16:00</a:t>
            </a:r>
          </a:p>
          <a:p>
            <a:pPr algn="just"/>
            <a:r>
              <a:rPr lang="en-GB" sz="1800" b="1" dirty="0">
                <a:latin typeface="Times New Roman"/>
                <a:cs typeface="Times New Roman"/>
              </a:rPr>
              <a:t>Location</a:t>
            </a:r>
            <a:r>
              <a:rPr lang="en-GB" sz="1800" dirty="0">
                <a:latin typeface="Times New Roman"/>
                <a:cs typeface="Times New Roman"/>
              </a:rPr>
              <a:t>: George Begg </a:t>
            </a:r>
            <a:r>
              <a:rPr lang="en-GB" sz="1800" dirty="0" err="1">
                <a:latin typeface="Times New Roman"/>
                <a:cs typeface="Times New Roman"/>
              </a:rPr>
              <a:t>Bld</a:t>
            </a:r>
            <a:r>
              <a:rPr lang="en-GB" sz="1800" dirty="0">
                <a:latin typeface="Times New Roman"/>
                <a:cs typeface="Times New Roman"/>
              </a:rPr>
              <a:t> (B7 Computer room)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836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88975">
              <a:lnSpc>
                <a:spcPct val="100000"/>
              </a:lnSpc>
              <a:spcBef>
                <a:spcPts val="95"/>
              </a:spcBef>
            </a:pPr>
            <a:r>
              <a:rPr dirty="0"/>
              <a:t>Where</a:t>
            </a:r>
            <a:r>
              <a:rPr spc="-50" dirty="0"/>
              <a:t> </a:t>
            </a:r>
            <a:r>
              <a:rPr dirty="0"/>
              <a:t>to</a:t>
            </a:r>
            <a:r>
              <a:rPr spc="-35" dirty="0"/>
              <a:t> go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00400" y="1371600"/>
            <a:ext cx="4620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en-GB" sz="2400" dirty="0">
                <a:latin typeface="Times New Roman"/>
                <a:cs typeface="Times New Roman"/>
              </a:rPr>
              <a:t>George Begg </a:t>
            </a:r>
            <a:r>
              <a:rPr lang="en-GB" sz="2400" dirty="0" err="1">
                <a:latin typeface="Times New Roman"/>
                <a:cs typeface="Times New Roman"/>
              </a:rPr>
              <a:t>Bld</a:t>
            </a:r>
            <a:endParaRPr lang="en-GB" sz="2400" dirty="0">
              <a:latin typeface="Times New Roman"/>
              <a:cs typeface="Times New Roman"/>
            </a:endParaRPr>
          </a:p>
          <a:p>
            <a:pPr algn="just"/>
            <a:r>
              <a:rPr lang="en-GB" sz="2400" dirty="0">
                <a:latin typeface="Times New Roman"/>
                <a:cs typeface="Times New Roman"/>
              </a:rPr>
              <a:t>(B7 Computer room)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0" y="2502700"/>
            <a:ext cx="7391400" cy="23980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7359" marR="5080" indent="-454659" algn="l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900" algn="l"/>
              </a:tabLst>
            </a:pPr>
            <a:r>
              <a:rPr sz="2400" b="1" dirty="0">
                <a:latin typeface="Times New Roman"/>
                <a:cs typeface="Times New Roman"/>
              </a:rPr>
              <a:t>Groups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should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only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attend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at </a:t>
            </a:r>
            <a:r>
              <a:rPr sz="2400" b="1" dirty="0">
                <a:latin typeface="Times New Roman"/>
                <a:cs typeface="Times New Roman"/>
              </a:rPr>
              <a:t>their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allocated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time.</a:t>
            </a:r>
            <a:endParaRPr sz="2400" dirty="0">
              <a:latin typeface="Times New Roman"/>
              <a:cs typeface="Times New Roman"/>
            </a:endParaRPr>
          </a:p>
          <a:p>
            <a:pPr marL="467359" marR="302260" indent="-454659" algn="l">
              <a:lnSpc>
                <a:spcPct val="100000"/>
              </a:lnSpc>
              <a:spcBef>
                <a:spcPts val="1365"/>
              </a:spcBef>
              <a:buFont typeface="Arial"/>
              <a:buChar char="•"/>
              <a:tabLst>
                <a:tab pos="469900" algn="l"/>
              </a:tabLst>
            </a:pPr>
            <a:r>
              <a:rPr sz="2400" b="1" dirty="0">
                <a:latin typeface="Times New Roman"/>
                <a:cs typeface="Times New Roman"/>
              </a:rPr>
              <a:t>Each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100" dirty="0">
                <a:latin typeface="Times New Roman"/>
                <a:cs typeface="Times New Roman"/>
              </a:rPr>
              <a:t>GTA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will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setup in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the </a:t>
            </a:r>
            <a:r>
              <a:rPr sz="2400" b="1" dirty="0">
                <a:latin typeface="Times New Roman"/>
                <a:cs typeface="Times New Roman"/>
              </a:rPr>
              <a:t>cluster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approximate </a:t>
            </a:r>
            <a:r>
              <a:rPr sz="2400" b="1" dirty="0">
                <a:latin typeface="Times New Roman"/>
                <a:cs typeface="Times New Roman"/>
              </a:rPr>
              <a:t>location</a:t>
            </a:r>
            <a:r>
              <a:rPr sz="2400" b="1" spc="-10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467359" indent="-454659" algn="l">
              <a:lnSpc>
                <a:spcPct val="100000"/>
              </a:lnSpc>
              <a:spcBef>
                <a:spcPts val="1385"/>
              </a:spcBef>
              <a:buFont typeface="Arial"/>
              <a:buChar char="•"/>
              <a:tabLst>
                <a:tab pos="467359" algn="l"/>
              </a:tabLst>
            </a:pPr>
            <a:r>
              <a:rPr sz="2400" b="1" spc="-90" dirty="0">
                <a:latin typeface="Times New Roman"/>
                <a:cs typeface="Times New Roman"/>
              </a:rPr>
              <a:t>You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do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not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need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log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in.</a:t>
            </a:r>
            <a:endParaRPr sz="2400" dirty="0">
              <a:latin typeface="Times New Roman"/>
              <a:cs typeface="Times New Roman"/>
            </a:endParaRPr>
          </a:p>
          <a:p>
            <a:pPr marL="467359" indent="-454659" algn="l">
              <a:lnSpc>
                <a:spcPct val="100000"/>
              </a:lnSpc>
              <a:spcBef>
                <a:spcPts val="1380"/>
              </a:spcBef>
              <a:buFont typeface="Arial"/>
              <a:buChar char="•"/>
              <a:tabLst>
                <a:tab pos="467359" algn="l"/>
              </a:tabLst>
            </a:pPr>
            <a:r>
              <a:rPr sz="2400" b="1" dirty="0">
                <a:latin typeface="Times New Roman"/>
                <a:cs typeface="Times New Roman"/>
              </a:rPr>
              <a:t>Attendance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will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be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taken.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2" name="Holder 4">
            <a:extLst>
              <a:ext uri="{FF2B5EF4-FFF2-40B4-BE49-F238E27FC236}">
                <a16:creationId xmlns:a16="http://schemas.microsoft.com/office/drawing/2014/main" id="{EA84775B-1321-DFEB-8335-3552EE6ABEE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92516" y="6678681"/>
            <a:ext cx="6005195" cy="1300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Dr</a:t>
            </a:r>
            <a:r>
              <a:rPr spc="-35" dirty="0"/>
              <a:t> </a:t>
            </a:r>
            <a:r>
              <a:rPr lang="en-GB" dirty="0"/>
              <a:t>Amir </a:t>
            </a:r>
            <a:r>
              <a:rPr lang="en-GB" dirty="0" err="1"/>
              <a:t>Keshmiri</a:t>
            </a:r>
            <a:r>
              <a:rPr lang="en-GB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Engineering</a:t>
            </a:r>
            <a:r>
              <a:rPr spc="-15" dirty="0"/>
              <a:t> </a:t>
            </a:r>
            <a:r>
              <a:rPr dirty="0"/>
              <a:t>Thermodynamics</a:t>
            </a:r>
            <a:r>
              <a:rPr spc="175" dirty="0"/>
              <a:t> </a:t>
            </a:r>
            <a:r>
              <a:rPr dirty="0"/>
              <a:t>(MECH32102)</a:t>
            </a:r>
            <a:r>
              <a:rPr spc="1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University</a:t>
            </a:r>
            <a:r>
              <a:rPr spc="-2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Manchester</a:t>
            </a:r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077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950" y="914625"/>
            <a:ext cx="8096884" cy="4985339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431165" indent="-342265">
              <a:lnSpc>
                <a:spcPct val="100000"/>
              </a:lnSpc>
              <a:spcBef>
                <a:spcPts val="1475"/>
              </a:spcBef>
              <a:buFont typeface="Arial"/>
              <a:buChar char="•"/>
              <a:tabLst>
                <a:tab pos="431165" algn="l"/>
              </a:tabLst>
            </a:pPr>
            <a:r>
              <a:rPr sz="2400" dirty="0">
                <a:latin typeface="Times New Roman"/>
                <a:cs typeface="Times New Roman"/>
              </a:rPr>
              <a:t>Deadline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report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submission:</a:t>
            </a:r>
            <a:endParaRPr lang="en-GB" sz="2400" spc="-10" dirty="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475"/>
              </a:spcBef>
              <a:tabLst>
                <a:tab pos="431165" algn="l"/>
              </a:tabLst>
            </a:pPr>
            <a:r>
              <a:rPr lang="en-GB" sz="2400" b="1" dirty="0">
                <a:solidFill>
                  <a:srgbClr val="CC00CC"/>
                </a:solidFill>
                <a:latin typeface="Times New Roman"/>
                <a:cs typeface="Times New Roman"/>
              </a:rPr>
              <a:t>				5pm, Friday 2nd May 2025.</a:t>
            </a:r>
            <a:endParaRPr lang="en-GB" sz="2400" spc="-10" dirty="0">
              <a:latin typeface="Times New Roman"/>
              <a:cs typeface="Times New Roman"/>
            </a:endParaRPr>
          </a:p>
          <a:p>
            <a:pPr marL="431165" indent="-342265">
              <a:lnSpc>
                <a:spcPct val="100000"/>
              </a:lnSpc>
              <a:spcBef>
                <a:spcPts val="1475"/>
              </a:spcBef>
              <a:buFont typeface="Arial"/>
              <a:buChar char="•"/>
              <a:tabLst>
                <a:tab pos="431165" algn="l"/>
              </a:tabLst>
            </a:pPr>
            <a:r>
              <a:rPr sz="2400" dirty="0">
                <a:latin typeface="Times New Roman"/>
                <a:cs typeface="Times New Roman"/>
              </a:rPr>
              <a:t>Group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chair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responsible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uploading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submitting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report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via </a:t>
            </a:r>
            <a:r>
              <a:rPr sz="2400" spc="-10" dirty="0">
                <a:latin typeface="Times New Roman"/>
                <a:cs typeface="Times New Roman"/>
              </a:rPr>
              <a:t>Blackboard.</a:t>
            </a:r>
            <a:endParaRPr sz="2400" dirty="0">
              <a:latin typeface="Times New Roman"/>
              <a:cs typeface="Times New Roman"/>
            </a:endParaRPr>
          </a:p>
          <a:p>
            <a:pPr marL="431165" indent="-342265">
              <a:lnSpc>
                <a:spcPct val="100000"/>
              </a:lnSpc>
              <a:spcBef>
                <a:spcPts val="1385"/>
              </a:spcBef>
              <a:buFont typeface="Arial"/>
              <a:buChar char="•"/>
              <a:tabLst>
                <a:tab pos="431165" algn="l"/>
              </a:tabLst>
            </a:pPr>
            <a:r>
              <a:rPr sz="2400" dirty="0">
                <a:latin typeface="Times New Roman"/>
                <a:cs typeface="Times New Roman"/>
              </a:rPr>
              <a:t>Late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submissions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University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guidelines.</a:t>
            </a:r>
            <a:endParaRPr sz="2400" dirty="0">
              <a:latin typeface="Times New Roman"/>
              <a:cs typeface="Times New Roman"/>
            </a:endParaRPr>
          </a:p>
          <a:p>
            <a:pPr marL="431800" marR="1176020" indent="-342900">
              <a:lnSpc>
                <a:spcPct val="100000"/>
              </a:lnSpc>
              <a:spcBef>
                <a:spcPts val="1380"/>
              </a:spcBef>
              <a:buFont typeface="Arial"/>
              <a:buChar char="•"/>
              <a:tabLst>
                <a:tab pos="431800" algn="l"/>
              </a:tabLst>
            </a:pP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report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group,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maximum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pages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(excluding appendix)</a:t>
            </a:r>
            <a:endParaRPr sz="2400" dirty="0">
              <a:latin typeface="Times New Roman"/>
              <a:cs typeface="Times New Roman"/>
            </a:endParaRPr>
          </a:p>
          <a:p>
            <a:pPr marL="431800" marR="93980" indent="-342900">
              <a:lnSpc>
                <a:spcPct val="100000"/>
              </a:lnSpc>
              <a:spcBef>
                <a:spcPts val="1370"/>
              </a:spcBef>
              <a:buFont typeface="Arial"/>
              <a:buChar char="•"/>
              <a:tabLst>
                <a:tab pos="431800" algn="l"/>
              </a:tabLst>
            </a:pPr>
            <a:r>
              <a:rPr sz="2400" dirty="0">
                <a:latin typeface="Times New Roman"/>
                <a:cs typeface="Times New Roman"/>
              </a:rPr>
              <a:t>Detailed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guidelines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 sections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include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25" dirty="0">
                <a:latin typeface="Times New Roman"/>
                <a:cs typeface="Times New Roman"/>
              </a:rPr>
              <a:t>CW </a:t>
            </a:r>
            <a:r>
              <a:rPr sz="2400" dirty="0">
                <a:latin typeface="Times New Roman"/>
                <a:cs typeface="Times New Roman"/>
              </a:rPr>
              <a:t>brief.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GTA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 provide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further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assistance.</a:t>
            </a:r>
            <a:endParaRPr sz="2400" dirty="0">
              <a:latin typeface="Times New Roman"/>
              <a:cs typeface="Times New Roman"/>
            </a:endParaRPr>
          </a:p>
          <a:p>
            <a:pPr marL="431165" indent="-342265">
              <a:lnSpc>
                <a:spcPct val="100000"/>
              </a:lnSpc>
              <a:spcBef>
                <a:spcPts val="1380"/>
              </a:spcBef>
              <a:buFont typeface="Arial"/>
              <a:buChar char="•"/>
              <a:tabLst>
                <a:tab pos="431165" algn="l"/>
              </a:tabLst>
            </a:pPr>
            <a:r>
              <a:rPr sz="2400" b="1" dirty="0">
                <a:latin typeface="Times New Roman"/>
                <a:cs typeface="Times New Roman"/>
              </a:rPr>
              <a:t>All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group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members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will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receive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same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mark.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Holder 4">
            <a:extLst>
              <a:ext uri="{FF2B5EF4-FFF2-40B4-BE49-F238E27FC236}">
                <a16:creationId xmlns:a16="http://schemas.microsoft.com/office/drawing/2014/main" id="{8DB5CB94-257A-93D9-22E4-A4CA0C983E3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92516" y="6678681"/>
            <a:ext cx="6005195" cy="1300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Dr</a:t>
            </a:r>
            <a:r>
              <a:rPr spc="-35" dirty="0"/>
              <a:t> </a:t>
            </a:r>
            <a:r>
              <a:rPr lang="en-GB" dirty="0"/>
              <a:t>Amir </a:t>
            </a:r>
            <a:r>
              <a:rPr lang="en-GB" dirty="0" err="1"/>
              <a:t>Keshmiri</a:t>
            </a:r>
            <a:r>
              <a:rPr lang="en-GB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Engineering</a:t>
            </a:r>
            <a:r>
              <a:rPr spc="-15" dirty="0"/>
              <a:t> </a:t>
            </a:r>
            <a:r>
              <a:rPr dirty="0"/>
              <a:t>Thermodynamics</a:t>
            </a:r>
            <a:r>
              <a:rPr spc="175" dirty="0"/>
              <a:t> </a:t>
            </a:r>
            <a:r>
              <a:rPr dirty="0"/>
              <a:t>(MECH32102)</a:t>
            </a:r>
            <a:r>
              <a:rPr spc="1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University</a:t>
            </a:r>
            <a:r>
              <a:rPr spc="-2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Manchester</a:t>
            </a:r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2733</TotalTime>
  <Words>860</Words>
  <Application>Microsoft Office PowerPoint</Application>
  <PresentationFormat>화면 슬라이드 쇼(4:3)</PresentationFormat>
  <Paragraphs>138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Times New Roman</vt:lpstr>
      <vt:lpstr>Office Theme</vt:lpstr>
      <vt:lpstr>Custom Design</vt:lpstr>
      <vt:lpstr>PowerPoint 프레젠테이션</vt:lpstr>
      <vt:lpstr>Introduction</vt:lpstr>
      <vt:lpstr>Overview of Activity</vt:lpstr>
      <vt:lpstr>Overview of Activity</vt:lpstr>
      <vt:lpstr>Group arrangements</vt:lpstr>
      <vt:lpstr>Sessions</vt:lpstr>
      <vt:lpstr>Sessions</vt:lpstr>
      <vt:lpstr>Where to go</vt:lpstr>
      <vt:lpstr>Report</vt:lpstr>
      <vt:lpstr>Tips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Thermodynamics an Engineering Approach, Ninth Edition</dc:title>
  <dc:creator>Cengel/Boles/Kanoglu</dc:creator>
  <cp:lastModifiedBy>Dae Yeob Lee</cp:lastModifiedBy>
  <cp:revision>12</cp:revision>
  <dcterms:created xsi:type="dcterms:W3CDTF">2024-03-04T16:21:06Z</dcterms:created>
  <dcterms:modified xsi:type="dcterms:W3CDTF">2025-01-27T09:30:13Z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2024-03-04T00:00:00Z</vt:filetime>
  </property>
  <property fmtid="{D5CDD505-2E9C-101B-9397-08002B2CF9AE}" pid="5" name="Producer">
    <vt:lpwstr>Microsoft® PowerPoint® for Microsoft 365</vt:lpwstr>
  </property>
</Properties>
</file>