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02T20:34:06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93,'558'-25,"-349"-6,-125 16,129-7,288 22,-206 3,-262-3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20:36:03.68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24575,'1164'0'-1365,"-1118"0"-5461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20:36:06.61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24575,'0'5'0,"6"2"0,6 5 0,6 0 0,6 3 0,3 5 0,9 3 0,1-1 0,2 0 0,-13-4 0,-15-4 0,-14-5 0,-13-4 0,-8 2 0,-5 5 0,-3 6 0,3 0-8191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02T20:37:38.09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5234 243 24575,'-1'-4'0,"0"0"0,-1 0 0,1-1 0,-1 2 0,0-1 0,0 0 0,0 0 0,0 1 0,-1-1 0,0 1 0,1-1 0,-1 1 0,-4-3 0,3 2 0,-3-3 0,0 1 0,-1 0 0,0 0 0,0 1 0,0-1 0,-1 2 0,0-1 0,0 1 0,-18-5 0,-7 0 0,-49-6 0,71 13 0,-62-6 0,-1 4 0,-90 6 0,44 0 0,-1014-2 0,1099-2 0,0-2 0,0-1 0,-50-15 0,48 10 0,-1 2 0,-66-5 0,-249 13 0,152 2 0,-1262-2 0,1283-14 0,41 0 0,-197 10 0,284 5 0,45-2 0,1 2 0,-1-1 0,0 1 0,0 0 0,0 1 0,1-1 0,-1 2 0,-11 4 0,15-5 0,0 0 0,1 1 0,-1-1 0,1 1 0,0 0 0,-1 0 0,1 0 0,1 1 0,-1-1 0,0 1 0,1-1 0,0 1 0,0 0 0,0 0 0,0 0 0,0 0 0,0 5 0,-2 8 0,0 0 0,2 0 0,0 0 0,0 20 0,2-19 0,-1 1 0,-1-1 0,-7 30 0,-22 70 0,-16 49 0,37-129 0,-11 77 0,14-66 0,-4 53 0,5 197 0,7-200 0,-1-89 0,1 0 0,1 1 0,-1-1 0,2 0 0,-1-1 0,1 1 0,9 18 0,4 2 0,20 30 0,6 8 0,-36-55 0,1-1 0,1 0 0,0 0 0,0-1 0,1 0 0,1 0 0,0-1 0,0-1 0,1 1 0,0-2 0,1 1 0,-1-2 0,24 12 0,296 147 0,-285-142 0,2-2 0,0-3 0,75 20 0,157 22 0,-99-24 0,-108-22 0,94 8 0,-65-14 0,117 7 0,-123-13 0,143 6 0,-175-3 0,107 23 0,-107-14 0,0-2 0,1-4 0,125 3 0,380-15 0,-539 3 0,0-1 0,1-1 0,-1-2 0,-1-1 0,1-2 0,-1 0 0,59-25 0,-9-5 0,90-28 0,-138 55 0,0-1 0,55-29 0,-77 35 0,-1-1 0,0 1 0,0-2 0,-1 1 0,0-2 0,0 1 0,0-1 0,-1 0 0,-1 0 0,1-1 0,-1 0 0,-1 0 0,5-10 0,-6 8 0,0 1 0,1 0 0,0 0 0,1 1 0,0-1 0,0 1 0,1 0 0,0 1 0,0-1 0,1 1 0,12-9 0,22-11 0,2 1 0,67-30 0,99-29 0,-60 26 0,-124 49 0,-1-2 0,-1 0 0,-1-2 0,0 0 0,0-1 0,29-29 0,43-37 0,-62 56 0,-1-2 0,33-37 0,-62 61 0,94-114 0,-81 94 0,0-1 0,-1 0 0,14-35 0,-6 8 0,26-66 0,-43 98 0,0 0 0,-1 0 0,-2-1 0,3-26 0,-4-29 0,-7-79 0,4 146 0,0 0 0,-1 1 0,0-1 0,0 0 0,0 1 0,-1 0 0,-8-15 0,9 19 0,-1 0 0,1 0 0,-1 0 0,0 0 0,-1 1 0,1-1 0,0 1 0,-1 0 0,0 0 0,0 0 0,0 0 0,0 1 0,0 0 0,-1 0 0,-8-3 0,-180-59-1365,144 49-5461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5C511-1FDD-44E3-8794-FA3F5E50B5CD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515655-0FC0-42A4-917F-654C450588F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9161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15655-0FC0-42A4-917F-654C450588F9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880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FF21C-0D20-2D31-8023-1630D3485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6339A-3350-B93C-AABD-438EE0680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D011B-7E8C-43BD-18F9-45E9F1CA8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BC4E-B612-B89D-6C0F-3690BAEB0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3E0FA-53F9-2A5C-23BA-779462D6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96434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CF63F-83BD-6856-EC1C-DA5C0D83C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6EC5-1FC1-F498-ECA8-6C2CFB90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83699-4F77-8FAF-7E0B-DBB2EB118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E6CD1-C885-527B-173E-33A94429C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3230-B196-6681-C6C8-872C66B7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929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432468-647B-D222-F178-A6A65FA93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F5A64-4AF0-C0B2-6EAC-28CA17392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C9AAF-91AB-0B87-6937-FEB630CC9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C189-2ECB-4AEF-56E8-6B8DCB825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F88F5-81FB-4E3F-F201-2757D1846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03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3FEE-F0DD-550F-DFD1-71EAF5844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0FED-0438-5BAD-BADB-21FB432B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6B140-C8A2-1316-B032-5B1FE260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3764E-999F-2C78-40F1-94B36CDDC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8C1B4-4357-A3F9-8FAB-B304E96DE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382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098D-F77D-7C29-3D15-DBF4537DB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24140-0C98-F060-8F9B-82882351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58E6E-B409-2C5B-0EF9-D7299A4E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8366-4B8E-05F2-7F48-46D429BC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EBB7F-23FE-DDC1-17BA-BF9260F2B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8204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9C24A-8E87-CA5E-5496-D3A44D40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566B-68E6-8F63-F7F7-CCA6385F6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A0AF7-F501-45B5-5EE8-A2DFEA40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7187BC-2D76-CFEA-576B-C771F7A9A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4B273-633F-AB74-D992-D450D0ED8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FD3C8-853A-4ED1-3EF2-B31EC1FD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1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0F57C-AFD8-886B-A069-13956508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120-59BF-7E78-D565-AB319A72F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B51C7-2BD7-0198-B17C-E9E0B03BB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9B928-A2CF-6E02-13E5-9184B7CDD0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11887-E56B-7993-7D03-2137A242A2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0F9F6B-CF21-9F2C-AF65-B0CD5106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E76578-9964-0069-528B-11C79318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22350-5BC4-62E2-269E-A648FF513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649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3CDB-8E43-E1ED-B42A-BE47DB309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DBAA68-0717-CD4A-C980-40641CC9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0E21D0-6B52-4B89-3797-E4B48BDA7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2F48F-2B81-7353-2BE7-B4157588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968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96319A-BB60-A3BF-B6C6-1A87581C0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9BB83-571A-BFD8-38E5-EC9E94B2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0F03B-9F90-A213-03FF-C0E21283C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9506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8E41-20D1-3B0C-063B-17A3F083E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6DF8-1796-389D-325B-1C854D656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89F88-176B-E55E-18EC-B24B0A7F9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3B64AF-7BD5-783C-FA4E-3854DFDC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B22D2-87E7-156B-1B9F-549FF2FA1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DACF4-6631-7CB3-18EC-99FFE1A4E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370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2D7A3-9ACA-C2EB-8079-0DD60F315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D09D3A-82F1-7C77-8713-6F47D2E941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4786-9C5A-623C-4037-F399A076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3BD2E-9B55-E234-2DA5-CB331F9E8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3BA6-3C6E-F2F7-8957-55AECE0AD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4A645-73D2-2694-AC1D-FD674740D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0364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9E4161-3554-59B9-9783-955DFC92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5F73F-F02D-1D7F-66B9-B4C9EA13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19D42-866D-3B7D-B376-F2668A7D0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98844-D5D5-4D7A-8AC0-53B1C0B8209A}" type="datetimeFigureOut">
              <a:rPr lang="en-CA" smtClean="0"/>
              <a:t>2024-10-06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C6071-C455-2E62-C159-B31B6C736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A4905-0F5E-C2AC-5288-B75B6D58E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73354-26FC-44F8-B1A8-A08457148EDF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4392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96E6-CCAD-DF07-E5CC-86C509145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How to plot a linear graph using Excel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8C3381-3102-FB7C-47E9-54046163DC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4"/>
            <a:ext cx="9677400" cy="2244725"/>
          </a:xfrm>
        </p:spPr>
        <p:txBody>
          <a:bodyPr/>
          <a:lstStyle/>
          <a:p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*Please note that the instructions may change slightly depending on whether it is an on-line or a desktop Excel application. It will also depend on the Microsoft Office version you are using on your device. </a:t>
            </a:r>
            <a:endParaRPr lang="en-CA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5984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E6DB9-0D45-FD6A-C7AA-8E56B56E6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the X-axis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6A60A-2626-3C35-F523-3F1FE60A8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4743" cy="4351338"/>
          </a:xfrm>
        </p:spPr>
        <p:txBody>
          <a:bodyPr/>
          <a:lstStyle/>
          <a:p>
            <a:r>
              <a:rPr lang="en-US" dirty="0"/>
              <a:t>Scroll down the menu on the left to activate the tick marks.  You can choose either Outside or Inside tick marks</a:t>
            </a:r>
          </a:p>
          <a:p>
            <a:r>
              <a:rPr lang="en-US" dirty="0"/>
              <a:t>Now do the same with the Y-axis 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CEDD1-B8C6-C28E-BD5A-73C14DECE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476" y="1027906"/>
            <a:ext cx="3674609" cy="46012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F9A050-F134-7A5C-CA22-55BE7249ECD1}"/>
              </a:ext>
            </a:extLst>
          </p:cNvPr>
          <p:cNvCxnSpPr>
            <a:cxnSpLocks/>
          </p:cNvCxnSpPr>
          <p:nvPr/>
        </p:nvCxnSpPr>
        <p:spPr>
          <a:xfrm>
            <a:off x="6379028" y="3227979"/>
            <a:ext cx="2547257" cy="8638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697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ED26-AEF9-4C56-CA25-A76801F3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chart elements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B9839-3AB1-99B1-C10F-40FE0500D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510"/>
            <a:ext cx="3265714" cy="4351338"/>
          </a:xfrm>
        </p:spPr>
        <p:txBody>
          <a:bodyPr/>
          <a:lstStyle/>
          <a:p>
            <a:r>
              <a:rPr lang="en-US" dirty="0"/>
              <a:t>Left-click on the graph window and then click on + sign in the top right corner to access the Chart Elements Menu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8D630-8D2C-EECB-B9E8-599BCD62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566" y="1455510"/>
            <a:ext cx="6784118" cy="503755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F7D730-B662-0CCA-5D32-C48BF1AFA35E}"/>
              </a:ext>
            </a:extLst>
          </p:cNvPr>
          <p:cNvCxnSpPr/>
          <p:nvPr/>
        </p:nvCxnSpPr>
        <p:spPr>
          <a:xfrm flipV="1">
            <a:off x="8044543" y="3243943"/>
            <a:ext cx="947057" cy="18505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889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498A2-24EC-3862-6C65-860831FBF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axis titles and removing the gridline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01872-D1EB-BA47-C937-DB7B76CA0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679" y="1690688"/>
            <a:ext cx="4327835" cy="4351338"/>
          </a:xfrm>
        </p:spPr>
        <p:txBody>
          <a:bodyPr/>
          <a:lstStyle/>
          <a:p>
            <a:r>
              <a:rPr lang="en-US" dirty="0"/>
              <a:t>Choose Axis Titles to add titles</a:t>
            </a:r>
          </a:p>
          <a:p>
            <a:r>
              <a:rPr lang="en-US" dirty="0"/>
              <a:t>Deselect the Gridlines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F813A-BBCF-B7C5-8D7C-A8BBE4467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312" y="1474561"/>
            <a:ext cx="6788009" cy="50183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BFAE613-5E76-32D6-F7A9-ED9972E1FAE0}"/>
              </a:ext>
            </a:extLst>
          </p:cNvPr>
          <p:cNvCxnSpPr/>
          <p:nvPr/>
        </p:nvCxnSpPr>
        <p:spPr>
          <a:xfrm flipH="1">
            <a:off x="10091057" y="3624943"/>
            <a:ext cx="326572" cy="174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21589-B59F-FBA7-B7C2-A5F4FE6B4C05}"/>
              </a:ext>
            </a:extLst>
          </p:cNvPr>
          <p:cNvCxnSpPr/>
          <p:nvPr/>
        </p:nvCxnSpPr>
        <p:spPr>
          <a:xfrm flipH="1">
            <a:off x="10091057" y="4288971"/>
            <a:ext cx="250372" cy="1415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302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605B-A23A-D538-44FF-69D3835C6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915" y="92982"/>
            <a:ext cx="10515600" cy="1325563"/>
          </a:xfrm>
        </p:spPr>
        <p:txBody>
          <a:bodyPr/>
          <a:lstStyle/>
          <a:p>
            <a:r>
              <a:rPr lang="en-US" dirty="0"/>
              <a:t>Final product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92A316-3474-F6BB-1FC7-FCD7319C1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9884" y="925576"/>
            <a:ext cx="7935432" cy="55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647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26114-9228-3F38-E61F-88BF3CBCF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2722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Graph requirements:</a:t>
            </a:r>
            <a:endParaRPr lang="en-C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6442-56D6-BF29-6487-74B288111D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lvl="0" indent="-342900" algn="just" hangingPunct="0">
              <a:lnSpc>
                <a:spcPct val="110000"/>
              </a:lnSpc>
              <a:spcBef>
                <a:spcPts val="300"/>
              </a:spcBef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A title for the graph –should be brief but comprehensive. Do not use </a:t>
            </a:r>
            <a:r>
              <a:rPr lang="en-CA" sz="2400" strike="sngStrike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Conductivity </a:t>
            </a:r>
            <a:r>
              <a:rPr lang="en-CA" sz="2400" i="1" strike="sngStrike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vs </a:t>
            </a:r>
            <a:r>
              <a:rPr lang="en-CA" sz="2400" strike="sngStrike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Concentratio</a:t>
            </a:r>
            <a:r>
              <a:rPr lang="en-CA" sz="2400" strike="sngStrike" dirty="0"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CA" sz="2400" dirty="0"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as a title.</a:t>
            </a:r>
            <a:endParaRPr lang="en-CA" sz="2400" i="1" dirty="0">
              <a:effectLst/>
              <a:latin typeface="Aptos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hangingPunct="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Titles for the axes – contain units</a:t>
            </a:r>
          </a:p>
          <a:p>
            <a:pPr marL="342900" lvl="0" indent="-342900" algn="just" hangingPunct="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Trendline – dotted line</a:t>
            </a:r>
          </a:p>
          <a:p>
            <a:pPr marL="342900" lvl="0" indent="-342900" algn="just" hangingPunct="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Equation – present on the graph window</a:t>
            </a:r>
          </a:p>
          <a:p>
            <a:pPr marL="342900" lvl="0" indent="-342900" algn="just" hangingPunct="0">
              <a:lnSpc>
                <a:spcPct val="110000"/>
              </a:lnSpc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Tick marks – present (Inside or Outside are both accepted)</a:t>
            </a:r>
          </a:p>
          <a:p>
            <a:pPr marL="342900" lvl="0" indent="-342900" algn="just" hangingPunct="0">
              <a:lnSpc>
                <a:spcPct val="110000"/>
              </a:lnSpc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Correlation (R</a:t>
            </a:r>
            <a:r>
              <a:rPr lang="en-CA" sz="2400" baseline="300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) values – present next to the equation</a:t>
            </a:r>
          </a:p>
          <a:p>
            <a:pPr marL="342900" lvl="0" indent="-342900" algn="just" hangingPunct="0">
              <a:lnSpc>
                <a:spcPct val="110000"/>
              </a:lnSpc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Gridline - removed</a:t>
            </a:r>
          </a:p>
          <a:p>
            <a:pPr marL="342900" indent="-342900" algn="just" hangingPunct="0">
              <a:lnSpc>
                <a:spcPct val="110000"/>
              </a:lnSpc>
              <a:spcAft>
                <a:spcPts val="300"/>
              </a:spcAft>
              <a:buFont typeface="Symbol" panose="05050102010706020507" pitchFamily="18" charset="2"/>
              <a:buChar char=""/>
            </a:pPr>
            <a:r>
              <a:rPr lang="en-CA" sz="2400" dirty="0">
                <a:effectLst/>
                <a:latin typeface="Aptos (Body)"/>
                <a:ea typeface="Times New Roman" panose="02020603050405020304" pitchFamily="18" charset="0"/>
                <a:cs typeface="Times New Roman" panose="02020603050405020304" pitchFamily="18" charset="0"/>
              </a:rPr>
              <a:t>Graph - well centered and occupy most of the space</a:t>
            </a:r>
          </a:p>
          <a:p>
            <a:pPr marL="342900" lvl="0" indent="-342900" algn="just" hangingPunct="0">
              <a:lnSpc>
                <a:spcPct val="110000"/>
              </a:lnSpc>
              <a:spcAft>
                <a:spcPts val="300"/>
              </a:spcAft>
              <a:buFont typeface="Symbol" panose="05050102010706020507" pitchFamily="18" charset="2"/>
              <a:buChar char=""/>
            </a:pPr>
            <a:endParaRPr lang="en-CA" sz="2400" dirty="0">
              <a:effectLst/>
              <a:latin typeface="Aptos (Body)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6577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77BBD-5624-EF9B-C8FE-DDAFA564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start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3BB9E-19C1-35F5-95D9-84BBC941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23" y="1759530"/>
            <a:ext cx="5355771" cy="4351338"/>
          </a:xfrm>
        </p:spPr>
        <p:txBody>
          <a:bodyPr>
            <a:normAutofit/>
          </a:bodyPr>
          <a:lstStyle/>
          <a:p>
            <a:r>
              <a:rPr lang="en-US" sz="2400" dirty="0"/>
              <a:t>Open a new Excel workbook</a:t>
            </a:r>
          </a:p>
          <a:p>
            <a:r>
              <a:rPr lang="en-US" sz="2400" dirty="0"/>
              <a:t>Enter your x values in column A and the corresponding y values in column B side by side</a:t>
            </a:r>
          </a:p>
          <a:p>
            <a:r>
              <a:rPr lang="en-US" sz="2400" dirty="0"/>
              <a:t>Note that in some Excel versions, a default setting might be rows not columns for data entry, i.e. the program might take all the values in the first row as x-values and all the values in the second row as y-values.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C965B0-6371-D2FE-4A98-F3CB7F020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707" y="1864985"/>
            <a:ext cx="4575293" cy="34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73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ABC2B5-7A13-616E-3F63-4A212C10B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286" y="1077925"/>
            <a:ext cx="7010400" cy="553526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24194D6B-9BBE-13FE-1C52-6B76C3867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2075"/>
            <a:ext cx="10515600" cy="1325563"/>
          </a:xfrm>
        </p:spPr>
        <p:txBody>
          <a:bodyPr/>
          <a:lstStyle/>
          <a:p>
            <a:r>
              <a:rPr lang="en-US" dirty="0"/>
              <a:t>Select your data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21887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8B3C-3B84-134D-B03A-471385074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714" y="150018"/>
            <a:ext cx="10515600" cy="1325563"/>
          </a:xfrm>
        </p:spPr>
        <p:txBody>
          <a:bodyPr/>
          <a:lstStyle/>
          <a:p>
            <a:r>
              <a:rPr lang="en-US" dirty="0"/>
              <a:t>Choose a graph type</a:t>
            </a:r>
            <a:endParaRPr lang="en-CA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F25BA-D4A5-9C00-0517-93D6A8B276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5647" y="1847171"/>
            <a:ext cx="6599831" cy="435133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57BD4F-0DFD-DCD0-3051-A0A7801B0309}"/>
              </a:ext>
            </a:extLst>
          </p:cNvPr>
          <p:cNvSpPr txBox="1"/>
          <p:nvPr/>
        </p:nvSpPr>
        <p:spPr>
          <a:xfrm>
            <a:off x="685800" y="2253342"/>
            <a:ext cx="40494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 to: Insert/Recommended Charts/Scatter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Gen Chem Labs you will only mostly use Scatter option for your graph plotting</a:t>
            </a:r>
            <a:endParaRPr lang="en-CA" sz="2400" dirty="0"/>
          </a:p>
        </p:txBody>
      </p:sp>
      <p:sp>
        <p:nvSpPr>
          <p:cNvPr id="10" name="Arrow: U-Turn 9">
            <a:extLst>
              <a:ext uri="{FF2B5EF4-FFF2-40B4-BE49-F238E27FC236}">
                <a16:creationId xmlns:a16="http://schemas.microsoft.com/office/drawing/2014/main" id="{76AAEB53-3F12-AA57-72B5-8C0D735A6D50}"/>
              </a:ext>
            </a:extLst>
          </p:cNvPr>
          <p:cNvSpPr/>
          <p:nvPr/>
        </p:nvSpPr>
        <p:spPr>
          <a:xfrm>
            <a:off x="1578429" y="1510164"/>
            <a:ext cx="4615542" cy="743179"/>
          </a:xfrm>
          <a:prstGeom prst="utur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15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992AE-780D-AFAA-2183-39328396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your graph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B0422-E1C0-300F-7697-635AC814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855107"/>
            <a:ext cx="4963886" cy="4351338"/>
          </a:xfrm>
        </p:spPr>
        <p:txBody>
          <a:bodyPr/>
          <a:lstStyle/>
          <a:p>
            <a:r>
              <a:rPr lang="en-US" dirty="0"/>
              <a:t>Position your cursor on one of the data points on the chart and then right-click.</a:t>
            </a:r>
          </a:p>
          <a:p>
            <a:r>
              <a:rPr lang="en-US" dirty="0"/>
              <a:t>A new drop-down menu  will appear</a:t>
            </a:r>
          </a:p>
          <a:p>
            <a:r>
              <a:rPr lang="en-US" dirty="0"/>
              <a:t>Click on “Add trendline”</a:t>
            </a:r>
          </a:p>
          <a:p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4384DF-99BE-AB1C-8782-40733305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57" y="1855107"/>
            <a:ext cx="6198797" cy="4030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86F1F2-CC21-4F06-4960-F9831C62A7BF}"/>
                  </a:ext>
                </a:extLst>
              </p14:cNvPr>
              <p14:cNvContentPartPr/>
              <p14:nvPr/>
            </p14:nvContentPartPr>
            <p14:xfrm>
              <a:off x="10613743" y="5507160"/>
              <a:ext cx="681840" cy="33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86F1F2-CC21-4F06-4960-F9831C62A7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59743" y="5399160"/>
                <a:ext cx="789480" cy="24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72245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1A620-4053-17AA-DF8D-F45D76A8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512" y="0"/>
            <a:ext cx="10515600" cy="1325563"/>
          </a:xfrm>
        </p:spPr>
        <p:txBody>
          <a:bodyPr/>
          <a:lstStyle/>
          <a:p>
            <a:r>
              <a:rPr lang="en-US" dirty="0"/>
              <a:t>Formatting Trendline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E4DCA-3B0B-9C69-A5A6-055C79B4D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171" y="1727654"/>
            <a:ext cx="4528457" cy="4351338"/>
          </a:xfrm>
        </p:spPr>
        <p:txBody>
          <a:bodyPr/>
          <a:lstStyle/>
          <a:p>
            <a:r>
              <a:rPr lang="en-US" dirty="0"/>
              <a:t>A trendline will appear as well as a new menu on the left</a:t>
            </a:r>
          </a:p>
          <a:p>
            <a:r>
              <a:rPr lang="en-US" dirty="0"/>
              <a:t>Scroll down the Format Trendline menu on the right to add the equation and the R</a:t>
            </a:r>
            <a:r>
              <a:rPr lang="en-US" baseline="30000" dirty="0"/>
              <a:t>2 </a:t>
            </a:r>
            <a:r>
              <a:rPr lang="en-US" dirty="0"/>
              <a:t>value</a:t>
            </a:r>
            <a:endParaRPr lang="en-CA" baseline="30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18826-8CA0-EAB3-4719-6CF68F0D1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5795" y="1789189"/>
            <a:ext cx="7272034" cy="327962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8BB368D-8106-5E41-2B0D-950E3F0EDF62}"/>
              </a:ext>
            </a:extLst>
          </p:cNvPr>
          <p:cNvGrpSpPr/>
          <p:nvPr/>
        </p:nvGrpSpPr>
        <p:grpSpPr>
          <a:xfrm>
            <a:off x="11342383" y="3701040"/>
            <a:ext cx="455760" cy="86400"/>
            <a:chOff x="11342383" y="3701040"/>
            <a:chExt cx="455760" cy="8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D45DDB2-0195-243F-DC98-4F09A25839F7}"/>
                    </a:ext>
                  </a:extLst>
                </p14:cNvPr>
                <p14:cNvContentPartPr/>
                <p14:nvPr/>
              </p14:nvContentPartPr>
              <p14:xfrm>
                <a:off x="11342383" y="3744600"/>
                <a:ext cx="43596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D45DDB2-0195-243F-DC98-4F09A25839F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6263" y="3738480"/>
                  <a:ext cx="4482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614627F-F147-5FE2-113E-32FC93434C0A}"/>
                    </a:ext>
                  </a:extLst>
                </p14:cNvPr>
                <p14:cNvContentPartPr/>
                <p14:nvPr/>
              </p14:nvContentPartPr>
              <p14:xfrm>
                <a:off x="11712823" y="3701040"/>
                <a:ext cx="85320" cy="86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614627F-F147-5FE2-113E-32FC93434C0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06703" y="3694920"/>
                  <a:ext cx="97560" cy="9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3856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B71EA-78DD-D168-62DF-BBFF8404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the equation and the R</a:t>
            </a:r>
            <a:r>
              <a:rPr lang="en-US" baseline="30000" dirty="0"/>
              <a:t>2</a:t>
            </a:r>
            <a:endParaRPr lang="en-CA" baseline="30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BCBAB-B5CA-5F02-9538-A70DEA264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1143" cy="4351338"/>
          </a:xfrm>
        </p:spPr>
        <p:txBody>
          <a:bodyPr/>
          <a:lstStyle/>
          <a:p>
            <a:r>
              <a:rPr lang="en-US" dirty="0"/>
              <a:t>Click on “Display equation on chart” and “Display R-squared value on chart” to display your linear equation formula and the R</a:t>
            </a:r>
            <a:r>
              <a:rPr lang="en-US" baseline="30000" dirty="0"/>
              <a:t>2 </a:t>
            </a:r>
            <a:r>
              <a:rPr lang="en-US" dirty="0"/>
              <a:t>value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1A8315-7DA6-4FFE-1E39-67B120816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74" y="1825625"/>
            <a:ext cx="6304140" cy="38700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36B4EC-ACF9-DDC0-90EF-F8D9A3694051}"/>
                  </a:ext>
                </a:extLst>
              </p14:cNvPr>
              <p14:cNvContentPartPr/>
              <p14:nvPr/>
            </p14:nvContentPartPr>
            <p14:xfrm>
              <a:off x="9110383" y="5028720"/>
              <a:ext cx="2005920" cy="796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36B4EC-ACF9-DDC0-90EF-F8D9A369405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04263" y="5022600"/>
                <a:ext cx="2018160" cy="8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897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A83E-D985-96A5-E897-C23EB951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 the chart title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9DF4-10AA-196A-6F84-7CC2E31B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125687" cy="1059089"/>
          </a:xfrm>
        </p:spPr>
        <p:txBody>
          <a:bodyPr/>
          <a:lstStyle/>
          <a:p>
            <a:r>
              <a:rPr lang="en-US" dirty="0"/>
              <a:t>Left-click on the “Chart Title” to edit your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43F87E-300E-DFEC-A33B-D25B235C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1349" y="1825625"/>
            <a:ext cx="6302451" cy="464754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669A2B-6165-5559-CC6A-9F8B484484BB}"/>
              </a:ext>
            </a:extLst>
          </p:cNvPr>
          <p:cNvCxnSpPr/>
          <p:nvPr/>
        </p:nvCxnSpPr>
        <p:spPr>
          <a:xfrm flipV="1">
            <a:off x="6945086" y="3124200"/>
            <a:ext cx="544285" cy="30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725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DA83E-D985-96A5-E897-C23EB951E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 the axis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9DF4-10AA-196A-6F84-7CC2E31B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88772" cy="4351338"/>
          </a:xfrm>
        </p:spPr>
        <p:txBody>
          <a:bodyPr/>
          <a:lstStyle/>
          <a:p>
            <a:r>
              <a:rPr lang="en-US" dirty="0"/>
              <a:t>Right-click on the x values on the x axis to format the axis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CC6A0-C803-59B5-DFA0-779D0F0E2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255" y="1825625"/>
            <a:ext cx="7699660" cy="452646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007B99-7971-0056-311E-D128F5CF87BC}"/>
              </a:ext>
            </a:extLst>
          </p:cNvPr>
          <p:cNvCxnSpPr/>
          <p:nvPr/>
        </p:nvCxnSpPr>
        <p:spPr>
          <a:xfrm flipV="1">
            <a:off x="7347857" y="5301343"/>
            <a:ext cx="576943" cy="446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485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431</Words>
  <Application>Microsoft Office PowerPoint</Application>
  <PresentationFormat>Widescreen</PresentationFormat>
  <Paragraphs>43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(Body)</vt:lpstr>
      <vt:lpstr>Aptos Display</vt:lpstr>
      <vt:lpstr>Arial</vt:lpstr>
      <vt:lpstr>Symbol</vt:lpstr>
      <vt:lpstr>Office Theme</vt:lpstr>
      <vt:lpstr>How to plot a linear graph using Excel</vt:lpstr>
      <vt:lpstr>How to start</vt:lpstr>
      <vt:lpstr>Select your data</vt:lpstr>
      <vt:lpstr>Choose a graph type</vt:lpstr>
      <vt:lpstr>Editing your graph</vt:lpstr>
      <vt:lpstr>Formatting Trendline</vt:lpstr>
      <vt:lpstr>Adding the equation and the R2</vt:lpstr>
      <vt:lpstr>Formatting  the chart title</vt:lpstr>
      <vt:lpstr>Formatting  the axis</vt:lpstr>
      <vt:lpstr>Formatting the X-axis</vt:lpstr>
      <vt:lpstr>Adding chart elements</vt:lpstr>
      <vt:lpstr>Adding axis titles and removing the gridline</vt:lpstr>
      <vt:lpstr>Final product</vt:lpstr>
      <vt:lpstr>Graph requirements: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Irina Denisova</dc:creator>
  <cp:lastModifiedBy>Irina Denisova</cp:lastModifiedBy>
  <cp:revision>9</cp:revision>
  <dcterms:created xsi:type="dcterms:W3CDTF">2024-10-02T19:42:33Z</dcterms:created>
  <dcterms:modified xsi:type="dcterms:W3CDTF">2024-10-06T18:28:21Z</dcterms:modified>
</cp:coreProperties>
</file>