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ae096ef36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4ae096ef3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ae096ef36_0_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24ae096ef3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ae096ef36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4ae096ef3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ae096ef36_0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4ae096ef3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da19bac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da19ba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1eda19bac9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da19bac9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eda19ba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eda19bac9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d33ff39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4d33ff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64d33ff39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da19bac9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da19ba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eda19bac9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ab84cb47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ab84cb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7ab84cb47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1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 txBox="1"/>
          <p:nvPr>
            <p:ph type="ctrTitle"/>
          </p:nvPr>
        </p:nvSpPr>
        <p:spPr>
          <a:xfrm>
            <a:off x="822960" y="758952"/>
            <a:ext cx="7543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4"/>
          <p:cNvSpPr txBox="1"/>
          <p:nvPr>
            <p:ph idx="1" type="subTitle"/>
          </p:nvPr>
        </p:nvSpPr>
        <p:spPr>
          <a:xfrm>
            <a:off x="825038" y="445562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14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4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53" name="Google Shape;153;p14"/>
          <p:cNvCxnSpPr/>
          <p:nvPr/>
        </p:nvCxnSpPr>
        <p:spPr>
          <a:xfrm>
            <a:off x="905743" y="434340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5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buClr>
                <a:srgbClr val="FFFFFF"/>
              </a:buClr>
              <a:buSzPts val="1050"/>
              <a:buFont typeface="Calibri"/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822960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 txBox="1"/>
          <p:nvPr>
            <p:ph type="title"/>
          </p:nvPr>
        </p:nvSpPr>
        <p:spPr>
          <a:xfrm>
            <a:off x="822960" y="758952"/>
            <a:ext cx="7543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5" name="Google Shape;175;p18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905743" y="434340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822959" y="1845734"/>
            <a:ext cx="3703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4663440" y="1845735"/>
            <a:ext cx="37032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822960" y="1846052"/>
            <a:ext cx="3703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20"/>
          <p:cNvSpPr txBox="1"/>
          <p:nvPr>
            <p:ph idx="2" type="body"/>
          </p:nvPr>
        </p:nvSpPr>
        <p:spPr>
          <a:xfrm>
            <a:off x="822960" y="2582334"/>
            <a:ext cx="37032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3" type="body"/>
          </p:nvPr>
        </p:nvSpPr>
        <p:spPr>
          <a:xfrm>
            <a:off x="4663440" y="1846052"/>
            <a:ext cx="37032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20"/>
          <p:cNvSpPr txBox="1"/>
          <p:nvPr>
            <p:ph idx="4" type="body"/>
          </p:nvPr>
        </p:nvSpPr>
        <p:spPr>
          <a:xfrm>
            <a:off x="4663440" y="2582334"/>
            <a:ext cx="37032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12" y="0"/>
            <a:ext cx="30381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030053" y="0"/>
            <a:ext cx="4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3600450" y="731520"/>
            <a:ext cx="48693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2" type="body"/>
          </p:nvPr>
        </p:nvSpPr>
        <p:spPr>
          <a:xfrm>
            <a:off x="342900" y="2926080"/>
            <a:ext cx="24003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06" name="Google Shape;206;p22"/>
          <p:cNvSpPr txBox="1"/>
          <p:nvPr>
            <p:ph idx="10" type="dt"/>
          </p:nvPr>
        </p:nvSpPr>
        <p:spPr>
          <a:xfrm>
            <a:off x="349134" y="6459785"/>
            <a:ext cx="1963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1" type="ftr"/>
          </p:nvPr>
        </p:nvSpPr>
        <p:spPr>
          <a:xfrm>
            <a:off x="3600450" y="6459785"/>
            <a:ext cx="3486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/>
          <p:nvPr/>
        </p:nvSpPr>
        <p:spPr>
          <a:xfrm>
            <a:off x="0" y="4953000"/>
            <a:ext cx="9141600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11" y="4915076"/>
            <a:ext cx="91416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type="title"/>
          </p:nvPr>
        </p:nvSpPr>
        <p:spPr>
          <a:xfrm>
            <a:off x="822960" y="5074920"/>
            <a:ext cx="7584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3" name="Google Shape;213;p23"/>
          <p:cNvPicPr preferRelativeResize="0"/>
          <p:nvPr>
            <p:ph idx="2" type="pic"/>
          </p:nvPr>
        </p:nvPicPr>
        <p:blipFill/>
        <p:spPr>
          <a:xfrm>
            <a:off x="11" y="0"/>
            <a:ext cx="9144000" cy="4915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822960" y="5907023"/>
            <a:ext cx="7584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15" name="Google Shape;215;p23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 rot="5400000">
            <a:off x="2583210" y="85484"/>
            <a:ext cx="40233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4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2381" y="6400800"/>
            <a:ext cx="91416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11" y="6334316"/>
            <a:ext cx="9141600" cy="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type="title"/>
          </p:nvPr>
        </p:nvSpPr>
        <p:spPr>
          <a:xfrm rot="5400000">
            <a:off x="4650900" y="2307628"/>
            <a:ext cx="57573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 rot="5400000">
            <a:off x="650325" y="393028"/>
            <a:ext cx="57573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29" name="Google Shape;229;p25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1" i="0" sz="3000" u="none" cap="small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5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5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3" name="Google Shape;73;p5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0" name="Google Shape;80;p6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7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7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1" i="0" sz="2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100" name="Google Shape;100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7" name="Google Shape;107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09" name="Google Shape;109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1" i="0" sz="2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4480" lvl="1" marL="64008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050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85419" lvl="3" marL="118872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93039" lvl="4" marL="146304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87960" lvl="5" marL="173736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82879" lvl="6" marL="2011679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90500" lvl="7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85420" lvl="8" marL="256032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956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DE7530"/>
              </a:buClr>
              <a:buSzPts val="6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62889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2AC"/>
              </a:buClr>
              <a:buSzPts val="540"/>
              <a:buFont typeface="Noto Sans Symbols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67461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BC9E9"/>
              </a:buClr>
              <a:buSzPts val="612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116" name="Google Shape;116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23" name="Google Shape;123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0" y="6334316"/>
            <a:ext cx="9144000" cy="6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 txBox="1"/>
          <p:nvPr>
            <p:ph type="title"/>
          </p:nvPr>
        </p:nvSpPr>
        <p:spPr>
          <a:xfrm>
            <a:off x="822960" y="286603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822960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3"/>
          <p:cNvSpPr txBox="1"/>
          <p:nvPr>
            <p:ph idx="10" type="dt"/>
          </p:nvPr>
        </p:nvSpPr>
        <p:spPr>
          <a:xfrm>
            <a:off x="822960" y="6459785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3"/>
          <p:cNvSpPr txBox="1"/>
          <p:nvPr>
            <p:ph idx="11" type="ftr"/>
          </p:nvPr>
        </p:nvSpPr>
        <p:spPr>
          <a:xfrm>
            <a:off x="2764639" y="6459785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7425344" y="6459785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144" name="Google Shape;144;p13"/>
          <p:cNvCxnSpPr/>
          <p:nvPr/>
        </p:nvCxnSpPr>
        <p:spPr>
          <a:xfrm>
            <a:off x="895149" y="1737845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sinQ06YzbJI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0.gif"/><Relationship Id="rId6" Type="http://schemas.openxmlformats.org/officeDocument/2006/relationships/image" Target="../media/image18.jp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ctrTitle"/>
          </p:nvPr>
        </p:nvSpPr>
        <p:spPr>
          <a:xfrm>
            <a:off x="2086947" y="5769909"/>
            <a:ext cx="6172200" cy="60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1" i="0" lang="en-CA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Bonding Introduction</a:t>
            </a:r>
            <a:endParaRPr b="1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6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home.comcast.net/~rstine/ioncartoon.jpg"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00451"/>
            <a:ext cx="7128277" cy="577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CA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bonds form?</a:t>
            </a:r>
            <a:endParaRPr b="0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formation of a chemical bond is exothermic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the resulting structure has released energy, it is lower in energy and thus more stable</a:t>
            </a:r>
            <a:endParaRPr/>
          </a:p>
          <a:p>
            <a:pPr indent="-16764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CA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Lewis Symbol or Electron Dot Diagrams</a:t>
            </a:r>
            <a:endParaRPr b="0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395536" y="1628800"/>
            <a:ext cx="7467600" cy="103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•"/>
            </a:pPr>
            <a:r>
              <a:rPr b="0" i="0" lang="en-CA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the chemical symbol and the electrons in the valence energy level ONLY</a:t>
            </a:r>
            <a:endParaRPr/>
          </a:p>
          <a:p>
            <a:pPr indent="-274320" lvl="0" marL="27432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54"/>
              <a:buFont typeface="Noto Sans Symbols"/>
              <a:buChar char="•"/>
            </a:pPr>
            <a:r>
              <a:rPr b="0" i="0" lang="en-CA" sz="222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in showing electron involvement in bond formation</a:t>
            </a:r>
            <a:endParaRPr b="0" i="0" sz="222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780928"/>
            <a:ext cx="71437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325" y="1368392"/>
            <a:ext cx="5594400" cy="30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idx="4294967295" type="title"/>
          </p:nvPr>
        </p:nvSpPr>
        <p:spPr>
          <a:xfrm>
            <a:off x="364921" y="568558"/>
            <a:ext cx="8520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CA"/>
              <a:t>Rules:</a:t>
            </a:r>
            <a:endParaRPr/>
          </a:p>
        </p:txBody>
      </p:sp>
      <p:sp>
        <p:nvSpPr>
          <p:cNvPr id="323" name="Google Shape;323;p38"/>
          <p:cNvSpPr txBox="1"/>
          <p:nvPr>
            <p:ph idx="4294967295" type="body"/>
          </p:nvPr>
        </p:nvSpPr>
        <p:spPr>
          <a:xfrm>
            <a:off x="364921" y="1511533"/>
            <a:ext cx="85200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CA" sz="2400"/>
              <a:t>You only have 2 minutes to make as many compounds as you can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CA" sz="2400"/>
              <a:t>Once the timer goes work as fast as you can with the compounds on the slide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AutoNum type="arabicPeriod"/>
            </a:pPr>
            <a:r>
              <a:rPr lang="en-CA" sz="2400"/>
              <a:t>Once you have your compounds written down, you share your answers with the group</a:t>
            </a:r>
            <a:endParaRPr sz="2400"/>
          </a:p>
          <a:p>
            <a:pPr indent="-384048" lvl="1" marL="384048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AutoNum type="alphaLcPeriod"/>
            </a:pPr>
            <a:r>
              <a:rPr lang="en-CA" sz="2400"/>
              <a:t> If you have a compound that no one else has, you get a point. </a:t>
            </a:r>
            <a:endParaRPr sz="2400"/>
          </a:p>
          <a:p>
            <a:pPr indent="-384048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AutoNum type="alphaLcPeriod"/>
            </a:pPr>
            <a:r>
              <a:rPr lang="en-CA" sz="2400"/>
              <a:t>If other members have the compound too, no one gets points for that one.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400"/>
              <a:buAutoNum type="arabicPeriod"/>
            </a:pPr>
            <a:r>
              <a:rPr lang="en-CA" sz="2400"/>
              <a:t>The winner is the player after 2 rounds that gets the most points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idx="4294967295" type="title"/>
          </p:nvPr>
        </p:nvSpPr>
        <p:spPr>
          <a:xfrm>
            <a:off x="-1" y="219075"/>
            <a:ext cx="27495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CA"/>
              <a:t>Boggle Board Number 1 (easier)</a:t>
            </a:r>
            <a:endParaRPr/>
          </a:p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 b="8079" l="0" r="0" t="8112"/>
          <a:stretch/>
        </p:blipFill>
        <p:spPr>
          <a:xfrm>
            <a:off x="2954676" y="0"/>
            <a:ext cx="5743099" cy="641757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9"/>
          <p:cNvSpPr txBox="1"/>
          <p:nvPr/>
        </p:nvSpPr>
        <p:spPr>
          <a:xfrm>
            <a:off x="4028700" y="1067350"/>
            <a:ext cx="8613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5010950" y="1067343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4143300" y="22310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5010950" y="22310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5878600" y="22310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6746250" y="33702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6746250" y="22417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5764000" y="3370275"/>
            <a:ext cx="8613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5010950" y="3394809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4028700" y="3394800"/>
            <a:ext cx="8613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6746250" y="44987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5930725" y="45094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5010950" y="44987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3936425" y="4498775"/>
            <a:ext cx="953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5878600" y="109187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6746250" y="1113275"/>
            <a:ext cx="8613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8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>
            <p:ph idx="4294967295" type="title"/>
          </p:nvPr>
        </p:nvSpPr>
        <p:spPr>
          <a:xfrm>
            <a:off x="0" y="593725"/>
            <a:ext cx="2600700" cy="4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CA"/>
              <a:t>Boggle Board Number 2 (harder)</a:t>
            </a:r>
            <a:endParaRPr/>
          </a:p>
        </p:txBody>
      </p:sp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 b="8195" l="0" r="0" t="8436"/>
          <a:stretch/>
        </p:blipFill>
        <p:spPr>
          <a:xfrm>
            <a:off x="2433025" y="-11"/>
            <a:ext cx="6521400" cy="638402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/>
        </p:nvSpPr>
        <p:spPr>
          <a:xfrm>
            <a:off x="3843575" y="1050575"/>
            <a:ext cx="8676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5010950" y="1050566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5787925" y="1075100"/>
            <a:ext cx="10188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</a:t>
            </a:r>
            <a:r>
              <a:rPr baseline="-25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6806700" y="1019300"/>
            <a:ext cx="1122300" cy="9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aseline="-25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3739525" y="2199375"/>
            <a:ext cx="11223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baseline="-25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4912400" y="2214300"/>
            <a:ext cx="8676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5878600" y="2214299"/>
            <a:ext cx="7467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6814625" y="3340675"/>
            <a:ext cx="10188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Zn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6844800" y="2199375"/>
            <a:ext cx="9129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5878600" y="3353500"/>
            <a:ext cx="9129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4791375" y="3348150"/>
            <a:ext cx="10188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3630950" y="3348175"/>
            <a:ext cx="11223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baseline="-25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6889800" y="4482025"/>
            <a:ext cx="8676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5706325" y="4492700"/>
            <a:ext cx="11223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</a:t>
            </a:r>
            <a:r>
              <a:rPr baseline="-25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4693550" y="4482000"/>
            <a:ext cx="11850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MnO</a:t>
            </a:r>
            <a:r>
              <a:rPr baseline="-25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aseline="30000"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</a:t>
            </a:r>
            <a:endParaRPr baseline="30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3927326" y="4482025"/>
            <a:ext cx="867600" cy="82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</a:t>
            </a:r>
            <a:r>
              <a:rPr baseline="30000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baseline="30000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CA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</a:t>
            </a:r>
            <a:endParaRPr b="0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Textbook </a:t>
            </a:r>
            <a:endParaRPr/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73 #8, 10</a:t>
            </a:r>
            <a:endParaRPr/>
          </a:p>
          <a:p>
            <a:pPr indent="-16764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up – Ionic vs covalent compound formation and properties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CA"/>
              <a:t>Identify as Ionic or Covalent on Whiteboards</a:t>
            </a:r>
            <a:endParaRPr b="0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764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CA"/>
              <a:t>1.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2" name="Google Shape;3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1604963"/>
            <a:ext cx="32385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2.</a:t>
            </a:r>
            <a:endParaRPr/>
          </a:p>
        </p:txBody>
      </p:sp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 b="0" l="0" r="70603" t="11292"/>
          <a:stretch/>
        </p:blipFill>
        <p:spPr>
          <a:xfrm>
            <a:off x="1433225" y="955775"/>
            <a:ext cx="4116900" cy="46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3.</a:t>
            </a:r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CA"/>
              <a:t>What type of bond do the 4 dots between each atom pair represent? How to we show it in a structural formula?</a:t>
            </a:r>
            <a:endParaRPr/>
          </a:p>
        </p:txBody>
      </p:sp>
      <p:pic>
        <p:nvPicPr>
          <p:cNvPr id="398" name="Google Shape;398;p44"/>
          <p:cNvPicPr preferRelativeResize="0"/>
          <p:nvPr/>
        </p:nvPicPr>
        <p:blipFill rotWithShape="1">
          <a:blip r:embed="rId3">
            <a:alphaModFix/>
          </a:blip>
          <a:srcRect b="39528" l="0" r="30211" t="29339"/>
          <a:stretch/>
        </p:blipFill>
        <p:spPr>
          <a:xfrm>
            <a:off x="788388" y="2917575"/>
            <a:ext cx="6805226" cy="15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video is a compilation of 10 cool science experiments.&#10;&#10;0:00  Jet engine in a jar&#10;0:52  Traveling flame&#10;1:16  Soapy water and gas&#10;1:50  Drain cleaner and aluminium foil reaction  &#10;2:58  Brake fluid and pool chlorine&#10;3:24  Coca Cola and pool chlorine reaction  &#10;4:01  Fire snake  &#10;5:13  Elephant toothpaste  &#10;5:52  Sugar and sulfuric acid reaction&#10;7:33  Flammable hand sanitizer" id="245" name="Google Shape;245;p27" title="10 Amazing Science Experiments! Compil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50" y="679575"/>
            <a:ext cx="8237900" cy="6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7"/>
          <p:cNvSpPr txBox="1"/>
          <p:nvPr/>
        </p:nvSpPr>
        <p:spPr>
          <a:xfrm>
            <a:off x="633525" y="196625"/>
            <a:ext cx="7998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latin typeface="Times New Roman"/>
                <a:ea typeface="Times New Roman"/>
                <a:cs typeface="Times New Roman"/>
                <a:sym typeface="Times New Roman"/>
              </a:rPr>
              <a:t>Bonding makes reactions possible!!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4.</a:t>
            </a:r>
            <a:endParaRPr/>
          </a:p>
        </p:txBody>
      </p:sp>
      <p:sp>
        <p:nvSpPr>
          <p:cNvPr id="405" name="Google Shape;405;p45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3">
            <a:alphaModFix/>
          </a:blip>
          <a:srcRect b="0" l="43911" r="0" t="0"/>
          <a:stretch/>
        </p:blipFill>
        <p:spPr>
          <a:xfrm>
            <a:off x="1827700" y="2014850"/>
            <a:ext cx="42739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515850" y="239225"/>
            <a:ext cx="78429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CA" sz="2400" u="sng" cap="none">
                <a:solidFill>
                  <a:schemeClr val="dk1"/>
                </a:solidFill>
              </a:rPr>
              <a:t>Bonding Questions to Ponder</a:t>
            </a:r>
            <a:endParaRPr b="1" sz="2400" u="sng" cap="none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CA" sz="2400" cap="none">
                <a:solidFill>
                  <a:schemeClr val="dk1"/>
                </a:solidFill>
              </a:rPr>
              <a:t>Try to answer these questions…without your notes, the textbook or any other outside resource.  Just use your head.</a:t>
            </a:r>
            <a:endParaRPr sz="2400"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457200" y="1382225"/>
            <a:ext cx="7960200" cy="48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What is the difference between an ionic compound and a molecule?</a:t>
            </a:r>
            <a:endParaRPr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What is the difference between a salt crystal, a sugar crystal and a piece of solid metal?</a:t>
            </a:r>
            <a:endParaRPr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Are all bonds the same? </a:t>
            </a:r>
            <a:endParaRPr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Why are the melting and boiling points of methane (CH</a:t>
            </a:r>
            <a:r>
              <a:rPr baseline="-25000" lang="en-CA"/>
              <a:t>4</a:t>
            </a:r>
            <a:r>
              <a:rPr lang="en-CA"/>
              <a:t>) higher than the melting and boiling points of H</a:t>
            </a:r>
            <a:r>
              <a:rPr baseline="-25000" lang="en-CA"/>
              <a:t>2</a:t>
            </a:r>
            <a:r>
              <a:rPr lang="en-CA"/>
              <a:t>?</a:t>
            </a:r>
            <a:endParaRPr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Why doesn’t solid table salt conduct electricity?</a:t>
            </a:r>
            <a:endParaRPr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Why does molten table salt conduct electricity?</a:t>
            </a:r>
            <a:endParaRPr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Why is the melting point of table salt is so high? (+ 800 °C)</a:t>
            </a:r>
            <a:endParaRPr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lang="en-CA"/>
              <a:t>Can you explain why plastics quite strong, yet some are flexible and some are hard and rigid?</a:t>
            </a:r>
            <a:endParaRPr/>
          </a:p>
          <a:p>
            <a:pPr indent="-3175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-CA"/>
              <a:t>Is an air freshener a solid or a gas? Explain</a:t>
            </a:r>
            <a:r>
              <a:rPr lang="en-CA" sz="1400"/>
              <a:t>.</a:t>
            </a:r>
            <a:endParaRPr sz="1400"/>
          </a:p>
          <a:p>
            <a:pPr indent="-381000" lvl="0" marL="2286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CA"/>
              <a:t>How can pencil lead and diamond be the same substance?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CA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Chemical Bond?</a:t>
            </a:r>
            <a:endParaRPr b="0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Times New Roman"/>
              <a:buAutoNum type="arabicPeriod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chemical bond?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Times New Roman"/>
              <a:buAutoNum type="arabicPeriod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there different types?  How do you know?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Times New Roman"/>
              <a:buAutoNum type="arabicPeriod"/>
            </a:pPr>
            <a:r>
              <a:rPr b="0" i="0" lang="en-CA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bonds forms?</a:t>
            </a:r>
            <a:endParaRPr/>
          </a:p>
          <a:p>
            <a:pPr indent="-35052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052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hem1.com/acad/webtext/chembond/CB-images/not_a_bond.png" id="266" name="Google Shape;2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620688"/>
            <a:ext cx="6970374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1043608" y="5013176"/>
            <a:ext cx="540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Chemical Bond is </a:t>
            </a:r>
            <a:r>
              <a:rPr b="1" i="0" lang="en-CA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0" i="0" lang="en-CA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physical structure.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chem1.com/acad/webtext/chembond/CB-images/CO2_hyb.png" id="273" name="Google Shape;27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124744"/>
            <a:ext cx="30099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hem1.com/acad/webtext/chembond/CB-images/LD_H2O.png" id="274" name="Google Shape;27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184" y="188640"/>
            <a:ext cx="2177405" cy="2177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hem1.com/acad/webtext/chembond/CB-images/NaCl.gif" id="275" name="Google Shape;27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544" y="4293096"/>
            <a:ext cx="24860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hem1.com/acad/webtext/chembond/CB-images/pecworm.jpg" id="276" name="Google Shape;27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6168" y="2924944"/>
            <a:ext cx="4447552" cy="34731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hem1.com/acad/webtext/chembond/CB-images/octahedral.png" id="277" name="Google Shape;27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79912" y="216496"/>
            <a:ext cx="2190750" cy="221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1907704" y="1556792"/>
            <a:ext cx="6264696" cy="2431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Chemical Bond: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forces of attraction holding atoms or ions together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CA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bonds form?</a:t>
            </a:r>
            <a:endParaRPr b="0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407705" y="1412776"/>
            <a:ext cx="7467600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24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•"/>
            </a:pPr>
            <a:r>
              <a:rPr b="0" i="0" lang="en-CA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attractive forces between atoms are stronger than the repulsive interactions, atoms can bond</a:t>
            </a:r>
            <a:endParaRPr b="1" i="1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764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240" lvl="0" marL="27432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Char char="•"/>
            </a:pPr>
            <a:r>
              <a:rPr b="0" i="0" lang="en-CA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one or more electrons are simultaneously attracted to </a:t>
            </a:r>
            <a:r>
              <a:rPr b="0" i="1" lang="en-CA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</a:t>
            </a:r>
            <a:r>
              <a:rPr b="0" i="0" lang="en-CA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nuclei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b="0" i="0" lang="en-CA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Attraction vs. Repulsion…the sweet spot</a:t>
            </a:r>
            <a:endParaRPr b="0" i="0" sz="3000" u="none" cap="small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onding Forces" id="297" name="Google Shape;2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50" y="1417657"/>
            <a:ext cx="6172200" cy="26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hemistry Theme - Adam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