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313850"/>
  <p:embeddedFontLs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2098" cy="465077"/>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414" y="1"/>
            <a:ext cx="2972098" cy="465077"/>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6098" y="4424394"/>
            <a:ext cx="5485805" cy="419031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7247"/>
            <a:ext cx="2972098" cy="46507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4: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2" name="Google Shape;142;p4: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41256298_0_16: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41256298_0_16: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5" name="Google Shape;205;g1841256298_0_16: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303bda7b5_1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303bda7b5_1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7" name="Google Shape;217;g7303bda7b5_1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41256298_0_29: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41256298_0_29: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6" name="Google Shape;226;g1841256298_0_29: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418d9c4e9_0_12: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418d9c4e9_0_12: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6" name="Google Shape;236;gc418d9c4e9_0_12: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5be6f6d05_0_59:notes"/>
          <p:cNvSpPr/>
          <p:nvPr>
            <p:ph idx="2" type="sldImg"/>
          </p:nvPr>
        </p:nvSpPr>
        <p:spPr>
          <a:xfrm>
            <a:off x="1143300" y="698539"/>
            <a:ext cx="4572000" cy="34926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5be6f6d05_0_59:notes"/>
          <p:cNvSpPr txBox="1"/>
          <p:nvPr>
            <p:ph idx="1" type="body"/>
          </p:nvPr>
        </p:nvSpPr>
        <p:spPr>
          <a:xfrm>
            <a:off x="685800" y="4424079"/>
            <a:ext cx="5486400" cy="419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Binary compound name→ide</a:t>
            </a:r>
            <a:endParaRPr/>
          </a:p>
          <a:p>
            <a:pPr indent="0" lvl="0" marL="0" rtl="0" algn="l">
              <a:spcBef>
                <a:spcPts val="0"/>
              </a:spcBef>
              <a:spcAft>
                <a:spcPts val="0"/>
              </a:spcAft>
              <a:buNone/>
            </a:pPr>
            <a:r>
              <a:rPr lang="en-US"/>
              <a:t>ate → -ic acid </a:t>
            </a:r>
            <a:endParaRPr/>
          </a:p>
          <a:p>
            <a:pPr indent="0" lvl="0" marL="0" rtl="0" algn="l">
              <a:spcBef>
                <a:spcPts val="0"/>
              </a:spcBef>
              <a:spcAft>
                <a:spcPts val="0"/>
              </a:spcAft>
              <a:buNone/>
            </a:pPr>
            <a:r>
              <a:rPr lang="en-US"/>
              <a:t>ite → -ous acid</a:t>
            </a:r>
            <a:endParaRPr b="1">
              <a:solidFill>
                <a:schemeClr val="dk1"/>
              </a:solidFill>
            </a:endParaRPr>
          </a:p>
          <a:p>
            <a:pPr indent="0" lvl="0" marL="0" rtl="0" algn="l">
              <a:spcBef>
                <a:spcPts val="0"/>
              </a:spcBef>
              <a:spcAft>
                <a:spcPts val="0"/>
              </a:spcAft>
              <a:buNone/>
            </a:pPr>
            <a:r>
              <a:rPr b="1" lang="en-US">
                <a:solidFill>
                  <a:schemeClr val="dk1"/>
                </a:solidFill>
              </a:rPr>
              <a:t>molecular compounds containing hydrogen(familiar ones)</a:t>
            </a:r>
            <a:endParaRPr b="1">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NH</a:t>
            </a:r>
            <a:r>
              <a:rPr baseline="-25000" lang="en-US">
                <a:solidFill>
                  <a:schemeClr val="dk1"/>
                </a:solidFill>
              </a:rPr>
              <a:t>3</a:t>
            </a:r>
            <a:r>
              <a:rPr lang="en-US">
                <a:solidFill>
                  <a:schemeClr val="dk1"/>
                </a:solidFill>
              </a:rPr>
              <a:t>=Ammonia</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H</a:t>
            </a:r>
            <a:r>
              <a:rPr baseline="-25000" lang="en-US">
                <a:solidFill>
                  <a:schemeClr val="dk1"/>
                </a:solidFill>
              </a:rPr>
              <a:t>2</a:t>
            </a:r>
            <a:r>
              <a:rPr lang="en-US">
                <a:solidFill>
                  <a:schemeClr val="dk1"/>
                </a:solidFill>
              </a:rPr>
              <a:t>O=Water</a:t>
            </a:r>
            <a:endParaRPr>
              <a:solidFill>
                <a:schemeClr val="dk1"/>
              </a:solidFill>
            </a:endParaRPr>
          </a:p>
          <a:p>
            <a:pPr indent="0" lvl="0" marL="0" rtl="0" algn="l">
              <a:spcBef>
                <a:spcPts val="0"/>
              </a:spcBef>
              <a:spcAft>
                <a:spcPts val="0"/>
              </a:spcAft>
              <a:buNone/>
            </a:pPr>
            <a:r>
              <a:t/>
            </a:r>
            <a:endParaRPr sz="1400">
              <a:solidFill>
                <a:schemeClr val="dk1"/>
              </a:solidFill>
              <a:latin typeface="Lato"/>
              <a:ea typeface="Lato"/>
              <a:cs typeface="Lato"/>
              <a:sym typeface="Lato"/>
            </a:endParaRPr>
          </a:p>
          <a:p>
            <a:pPr indent="0" lvl="0" marL="0" rtl="0" algn="l">
              <a:spcBef>
                <a:spcPts val="0"/>
              </a:spcBef>
              <a:spcAft>
                <a:spcPts val="0"/>
              </a:spcAft>
              <a:buNone/>
            </a:pPr>
            <a:r>
              <a:t/>
            </a:r>
            <a:endParaRPr sz="1400">
              <a:solidFill>
                <a:schemeClr val="dk1"/>
              </a:solidFill>
              <a:latin typeface="Lato"/>
              <a:ea typeface="Lato"/>
              <a:cs typeface="Lato"/>
              <a:sym typeface="Lato"/>
            </a:endParaRPr>
          </a:p>
          <a:p>
            <a:pPr indent="0" lvl="0" marL="0" rtl="0" algn="l">
              <a:spcBef>
                <a:spcPts val="0"/>
              </a:spcBef>
              <a:spcAft>
                <a:spcPts val="0"/>
              </a:spcAft>
              <a:buNone/>
            </a:pPr>
            <a:r>
              <a:t/>
            </a:r>
            <a:endParaRPr sz="1400">
              <a:solidFill>
                <a:schemeClr val="dk1"/>
              </a:solidFill>
              <a:latin typeface="Lato"/>
              <a:ea typeface="Lato"/>
              <a:cs typeface="Lato"/>
              <a:sym typeface="La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5be6f6d05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5be6f6d05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2" name="Google Shape;252;gc5be6f6d05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841256298_0_41: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841256298_0_41: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59" name="Google Shape;259;g1841256298_0_41: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9: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75" name="Google Shape;275;p19: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7: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86" name="Google Shape;286;p17: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307bc1268_0_76: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307bc1268_0_76: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94" name="Google Shape;294;g8307bc1268_0_76: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303bda7b5_1_7: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303bda7b5_1_7: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9" name="Google Shape;149;g7303bda7b5_1_7: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1: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00" name="Google Shape;300;p21: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307bc1268_0_81: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307bc1268_0_81: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07" name="Google Shape;307;g8307bc1268_0_81: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5: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4" name="Google Shape;314;p25: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3: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3: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0" name="Google Shape;330;p23: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307bc1268_0_7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307bc1268_0_7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37" name="Google Shape;337;g8307bc1268_0_7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3: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3: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43" name="Google Shape;343;p13: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5: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55" name="Google Shape;355;p15: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65082d792e_23_6: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5082d792e_23_6: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68" name="Google Shape;368;g65082d792e_23_6: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307bc1268_0_16: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307bc1268_0_16: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75" name="Google Shape;375;g8307bc1268_0_16: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307bc1268_0_5: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307bc1268_0_5: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81" name="Google Shape;381;g8307bc1268_0_5: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3ed6fba2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83ed6fba2_0_0:notes"/>
          <p:cNvSpPr txBox="1"/>
          <p:nvPr>
            <p:ph idx="1" type="body"/>
          </p:nvPr>
        </p:nvSpPr>
        <p:spPr>
          <a:xfrm>
            <a:off x="686098" y="4424394"/>
            <a:ext cx="5485800" cy="4190400"/>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6" name="Google Shape;156;g183ed6fba2_0_0:notes"/>
          <p:cNvSpPr txBox="1"/>
          <p:nvPr>
            <p:ph idx="12" type="sldNum"/>
          </p:nvPr>
        </p:nvSpPr>
        <p:spPr>
          <a:xfrm>
            <a:off x="3884414" y="8847247"/>
            <a:ext cx="2972100" cy="465000"/>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lang="en-US"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307bc1268_0_55: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307bc1268_0_55: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89" name="Google Shape;389;g8307bc1268_0_55: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5082d792e_23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5082d792e_23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2" name="Google Shape;162;g65082d792e_23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418d9c4e9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418d9c4e9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9" name="Google Shape;169;gc418d9c4e9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6" name="Google Shape;176;p9: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41256298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41256298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4" name="Google Shape;184;g1841256298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841256298_0_9: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841256298_0_9: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1" name="Google Shape;191;g1841256298_0_9: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418d9c4e9_0_6: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418d9c4e9_0_6: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8" name="Google Shape;198;gc418d9c4e9_0_6: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463550"/>
            <a:ext cx="7767638" cy="1430338"/>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17" name="Google Shape;17;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8" name="Google Shape;18;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9" name="Google Shape;1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72" name="Google Shape;72;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1400"/>
              <a:buFont typeface="Times New Roman"/>
              <a:buNone/>
              <a:defRPr b="0" i="0" sz="3200" u="none" cap="none" strike="noStrike">
                <a:solidFill>
                  <a:schemeClr val="lt1"/>
                </a:solidFill>
                <a:latin typeface="Times New Roman"/>
                <a:ea typeface="Times New Roman"/>
                <a:cs typeface="Times New Roman"/>
                <a:sym typeface="Times New Roman"/>
              </a:defRPr>
            </a:lvl1pPr>
            <a:lvl2pPr indent="0" lvl="1" marL="457200" marR="0" rtl="0" algn="l">
              <a:spcBef>
                <a:spcPts val="560"/>
              </a:spcBef>
              <a:spcAft>
                <a:spcPts val="0"/>
              </a:spcAft>
              <a:buClr>
                <a:schemeClr val="lt1"/>
              </a:buClr>
              <a:buSzPts val="1400"/>
              <a:buFont typeface="Times New Roman"/>
              <a:buNone/>
              <a:defRPr b="0" i="0" sz="2800" u="none" cap="none" strike="noStrike">
                <a:solidFill>
                  <a:schemeClr val="lt1"/>
                </a:solidFill>
                <a:latin typeface="Times New Roman"/>
                <a:ea typeface="Times New Roman"/>
                <a:cs typeface="Times New Roman"/>
                <a:sym typeface="Times New Roman"/>
              </a:defRPr>
            </a:lvl2pPr>
            <a:lvl3pPr indent="0" lvl="2" marL="914400" marR="0" rtl="0" algn="l">
              <a:spcBef>
                <a:spcPts val="48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3pPr>
            <a:lvl4pPr indent="0" lvl="3" marL="13716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4pPr>
            <a:lvl5pPr indent="0" lvl="4" marL="18288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5pPr>
            <a:lvl6pPr indent="0" lvl="5" marL="22860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6pPr>
            <a:lvl7pPr indent="0" lvl="6" marL="27432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7pPr>
            <a:lvl8pPr indent="0" lvl="7" marL="32004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8pPr>
            <a:lvl9pPr indent="0" lvl="8" marL="36576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73" name="Google Shape;73;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28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24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74" name="Google Shape;74;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79" name="Google Shape;79;p12"/>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80" name="Google Shape;80;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1" name="Google Shape;81;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2" name="Google Shape;8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85" name="Google Shape;85;p13"/>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86" name="Google Shape;86;p1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7" name="Google Shape;87;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8" name="Google Shape;8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89" name="Shape 89"/>
        <p:cNvGrpSpPr/>
        <p:nvPr/>
      </p:nvGrpSpPr>
      <p:grpSpPr>
        <a:xfrm>
          <a:off x="0" y="0"/>
          <a:ext cx="0" cy="0"/>
          <a:chOff x="0" y="0"/>
          <a:chExt cx="0" cy="0"/>
        </a:xfrm>
      </p:grpSpPr>
      <p:sp>
        <p:nvSpPr>
          <p:cNvPr id="90" name="Google Shape;90;p1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91" name="Google Shape;91;p1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92" name="Google Shape;92;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93" name="Google Shape;93;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16"/>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0" name="Google Shape;100;p16"/>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1" name="Google Shape;101;p1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4" name="Google Shape;104;p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8" name="Google Shape;108;p1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1" name="Google Shape;111;p19"/>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2" name="Google Shape;112;p1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13" name="Google Shape;113;p1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21"/>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0" name="Google Shape;120;p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2" name="Google Shape;22;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3" name="Google Shape;23;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1" name="Shape 121"/>
        <p:cNvGrpSpPr/>
        <p:nvPr/>
      </p:nvGrpSpPr>
      <p:grpSpPr>
        <a:xfrm>
          <a:off x="0" y="0"/>
          <a:ext cx="0" cy="0"/>
          <a:chOff x="0" y="0"/>
          <a:chExt cx="0" cy="0"/>
        </a:xfrm>
      </p:grpSpPr>
      <p:sp>
        <p:nvSpPr>
          <p:cNvPr id="122" name="Google Shape;122;p2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23" name="Google Shape;123;p2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23"/>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7" name="Google Shape;127;p23"/>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8" name="Google Shape;128;p23"/>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9" name="Google Shape;129;p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 name="Shape 130"/>
        <p:cNvGrpSpPr/>
        <p:nvPr/>
      </p:nvGrpSpPr>
      <p:grpSpPr>
        <a:xfrm>
          <a:off x="0" y="0"/>
          <a:ext cx="0" cy="0"/>
          <a:chOff x="0" y="0"/>
          <a:chExt cx="0" cy="0"/>
        </a:xfrm>
      </p:grpSpPr>
      <p:sp>
        <p:nvSpPr>
          <p:cNvPr id="131" name="Google Shape;131;p24"/>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32" name="Google Shape;132;p2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3" name="Shape 133"/>
        <p:cNvGrpSpPr/>
        <p:nvPr/>
      </p:nvGrpSpPr>
      <p:grpSpPr>
        <a:xfrm>
          <a:off x="0" y="0"/>
          <a:ext cx="0" cy="0"/>
          <a:chOff x="0" y="0"/>
          <a:chExt cx="0" cy="0"/>
        </a:xfrm>
      </p:grpSpPr>
      <p:sp>
        <p:nvSpPr>
          <p:cNvPr id="134" name="Google Shape;134;p2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25"/>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36" name="Google Shape;136;p2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26" name="Google Shape;26;p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indent="0" lvl="1" marL="457200" marR="0" rtl="0" algn="ctr">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indent="0" lvl="2" marL="914400" marR="0" rtl="0" algn="ctr">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27" name="Google Shape;27;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8" name="Google Shape;28;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9" name="Google Shape;29;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5"/>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2" name="Google Shape;32;p5"/>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3" name="Google Shape;33;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4" name="Google Shape;34;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5" name="Google Shape;35;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lt1"/>
              </a:buClr>
              <a:buSzPts val="3200"/>
              <a:buFont typeface="Times New Roman"/>
              <a:buNone/>
              <a:defRPr b="0" i="0" sz="2000" u="none" cap="none" strike="noStrike">
                <a:solidFill>
                  <a:schemeClr val="lt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lt1"/>
              </a:buClr>
              <a:buSzPts val="2800"/>
              <a:buFont typeface="Times New Roman"/>
              <a:buNone/>
              <a:defRPr b="0" i="0" sz="18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lt1"/>
              </a:buClr>
              <a:buSzPts val="2400"/>
              <a:buFont typeface="Times New Roman"/>
              <a:buNone/>
              <a:defRPr b="0" i="0" sz="16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9pPr>
          </a:lstStyle>
          <a:p/>
        </p:txBody>
      </p:sp>
      <p:sp>
        <p:nvSpPr>
          <p:cNvPr id="39" name="Google Shape;39;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0" name="Google Shape;40;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1" name="Google Shape;41;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44" name="Google Shape;44;p7"/>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5" name="Google Shape;45;p7"/>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6" name="Google Shape;46;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8" name="Google Shape;48;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8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24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8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24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55" name="Google Shape;55;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6" name="Google Shape;56;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7" name="Google Shape;57;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9"/>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60" name="Google Shape;60;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1" name="Google Shape;61;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2" name="Google Shape;62;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28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24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8" name="Google Shape;68;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6" name="Google Shape;96;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97" name="Google Shape;97;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edpuzzle.com/media/5e8dc59db2d0183ef896b471" TargetMode="External"/><Relationship Id="rId4" Type="http://schemas.openxmlformats.org/officeDocument/2006/relationships/hyperlink" Target="https://www.youtube.com/watch?v=VhgpkmAaiAk&amp;feature=emb_log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edpuzzle.com/media/5e8dd4b61b54b73f4a3079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www.youtube.com/watch?v=u8-J6Or-O3U" TargetMode="Externa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www.youtube.com/watch?v=VyjnMk-Ta10" TargetMode="Externa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youtube.com/watch?v=5Jb2u9ihfm4" TargetMode="External"/><Relationship Id="rId4" Type="http://schemas.openxmlformats.org/officeDocument/2006/relationships/image" Target="../media/image1.jpg"/><Relationship Id="rId5" Type="http://schemas.openxmlformats.org/officeDocument/2006/relationships/slide" Target="/ppt/slides/slide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304800" y="1577949"/>
            <a:ext cx="8458200" cy="4675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The names of molecular compounds containing hydrogen do not usually conform to the systematic nomenclature guidelines.</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Many are called by the common, nonsystematic names or by names that do not indicate explicitly the number of H atoms present.</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Examples (</a:t>
            </a:r>
            <a:r>
              <a:rPr lang="en-US" sz="2400">
                <a:solidFill>
                  <a:schemeClr val="lt1"/>
                </a:solidFill>
                <a:latin typeface="Times New Roman"/>
                <a:ea typeface="Times New Roman"/>
                <a:cs typeface="Times New Roman"/>
                <a:sym typeface="Times New Roman"/>
              </a:rPr>
              <a:t>do not need to memorize all these, should know familiar ones like ammonia, water)</a:t>
            </a:r>
            <a:r>
              <a:rPr b="0" i="0" lang="en-US" sz="2400" u="none" cap="none" strike="noStrike">
                <a:solidFill>
                  <a:schemeClr val="lt1"/>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B</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H</a:t>
            </a:r>
            <a:r>
              <a:rPr b="0" baseline="-25000" i="0" lang="en-US" sz="2400" u="none" cap="none" strike="noStrike">
                <a:solidFill>
                  <a:schemeClr val="lt1"/>
                </a:solidFill>
                <a:latin typeface="Times New Roman"/>
                <a:ea typeface="Times New Roman"/>
                <a:cs typeface="Times New Roman"/>
                <a:sym typeface="Times New Roman"/>
              </a:rPr>
              <a:t>6</a:t>
            </a:r>
            <a:r>
              <a:rPr b="0" i="0" lang="en-US" sz="2400" u="none" cap="none" strike="noStrike">
                <a:solidFill>
                  <a:schemeClr val="lt1"/>
                </a:solidFill>
                <a:latin typeface="Times New Roman"/>
                <a:ea typeface="Times New Roman"/>
                <a:cs typeface="Times New Roman"/>
                <a:sym typeface="Times New Roman"/>
              </a:rPr>
              <a:t>		Diborane</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SiH</a:t>
            </a:r>
            <a:r>
              <a:rPr b="0" baseline="-25000" i="0" lang="en-US" sz="2400" u="none" cap="none" strike="noStrike">
                <a:solidFill>
                  <a:schemeClr val="lt1"/>
                </a:solidFill>
                <a:latin typeface="Times New Roman"/>
                <a:ea typeface="Times New Roman"/>
                <a:cs typeface="Times New Roman"/>
                <a:sym typeface="Times New Roman"/>
              </a:rPr>
              <a:t>4</a:t>
            </a:r>
            <a:r>
              <a:rPr b="0" i="0" lang="en-US" sz="2400" u="none" cap="none" strike="noStrike">
                <a:solidFill>
                  <a:schemeClr val="lt1"/>
                </a:solidFill>
                <a:latin typeface="Times New Roman"/>
                <a:ea typeface="Times New Roman"/>
                <a:cs typeface="Times New Roman"/>
                <a:sym typeface="Times New Roman"/>
              </a:rPr>
              <a:t>		Silane</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NH</a:t>
            </a:r>
            <a:r>
              <a:rPr b="0" baseline="-25000" i="0" lang="en-US" sz="2400" u="none" cap="none" strike="noStrike">
                <a:solidFill>
                  <a:schemeClr val="lt1"/>
                </a:solidFill>
                <a:latin typeface="Times New Roman"/>
                <a:ea typeface="Times New Roman"/>
                <a:cs typeface="Times New Roman"/>
                <a:sym typeface="Times New Roman"/>
              </a:rPr>
              <a:t>3</a:t>
            </a:r>
            <a:r>
              <a:rPr b="0" i="0" lang="en-US" sz="2400" u="none" cap="none" strike="noStrike">
                <a:solidFill>
                  <a:schemeClr val="lt1"/>
                </a:solidFill>
                <a:latin typeface="Times New Roman"/>
                <a:ea typeface="Times New Roman"/>
                <a:cs typeface="Times New Roman"/>
                <a:sym typeface="Times New Roman"/>
              </a:rPr>
              <a:t>		Ammonia</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PH</a:t>
            </a:r>
            <a:r>
              <a:rPr b="0" baseline="-25000" i="0" lang="en-US" sz="2400" u="none" cap="none" strike="noStrike">
                <a:solidFill>
                  <a:schemeClr val="lt1"/>
                </a:solidFill>
                <a:latin typeface="Times New Roman"/>
                <a:ea typeface="Times New Roman"/>
                <a:cs typeface="Times New Roman"/>
                <a:sym typeface="Times New Roman"/>
              </a:rPr>
              <a:t>3</a:t>
            </a:r>
            <a:r>
              <a:rPr b="0" i="0" lang="en-US" sz="2400" u="none" cap="none" strike="noStrike">
                <a:solidFill>
                  <a:schemeClr val="lt1"/>
                </a:solidFill>
                <a:latin typeface="Times New Roman"/>
                <a:ea typeface="Times New Roman"/>
                <a:cs typeface="Times New Roman"/>
                <a:sym typeface="Times New Roman"/>
              </a:rPr>
              <a:t>		Phosphine</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O		Water</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S		Hydrogen sulfide</a:t>
            </a:r>
            <a:endParaRPr/>
          </a:p>
        </p:txBody>
      </p:sp>
      <p:sp>
        <p:nvSpPr>
          <p:cNvPr id="145" name="Google Shape;145;p27"/>
          <p:cNvSpPr txBox="1"/>
          <p:nvPr/>
        </p:nvSpPr>
        <p:spPr>
          <a:xfrm>
            <a:off x="317500" y="0"/>
            <a:ext cx="7767638" cy="1430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70C0"/>
              </a:buClr>
              <a:buFont typeface="Arial"/>
              <a:buNone/>
            </a:pPr>
            <a:r>
              <a:rPr b="1" i="1" lang="en-US" sz="2400" u="none" cap="none" strike="noStrike">
                <a:solidFill>
                  <a:srgbClr val="FFFFFF"/>
                </a:solidFill>
                <a:latin typeface="Arial"/>
                <a:ea typeface="Arial"/>
                <a:cs typeface="Arial"/>
                <a:sym typeface="Arial"/>
              </a:rPr>
              <a:t>Compounds Containing Hydrogen (Acids and others)</a:t>
            </a:r>
            <a:endParaRPr b="1" i="1" sz="2400" u="none" cap="none" strike="noStrike">
              <a:solidFill>
                <a:srgbClr val="FFFFFF"/>
              </a:solidFill>
              <a:latin typeface="Arial"/>
              <a:ea typeface="Arial"/>
              <a:cs typeface="Arial"/>
              <a:sym typeface="Arial"/>
            </a:endParaRPr>
          </a:p>
          <a:p>
            <a:pPr indent="0" lvl="0" marL="0" marR="0" rtl="0" algn="l">
              <a:spcBef>
                <a:spcPts val="0"/>
              </a:spcBef>
              <a:spcAft>
                <a:spcPts val="0"/>
              </a:spcAft>
              <a:buClr>
                <a:srgbClr val="0070C0"/>
              </a:buClr>
              <a:buFont typeface="Arial"/>
              <a:buNone/>
            </a:pPr>
            <a:r>
              <a:t/>
            </a:r>
            <a:endParaRPr b="1" i="1" sz="240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161100" y="172050"/>
            <a:ext cx="88218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t>Practice (Present mode!- </a:t>
            </a:r>
            <a:r>
              <a:rPr lang="en-US" sz="3600"/>
              <a:t>pay attention to state</a:t>
            </a:r>
            <a:endParaRPr sz="3600"/>
          </a:p>
        </p:txBody>
      </p:sp>
      <p:sp>
        <p:nvSpPr>
          <p:cNvPr id="208" name="Google Shape;208;p36"/>
          <p:cNvSpPr txBox="1"/>
          <p:nvPr/>
        </p:nvSpPr>
        <p:spPr>
          <a:xfrm>
            <a:off x="685800" y="1893950"/>
            <a:ext cx="8168700" cy="410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3000">
                <a:solidFill>
                  <a:srgbClr val="FFFFFF"/>
                </a:solidFill>
              </a:rPr>
              <a:t>HBr</a:t>
            </a:r>
            <a:r>
              <a:rPr baseline="-25000" lang="en-US" sz="3000">
                <a:solidFill>
                  <a:srgbClr val="FFFFFF"/>
                </a:solidFill>
              </a:rPr>
              <a:t>(s)</a:t>
            </a:r>
            <a:r>
              <a:rPr lang="en-US" sz="3000">
                <a:solidFill>
                  <a:srgbClr val="FFFFFF"/>
                </a:solidFill>
              </a:rPr>
              <a:t>      		</a:t>
            </a:r>
            <a:r>
              <a:rPr b="1" lang="en-US" sz="3000">
                <a:solidFill>
                  <a:srgbClr val="FFFFFF"/>
                </a:solidFill>
              </a:rPr>
              <a:t>hydrogen bromide</a:t>
            </a:r>
            <a:endParaRPr b="1" sz="3000">
              <a:solidFill>
                <a:srgbClr val="FFFFFF"/>
              </a:solidFill>
            </a:endParaRPr>
          </a:p>
          <a:p>
            <a:pPr indent="0" lvl="0" marL="0" rtl="0" algn="l">
              <a:lnSpc>
                <a:spcPct val="115000"/>
              </a:lnSpc>
              <a:spcBef>
                <a:spcPts val="0"/>
              </a:spcBef>
              <a:spcAft>
                <a:spcPts val="0"/>
              </a:spcAft>
              <a:buNone/>
            </a:pPr>
            <a:r>
              <a:t/>
            </a:r>
            <a:endParaRPr b="1" sz="3000">
              <a:solidFill>
                <a:srgbClr val="FFFFFF"/>
              </a:solidFill>
            </a:endParaRPr>
          </a:p>
          <a:p>
            <a:pPr indent="0" lvl="0" marL="0" rtl="0" algn="l">
              <a:lnSpc>
                <a:spcPct val="115000"/>
              </a:lnSpc>
              <a:spcBef>
                <a:spcPts val="0"/>
              </a:spcBef>
              <a:spcAft>
                <a:spcPts val="0"/>
              </a:spcAft>
              <a:buNone/>
            </a:pPr>
            <a:r>
              <a:rPr lang="en-US" sz="3000">
                <a:solidFill>
                  <a:srgbClr val="FFFFFF"/>
                </a:solidFill>
              </a:rPr>
              <a:t>HI</a:t>
            </a:r>
            <a:r>
              <a:rPr baseline="-25000" lang="en-US" sz="3000">
                <a:solidFill>
                  <a:srgbClr val="FFFFFF"/>
                </a:solidFill>
              </a:rPr>
              <a:t>(aq)</a:t>
            </a:r>
            <a:r>
              <a:rPr lang="en-US" sz="3000">
                <a:solidFill>
                  <a:srgbClr val="FFFFFF"/>
                </a:solidFill>
              </a:rPr>
              <a:t> 	      		</a:t>
            </a:r>
            <a:r>
              <a:rPr b="1" lang="en-US" sz="3000">
                <a:solidFill>
                  <a:srgbClr val="FFFFFF"/>
                </a:solidFill>
              </a:rPr>
              <a:t>hydroiodic acid</a:t>
            </a:r>
            <a:endParaRPr b="1" sz="3000">
              <a:solidFill>
                <a:srgbClr val="FFFFFF"/>
              </a:solidFill>
            </a:endParaRPr>
          </a:p>
          <a:p>
            <a:pPr indent="0" lvl="0" marL="0" rtl="0" algn="l">
              <a:lnSpc>
                <a:spcPct val="115000"/>
              </a:lnSpc>
              <a:spcBef>
                <a:spcPts val="0"/>
              </a:spcBef>
              <a:spcAft>
                <a:spcPts val="0"/>
              </a:spcAft>
              <a:buNone/>
            </a:pPr>
            <a:r>
              <a:t/>
            </a:r>
            <a:endParaRPr sz="3000">
              <a:solidFill>
                <a:srgbClr val="FFFFFF"/>
              </a:solidFill>
            </a:endParaRPr>
          </a:p>
          <a:p>
            <a:pPr indent="0" lvl="0" marL="0" rtl="0" algn="l">
              <a:lnSpc>
                <a:spcPct val="115000"/>
              </a:lnSpc>
              <a:spcBef>
                <a:spcPts val="0"/>
              </a:spcBef>
              <a:spcAft>
                <a:spcPts val="0"/>
              </a:spcAft>
              <a:buNone/>
            </a:pPr>
            <a:r>
              <a:rPr lang="en-US" sz="3000">
                <a:solidFill>
                  <a:srgbClr val="FFFFFF"/>
                </a:solidFill>
              </a:rPr>
              <a:t>H</a:t>
            </a:r>
            <a:r>
              <a:rPr b="1" baseline="-25000" lang="en-US" sz="3000">
                <a:solidFill>
                  <a:srgbClr val="FFFFFF"/>
                </a:solidFill>
              </a:rPr>
              <a:t>2</a:t>
            </a:r>
            <a:r>
              <a:rPr lang="en-US" sz="3000">
                <a:solidFill>
                  <a:srgbClr val="FFFFFF"/>
                </a:solidFill>
              </a:rPr>
              <a:t>S</a:t>
            </a:r>
            <a:r>
              <a:rPr baseline="-25000" lang="en-US" sz="3000">
                <a:solidFill>
                  <a:srgbClr val="FFFFFF"/>
                </a:solidFill>
              </a:rPr>
              <a:t>(aq)</a:t>
            </a:r>
            <a:r>
              <a:rPr lang="en-US" sz="3000">
                <a:solidFill>
                  <a:srgbClr val="FFFFFF"/>
                </a:solidFill>
              </a:rPr>
              <a:t> </a:t>
            </a:r>
            <a:r>
              <a:rPr lang="en-US" sz="3000">
                <a:solidFill>
                  <a:srgbClr val="FFFFFF"/>
                </a:solidFill>
              </a:rPr>
              <a:t>        	hydrosulfuric acid</a:t>
            </a:r>
            <a:r>
              <a:rPr lang="en-US" sz="3000">
                <a:solidFill>
                  <a:srgbClr val="FFFFFF"/>
                </a:solidFill>
              </a:rPr>
              <a:t> </a:t>
            </a:r>
            <a:endParaRPr sz="3000">
              <a:solidFill>
                <a:srgbClr val="FFFFFF"/>
              </a:solidFill>
            </a:endParaRPr>
          </a:p>
          <a:p>
            <a:pPr indent="0" lvl="0" marL="0" rtl="0" algn="l">
              <a:lnSpc>
                <a:spcPct val="115000"/>
              </a:lnSpc>
              <a:spcBef>
                <a:spcPts val="0"/>
              </a:spcBef>
              <a:spcAft>
                <a:spcPts val="0"/>
              </a:spcAft>
              <a:buNone/>
            </a:pPr>
            <a:r>
              <a:t/>
            </a:r>
            <a:endParaRPr sz="3000">
              <a:solidFill>
                <a:srgbClr val="FFFFFF"/>
              </a:solidFill>
            </a:endParaRPr>
          </a:p>
          <a:p>
            <a:pPr indent="0" lvl="0" marL="0" rtl="0" algn="l">
              <a:lnSpc>
                <a:spcPct val="115000"/>
              </a:lnSpc>
              <a:spcBef>
                <a:spcPts val="0"/>
              </a:spcBef>
              <a:spcAft>
                <a:spcPts val="0"/>
              </a:spcAft>
              <a:buNone/>
            </a:pPr>
            <a:r>
              <a:rPr lang="en-US" sz="3000">
                <a:solidFill>
                  <a:srgbClr val="FFFFFF"/>
                </a:solidFill>
              </a:rPr>
              <a:t>H</a:t>
            </a:r>
            <a:r>
              <a:rPr b="1" baseline="-25000" lang="en-US" sz="3000">
                <a:solidFill>
                  <a:srgbClr val="FFFFFF"/>
                </a:solidFill>
              </a:rPr>
              <a:t>2</a:t>
            </a:r>
            <a:r>
              <a:rPr lang="en-US" sz="3000">
                <a:solidFill>
                  <a:srgbClr val="FFFFFF"/>
                </a:solidFill>
              </a:rPr>
              <a:t>S</a:t>
            </a:r>
            <a:r>
              <a:rPr baseline="-25000" lang="en-US" sz="3000">
                <a:solidFill>
                  <a:srgbClr val="FFFFFF"/>
                </a:solidFill>
              </a:rPr>
              <a:t>(g)</a:t>
            </a:r>
            <a:r>
              <a:rPr lang="en-US" sz="3000">
                <a:solidFill>
                  <a:srgbClr val="FFFFFF"/>
                </a:solidFill>
              </a:rPr>
              <a:t>      		</a:t>
            </a:r>
            <a:r>
              <a:rPr b="1" lang="en-US" sz="3000">
                <a:solidFill>
                  <a:srgbClr val="FFFFFF"/>
                </a:solidFill>
              </a:rPr>
              <a:t>hydrogen sulfide</a:t>
            </a:r>
            <a:endParaRPr b="1" sz="3000">
              <a:solidFill>
                <a:srgbClr val="FFFFFF"/>
              </a:solidFill>
            </a:endParaRPr>
          </a:p>
          <a:p>
            <a:pPr indent="0" lvl="0" marL="0" rtl="0" algn="l">
              <a:lnSpc>
                <a:spcPct val="115000"/>
              </a:lnSpc>
              <a:spcBef>
                <a:spcPts val="0"/>
              </a:spcBef>
              <a:spcAft>
                <a:spcPts val="0"/>
              </a:spcAft>
              <a:buNone/>
            </a:pPr>
            <a:r>
              <a:t/>
            </a:r>
            <a:endParaRPr sz="2400">
              <a:solidFill>
                <a:srgbClr val="000066"/>
              </a:solidFill>
            </a:endParaRPr>
          </a:p>
        </p:txBody>
      </p:sp>
      <p:sp>
        <p:nvSpPr>
          <p:cNvPr id="209" name="Google Shape;209;p36"/>
          <p:cNvSpPr/>
          <p:nvPr/>
        </p:nvSpPr>
        <p:spPr>
          <a:xfrm>
            <a:off x="2852450" y="1684150"/>
            <a:ext cx="3702000" cy="8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6"/>
          <p:cNvSpPr/>
          <p:nvPr/>
        </p:nvSpPr>
        <p:spPr>
          <a:xfrm>
            <a:off x="2919150" y="2784838"/>
            <a:ext cx="3702000" cy="8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6"/>
          <p:cNvSpPr/>
          <p:nvPr/>
        </p:nvSpPr>
        <p:spPr>
          <a:xfrm>
            <a:off x="2852450" y="3885525"/>
            <a:ext cx="3702000" cy="8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6"/>
          <p:cNvSpPr/>
          <p:nvPr/>
        </p:nvSpPr>
        <p:spPr>
          <a:xfrm>
            <a:off x="2919150" y="4862450"/>
            <a:ext cx="3702000" cy="89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6"/>
          <p:cNvSpPr txBox="1"/>
          <p:nvPr/>
        </p:nvSpPr>
        <p:spPr>
          <a:xfrm>
            <a:off x="314700" y="5839375"/>
            <a:ext cx="8514600" cy="10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TECH SOLUTIONS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See slides at the end without the boxes. If printed off or working in offline mode, cover the answers and attempt to name. </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9"/>
                                        </p:tgtEl>
                                      </p:cBhvr>
                                    </p:animEffect>
                                    <p:set>
                                      <p:cBhvr>
                                        <p:cTn dur="1" fill="hold">
                                          <p:stCondLst>
                                            <p:cond delay="1000"/>
                                          </p:stCondLst>
                                        </p:cTn>
                                        <p:tgtEl>
                                          <p:spTgt spid="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0"/>
                                        </p:tgtEl>
                                      </p:cBhvr>
                                    </p:animEffect>
                                    <p:set>
                                      <p:cBhvr>
                                        <p:cTn dur="1" fill="hold">
                                          <p:stCondLst>
                                            <p:cond delay="1000"/>
                                          </p:stCondLst>
                                        </p:cTn>
                                        <p:tgtEl>
                                          <p:spTgt spid="2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1"/>
                                        </p:tgtEl>
                                      </p:cBhvr>
                                    </p:animEffect>
                                    <p:set>
                                      <p:cBhvr>
                                        <p:cTn dur="1" fill="hold">
                                          <p:stCondLst>
                                            <p:cond delay="1000"/>
                                          </p:stCondLst>
                                        </p:cTn>
                                        <p:tgtEl>
                                          <p:spTgt spid="2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2"/>
                                        </p:tgtEl>
                                      </p:cBhvr>
                                    </p:animEffect>
                                    <p:set>
                                      <p:cBhvr>
                                        <p:cTn dur="1" fill="hold">
                                          <p:stCondLst>
                                            <p:cond delay="1000"/>
                                          </p:stCondLst>
                                        </p:cTn>
                                        <p:tgtEl>
                                          <p:spTgt spid="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688200" y="216050"/>
            <a:ext cx="7767600" cy="11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00"/>
                </a:solidFill>
                <a:latin typeface="Arial"/>
                <a:ea typeface="Arial"/>
                <a:cs typeface="Arial"/>
                <a:sym typeface="Arial"/>
              </a:rPr>
              <a:t>Naming Acids: Oxyacids</a:t>
            </a:r>
            <a:endParaRPr sz="4000">
              <a:solidFill>
                <a:srgbClr val="FFFF00"/>
              </a:solidFill>
              <a:latin typeface="Arial"/>
              <a:ea typeface="Arial"/>
              <a:cs typeface="Arial"/>
              <a:sym typeface="Arial"/>
            </a:endParaRPr>
          </a:p>
          <a:p>
            <a:pPr indent="0" lvl="0" marL="0" rtl="0" algn="ctr">
              <a:spcBef>
                <a:spcPts val="0"/>
              </a:spcBef>
              <a:spcAft>
                <a:spcPts val="0"/>
              </a:spcAft>
              <a:buNone/>
            </a:pPr>
            <a:r>
              <a:t/>
            </a:r>
            <a:endParaRPr sz="2400">
              <a:solidFill>
                <a:srgbClr val="FFFF00"/>
              </a:solidFill>
              <a:latin typeface="Arial"/>
              <a:ea typeface="Arial"/>
              <a:cs typeface="Arial"/>
              <a:sym typeface="Arial"/>
            </a:endParaRPr>
          </a:p>
        </p:txBody>
      </p:sp>
      <p:sp>
        <p:nvSpPr>
          <p:cNvPr id="220" name="Google Shape;220;p37"/>
          <p:cNvSpPr txBox="1"/>
          <p:nvPr/>
        </p:nvSpPr>
        <p:spPr>
          <a:xfrm>
            <a:off x="1166000" y="1358750"/>
            <a:ext cx="6627900" cy="30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u="sng">
                <a:solidFill>
                  <a:srgbClr val="0000FF"/>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Click to watch a video</a:t>
            </a:r>
            <a:r>
              <a:rPr lang="en-US" sz="3000">
                <a:solidFill>
                  <a:srgbClr val="B4A7D6"/>
                </a:solidFill>
                <a:highlight>
                  <a:srgbClr val="FFFFFF"/>
                </a:highlight>
                <a:latin typeface="Times New Roman"/>
                <a:ea typeface="Times New Roman"/>
                <a:cs typeface="Times New Roman"/>
                <a:sym typeface="Times New Roman"/>
              </a:rPr>
              <a:t> </a:t>
            </a:r>
            <a:r>
              <a:rPr lang="en-US" sz="3000">
                <a:solidFill>
                  <a:srgbClr val="FFFF00"/>
                </a:solidFill>
                <a:latin typeface="Times New Roman"/>
                <a:ea typeface="Times New Roman"/>
                <a:cs typeface="Times New Roman"/>
                <a:sym typeface="Times New Roman"/>
              </a:rPr>
              <a:t>on naming oxyacids with practice for simple acids as well.</a:t>
            </a:r>
            <a:r>
              <a:rPr lang="en-US" sz="3000" u="sng">
                <a:solidFill>
                  <a:srgbClr val="FFFF00"/>
                </a:solidFill>
                <a:latin typeface="Times New Roman"/>
                <a:ea typeface="Times New Roman"/>
                <a:cs typeface="Times New Roman"/>
                <a:sym typeface="Times New Roman"/>
              </a:rPr>
              <a:t> </a:t>
            </a:r>
            <a:r>
              <a:rPr b="1" lang="en-US" sz="3000" u="sng">
                <a:solidFill>
                  <a:srgbClr val="FFFF00"/>
                </a:solidFill>
                <a:latin typeface="Times New Roman"/>
                <a:ea typeface="Times New Roman"/>
                <a:cs typeface="Times New Roman"/>
                <a:sym typeface="Times New Roman"/>
              </a:rPr>
              <a:t>The rules are written on the next slide for you. </a:t>
            </a:r>
            <a:endParaRPr b="1" sz="3000" u="sng">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rPr lang="en-US" sz="3000">
                <a:solidFill>
                  <a:srgbClr val="FFFF00"/>
                </a:solidFill>
                <a:latin typeface="Times New Roman"/>
                <a:ea typeface="Times New Roman"/>
                <a:cs typeface="Times New Roman"/>
                <a:sym typeface="Times New Roman"/>
              </a:rPr>
              <a:t>Practice questions are embedded. Please attempt them for your learning but they are NOT formally assessed. </a:t>
            </a:r>
            <a:endParaRPr sz="3000">
              <a:solidFill>
                <a:srgbClr val="FFFF00"/>
              </a:solidFill>
              <a:latin typeface="Times New Roman"/>
              <a:ea typeface="Times New Roman"/>
              <a:cs typeface="Times New Roman"/>
              <a:sym typeface="Times New Roman"/>
            </a:endParaRPr>
          </a:p>
        </p:txBody>
      </p:sp>
      <p:sp>
        <p:nvSpPr>
          <p:cNvPr id="221" name="Google Shape;221;p37"/>
          <p:cNvSpPr txBox="1"/>
          <p:nvPr/>
        </p:nvSpPr>
        <p:spPr>
          <a:xfrm>
            <a:off x="997250" y="5062950"/>
            <a:ext cx="7164900" cy="11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2" name="Google Shape;222;p37"/>
          <p:cNvSpPr txBox="1"/>
          <p:nvPr/>
        </p:nvSpPr>
        <p:spPr>
          <a:xfrm>
            <a:off x="398900" y="5258450"/>
            <a:ext cx="8514600" cy="1369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TECH SOLUTION</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Link to youtube video without embedded questions </a:t>
            </a:r>
            <a:r>
              <a:rPr lang="en-US" sz="2400">
                <a:latin typeface="Times New Roman"/>
                <a:ea typeface="Times New Roman"/>
                <a:cs typeface="Times New Roman"/>
                <a:sym typeface="Times New Roman"/>
              </a:rPr>
              <a:t>for those with limited internet access. Use printable resources to practice.</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688200" y="-167525"/>
            <a:ext cx="7767600" cy="114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00"/>
                </a:solidFill>
                <a:latin typeface="Arial"/>
                <a:ea typeface="Arial"/>
                <a:cs typeface="Arial"/>
                <a:sym typeface="Arial"/>
              </a:rPr>
              <a:t>Naming Acids: Oxyacids</a:t>
            </a:r>
            <a:endParaRPr>
              <a:solidFill>
                <a:srgbClr val="FFFF00"/>
              </a:solidFill>
            </a:endParaRPr>
          </a:p>
        </p:txBody>
      </p:sp>
      <p:sp>
        <p:nvSpPr>
          <p:cNvPr id="229" name="Google Shape;229;p38"/>
          <p:cNvSpPr txBox="1"/>
          <p:nvPr/>
        </p:nvSpPr>
        <p:spPr>
          <a:xfrm>
            <a:off x="503475" y="220075"/>
            <a:ext cx="8744400" cy="4811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3000">
                <a:solidFill>
                  <a:srgbClr val="F3F3F3"/>
                </a:solidFill>
              </a:rPr>
              <a:t>  </a:t>
            </a:r>
            <a:r>
              <a:rPr lang="en-US" sz="3000">
                <a:solidFill>
                  <a:srgbClr val="F3F3F3"/>
                </a:solidFill>
              </a:rPr>
              <a:t>1) name the polyatomic ion</a:t>
            </a:r>
            <a:endParaRPr sz="3000">
              <a:solidFill>
                <a:srgbClr val="F3F3F3"/>
              </a:solidFill>
            </a:endParaRPr>
          </a:p>
          <a:p>
            <a:pPr indent="0" lvl="0" marL="0" rtl="0" algn="l">
              <a:lnSpc>
                <a:spcPct val="115000"/>
              </a:lnSpc>
              <a:spcBef>
                <a:spcPts val="0"/>
              </a:spcBef>
              <a:spcAft>
                <a:spcPts val="0"/>
              </a:spcAft>
              <a:buNone/>
            </a:pPr>
            <a:r>
              <a:rPr lang="en-US" sz="3000">
                <a:solidFill>
                  <a:srgbClr val="F3F3F3"/>
                </a:solidFill>
              </a:rPr>
              <a:t>  2) replace </a:t>
            </a:r>
            <a:r>
              <a:rPr lang="en-US" sz="3000">
                <a:solidFill>
                  <a:schemeClr val="lt2"/>
                </a:solidFill>
              </a:rPr>
              <a:t>ate </a:t>
            </a:r>
            <a:r>
              <a:rPr lang="en-US" sz="3000">
                <a:solidFill>
                  <a:srgbClr val="F3F3F3"/>
                </a:solidFill>
              </a:rPr>
              <a:t>with </a:t>
            </a:r>
            <a:r>
              <a:rPr lang="en-US" sz="3000">
                <a:solidFill>
                  <a:srgbClr val="00FF00"/>
                </a:solidFill>
              </a:rPr>
              <a:t>ic</a:t>
            </a:r>
            <a:r>
              <a:rPr lang="en-US" sz="3000">
                <a:solidFill>
                  <a:srgbClr val="F3F3F3"/>
                </a:solidFill>
              </a:rPr>
              <a:t> OR</a:t>
            </a:r>
            <a:r>
              <a:rPr lang="en-US" sz="3000">
                <a:solidFill>
                  <a:srgbClr val="F3F3F3"/>
                </a:solidFill>
              </a:rPr>
              <a:t> </a:t>
            </a:r>
            <a:r>
              <a:rPr lang="en-US" sz="3000">
                <a:solidFill>
                  <a:srgbClr val="FFFF00"/>
                </a:solidFill>
              </a:rPr>
              <a:t>ite</a:t>
            </a:r>
            <a:r>
              <a:rPr lang="en-US" sz="3000">
                <a:solidFill>
                  <a:srgbClr val="F3F3F3"/>
                </a:solidFill>
              </a:rPr>
              <a:t> with </a:t>
            </a:r>
            <a:r>
              <a:rPr lang="en-US" sz="3000">
                <a:solidFill>
                  <a:srgbClr val="00FF00"/>
                </a:solidFill>
              </a:rPr>
              <a:t>ous</a:t>
            </a:r>
            <a:endParaRPr sz="3000">
              <a:solidFill>
                <a:srgbClr val="00FF00"/>
              </a:solidFill>
            </a:endParaRPr>
          </a:p>
          <a:p>
            <a:pPr indent="0" lvl="0" marL="0" rtl="0" algn="l">
              <a:lnSpc>
                <a:spcPct val="115000"/>
              </a:lnSpc>
              <a:spcBef>
                <a:spcPts val="0"/>
              </a:spcBef>
              <a:spcAft>
                <a:spcPts val="0"/>
              </a:spcAft>
              <a:buNone/>
            </a:pPr>
            <a:r>
              <a:rPr lang="en-US" sz="3000">
                <a:solidFill>
                  <a:srgbClr val="F3F3F3"/>
                </a:solidFill>
              </a:rPr>
              <a:t>  3) change non-metal root for pronunciation (eg sulphuric is nicer to say than sulphic)</a:t>
            </a:r>
            <a:endParaRPr sz="3000">
              <a:solidFill>
                <a:srgbClr val="F3F3F3"/>
              </a:solidFill>
            </a:endParaRPr>
          </a:p>
          <a:p>
            <a:pPr indent="0" lvl="0" marL="0" rtl="0" algn="l">
              <a:lnSpc>
                <a:spcPct val="115000"/>
              </a:lnSpc>
              <a:spcBef>
                <a:spcPts val="0"/>
              </a:spcBef>
              <a:spcAft>
                <a:spcPts val="0"/>
              </a:spcAft>
              <a:buNone/>
            </a:pPr>
            <a:r>
              <a:rPr lang="en-US" sz="3000">
                <a:solidFill>
                  <a:srgbClr val="F3F3F3"/>
                </a:solidFill>
              </a:rPr>
              <a:t>  4) add “acid” to the name</a:t>
            </a:r>
            <a:endParaRPr sz="3000">
              <a:solidFill>
                <a:srgbClr val="F3F3F3"/>
              </a:solidFill>
            </a:endParaRPr>
          </a:p>
          <a:p>
            <a:pPr indent="0" lvl="0" marL="0" rtl="0" algn="l">
              <a:lnSpc>
                <a:spcPct val="115000"/>
              </a:lnSpc>
              <a:spcBef>
                <a:spcPts val="400"/>
              </a:spcBef>
              <a:spcAft>
                <a:spcPts val="0"/>
              </a:spcAft>
              <a:buNone/>
            </a:pPr>
            <a:r>
              <a:rPr lang="en-US" sz="3000">
                <a:solidFill>
                  <a:srgbClr val="FFFFFF"/>
                </a:solidFill>
              </a:rPr>
              <a:t>E.g. H</a:t>
            </a:r>
            <a:r>
              <a:rPr baseline="-25000" lang="en-US" sz="3000">
                <a:solidFill>
                  <a:srgbClr val="FFFFFF"/>
                </a:solidFill>
              </a:rPr>
              <a:t>2</a:t>
            </a:r>
            <a:r>
              <a:rPr lang="en-US" sz="3000">
                <a:solidFill>
                  <a:srgbClr val="FFFFFF"/>
                </a:solidFill>
              </a:rPr>
              <a:t>SO</a:t>
            </a:r>
            <a:r>
              <a:rPr baseline="-25000" lang="en-US" sz="3000">
                <a:solidFill>
                  <a:srgbClr val="FFFFFF"/>
                </a:solidFill>
              </a:rPr>
              <a:t>3</a:t>
            </a:r>
            <a:r>
              <a:rPr b="1" lang="en-US" sz="3000">
                <a:solidFill>
                  <a:srgbClr val="FFFFFF"/>
                </a:solidFill>
              </a:rPr>
              <a:t>→ follow steps #1-4 above:</a:t>
            </a:r>
            <a:endParaRPr b="1" sz="3000">
              <a:solidFill>
                <a:srgbClr val="FFFFFF"/>
              </a:solidFill>
            </a:endParaRPr>
          </a:p>
        </p:txBody>
      </p:sp>
      <p:pic>
        <p:nvPicPr>
          <p:cNvPr id="230" name="Google Shape;230;p38"/>
          <p:cNvPicPr preferRelativeResize="0"/>
          <p:nvPr/>
        </p:nvPicPr>
        <p:blipFill>
          <a:blip r:embed="rId3">
            <a:alphaModFix/>
          </a:blip>
          <a:stretch>
            <a:fillRect/>
          </a:stretch>
        </p:blipFill>
        <p:spPr>
          <a:xfrm>
            <a:off x="1019050" y="4513463"/>
            <a:ext cx="6677025" cy="1457325"/>
          </a:xfrm>
          <a:prstGeom prst="rect">
            <a:avLst/>
          </a:prstGeom>
          <a:noFill/>
          <a:ln cap="flat" cmpd="sng" w="38100">
            <a:solidFill>
              <a:schemeClr val="dk2"/>
            </a:solidFill>
            <a:prstDash val="solid"/>
            <a:round/>
            <a:headEnd len="sm" w="sm" type="none"/>
            <a:tailEnd len="sm" w="sm" type="none"/>
          </a:ln>
        </p:spPr>
      </p:pic>
      <p:cxnSp>
        <p:nvCxnSpPr>
          <p:cNvPr id="231" name="Google Shape;231;p38"/>
          <p:cNvCxnSpPr/>
          <p:nvPr/>
        </p:nvCxnSpPr>
        <p:spPr>
          <a:xfrm flipH="1">
            <a:off x="5659025" y="6138625"/>
            <a:ext cx="1278900" cy="287700"/>
          </a:xfrm>
          <a:prstGeom prst="straightConnector1">
            <a:avLst/>
          </a:prstGeom>
          <a:noFill/>
          <a:ln cap="flat" cmpd="sng" w="38100">
            <a:solidFill>
              <a:srgbClr val="FF0000"/>
            </a:solidFill>
            <a:prstDash val="solid"/>
            <a:round/>
            <a:headEnd len="med" w="med" type="stealth"/>
            <a:tailEnd len="med" w="med" type="none"/>
          </a:ln>
        </p:spPr>
      </p:cxnSp>
      <p:sp>
        <p:nvSpPr>
          <p:cNvPr id="232" name="Google Shape;232;p38"/>
          <p:cNvSpPr txBox="1"/>
          <p:nvPr/>
        </p:nvSpPr>
        <p:spPr>
          <a:xfrm>
            <a:off x="3692775" y="6138625"/>
            <a:ext cx="2365800" cy="6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00"/>
                </a:solidFill>
              </a:rPr>
              <a:t>Final name</a:t>
            </a:r>
            <a:endParaRPr sz="300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685800" y="6096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Pneumonic for recalling the patterns you will learn</a:t>
            </a:r>
            <a:endParaRPr/>
          </a:p>
        </p:txBody>
      </p:sp>
      <p:sp>
        <p:nvSpPr>
          <p:cNvPr id="239" name="Google Shape;239;p39"/>
          <p:cNvSpPr txBox="1"/>
          <p:nvPr>
            <p:ph idx="1" type="body"/>
          </p:nvPr>
        </p:nvSpPr>
        <p:spPr>
          <a:xfrm>
            <a:off x="685800" y="1981200"/>
            <a:ext cx="7772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900">
                <a:solidFill>
                  <a:srgbClr val="000000"/>
                </a:solidFill>
                <a:latin typeface="Roboto"/>
                <a:ea typeface="Roboto"/>
                <a:cs typeface="Roboto"/>
                <a:sym typeface="Roboto"/>
              </a:rPr>
              <a:t> </a:t>
            </a:r>
            <a:r>
              <a:rPr lang="en-US" sz="4000">
                <a:solidFill>
                  <a:srgbClr val="000000"/>
                </a:solidFill>
                <a:latin typeface="Roboto"/>
                <a:ea typeface="Roboto"/>
                <a:cs typeface="Roboto"/>
                <a:sym typeface="Roboto"/>
              </a:rPr>
              <a:t>I </a:t>
            </a:r>
            <a:r>
              <a:rPr b="1" lang="en-US" sz="4000">
                <a:solidFill>
                  <a:srgbClr val="FF00FF"/>
                </a:solidFill>
                <a:latin typeface="Roboto"/>
                <a:ea typeface="Roboto"/>
                <a:cs typeface="Roboto"/>
                <a:sym typeface="Roboto"/>
              </a:rPr>
              <a:t>ate</a:t>
            </a:r>
            <a:r>
              <a:rPr b="1" lang="en-US" sz="4000">
                <a:solidFill>
                  <a:srgbClr val="000000"/>
                </a:solidFill>
                <a:latin typeface="Roboto"/>
                <a:ea typeface="Roboto"/>
                <a:cs typeface="Roboto"/>
                <a:sym typeface="Roboto"/>
              </a:rPr>
              <a:t> </a:t>
            </a:r>
            <a:r>
              <a:rPr lang="en-US" sz="4000">
                <a:solidFill>
                  <a:srgbClr val="000000"/>
                </a:solidFill>
                <a:latin typeface="Roboto"/>
                <a:ea typeface="Roboto"/>
                <a:cs typeface="Roboto"/>
                <a:sym typeface="Roboto"/>
              </a:rPr>
              <a:t>something </a:t>
            </a:r>
            <a:r>
              <a:rPr b="1" lang="en-US" sz="4000">
                <a:solidFill>
                  <a:srgbClr val="FF00FF"/>
                </a:solidFill>
                <a:latin typeface="Roboto"/>
                <a:ea typeface="Roboto"/>
                <a:cs typeface="Roboto"/>
                <a:sym typeface="Roboto"/>
              </a:rPr>
              <a:t>ic</a:t>
            </a:r>
            <a:r>
              <a:rPr lang="en-US" sz="4000">
                <a:solidFill>
                  <a:srgbClr val="000000"/>
                </a:solidFill>
                <a:latin typeface="Roboto"/>
                <a:ea typeface="Roboto"/>
                <a:cs typeface="Roboto"/>
                <a:sym typeface="Roboto"/>
              </a:rPr>
              <a:t>ky, and Spr</a:t>
            </a:r>
            <a:r>
              <a:rPr b="1" lang="en-US" sz="4000">
                <a:solidFill>
                  <a:srgbClr val="FF00FF"/>
                </a:solidFill>
                <a:latin typeface="Roboto"/>
                <a:ea typeface="Roboto"/>
                <a:cs typeface="Roboto"/>
                <a:sym typeface="Roboto"/>
              </a:rPr>
              <a:t>ite</a:t>
            </a:r>
            <a:r>
              <a:rPr lang="en-US" sz="4000">
                <a:solidFill>
                  <a:srgbClr val="000000"/>
                </a:solidFill>
                <a:latin typeface="Roboto"/>
                <a:ea typeface="Roboto"/>
                <a:cs typeface="Roboto"/>
                <a:sym typeface="Roboto"/>
              </a:rPr>
              <a:t> is delici</a:t>
            </a:r>
            <a:r>
              <a:rPr b="1" lang="en-US" sz="4000">
                <a:solidFill>
                  <a:srgbClr val="FF00FF"/>
                </a:solidFill>
                <a:latin typeface="Roboto"/>
                <a:ea typeface="Roboto"/>
                <a:cs typeface="Roboto"/>
                <a:sym typeface="Roboto"/>
              </a:rPr>
              <a:t>ous</a:t>
            </a:r>
            <a:r>
              <a:rPr lang="en-US" sz="4000">
                <a:solidFill>
                  <a:srgbClr val="000000"/>
                </a:solidFill>
                <a:latin typeface="Roboto"/>
                <a:ea typeface="Roboto"/>
                <a:cs typeface="Roboto"/>
                <a:sym typeface="Roboto"/>
              </a:rPr>
              <a:t>.”</a:t>
            </a:r>
            <a:endParaRPr sz="4000">
              <a:solidFill>
                <a:srgbClr val="000000"/>
              </a:solidFill>
              <a:latin typeface="Roboto"/>
              <a:ea typeface="Roboto"/>
              <a:cs typeface="Roboto"/>
              <a:sym typeface="Roboto"/>
            </a:endParaRPr>
          </a:p>
          <a:p>
            <a:pPr indent="0" lvl="0" marL="0" rtl="0" algn="just">
              <a:spcBef>
                <a:spcPts val="0"/>
              </a:spcBef>
              <a:spcAft>
                <a:spcPts val="0"/>
              </a:spcAft>
              <a:buNone/>
            </a:pPr>
            <a:r>
              <a:rPr lang="en-US" sz="4000">
                <a:solidFill>
                  <a:srgbClr val="000000"/>
                </a:solidFill>
                <a:latin typeface="Roboto"/>
                <a:ea typeface="Roboto"/>
                <a:cs typeface="Roboto"/>
                <a:sym typeface="Roboto"/>
              </a:rPr>
              <a:t>This part of the pneumonic matches these naming rules</a:t>
            </a:r>
            <a:endParaRPr sz="4000">
              <a:solidFill>
                <a:srgbClr val="000000"/>
              </a:solidFill>
              <a:latin typeface="Roboto"/>
              <a:ea typeface="Roboto"/>
              <a:cs typeface="Roboto"/>
              <a:sym typeface="Roboto"/>
            </a:endParaRPr>
          </a:p>
          <a:p>
            <a:pPr indent="0" lvl="0" marL="0" rtl="0" algn="l">
              <a:spcBef>
                <a:spcPts val="64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nvSpPr>
        <p:spPr>
          <a:xfrm>
            <a:off x="68400" y="611000"/>
            <a:ext cx="6145200" cy="54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Acids</a:t>
            </a:r>
            <a:endParaRPr b="1"/>
          </a:p>
          <a:p>
            <a:pPr indent="0" lvl="0" marL="0" rtl="0" algn="l">
              <a:spcBef>
                <a:spcPts val="0"/>
              </a:spcBef>
              <a:spcAft>
                <a:spcPts val="0"/>
              </a:spcAft>
              <a:buNone/>
            </a:pPr>
            <a:r>
              <a:rPr lang="en-US"/>
              <a:t>	-Compound where one or more H+ ions are bonded to a negative ion</a:t>
            </a:r>
            <a:endParaRPr/>
          </a:p>
          <a:p>
            <a:pPr indent="0" lvl="0" marL="457200" rtl="0" algn="l">
              <a:spcBef>
                <a:spcPts val="0"/>
              </a:spcBef>
              <a:spcAft>
                <a:spcPts val="0"/>
              </a:spcAft>
              <a:buNone/>
            </a:pPr>
            <a:r>
              <a:rPr lang="en-US"/>
              <a:t>	</a:t>
            </a:r>
            <a:endParaRPr/>
          </a:p>
          <a:p>
            <a:pPr indent="0" lvl="0" marL="457200" rtl="0" algn="l">
              <a:spcBef>
                <a:spcPts val="0"/>
              </a:spcBef>
              <a:spcAft>
                <a:spcPts val="0"/>
              </a:spcAft>
              <a:buNone/>
            </a:pPr>
            <a:r>
              <a:rPr b="1" lang="en-US"/>
              <a:t>Binary Acids</a:t>
            </a:r>
            <a:endParaRPr b="1"/>
          </a:p>
          <a:p>
            <a:pPr indent="457200" lvl="0" marL="0" rtl="0" algn="l">
              <a:spcBef>
                <a:spcPts val="0"/>
              </a:spcBef>
              <a:spcAft>
                <a:spcPts val="0"/>
              </a:spcAft>
              <a:buNone/>
            </a:pPr>
            <a:r>
              <a:rPr lang="en-US"/>
              <a:t>-Hydrogen + Nonmetal</a:t>
            </a:r>
            <a:endParaRPr/>
          </a:p>
          <a:p>
            <a:pPr indent="0" lvl="0" marL="457200" rtl="0" algn="l">
              <a:spcBef>
                <a:spcPts val="0"/>
              </a:spcBef>
              <a:spcAft>
                <a:spcPts val="0"/>
              </a:spcAft>
              <a:buNone/>
            </a:pPr>
            <a:r>
              <a:rPr lang="en-US"/>
              <a:t>Binary compound name</a:t>
            </a:r>
            <a:r>
              <a:rPr b="1" lang="en-US" u="sng">
                <a:solidFill>
                  <a:schemeClr val="dk1"/>
                </a:solidFill>
                <a:latin typeface="Lato"/>
                <a:ea typeface="Lato"/>
                <a:cs typeface="Lato"/>
                <a:sym typeface="Lato"/>
              </a:rPr>
              <a:t>→</a:t>
            </a:r>
            <a:r>
              <a:rPr b="1" lang="en-US" u="sng"/>
              <a:t>ide</a:t>
            </a:r>
            <a:endParaRPr b="1" u="sng"/>
          </a:p>
          <a:p>
            <a:pPr indent="0" lvl="0" marL="457200" rtl="0" algn="l">
              <a:spcBef>
                <a:spcPts val="0"/>
              </a:spcBef>
              <a:spcAft>
                <a:spcPts val="0"/>
              </a:spcAft>
              <a:buNone/>
            </a:pPr>
            <a:r>
              <a:rPr lang="en-US">
                <a:solidFill>
                  <a:schemeClr val="dk1"/>
                </a:solidFill>
              </a:rPr>
              <a:t>Ex. HF</a:t>
            </a:r>
            <a:r>
              <a:rPr baseline="-25000" lang="en-US">
                <a:solidFill>
                  <a:schemeClr val="dk1"/>
                </a:solidFill>
              </a:rPr>
              <a:t>(g)</a:t>
            </a:r>
            <a:r>
              <a:rPr lang="en-US">
                <a:solidFill>
                  <a:schemeClr val="dk1"/>
                </a:solidFill>
              </a:rPr>
              <a:t> Hydrogen fluor</a:t>
            </a:r>
            <a:r>
              <a:rPr b="1" lang="en-US" u="sng">
                <a:solidFill>
                  <a:schemeClr val="dk1"/>
                </a:solidFill>
              </a:rPr>
              <a:t>ide</a:t>
            </a:r>
            <a:endParaRPr b="1" u="sng">
              <a:solidFill>
                <a:schemeClr val="dk1"/>
              </a:solidFill>
            </a:endParaRPr>
          </a:p>
          <a:p>
            <a:pPr indent="457200" lvl="0" marL="0" rtl="0" algn="l">
              <a:spcBef>
                <a:spcPts val="0"/>
              </a:spcBef>
              <a:spcAft>
                <a:spcPts val="0"/>
              </a:spcAft>
              <a:buNone/>
            </a:pPr>
            <a:r>
              <a:t/>
            </a:r>
            <a:endParaRPr/>
          </a:p>
          <a:p>
            <a:pPr indent="457200" lvl="0" marL="0" rtl="0" algn="l">
              <a:spcBef>
                <a:spcPts val="0"/>
              </a:spcBef>
              <a:spcAft>
                <a:spcPts val="0"/>
              </a:spcAft>
              <a:buNone/>
            </a:pPr>
            <a:r>
              <a:rPr lang="en-US"/>
              <a:t>- Acid name </a:t>
            </a:r>
            <a:endParaRPr/>
          </a:p>
          <a:p>
            <a:pPr indent="0" lvl="0" marL="457200" rtl="0" algn="l">
              <a:spcBef>
                <a:spcPts val="0"/>
              </a:spcBef>
              <a:spcAft>
                <a:spcPts val="0"/>
              </a:spcAft>
              <a:buNone/>
            </a:pPr>
            <a:r>
              <a:rPr lang="en-US"/>
              <a:t>ide</a:t>
            </a:r>
            <a:r>
              <a:rPr lang="en-US">
                <a:solidFill>
                  <a:schemeClr val="dk1"/>
                </a:solidFill>
                <a:latin typeface="Lato"/>
                <a:ea typeface="Lato"/>
                <a:cs typeface="Lato"/>
                <a:sym typeface="Lato"/>
              </a:rPr>
              <a:t>→</a:t>
            </a:r>
            <a:r>
              <a:rPr lang="en-US">
                <a:solidFill>
                  <a:schemeClr val="dk1"/>
                </a:solidFill>
              </a:rPr>
              <a:t>Hydro____-ic acid</a:t>
            </a:r>
            <a:endParaRPr/>
          </a:p>
          <a:p>
            <a:pPr indent="0" lvl="0" marL="457200" rtl="0" algn="l">
              <a:spcBef>
                <a:spcPts val="0"/>
              </a:spcBef>
              <a:spcAft>
                <a:spcPts val="0"/>
              </a:spcAft>
              <a:buNone/>
            </a:pPr>
            <a:r>
              <a:rPr lang="en-US"/>
              <a:t>Ex. HF</a:t>
            </a:r>
            <a:r>
              <a:rPr baseline="-25000" lang="en-US"/>
              <a:t>(aq)</a:t>
            </a:r>
            <a:r>
              <a:rPr lang="en-US"/>
              <a:t> =  Hydrofluoric acid</a:t>
            </a:r>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rPr b="1" lang="en-US"/>
              <a:t>Oxyacids</a:t>
            </a:r>
            <a:endParaRPr b="1"/>
          </a:p>
          <a:p>
            <a:pPr indent="0" lvl="0" marL="457200" rtl="0" algn="l">
              <a:spcBef>
                <a:spcPts val="0"/>
              </a:spcBef>
              <a:spcAft>
                <a:spcPts val="0"/>
              </a:spcAft>
              <a:buNone/>
            </a:pPr>
            <a:r>
              <a:rPr lang="en-US"/>
              <a:t>- H + polyatomic ion</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solidFill>
                  <a:schemeClr val="dk1"/>
                </a:solidFill>
                <a:latin typeface="Lato"/>
                <a:ea typeface="Lato"/>
                <a:cs typeface="Lato"/>
                <a:sym typeface="Lato"/>
              </a:rPr>
              <a:t>ate → </a:t>
            </a:r>
            <a:r>
              <a:rPr b="1" lang="en-US" u="sng">
                <a:solidFill>
                  <a:schemeClr val="dk1"/>
                </a:solidFill>
                <a:latin typeface="Lato"/>
                <a:ea typeface="Lato"/>
                <a:cs typeface="Lato"/>
                <a:sym typeface="Lato"/>
              </a:rPr>
              <a:t>-ic acid</a:t>
            </a:r>
            <a:r>
              <a:rPr lang="en-US">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0" lvl="0" marL="457200" rtl="0" algn="l">
              <a:spcBef>
                <a:spcPts val="0"/>
              </a:spcBef>
              <a:spcAft>
                <a:spcPts val="0"/>
              </a:spcAft>
              <a:buNone/>
            </a:pPr>
            <a:r>
              <a:rPr lang="en-US">
                <a:solidFill>
                  <a:schemeClr val="dk1"/>
                </a:solidFill>
                <a:latin typeface="Lato"/>
                <a:ea typeface="Lato"/>
                <a:cs typeface="Lato"/>
                <a:sym typeface="Lato"/>
              </a:rPr>
              <a:t>Ex. H</a:t>
            </a:r>
            <a:r>
              <a:rPr baseline="-25000" lang="en-US">
                <a:solidFill>
                  <a:schemeClr val="dk1"/>
                </a:solidFill>
                <a:latin typeface="Lato"/>
                <a:ea typeface="Lato"/>
                <a:cs typeface="Lato"/>
                <a:sym typeface="Lato"/>
              </a:rPr>
              <a:t>2</a:t>
            </a:r>
            <a:r>
              <a:rPr lang="en-US">
                <a:solidFill>
                  <a:schemeClr val="dk1"/>
                </a:solidFill>
                <a:latin typeface="Lato"/>
                <a:ea typeface="Lato"/>
                <a:cs typeface="Lato"/>
                <a:sym typeface="Lato"/>
              </a:rPr>
              <a:t>CO</a:t>
            </a:r>
            <a:r>
              <a:rPr baseline="-25000" lang="en-US">
                <a:solidFill>
                  <a:schemeClr val="dk1"/>
                </a:solidFill>
                <a:latin typeface="Lato"/>
                <a:ea typeface="Lato"/>
                <a:cs typeface="Lato"/>
                <a:sym typeface="Lato"/>
              </a:rPr>
              <a:t>3</a:t>
            </a:r>
            <a:r>
              <a:rPr lang="en-US">
                <a:solidFill>
                  <a:schemeClr val="dk1"/>
                </a:solidFill>
                <a:latin typeface="Lato"/>
                <a:ea typeface="Lato"/>
                <a:cs typeface="Lato"/>
                <a:sym typeface="Lato"/>
              </a:rPr>
              <a:t> =  Carbon</a:t>
            </a:r>
            <a:r>
              <a:rPr b="1" lang="en-US" u="sng">
                <a:solidFill>
                  <a:schemeClr val="dk1"/>
                </a:solidFill>
                <a:latin typeface="Lato"/>
                <a:ea typeface="Lato"/>
                <a:cs typeface="Lato"/>
                <a:sym typeface="Lato"/>
              </a:rPr>
              <a:t>ic acid</a:t>
            </a:r>
            <a:endParaRPr b="1" u="sng">
              <a:solidFill>
                <a:schemeClr val="dk1"/>
              </a:solidFill>
              <a:latin typeface="Lato"/>
              <a:ea typeface="Lato"/>
              <a:cs typeface="Lato"/>
              <a:sym typeface="Lato"/>
            </a:endParaRPr>
          </a:p>
          <a:p>
            <a:pPr indent="0" lvl="0" marL="457200" rtl="0" algn="l">
              <a:spcBef>
                <a:spcPts val="0"/>
              </a:spcBef>
              <a:spcAft>
                <a:spcPts val="0"/>
              </a:spcAft>
              <a:buNone/>
            </a:pPr>
            <a:r>
              <a:t/>
            </a:r>
            <a:endParaRPr b="1" u="sng">
              <a:solidFill>
                <a:schemeClr val="dk1"/>
              </a:solidFill>
              <a:latin typeface="Lato"/>
              <a:ea typeface="Lato"/>
              <a:cs typeface="Lato"/>
              <a:sym typeface="Lato"/>
            </a:endParaRPr>
          </a:p>
          <a:p>
            <a:pPr indent="0" lvl="0" marL="457200" rtl="0" algn="l">
              <a:spcBef>
                <a:spcPts val="0"/>
              </a:spcBef>
              <a:spcAft>
                <a:spcPts val="0"/>
              </a:spcAft>
              <a:buNone/>
            </a:pPr>
            <a:r>
              <a:rPr lang="en-US">
                <a:solidFill>
                  <a:schemeClr val="dk1"/>
                </a:solidFill>
                <a:latin typeface="Lato"/>
                <a:ea typeface="Lato"/>
                <a:cs typeface="Lato"/>
                <a:sym typeface="Lato"/>
              </a:rPr>
              <a:t>ite → </a:t>
            </a:r>
            <a:r>
              <a:rPr b="1" lang="en-US" u="sng">
                <a:solidFill>
                  <a:schemeClr val="dk1"/>
                </a:solidFill>
                <a:latin typeface="Lato"/>
                <a:ea typeface="Lato"/>
                <a:cs typeface="Lato"/>
                <a:sym typeface="Lato"/>
              </a:rPr>
              <a:t>-ous acid</a:t>
            </a:r>
            <a:endParaRPr b="1" u="sng">
              <a:solidFill>
                <a:schemeClr val="dk1"/>
              </a:solidFill>
              <a:latin typeface="Lato"/>
              <a:ea typeface="Lato"/>
              <a:cs typeface="Lato"/>
              <a:sym typeface="Lato"/>
            </a:endParaRPr>
          </a:p>
          <a:p>
            <a:pPr indent="0" lvl="0" marL="457200" rtl="0" algn="l">
              <a:spcBef>
                <a:spcPts val="0"/>
              </a:spcBef>
              <a:spcAft>
                <a:spcPts val="0"/>
              </a:spcAft>
              <a:buNone/>
            </a:pPr>
            <a:r>
              <a:rPr lang="en-US">
                <a:solidFill>
                  <a:schemeClr val="dk1"/>
                </a:solidFill>
                <a:latin typeface="Lato"/>
                <a:ea typeface="Lato"/>
                <a:cs typeface="Lato"/>
                <a:sym typeface="Lato"/>
              </a:rPr>
              <a:t>Ex. HNO</a:t>
            </a:r>
            <a:r>
              <a:rPr baseline="-25000" lang="en-US">
                <a:solidFill>
                  <a:schemeClr val="dk1"/>
                </a:solidFill>
                <a:latin typeface="Lato"/>
                <a:ea typeface="Lato"/>
                <a:cs typeface="Lato"/>
                <a:sym typeface="Lato"/>
              </a:rPr>
              <a:t>2</a:t>
            </a:r>
            <a:r>
              <a:rPr lang="en-US">
                <a:solidFill>
                  <a:schemeClr val="dk1"/>
                </a:solidFill>
                <a:latin typeface="Lato"/>
                <a:ea typeface="Lato"/>
                <a:cs typeface="Lato"/>
                <a:sym typeface="Lato"/>
              </a:rPr>
              <a:t> = Nitr</a:t>
            </a:r>
            <a:r>
              <a:rPr b="1" lang="en-US" u="sng">
                <a:solidFill>
                  <a:schemeClr val="dk1"/>
                </a:solidFill>
                <a:latin typeface="Lato"/>
                <a:ea typeface="Lato"/>
                <a:cs typeface="Lato"/>
                <a:sym typeface="Lato"/>
              </a:rPr>
              <a:t>ous acid</a:t>
            </a:r>
            <a:endParaRPr b="1" u="sng">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US"/>
              <a:t>	</a:t>
            </a:r>
            <a:endParaRPr/>
          </a:p>
        </p:txBody>
      </p:sp>
      <p:sp>
        <p:nvSpPr>
          <p:cNvPr id="245" name="Google Shape;245;p40"/>
          <p:cNvSpPr txBox="1"/>
          <p:nvPr/>
        </p:nvSpPr>
        <p:spPr>
          <a:xfrm>
            <a:off x="219250" y="35400"/>
            <a:ext cx="8720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t>Rule Summary &amp; Exceptions</a:t>
            </a:r>
            <a:endParaRPr sz="2100"/>
          </a:p>
        </p:txBody>
      </p:sp>
      <p:pic>
        <p:nvPicPr>
          <p:cNvPr id="246" name="Google Shape;246;p40"/>
          <p:cNvPicPr preferRelativeResize="0"/>
          <p:nvPr/>
        </p:nvPicPr>
        <p:blipFill>
          <a:blip r:embed="rId3">
            <a:alphaModFix/>
          </a:blip>
          <a:stretch>
            <a:fillRect/>
          </a:stretch>
        </p:blipFill>
        <p:spPr>
          <a:xfrm>
            <a:off x="4950219" y="1676069"/>
            <a:ext cx="1632856" cy="2572025"/>
          </a:xfrm>
          <a:prstGeom prst="rect">
            <a:avLst/>
          </a:prstGeom>
          <a:noFill/>
          <a:ln>
            <a:noFill/>
          </a:ln>
        </p:spPr>
      </p:pic>
      <p:sp>
        <p:nvSpPr>
          <p:cNvPr id="247" name="Google Shape;247;p40"/>
          <p:cNvSpPr txBox="1"/>
          <p:nvPr/>
        </p:nvSpPr>
        <p:spPr>
          <a:xfrm>
            <a:off x="4690050" y="4672075"/>
            <a:ext cx="3720600" cy="14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highlight>
                  <a:srgbClr val="FFFF00"/>
                </a:highlight>
              </a:rPr>
              <a:t>Important exceptions(polyatomic ion): </a:t>
            </a:r>
            <a:endParaRPr b="1" sz="1600">
              <a:highlight>
                <a:srgbClr val="FFFF00"/>
              </a:highlight>
            </a:endParaRPr>
          </a:p>
          <a:p>
            <a:pPr indent="0" lvl="0" marL="0" rtl="0" algn="l">
              <a:spcBef>
                <a:spcPts val="0"/>
              </a:spcBef>
              <a:spcAft>
                <a:spcPts val="0"/>
              </a:spcAft>
              <a:buNone/>
            </a:pPr>
            <a:r>
              <a:rPr lang="en-US"/>
              <a:t>-phosphate= phosph</a:t>
            </a:r>
            <a:r>
              <a:rPr b="1" lang="en-US" u="sng"/>
              <a:t>or</a:t>
            </a:r>
            <a:r>
              <a:rPr lang="en-US"/>
              <a:t>ic acid</a:t>
            </a:r>
            <a:endParaRPr/>
          </a:p>
          <a:p>
            <a:pPr indent="0" lvl="0" marL="0" rtl="0" algn="l">
              <a:spcBef>
                <a:spcPts val="0"/>
              </a:spcBef>
              <a:spcAft>
                <a:spcPts val="0"/>
              </a:spcAft>
              <a:buNone/>
            </a:pPr>
            <a:r>
              <a:rPr lang="en-US"/>
              <a:t>-Phosphite=Phosph</a:t>
            </a:r>
            <a:r>
              <a:rPr b="1" lang="en-US" u="sng"/>
              <a:t>or</a:t>
            </a:r>
            <a:r>
              <a:rPr lang="en-US"/>
              <a:t>ous acid</a:t>
            </a:r>
            <a:endParaRPr/>
          </a:p>
          <a:p>
            <a:pPr indent="0" lvl="0" marL="0" rtl="0" algn="l">
              <a:spcBef>
                <a:spcPts val="0"/>
              </a:spcBef>
              <a:spcAft>
                <a:spcPts val="0"/>
              </a:spcAft>
              <a:buNone/>
            </a:pPr>
            <a:r>
              <a:rPr lang="en-US"/>
              <a:t>-Sulfate=Sulf</a:t>
            </a:r>
            <a:r>
              <a:rPr b="1" lang="en-US" u="sng"/>
              <a:t>ur</a:t>
            </a:r>
            <a:r>
              <a:rPr lang="en-US"/>
              <a:t>ic acid</a:t>
            </a:r>
            <a:endParaRPr/>
          </a:p>
          <a:p>
            <a:pPr indent="0" lvl="0" marL="0" rtl="0" algn="l">
              <a:spcBef>
                <a:spcPts val="0"/>
              </a:spcBef>
              <a:spcAft>
                <a:spcPts val="0"/>
              </a:spcAft>
              <a:buNone/>
            </a:pPr>
            <a:r>
              <a:rPr lang="en-US"/>
              <a:t>-Sulfite= Sulf</a:t>
            </a:r>
            <a:r>
              <a:rPr b="1" lang="en-US" u="sng"/>
              <a:t>ur</a:t>
            </a:r>
            <a:r>
              <a:rPr lang="en-US"/>
              <a:t>ous acid</a:t>
            </a:r>
            <a:endParaRPr/>
          </a:p>
        </p:txBody>
      </p:sp>
      <p:pic>
        <p:nvPicPr>
          <p:cNvPr id="248" name="Google Shape;248;p40"/>
          <p:cNvPicPr preferRelativeResize="0"/>
          <p:nvPr/>
        </p:nvPicPr>
        <p:blipFill>
          <a:blip r:embed="rId4">
            <a:alphaModFix/>
          </a:blip>
          <a:stretch>
            <a:fillRect/>
          </a:stretch>
        </p:blipFill>
        <p:spPr>
          <a:xfrm>
            <a:off x="7126400" y="1676064"/>
            <a:ext cx="1549825" cy="2572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685800" y="6096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5" name="Google Shape;255;p41"/>
          <p:cNvSpPr txBox="1"/>
          <p:nvPr>
            <p:ph idx="1" type="body"/>
          </p:nvPr>
        </p:nvSpPr>
        <p:spPr>
          <a:xfrm>
            <a:off x="685800" y="1981200"/>
            <a:ext cx="7772400" cy="4114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230125" y="235950"/>
            <a:ext cx="8913900" cy="9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Practice (in present mode, boxes disappear on click after you try them. </a:t>
            </a:r>
            <a:endParaRPr/>
          </a:p>
        </p:txBody>
      </p:sp>
      <p:sp>
        <p:nvSpPr>
          <p:cNvPr id="262" name="Google Shape;262;p42"/>
          <p:cNvSpPr txBox="1"/>
          <p:nvPr/>
        </p:nvSpPr>
        <p:spPr>
          <a:xfrm>
            <a:off x="685800" y="1486700"/>
            <a:ext cx="4829400" cy="5019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AutoNum type="arabicPeriod"/>
            </a:pPr>
            <a:r>
              <a:rPr lang="en-US" sz="3000">
                <a:solidFill>
                  <a:srgbClr val="FFFFFF"/>
                </a:solidFill>
              </a:rPr>
              <a:t>nitrous acid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phosphoric acid</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HClO</a:t>
            </a:r>
            <a:r>
              <a:rPr baseline="-25000" lang="en-US" sz="3000">
                <a:solidFill>
                  <a:srgbClr val="FFFFFF"/>
                </a:solidFill>
              </a:rPr>
              <a:t>(aq)</a:t>
            </a:r>
            <a:endParaRPr baseline="-25000" sz="3000">
              <a:solidFill>
                <a:srgbClr val="FFFFFF"/>
              </a:solidFill>
            </a:endParaRPr>
          </a:p>
          <a:p>
            <a:pPr indent="0" lvl="0" marL="0" rtl="0" algn="l">
              <a:spcBef>
                <a:spcPts val="0"/>
              </a:spcBef>
              <a:spcAft>
                <a:spcPts val="0"/>
              </a:spcAft>
              <a:buNone/>
            </a:pPr>
            <a:r>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H</a:t>
            </a:r>
            <a:r>
              <a:rPr baseline="-25000" lang="en-US" sz="3000">
                <a:solidFill>
                  <a:srgbClr val="FFFFFF"/>
                </a:solidFill>
              </a:rPr>
              <a:t>2</a:t>
            </a:r>
            <a:r>
              <a:rPr lang="en-US" sz="3000">
                <a:solidFill>
                  <a:srgbClr val="FFFFFF"/>
                </a:solidFill>
              </a:rPr>
              <a:t>CO</a:t>
            </a:r>
            <a:r>
              <a:rPr baseline="-25000" lang="en-US" sz="3000">
                <a:solidFill>
                  <a:srgbClr val="FFFFFF"/>
                </a:solidFill>
              </a:rPr>
              <a:t>3(aq)</a:t>
            </a:r>
            <a:endParaRPr baseline="-25000" sz="3000">
              <a:solidFill>
                <a:srgbClr val="FFFFFF"/>
              </a:solidFill>
            </a:endParaRPr>
          </a:p>
          <a:p>
            <a:pPr indent="0" lvl="0" marL="0" rtl="0" algn="l">
              <a:spcBef>
                <a:spcPts val="0"/>
              </a:spcBef>
              <a:spcAft>
                <a:spcPts val="0"/>
              </a:spcAft>
              <a:buNone/>
            </a:pPr>
            <a:r>
              <a:t/>
            </a:r>
            <a:endParaRPr sz="3000">
              <a:solidFill>
                <a:srgbClr val="FFFFFF"/>
              </a:solidFill>
            </a:endParaRPr>
          </a:p>
        </p:txBody>
      </p:sp>
      <p:sp>
        <p:nvSpPr>
          <p:cNvPr id="263" name="Google Shape;263;p42"/>
          <p:cNvSpPr txBox="1"/>
          <p:nvPr/>
        </p:nvSpPr>
        <p:spPr>
          <a:xfrm>
            <a:off x="5850875" y="1582625"/>
            <a:ext cx="20622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HNO</a:t>
            </a:r>
            <a:r>
              <a:rPr baseline="-25000" lang="en-US" sz="3000">
                <a:solidFill>
                  <a:srgbClr val="FFFFFF"/>
                </a:solidFill>
              </a:rPr>
              <a:t>2(aq)</a:t>
            </a:r>
            <a:endParaRPr baseline="-25000"/>
          </a:p>
        </p:txBody>
      </p:sp>
      <p:sp>
        <p:nvSpPr>
          <p:cNvPr id="264" name="Google Shape;264;p42"/>
          <p:cNvSpPr txBox="1"/>
          <p:nvPr/>
        </p:nvSpPr>
        <p:spPr>
          <a:xfrm>
            <a:off x="5690975" y="2677725"/>
            <a:ext cx="23820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a:t>
            </a:r>
            <a:r>
              <a:rPr baseline="-25000" lang="en-US" sz="3000">
                <a:solidFill>
                  <a:srgbClr val="FFFFFF"/>
                </a:solidFill>
              </a:rPr>
              <a:t>3</a:t>
            </a:r>
            <a:r>
              <a:rPr lang="en-US" sz="3000">
                <a:solidFill>
                  <a:srgbClr val="FFFFFF"/>
                </a:solidFill>
              </a:rPr>
              <a:t>PO</a:t>
            </a:r>
            <a:r>
              <a:rPr baseline="-25000" lang="en-US" sz="3000">
                <a:solidFill>
                  <a:srgbClr val="FFFFFF"/>
                </a:solidFill>
              </a:rPr>
              <a:t>4(aq)</a:t>
            </a:r>
            <a:endParaRPr baseline="-25000"/>
          </a:p>
        </p:txBody>
      </p:sp>
      <p:sp>
        <p:nvSpPr>
          <p:cNvPr id="265" name="Google Shape;265;p42"/>
          <p:cNvSpPr txBox="1"/>
          <p:nvPr/>
        </p:nvSpPr>
        <p:spPr>
          <a:xfrm>
            <a:off x="4915625" y="3868525"/>
            <a:ext cx="39327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hypochlorous acid</a:t>
            </a:r>
            <a:endParaRPr/>
          </a:p>
        </p:txBody>
      </p:sp>
      <p:sp>
        <p:nvSpPr>
          <p:cNvPr id="266" name="Google Shape;266;p42"/>
          <p:cNvSpPr txBox="1"/>
          <p:nvPr/>
        </p:nvSpPr>
        <p:spPr>
          <a:xfrm>
            <a:off x="5163475" y="5059325"/>
            <a:ext cx="28296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carbonic acid </a:t>
            </a:r>
            <a:endParaRPr/>
          </a:p>
        </p:txBody>
      </p:sp>
      <p:sp>
        <p:nvSpPr>
          <p:cNvPr id="267" name="Google Shape;267;p42"/>
          <p:cNvSpPr/>
          <p:nvPr/>
        </p:nvSpPr>
        <p:spPr>
          <a:xfrm>
            <a:off x="4779350" y="1684150"/>
            <a:ext cx="3676500" cy="5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p:nvPr/>
        </p:nvSpPr>
        <p:spPr>
          <a:xfrm>
            <a:off x="4740025" y="2776325"/>
            <a:ext cx="3676500" cy="5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2"/>
          <p:cNvSpPr/>
          <p:nvPr/>
        </p:nvSpPr>
        <p:spPr>
          <a:xfrm>
            <a:off x="4740025" y="3917838"/>
            <a:ext cx="3676500" cy="5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2"/>
          <p:cNvSpPr/>
          <p:nvPr/>
        </p:nvSpPr>
        <p:spPr>
          <a:xfrm>
            <a:off x="4675175" y="5059325"/>
            <a:ext cx="3676500" cy="5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txBox="1"/>
          <p:nvPr/>
        </p:nvSpPr>
        <p:spPr>
          <a:xfrm>
            <a:off x="314700" y="5839375"/>
            <a:ext cx="8514600" cy="10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TECH SOLUTIONS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See slides at the end without the boxes. If printed off or working in offline mode, cover the answers and attempt to name. </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7"/>
                                        </p:tgtEl>
                                      </p:cBhvr>
                                    </p:animEffect>
                                    <p:set>
                                      <p:cBhvr>
                                        <p:cTn dur="1" fill="hold">
                                          <p:stCondLst>
                                            <p:cond delay="1000"/>
                                          </p:stCondLst>
                                        </p:cTn>
                                        <p:tgtEl>
                                          <p:spTgt spid="2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8"/>
                                        </p:tgtEl>
                                      </p:cBhvr>
                                    </p:animEffect>
                                    <p:set>
                                      <p:cBhvr>
                                        <p:cTn dur="1" fill="hold">
                                          <p:stCondLst>
                                            <p:cond delay="1000"/>
                                          </p:stCondLst>
                                        </p:cTn>
                                        <p:tgtEl>
                                          <p:spTgt spid="26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69"/>
                                        </p:tgtEl>
                                      </p:cBhvr>
                                    </p:animEffect>
                                    <p:set>
                                      <p:cBhvr>
                                        <p:cTn dur="1" fill="hold">
                                          <p:stCondLst>
                                            <p:cond delay="1000"/>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70"/>
                                        </p:tgtEl>
                                      </p:cBhvr>
                                    </p:animEffect>
                                    <p:set>
                                      <p:cBhvr>
                                        <p:cTn dur="1" fill="hold">
                                          <p:stCondLst>
                                            <p:cond delay="1000"/>
                                          </p:stCondLst>
                                        </p:cTn>
                                        <p:tgtEl>
                                          <p:spTgt spid="2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nvSpPr>
        <p:spPr>
          <a:xfrm>
            <a:off x="1150675" y="288950"/>
            <a:ext cx="6830400" cy="519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lt2"/>
                </a:solidFill>
              </a:rPr>
              <a:t>Special Nomenclature Case - </a:t>
            </a:r>
            <a:r>
              <a:rPr b="1" i="0" lang="en-US" sz="2800" u="none" cap="none" strike="noStrike">
                <a:solidFill>
                  <a:schemeClr val="lt2"/>
                </a:solidFill>
                <a:latin typeface="Arial"/>
                <a:ea typeface="Arial"/>
                <a:cs typeface="Arial"/>
                <a:sym typeface="Arial"/>
              </a:rPr>
              <a:t>Hydrates</a:t>
            </a:r>
            <a:endParaRPr/>
          </a:p>
        </p:txBody>
      </p:sp>
      <p:sp>
        <p:nvSpPr>
          <p:cNvPr id="278" name="Google Shape;278;p43"/>
          <p:cNvSpPr txBox="1"/>
          <p:nvPr/>
        </p:nvSpPr>
        <p:spPr>
          <a:xfrm>
            <a:off x="819325" y="951225"/>
            <a:ext cx="7053900" cy="148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A hydrate is an ionic compound that has water molecules</a:t>
            </a:r>
            <a:r>
              <a:rPr lang="en-US" sz="2400"/>
              <a:t> </a:t>
            </a:r>
            <a:r>
              <a:rPr b="0" i="0" lang="en-US" sz="2400" u="none" cap="none" strike="noStrike">
                <a:solidFill>
                  <a:schemeClr val="lt1"/>
                </a:solidFill>
                <a:latin typeface="Arial"/>
                <a:ea typeface="Arial"/>
                <a:cs typeface="Arial"/>
                <a:sym typeface="Arial"/>
              </a:rPr>
              <a:t>incorporated into their solid structures.</a:t>
            </a:r>
            <a:endParaRPr b="0" i="0" sz="24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lang="en-US" sz="2400">
                <a:solidFill>
                  <a:schemeClr val="lt1"/>
                </a:solidFill>
              </a:rPr>
              <a:t>NOTE: these are NOT acids. ANY ionic compound that does this with water is a hydrate. </a:t>
            </a:r>
            <a:endParaRPr sz="2400">
              <a:solidFill>
                <a:schemeClr val="lt1"/>
              </a:solidFill>
            </a:endParaRPr>
          </a:p>
        </p:txBody>
      </p:sp>
      <p:sp>
        <p:nvSpPr>
          <p:cNvPr id="279" name="Google Shape;279;p43"/>
          <p:cNvSpPr txBox="1"/>
          <p:nvPr/>
        </p:nvSpPr>
        <p:spPr>
          <a:xfrm>
            <a:off x="294000" y="2438275"/>
            <a:ext cx="8217900" cy="39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Writing the formula: name of ionic compound</a:t>
            </a:r>
            <a:r>
              <a:rPr lang="en-US" sz="2400">
                <a:solidFill>
                  <a:schemeClr val="lt1"/>
                </a:solidFill>
              </a:rPr>
              <a:t> · </a:t>
            </a:r>
            <a:r>
              <a:rPr b="0" i="0" lang="en-US" sz="2400" u="none" cap="none" strike="noStrike">
                <a:solidFill>
                  <a:schemeClr val="lt1"/>
                </a:solidFill>
                <a:latin typeface="Arial"/>
                <a:ea typeface="Arial"/>
                <a:cs typeface="Arial"/>
                <a:sym typeface="Arial"/>
              </a:rPr>
              <a:t>#H</a:t>
            </a:r>
            <a:r>
              <a:rPr b="0" baseline="-25000" i="0" lang="en-US" sz="2400" u="none" cap="none" strike="noStrike">
                <a:solidFill>
                  <a:schemeClr val="lt1"/>
                </a:solidFill>
                <a:latin typeface="Arial"/>
                <a:ea typeface="Arial"/>
                <a:cs typeface="Arial"/>
                <a:sym typeface="Arial"/>
              </a:rPr>
              <a:t>2</a:t>
            </a:r>
            <a:r>
              <a:rPr b="0" i="0" lang="en-US" sz="2400" u="none" cap="none" strike="noStrike">
                <a:solidFill>
                  <a:schemeClr val="lt1"/>
                </a:solidFill>
                <a:latin typeface="Arial"/>
                <a:ea typeface="Arial"/>
                <a:cs typeface="Arial"/>
                <a:sym typeface="Arial"/>
              </a:rPr>
              <a:t>O</a:t>
            </a:r>
            <a:endParaRPr sz="2400"/>
          </a:p>
        </p:txBody>
      </p:sp>
      <p:pic>
        <p:nvPicPr>
          <p:cNvPr id="280" name="Google Shape;280;p43"/>
          <p:cNvPicPr preferRelativeResize="0"/>
          <p:nvPr/>
        </p:nvPicPr>
        <p:blipFill rotWithShape="1">
          <a:blip r:embed="rId3">
            <a:alphaModFix/>
          </a:blip>
          <a:srcRect b="0" l="0" r="0" t="0"/>
          <a:stretch/>
        </p:blipFill>
        <p:spPr>
          <a:xfrm>
            <a:off x="1219200" y="3200400"/>
            <a:ext cx="4529138" cy="3397250"/>
          </a:xfrm>
          <a:prstGeom prst="rect">
            <a:avLst/>
          </a:prstGeom>
          <a:noFill/>
          <a:ln>
            <a:noFill/>
          </a:ln>
        </p:spPr>
      </p:pic>
      <p:sp>
        <p:nvSpPr>
          <p:cNvPr id="281" name="Google Shape;281;p43"/>
          <p:cNvSpPr txBox="1"/>
          <p:nvPr/>
        </p:nvSpPr>
        <p:spPr>
          <a:xfrm>
            <a:off x="4038600" y="5715000"/>
            <a:ext cx="3113088"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600" u="none" cap="none" strike="noStrike">
                <a:solidFill>
                  <a:srgbClr val="FF0000"/>
                </a:solidFill>
                <a:latin typeface="Arial"/>
                <a:ea typeface="Arial"/>
                <a:cs typeface="Arial"/>
                <a:sym typeface="Arial"/>
              </a:rPr>
              <a:t>Copper(II)sulfate</a:t>
            </a:r>
            <a:r>
              <a:rPr b="1" baseline="30000" i="0" lang="en-US" sz="1600" u="none" cap="none" strike="noStrike">
                <a:solidFill>
                  <a:srgbClr val="FF0000"/>
                </a:solidFill>
                <a:latin typeface="Arial"/>
                <a:ea typeface="Arial"/>
                <a:cs typeface="Arial"/>
                <a:sym typeface="Arial"/>
              </a:rPr>
              <a:t>.</a:t>
            </a:r>
            <a:r>
              <a:rPr b="1" i="0" lang="en-US" sz="1600" u="none" cap="none" strike="noStrike">
                <a:solidFill>
                  <a:srgbClr val="FF0000"/>
                </a:solidFill>
                <a:latin typeface="Arial"/>
                <a:ea typeface="Arial"/>
                <a:cs typeface="Arial"/>
                <a:sym typeface="Arial"/>
              </a:rPr>
              <a:t>pentahydrate</a:t>
            </a:r>
            <a:endParaRPr/>
          </a:p>
        </p:txBody>
      </p:sp>
      <p:sp>
        <p:nvSpPr>
          <p:cNvPr id="282" name="Google Shape;282;p43"/>
          <p:cNvSpPr txBox="1"/>
          <p:nvPr/>
        </p:nvSpPr>
        <p:spPr>
          <a:xfrm>
            <a:off x="1508125" y="6183313"/>
            <a:ext cx="155575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rgbClr val="000000"/>
                </a:solidFill>
                <a:latin typeface="Arial"/>
                <a:ea typeface="Arial"/>
                <a:cs typeface="Arial"/>
                <a:sym typeface="Arial"/>
              </a:rPr>
              <a:t>Olmsted Williams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9"/>
                                        </p:tgtEl>
                                        <p:attrNameLst>
                                          <p:attrName>style.visibility</p:attrName>
                                        </p:attrNameLst>
                                      </p:cBhvr>
                                      <p:to>
                                        <p:strVal val="visible"/>
                                      </p:to>
                                    </p:set>
                                    <p:anim calcmode="lin" valueType="num">
                                      <p:cBhvr additive="base">
                                        <p:cTn dur="500"/>
                                        <p:tgtEl>
                                          <p:spTgt spid="279"/>
                                        </p:tgtEl>
                                        <p:attrNameLst>
                                          <p:attrName>ppt_w</p:attrName>
                                        </p:attrNameLst>
                                      </p:cBhvr>
                                      <p:tavLst>
                                        <p:tav fmla="" tm="0">
                                          <p:val>
                                            <p:strVal val="0"/>
                                          </p:val>
                                        </p:tav>
                                        <p:tav fmla="" tm="100000">
                                          <p:val>
                                            <p:strVal val="#ppt_w"/>
                                          </p:val>
                                        </p:tav>
                                      </p:tavLst>
                                    </p:anim>
                                    <p:anim calcmode="lin" valueType="num">
                                      <p:cBhvr additive="base">
                                        <p:cTn dur="500"/>
                                        <p:tgtEl>
                                          <p:spTgt spid="27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ppt_w</p:attrName>
                                        </p:attrNameLst>
                                      </p:cBhvr>
                                      <p:tavLst>
                                        <p:tav fmla="" tm="0">
                                          <p:val>
                                            <p:strVal val="0"/>
                                          </p:val>
                                        </p:tav>
                                        <p:tav fmla="" tm="100000">
                                          <p:val>
                                            <p:strVal val="#ppt_w"/>
                                          </p:val>
                                        </p:tav>
                                      </p:tavLst>
                                    </p:anim>
                                    <p:anim calcmode="lin" valueType="num">
                                      <p:cBhvr additive="base">
                                        <p:cTn dur="500"/>
                                        <p:tgtEl>
                                          <p:spTgt spid="28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81">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chemeClr val="lt2"/>
                </a:solidFill>
                <a:latin typeface="Arial"/>
                <a:ea typeface="Arial"/>
                <a:cs typeface="Arial"/>
                <a:sym typeface="Arial"/>
              </a:rPr>
              <a:t>Special case → Hydrates</a:t>
            </a:r>
            <a:endParaRPr b="1" i="1" sz="2400" u="none" cap="none" strike="noStrike">
              <a:solidFill>
                <a:schemeClr val="lt2"/>
              </a:solidFill>
              <a:latin typeface="Arial"/>
              <a:ea typeface="Arial"/>
              <a:cs typeface="Arial"/>
              <a:sym typeface="Arial"/>
            </a:endParaRPr>
          </a:p>
        </p:txBody>
      </p:sp>
      <p:sp>
        <p:nvSpPr>
          <p:cNvPr id="289" name="Google Shape;289;p44"/>
          <p:cNvSpPr txBox="1"/>
          <p:nvPr/>
        </p:nvSpPr>
        <p:spPr>
          <a:xfrm>
            <a:off x="304800" y="1204913"/>
            <a:ext cx="8458200" cy="6001643"/>
          </a:xfrm>
          <a:prstGeom prst="rect">
            <a:avLst/>
          </a:prstGeom>
          <a:noFill/>
          <a:ln cap="flat" cmpd="sng" w="9525">
            <a:solidFill>
              <a:srgbClr val="FFFF00">
                <a:alpha val="0"/>
              </a:srgb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A </a:t>
            </a:r>
            <a:r>
              <a:rPr b="1" i="1" lang="en-US" sz="2400" u="none" cap="none" strike="noStrike">
                <a:solidFill>
                  <a:schemeClr val="lt2"/>
                </a:solidFill>
                <a:latin typeface="Times New Roman"/>
                <a:ea typeface="Times New Roman"/>
                <a:cs typeface="Times New Roman"/>
                <a:sym typeface="Times New Roman"/>
              </a:rPr>
              <a:t>hydrate</a:t>
            </a:r>
            <a:r>
              <a:rPr b="0" i="0" lang="en-US" sz="2400" u="none" cap="none" strike="noStrike">
                <a:solidFill>
                  <a:schemeClr val="lt1"/>
                </a:solidFill>
                <a:latin typeface="Times New Roman"/>
                <a:ea typeface="Times New Roman"/>
                <a:cs typeface="Times New Roman"/>
                <a:sym typeface="Times New Roman"/>
              </a:rPr>
              <a:t> is a compound that has a specific number of water molecules trapped within its solid structure. Th</a:t>
            </a:r>
            <a:r>
              <a:rPr lang="en-US" sz="2400">
                <a:solidFill>
                  <a:schemeClr val="lt1"/>
                </a:solidFill>
                <a:latin typeface="Times New Roman"/>
                <a:ea typeface="Times New Roman"/>
                <a:cs typeface="Times New Roman"/>
                <a:sym typeface="Times New Roman"/>
              </a:rPr>
              <a:t>e water trapped in the solid crystal is called the </a:t>
            </a:r>
            <a:r>
              <a:rPr lang="en-US" sz="2400">
                <a:solidFill>
                  <a:srgbClr val="FFFF00"/>
                </a:solidFill>
                <a:latin typeface="Times New Roman"/>
                <a:ea typeface="Times New Roman"/>
                <a:cs typeface="Times New Roman"/>
                <a:sym typeface="Times New Roman"/>
              </a:rPr>
              <a:t>water of hydration</a:t>
            </a:r>
            <a:r>
              <a:rPr lang="en-US" sz="2400">
                <a:solidFill>
                  <a:schemeClr val="lt1"/>
                </a:solidFill>
                <a:latin typeface="Times New Roman"/>
                <a:ea typeface="Times New Roman"/>
                <a:cs typeface="Times New Roman"/>
                <a:sym typeface="Times New Roman"/>
              </a:rPr>
              <a:t>.</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For example, in its normal state, copper(II) sulfate has five water molecules associated with it. Name compound as usual. Add hydrate with the prefix indicating the number of water molecules.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1" lang="en-US" sz="2400" u="none" cap="none" strike="noStrike">
                <a:solidFill>
                  <a:schemeClr val="lt1"/>
                </a:solidFill>
                <a:latin typeface="Times New Roman"/>
                <a:ea typeface="Times New Roman"/>
                <a:cs typeface="Times New Roman"/>
                <a:sym typeface="Times New Roman"/>
              </a:rPr>
              <a:t>	Systematic name: copper(II) sulfate pentahydrate</a:t>
            </a:r>
            <a:endParaRPr/>
          </a:p>
          <a:p>
            <a:pPr indent="0" lvl="0" marL="0" marR="0" rtl="0" algn="l">
              <a:spcBef>
                <a:spcPts val="0"/>
              </a:spcBef>
              <a:spcAft>
                <a:spcPts val="0"/>
              </a:spcAft>
              <a:buClr>
                <a:srgbClr val="000000"/>
              </a:buClr>
              <a:buFont typeface="Arial"/>
              <a:buNone/>
            </a:pPr>
            <a:r>
              <a:rPr b="0" i="1" lang="en-US" sz="2400" u="none" cap="none" strike="noStrike">
                <a:solidFill>
                  <a:schemeClr val="lt1"/>
                </a:solidFill>
                <a:latin typeface="Times New Roman"/>
                <a:ea typeface="Times New Roman"/>
                <a:cs typeface="Times New Roman"/>
                <a:sym typeface="Times New Roman"/>
              </a:rPr>
              <a:t>	Formula: </a:t>
            </a:r>
            <a:r>
              <a:rPr b="1" i="1" lang="en-US" sz="2400" u="none" cap="none" strike="noStrike">
                <a:solidFill>
                  <a:schemeClr val="lt1"/>
                </a:solidFill>
                <a:latin typeface="Times New Roman"/>
                <a:ea typeface="Times New Roman"/>
                <a:cs typeface="Times New Roman"/>
                <a:sym typeface="Times New Roman"/>
              </a:rPr>
              <a:t>CuSO</a:t>
            </a:r>
            <a:r>
              <a:rPr b="1" baseline="-25000" i="1" lang="en-US" sz="2400" u="none" cap="none" strike="noStrike">
                <a:solidFill>
                  <a:schemeClr val="lt1"/>
                </a:solidFill>
                <a:latin typeface="Times New Roman"/>
                <a:ea typeface="Times New Roman"/>
                <a:cs typeface="Times New Roman"/>
                <a:sym typeface="Times New Roman"/>
              </a:rPr>
              <a:t>4</a:t>
            </a:r>
            <a:r>
              <a:rPr b="1" i="1" lang="en-US" sz="2400" u="none" cap="none" strike="noStrike">
                <a:solidFill>
                  <a:schemeClr val="lt1"/>
                </a:solidFill>
                <a:latin typeface="Times New Roman"/>
                <a:ea typeface="Times New Roman"/>
                <a:cs typeface="Times New Roman"/>
                <a:sym typeface="Times New Roman"/>
              </a:rPr>
              <a:t> ∙ 5H</a:t>
            </a:r>
            <a:r>
              <a:rPr b="1" baseline="-25000" i="1" lang="en-US" sz="2400" u="none" cap="none" strike="noStrike">
                <a:solidFill>
                  <a:schemeClr val="lt1"/>
                </a:solidFill>
                <a:latin typeface="Times New Roman"/>
                <a:ea typeface="Times New Roman"/>
                <a:cs typeface="Times New Roman"/>
                <a:sym typeface="Times New Roman"/>
              </a:rPr>
              <a:t>2</a:t>
            </a:r>
            <a:r>
              <a:rPr b="1" i="1" lang="en-US" sz="2400" u="none" cap="none" strike="noStrike">
                <a:solidFill>
                  <a:schemeClr val="lt1"/>
                </a:solidFill>
                <a:latin typeface="Times New Roman"/>
                <a:ea typeface="Times New Roman"/>
                <a:cs typeface="Times New Roman"/>
                <a:sym typeface="Times New Roman"/>
              </a:rPr>
              <a:t>O</a:t>
            </a:r>
            <a:r>
              <a:rPr b="0" i="1" lang="en-US" sz="2400" u="none" cap="none" strike="noStrike">
                <a:solidFill>
                  <a:schemeClr val="lt1"/>
                </a:solidFill>
                <a:latin typeface="Times New Roman"/>
                <a:ea typeface="Times New Roman"/>
                <a:cs typeface="Times New Roman"/>
                <a:sym typeface="Times New Roman"/>
              </a:rPr>
              <a:t>  </a:t>
            </a:r>
            <a:r>
              <a:rPr i="1" lang="en-US" sz="2400">
                <a:solidFill>
                  <a:schemeClr val="lt1"/>
                </a:solidFill>
                <a:latin typeface="Times New Roman"/>
                <a:ea typeface="Times New Roman"/>
                <a:cs typeface="Times New Roman"/>
                <a:sym typeface="Times New Roman"/>
              </a:rPr>
              <a:t> </a:t>
            </a:r>
            <a:endParaRPr i="1"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i="1" lang="en-US" sz="2400">
                <a:solidFill>
                  <a:schemeClr val="lt1"/>
                </a:solidFill>
                <a:latin typeface="Times New Roman"/>
                <a:ea typeface="Times New Roman"/>
                <a:cs typeface="Times New Roman"/>
                <a:sym typeface="Times New Roman"/>
              </a:rPr>
              <a:t>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Some other hydrates are</a:t>
            </a:r>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	BaCl</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 ∙ 2H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O</a:t>
            </a:r>
            <a:endParaRPr/>
          </a:p>
          <a:p>
            <a:pPr indent="0" lvl="0" marL="0" marR="0" rtl="0" algn="l">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	LiCl ∙ 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O</a:t>
            </a:r>
            <a:endParaRPr/>
          </a:p>
          <a:p>
            <a:pPr indent="0" lvl="0" marL="0" marR="0" rtl="0" algn="l">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	MgSO</a:t>
            </a:r>
            <a:r>
              <a:rPr b="0" baseline="-25000" i="0" lang="en-US" sz="2400" u="none" cap="none" strike="noStrike">
                <a:solidFill>
                  <a:schemeClr val="lt1"/>
                </a:solidFill>
                <a:latin typeface="Times New Roman"/>
                <a:ea typeface="Times New Roman"/>
                <a:cs typeface="Times New Roman"/>
                <a:sym typeface="Times New Roman"/>
              </a:rPr>
              <a:t>4</a:t>
            </a:r>
            <a:r>
              <a:rPr b="0" i="0" lang="en-US" sz="2400" u="none" cap="none" strike="noStrike">
                <a:solidFill>
                  <a:schemeClr val="lt1"/>
                </a:solidFill>
                <a:latin typeface="Times New Roman"/>
                <a:ea typeface="Times New Roman"/>
                <a:cs typeface="Times New Roman"/>
                <a:sym typeface="Times New Roman"/>
              </a:rPr>
              <a:t> ∙ 7H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O</a:t>
            </a:r>
            <a:endParaRPr/>
          </a:p>
          <a:p>
            <a:pPr indent="0" lvl="0" marL="0" marR="0" rtl="0" algn="l">
              <a:spcBef>
                <a:spcPts val="0"/>
              </a:spcBef>
              <a:spcAft>
                <a:spcPts val="0"/>
              </a:spcAft>
              <a:buNone/>
            </a:pPr>
            <a:r>
              <a:rPr b="0" i="0" lang="en-US" sz="2400" u="none" cap="none" strike="noStrike">
                <a:solidFill>
                  <a:schemeClr val="lt1"/>
                </a:solidFill>
                <a:latin typeface="Times New Roman"/>
                <a:ea typeface="Times New Roman"/>
                <a:cs typeface="Times New Roman"/>
                <a:sym typeface="Times New Roman"/>
              </a:rPr>
              <a:t>	Sr(NO</a:t>
            </a:r>
            <a:r>
              <a:rPr b="0" baseline="-25000" i="0" lang="en-US" sz="2400" u="none" cap="none" strike="noStrike">
                <a:solidFill>
                  <a:schemeClr val="lt1"/>
                </a:solidFill>
                <a:latin typeface="Times New Roman"/>
                <a:ea typeface="Times New Roman"/>
                <a:cs typeface="Times New Roman"/>
                <a:sym typeface="Times New Roman"/>
              </a:rPr>
              <a:t>3</a:t>
            </a:r>
            <a:r>
              <a:rPr b="0" i="0" lang="en-US" sz="2400" u="none" cap="none" strike="noStrike">
                <a:solidFill>
                  <a:schemeClr val="lt1"/>
                </a:solidFill>
                <a:latin typeface="Times New Roman"/>
                <a:ea typeface="Times New Roman"/>
                <a:cs typeface="Times New Roman"/>
                <a:sym typeface="Times New Roman"/>
              </a:rPr>
              <a:t>)</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 ∙ 4H</a:t>
            </a:r>
            <a:r>
              <a:rPr b="0" baseline="-25000" i="0" lang="en-US" sz="2400" u="none" cap="none" strike="noStrike">
                <a:solidFill>
                  <a:schemeClr val="lt1"/>
                </a:solidFill>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O</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90" name="Google Shape;290;p44"/>
          <p:cNvSpPr txBox="1"/>
          <p:nvPr/>
        </p:nvSpPr>
        <p:spPr>
          <a:xfrm>
            <a:off x="5249725" y="4491100"/>
            <a:ext cx="3004200" cy="18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i="1" lang="en-US" sz="2400">
                <a:solidFill>
                  <a:schemeClr val="lt1"/>
                </a:solidFill>
                <a:latin typeface="Times New Roman"/>
                <a:ea typeface="Times New Roman"/>
                <a:cs typeface="Times New Roman"/>
                <a:sym typeface="Times New Roman"/>
              </a:rPr>
              <a:t>Note the dot between the main compound and associated water molecules.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685800" y="463550"/>
            <a:ext cx="7767600" cy="400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Optional 3 minute video on Hydrates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u="sng">
                <a:solidFill>
                  <a:schemeClr val="hlink"/>
                </a:solidFill>
                <a:hlinkClick r:id="rId3"/>
              </a:rPr>
              <a:t>Click here</a:t>
            </a:r>
            <a:r>
              <a:rPr lang="en-US"/>
              <a:t>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sz="3000"/>
              <a:t>{FYI, I can’t embed the ones with questions inserted into Slides)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688200" y="348650"/>
            <a:ext cx="7767600" cy="3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t>Use these Slides in Present Mode: on the practice slides the yellow boxes will disappear on click AFTER you have tried them. Please WRITE your answers, don’t just think them. Writing or speaking completes the thinking process and promotes MUCH better learning. </a:t>
            </a:r>
            <a:endParaRPr sz="3600"/>
          </a:p>
        </p:txBody>
      </p:sp>
      <p:sp>
        <p:nvSpPr>
          <p:cNvPr id="152" name="Google Shape;152;p28"/>
          <p:cNvSpPr txBox="1"/>
          <p:nvPr/>
        </p:nvSpPr>
        <p:spPr>
          <a:xfrm>
            <a:off x="314700" y="4249800"/>
            <a:ext cx="8514600" cy="2448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TECH SOLUTIONS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US" sz="2400">
                <a:latin typeface="Times New Roman"/>
                <a:ea typeface="Times New Roman"/>
                <a:cs typeface="Times New Roman"/>
                <a:sym typeface="Times New Roman"/>
              </a:rPr>
              <a:t>Look for this box throughout for alternative methods for those with slower internet etc. HINT: you can work in Offline mode after accessing once on a device (under file OR settings, depending on device) OR you can print the presentation. It has all the information and you can access the videos as needed when possible. </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rgbClr val="FFFF00"/>
                </a:solidFill>
                <a:latin typeface="Arial"/>
                <a:ea typeface="Arial"/>
                <a:cs typeface="Arial"/>
                <a:sym typeface="Arial"/>
              </a:rPr>
              <a:t>Hydrates - Anh</a:t>
            </a:r>
            <a:r>
              <a:rPr b="1" i="1" lang="en-US" sz="2400">
                <a:solidFill>
                  <a:srgbClr val="FFFF00"/>
                </a:solidFill>
                <a:latin typeface="Arial"/>
                <a:ea typeface="Arial"/>
                <a:cs typeface="Arial"/>
                <a:sym typeface="Arial"/>
              </a:rPr>
              <a:t>ydrous</a:t>
            </a:r>
            <a:endParaRPr b="1" i="1" sz="2400" u="none" cap="none" strike="noStrike">
              <a:solidFill>
                <a:srgbClr val="FFFF00"/>
              </a:solidFill>
              <a:latin typeface="Arial"/>
              <a:ea typeface="Arial"/>
              <a:cs typeface="Arial"/>
              <a:sym typeface="Arial"/>
            </a:endParaRPr>
          </a:p>
        </p:txBody>
      </p:sp>
      <p:sp>
        <p:nvSpPr>
          <p:cNvPr id="303" name="Google Shape;303;p46"/>
          <p:cNvSpPr txBox="1"/>
          <p:nvPr/>
        </p:nvSpPr>
        <p:spPr>
          <a:xfrm>
            <a:off x="304800" y="1204913"/>
            <a:ext cx="8458200" cy="2308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When the water molecules are driven off by heating, the resulting compound, CuSO</a:t>
            </a:r>
            <a:r>
              <a:rPr b="0" baseline="-25000" i="0" lang="en-US" sz="2400" u="none" cap="none" strike="noStrike">
                <a:solidFill>
                  <a:schemeClr val="lt1"/>
                </a:solidFill>
                <a:latin typeface="Times New Roman"/>
                <a:ea typeface="Times New Roman"/>
                <a:cs typeface="Times New Roman"/>
                <a:sym typeface="Times New Roman"/>
              </a:rPr>
              <a:t>4</a:t>
            </a:r>
            <a:r>
              <a:rPr b="0" i="0" lang="en-US" sz="2400" u="none" cap="none" strike="noStrike">
                <a:solidFill>
                  <a:schemeClr val="lt1"/>
                </a:solidFill>
                <a:latin typeface="Times New Roman"/>
                <a:ea typeface="Times New Roman"/>
                <a:cs typeface="Times New Roman"/>
                <a:sym typeface="Times New Roman"/>
              </a:rPr>
              <a:t>, is sometimes called </a:t>
            </a:r>
            <a:r>
              <a:rPr b="0" i="0" lang="en-US" sz="2400" u="none" cap="none" strike="noStrike">
                <a:solidFill>
                  <a:srgbClr val="FFFF00"/>
                </a:solidFill>
                <a:latin typeface="Times New Roman"/>
                <a:ea typeface="Times New Roman"/>
                <a:cs typeface="Times New Roman"/>
                <a:sym typeface="Times New Roman"/>
              </a:rPr>
              <a:t>anhydrous copper(II) sulfate.</a:t>
            </a:r>
            <a:endParaRPr>
              <a:solidFill>
                <a:srgbClr val="FFFF00"/>
              </a:solidFill>
            </a:endParaRPr>
          </a:p>
          <a:p>
            <a:pPr indent="0" lvl="0" marL="0" marR="0" rtl="0" algn="l">
              <a:spcBef>
                <a:spcPts val="0"/>
              </a:spcBef>
              <a:spcAft>
                <a:spcPts val="0"/>
              </a:spcAft>
              <a:buClr>
                <a:srgbClr val="000000"/>
              </a:buClr>
              <a:buFont typeface="Arial"/>
              <a:buNone/>
            </a:pPr>
            <a:r>
              <a:t/>
            </a:r>
            <a:endParaRPr b="0" i="1"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1" lang="en-US" sz="2400" u="none" cap="none" strike="noStrike">
                <a:solidFill>
                  <a:schemeClr val="lt1"/>
                </a:solidFill>
                <a:latin typeface="Times New Roman"/>
                <a:ea typeface="Times New Roman"/>
                <a:cs typeface="Times New Roman"/>
                <a:sym typeface="Times New Roman"/>
              </a:rPr>
              <a:t>Anhydrous</a:t>
            </a:r>
            <a:r>
              <a:rPr b="0" i="0" lang="en-US" sz="2400" u="none" cap="none" strike="noStrike">
                <a:solidFill>
                  <a:schemeClr val="lt1"/>
                </a:solidFill>
                <a:latin typeface="Times New Roman"/>
                <a:ea typeface="Times New Roman"/>
                <a:cs typeface="Times New Roman"/>
                <a:sym typeface="Times New Roman"/>
              </a:rPr>
              <a:t> means the compound no longer has water molecules associated with it.</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lang="en-US" sz="2400">
                <a:solidFill>
                  <a:schemeClr val="lt1"/>
                </a:solidFill>
                <a:latin typeface="Times New Roman"/>
                <a:ea typeface="Times New Roman"/>
                <a:cs typeface="Times New Roman"/>
                <a:sym typeface="Times New Roman"/>
              </a:rPr>
              <a:t>This is why we use a dot in the formula because the heating of the compound removes the ASSOCIATED water molecules but does not alter the salt formula OR properties. The water is NOT bound to or part of the salt.</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183638" y="-167800"/>
            <a:ext cx="90672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000"/>
              <a:t>Watch a Hydrate Expt (&lt;3mins)</a:t>
            </a:r>
            <a:endParaRPr sz="3000"/>
          </a:p>
          <a:p>
            <a:pPr indent="0" lvl="0" marL="0" rtl="0" algn="ctr">
              <a:spcBef>
                <a:spcPts val="0"/>
              </a:spcBef>
              <a:spcAft>
                <a:spcPts val="0"/>
              </a:spcAft>
              <a:buNone/>
            </a:pPr>
            <a:r>
              <a:rPr lang="en-US" sz="2400"/>
              <a:t>{Not req’d if you have tech challenges but good to watch if possible}</a:t>
            </a:r>
            <a:endParaRPr sz="2400"/>
          </a:p>
        </p:txBody>
      </p:sp>
      <p:pic>
        <p:nvPicPr>
          <p:cNvPr descr="The beautiful shapes and colours of some crystals are formed due to the water of crystallization. These crystals require water to maintain their crystalline properties. So let's see what happens when you remove the water of crystallization from crystals by heating it. Take some copper sulphate in a test tube and heat it. you see that it loses water and turns into a white powdery substance termed anhydrous copper sulphate. When we add water to this powder it immediately regains it blue colour and crystalline shape. As a result of this property, chemicals like copper sulphate are known as hydrous substances or hydrates.&#10;&#10;*** Warning: Be careful in handling copper sulphate as it is irritating to the eyes and skin, and also can be harmful if swallowed. ***" id="310" name="Google Shape;310;p47" title="Water of crystallization and copper sulphate | Water | Chemistry">
            <a:hlinkClick r:id="rId3"/>
          </p:cNvPr>
          <p:cNvPicPr preferRelativeResize="0"/>
          <p:nvPr/>
        </p:nvPicPr>
        <p:blipFill>
          <a:blip r:embed="rId4">
            <a:alphaModFix/>
          </a:blip>
          <a:stretch>
            <a:fillRect/>
          </a:stretch>
        </p:blipFill>
        <p:spPr>
          <a:xfrm>
            <a:off x="290463" y="1262600"/>
            <a:ext cx="8853526" cy="664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nvSpPr>
        <p:spPr>
          <a:xfrm>
            <a:off x="304800" y="806450"/>
            <a:ext cx="8062800" cy="188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a:solidFill>
                <a:schemeClr val="lt1"/>
              </a:solidFill>
            </a:endParaRPr>
          </a:p>
          <a:p>
            <a:pPr indent="0" lvl="0" marL="0" marR="0" rtl="0" algn="l">
              <a:spcBef>
                <a:spcPts val="0"/>
              </a:spcBef>
              <a:spcAft>
                <a:spcPts val="0"/>
              </a:spcAft>
              <a:buNone/>
            </a:pPr>
            <a:r>
              <a:rPr lang="en-US" sz="2800">
                <a:solidFill>
                  <a:schemeClr val="lt1"/>
                </a:solidFill>
              </a:rPr>
              <a:t>Reminder: </a:t>
            </a:r>
            <a:r>
              <a:rPr b="0" i="0" lang="en-US" sz="2800" u="none" cap="none" strike="noStrike">
                <a:solidFill>
                  <a:schemeClr val="lt1"/>
                </a:solidFill>
                <a:latin typeface="Arial"/>
                <a:ea typeface="Arial"/>
                <a:cs typeface="Arial"/>
                <a:sym typeface="Arial"/>
              </a:rPr>
              <a:t>A </a:t>
            </a:r>
            <a:r>
              <a:rPr b="1" i="0" lang="en-US" sz="2800" u="none" cap="none" strike="noStrike">
                <a:solidFill>
                  <a:schemeClr val="lt2"/>
                </a:solidFill>
                <a:latin typeface="Arial"/>
                <a:ea typeface="Arial"/>
                <a:cs typeface="Arial"/>
                <a:sym typeface="Arial"/>
              </a:rPr>
              <a:t>base</a:t>
            </a:r>
            <a:r>
              <a:rPr b="0" i="0" lang="en-US" sz="2800" u="none" cap="none" strike="noStrike">
                <a:solidFill>
                  <a:schemeClr val="lt1"/>
                </a:solidFill>
                <a:latin typeface="Arial"/>
                <a:ea typeface="Arial"/>
                <a:cs typeface="Arial"/>
                <a:sym typeface="Arial"/>
              </a:rPr>
              <a:t> can be defined as a substance that yields hydroxide ions (OH</a:t>
            </a:r>
            <a:r>
              <a:rPr b="1" baseline="30000" i="0" lang="en-US" sz="2800" u="none" cap="none" strike="noStrike">
                <a:solidFill>
                  <a:schemeClr val="lt1"/>
                </a:solidFill>
                <a:latin typeface="Arial"/>
                <a:ea typeface="Arial"/>
                <a:cs typeface="Arial"/>
                <a:sym typeface="Arial"/>
              </a:rPr>
              <a:t>-</a:t>
            </a:r>
            <a:r>
              <a:rPr b="0" i="0" lang="en-US" sz="2800" u="none" cap="none" strike="noStrike">
                <a:solidFill>
                  <a:schemeClr val="lt1"/>
                </a:solidFill>
                <a:latin typeface="Arial"/>
                <a:ea typeface="Arial"/>
                <a:cs typeface="Arial"/>
                <a:sym typeface="Arial"/>
              </a:rPr>
              <a:t>) when dissolved in water. There are no special naming rules for bases.</a:t>
            </a:r>
            <a:endParaRPr/>
          </a:p>
        </p:txBody>
      </p:sp>
      <p:grpSp>
        <p:nvGrpSpPr>
          <p:cNvPr id="317" name="Google Shape;317;p48"/>
          <p:cNvGrpSpPr/>
          <p:nvPr/>
        </p:nvGrpSpPr>
        <p:grpSpPr>
          <a:xfrm>
            <a:off x="2362200" y="2857775"/>
            <a:ext cx="5408613" cy="520700"/>
            <a:chOff x="1633" y="1488"/>
            <a:chExt cx="3407" cy="328"/>
          </a:xfrm>
        </p:grpSpPr>
        <p:sp>
          <p:nvSpPr>
            <p:cNvPr id="318" name="Google Shape;318;p48"/>
            <p:cNvSpPr txBox="1"/>
            <p:nvPr/>
          </p:nvSpPr>
          <p:spPr>
            <a:xfrm>
              <a:off x="1633" y="1489"/>
              <a:ext cx="815" cy="3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NaOH</a:t>
              </a:r>
              <a:endParaRPr/>
            </a:p>
          </p:txBody>
        </p:sp>
        <p:sp>
          <p:nvSpPr>
            <p:cNvPr id="319" name="Google Shape;319;p48"/>
            <p:cNvSpPr txBox="1"/>
            <p:nvPr/>
          </p:nvSpPr>
          <p:spPr>
            <a:xfrm>
              <a:off x="3073" y="1488"/>
              <a:ext cx="1967" cy="3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sodium hydroxide</a:t>
              </a:r>
              <a:endParaRPr/>
            </a:p>
          </p:txBody>
        </p:sp>
      </p:grpSp>
      <p:sp>
        <p:nvSpPr>
          <p:cNvPr id="320" name="Google Shape;320;p48"/>
          <p:cNvSpPr txBox="1"/>
          <p:nvPr/>
        </p:nvSpPr>
        <p:spPr>
          <a:xfrm>
            <a:off x="2362200" y="3541999"/>
            <a:ext cx="1428750" cy="4762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KOH</a:t>
            </a:r>
            <a:endParaRPr/>
          </a:p>
        </p:txBody>
      </p:sp>
      <p:sp>
        <p:nvSpPr>
          <p:cNvPr id="321" name="Google Shape;321;p48"/>
          <p:cNvSpPr txBox="1"/>
          <p:nvPr/>
        </p:nvSpPr>
        <p:spPr>
          <a:xfrm>
            <a:off x="4648200" y="3538826"/>
            <a:ext cx="4138200" cy="52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potassium hydroxide</a:t>
            </a:r>
            <a:endParaRPr/>
          </a:p>
        </p:txBody>
      </p:sp>
      <p:grpSp>
        <p:nvGrpSpPr>
          <p:cNvPr id="322" name="Google Shape;322;p48"/>
          <p:cNvGrpSpPr/>
          <p:nvPr/>
        </p:nvGrpSpPr>
        <p:grpSpPr>
          <a:xfrm>
            <a:off x="2362200" y="4224613"/>
            <a:ext cx="5205413" cy="519112"/>
            <a:chOff x="1382" y="3665"/>
            <a:chExt cx="3279" cy="327"/>
          </a:xfrm>
        </p:grpSpPr>
        <p:sp>
          <p:nvSpPr>
            <p:cNvPr id="323" name="Google Shape;323;p48"/>
            <p:cNvSpPr txBox="1"/>
            <p:nvPr/>
          </p:nvSpPr>
          <p:spPr>
            <a:xfrm>
              <a:off x="1382" y="3665"/>
              <a:ext cx="961" cy="3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Ba(OH)</a:t>
              </a:r>
              <a:r>
                <a:rPr b="0" baseline="-25000" i="0" lang="en-US" sz="2800" u="none" cap="none" strike="noStrike">
                  <a:solidFill>
                    <a:schemeClr val="lt1"/>
                  </a:solidFill>
                  <a:latin typeface="Arial"/>
                  <a:ea typeface="Arial"/>
                  <a:cs typeface="Arial"/>
                  <a:sym typeface="Arial"/>
                </a:rPr>
                <a:t>2</a:t>
              </a:r>
              <a:endParaRPr b="0" i="0" sz="2800" u="none" cap="none" strike="noStrike">
                <a:solidFill>
                  <a:schemeClr val="lt1"/>
                </a:solidFill>
                <a:latin typeface="Arial"/>
                <a:ea typeface="Arial"/>
                <a:cs typeface="Arial"/>
                <a:sym typeface="Arial"/>
              </a:endParaRPr>
            </a:p>
          </p:txBody>
        </p:sp>
        <p:sp>
          <p:nvSpPr>
            <p:cNvPr id="324" name="Google Shape;324;p48"/>
            <p:cNvSpPr txBox="1"/>
            <p:nvPr/>
          </p:nvSpPr>
          <p:spPr>
            <a:xfrm>
              <a:off x="2822" y="3665"/>
              <a:ext cx="1839" cy="3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barium hydroxide</a:t>
              </a:r>
              <a:endParaRPr/>
            </a:p>
          </p:txBody>
        </p:sp>
      </p:grpSp>
      <p:pic>
        <p:nvPicPr>
          <p:cNvPr descr="BD05176_" id="325" name="Google Shape;325;p48"/>
          <p:cNvPicPr preferRelativeResize="0"/>
          <p:nvPr/>
        </p:nvPicPr>
        <p:blipFill rotWithShape="1">
          <a:blip r:embed="rId3">
            <a:alphaModFix/>
          </a:blip>
          <a:srcRect b="0" l="0" r="0" t="0"/>
          <a:stretch/>
        </p:blipFill>
        <p:spPr>
          <a:xfrm>
            <a:off x="228600" y="4991375"/>
            <a:ext cx="2187600" cy="2184300"/>
          </a:xfrm>
          <a:prstGeom prst="rect">
            <a:avLst/>
          </a:prstGeom>
          <a:noFill/>
          <a:ln>
            <a:noFill/>
          </a:ln>
        </p:spPr>
      </p:pic>
      <p:sp>
        <p:nvSpPr>
          <p:cNvPr id="326" name="Google Shape;326;p48"/>
          <p:cNvSpPr txBox="1"/>
          <p:nvPr/>
        </p:nvSpPr>
        <p:spPr>
          <a:xfrm>
            <a:off x="905200" y="168775"/>
            <a:ext cx="7118700" cy="9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800">
                <a:solidFill>
                  <a:srgbClr val="FFFF00"/>
                </a:solidFill>
                <a:latin typeface="Times New Roman"/>
                <a:ea typeface="Times New Roman"/>
                <a:cs typeface="Times New Roman"/>
                <a:sym typeface="Times New Roman"/>
              </a:rPr>
              <a:t>RECALL: Bases &amp; Naming</a:t>
            </a:r>
            <a:endParaRPr sz="4800">
              <a:solidFill>
                <a:srgbClr val="FFFF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500"/>
                                        <p:tgtEl>
                                          <p:spTgt spid="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rgbClr val="FFFF00"/>
                </a:solidFill>
                <a:latin typeface="Arial"/>
                <a:ea typeface="Arial"/>
                <a:cs typeface="Arial"/>
                <a:sym typeface="Arial"/>
              </a:rPr>
              <a:t>For Interest : Familiar Compounds</a:t>
            </a:r>
            <a:endParaRPr b="1" i="1" sz="2400" u="none" cap="none" strike="noStrike">
              <a:solidFill>
                <a:srgbClr val="FFFF00"/>
              </a:solidFill>
              <a:latin typeface="Arial"/>
              <a:ea typeface="Arial"/>
              <a:cs typeface="Arial"/>
              <a:sym typeface="Arial"/>
            </a:endParaRPr>
          </a:p>
        </p:txBody>
      </p:sp>
      <p:pic>
        <p:nvPicPr>
          <p:cNvPr descr="F:\McGraw-Hill\Burdge - Atoms First\Images\Chapter05\bur11161_t05011.jpg" id="333" name="Google Shape;333;p49"/>
          <p:cNvPicPr preferRelativeResize="0"/>
          <p:nvPr/>
        </p:nvPicPr>
        <p:blipFill rotWithShape="1">
          <a:blip r:embed="rId3">
            <a:alphaModFix/>
          </a:blip>
          <a:srcRect b="0" l="0" r="0" t="5532"/>
          <a:stretch/>
        </p:blipFill>
        <p:spPr>
          <a:xfrm>
            <a:off x="1143000" y="2012950"/>
            <a:ext cx="6858000" cy="337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580825" y="2181875"/>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If you are feeling confident, you CAN STOP HERE and continue to the nomeclature sheets practice on the unit plan. Remaining slides provide more Worked examples and another video for those that need further assistance.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p:nvPr/>
        </p:nvSpPr>
        <p:spPr>
          <a:xfrm flipH="1" rot="10800000">
            <a:off x="288925" y="1074738"/>
            <a:ext cx="8570913" cy="5402262"/>
          </a:xfrm>
          <a:prstGeom prst="snip1Rect">
            <a:avLst>
              <a:gd fmla="val 16667" name="adj"/>
            </a:avLst>
          </a:prstGeom>
          <a:solidFill>
            <a:srgbClr val="E5EDFF"/>
          </a:solidFill>
          <a:ln cap="flat" cmpd="sng" w="9525">
            <a:solidFill>
              <a:srgbClr val="00664C">
                <a:alpha val="17647"/>
              </a:srgbClr>
            </a:solidFill>
            <a:prstDash val="solid"/>
            <a:round/>
            <a:headEnd len="sm" w="sm" type="none"/>
            <a:tailEnd len="sm" w="sm" type="none"/>
          </a:ln>
          <a:effectLst>
            <a:outerShdw blurRad="40005" rotWithShape="0" algn="tl" dir="5400000" dist="22987">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Arial"/>
              <a:ea typeface="Arial"/>
              <a:cs typeface="Arial"/>
              <a:sym typeface="Arial"/>
            </a:endParaRPr>
          </a:p>
        </p:txBody>
      </p:sp>
      <p:sp>
        <p:nvSpPr>
          <p:cNvPr id="346" name="Google Shape;346;p51"/>
          <p:cNvSpPr/>
          <p:nvPr/>
        </p:nvSpPr>
        <p:spPr>
          <a:xfrm>
            <a:off x="193675" y="349250"/>
            <a:ext cx="8678863" cy="725488"/>
          </a:xfrm>
          <a:prstGeom prst="rect">
            <a:avLst/>
          </a:prstGeom>
          <a:gradFill>
            <a:gsLst>
              <a:gs pos="0">
                <a:srgbClr val="FFFFFF"/>
              </a:gs>
              <a:gs pos="100000">
                <a:srgbClr val="244061"/>
              </a:gs>
            </a:gsLst>
            <a:lin ang="0" scaled="0"/>
          </a:gradFill>
          <a:ln cap="flat" cmpd="sng" w="9525">
            <a:solidFill>
              <a:srgbClr val="00009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Calibri"/>
              <a:ea typeface="Calibri"/>
              <a:cs typeface="Calibri"/>
              <a:sym typeface="Calibri"/>
            </a:endParaRPr>
          </a:p>
        </p:txBody>
      </p:sp>
      <p:sp>
        <p:nvSpPr>
          <p:cNvPr id="347" name="Google Shape;347;p51"/>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chemeClr val="lt2"/>
                </a:solidFill>
                <a:latin typeface="Times New Roman"/>
                <a:ea typeface="Times New Roman"/>
                <a:cs typeface="Times New Roman"/>
                <a:sym typeface="Times New Roman"/>
              </a:rPr>
              <a:t> Worked Example 5.10</a:t>
            </a:r>
            <a:endParaRPr/>
          </a:p>
        </p:txBody>
      </p:sp>
      <p:sp>
        <p:nvSpPr>
          <p:cNvPr id="348" name="Google Shape;348;p51"/>
          <p:cNvSpPr/>
          <p:nvPr/>
        </p:nvSpPr>
        <p:spPr>
          <a:xfrm>
            <a:off x="168275" y="349250"/>
            <a:ext cx="115888" cy="725488"/>
          </a:xfrm>
          <a:prstGeom prst="rect">
            <a:avLst/>
          </a:prstGeom>
          <a:solidFill>
            <a:srgbClr val="000099"/>
          </a:solidFill>
          <a:ln cap="flat" cmpd="sng" w="9525">
            <a:solidFill>
              <a:srgbClr val="00664C"/>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Arial"/>
              <a:ea typeface="Arial"/>
              <a:cs typeface="Arial"/>
              <a:sym typeface="Arial"/>
            </a:endParaRPr>
          </a:p>
        </p:txBody>
      </p:sp>
      <p:sp>
        <p:nvSpPr>
          <p:cNvPr id="349" name="Google Shape;349;p51"/>
          <p:cNvSpPr txBox="1"/>
          <p:nvPr/>
        </p:nvSpPr>
        <p:spPr>
          <a:xfrm>
            <a:off x="301625" y="1600200"/>
            <a:ext cx="8534400" cy="10144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C00000"/>
                </a:solidFill>
                <a:latin typeface="Arial"/>
                <a:ea typeface="Arial"/>
                <a:cs typeface="Arial"/>
                <a:sym typeface="Arial"/>
              </a:rPr>
              <a:t>Strategy</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 Each species is either an ox</a:t>
            </a:r>
            <a:r>
              <a:rPr lang="en-US" sz="2000">
                <a:latin typeface="Times New Roman"/>
                <a:ea typeface="Times New Roman"/>
                <a:cs typeface="Times New Roman"/>
                <a:sym typeface="Times New Roman"/>
              </a:rPr>
              <a:t>y</a:t>
            </a:r>
            <a:r>
              <a:rPr b="0" i="0" lang="en-US" sz="2000" u="none" cap="none" strike="noStrike">
                <a:solidFill>
                  <a:srgbClr val="000000"/>
                </a:solidFill>
                <a:latin typeface="Times New Roman"/>
                <a:ea typeface="Times New Roman"/>
                <a:cs typeface="Times New Roman"/>
                <a:sym typeface="Times New Roman"/>
              </a:rPr>
              <a:t>anion or an ox</a:t>
            </a:r>
            <a:r>
              <a:rPr lang="en-US" sz="2000">
                <a:latin typeface="Times New Roman"/>
                <a:ea typeface="Times New Roman"/>
                <a:cs typeface="Times New Roman"/>
                <a:sym typeface="Times New Roman"/>
              </a:rPr>
              <a:t>y</a:t>
            </a:r>
            <a:r>
              <a:rPr b="0" i="0" lang="en-US" sz="2000" u="none" cap="none" strike="noStrike">
                <a:solidFill>
                  <a:srgbClr val="000000"/>
                </a:solidFill>
                <a:latin typeface="Times New Roman"/>
                <a:ea typeface="Times New Roman"/>
                <a:cs typeface="Times New Roman"/>
                <a:sym typeface="Times New Roman"/>
              </a:rPr>
              <a:t>acid. Identify the “reference </a:t>
            </a:r>
            <a:r>
              <a:rPr lang="en-US" sz="2000">
                <a:latin typeface="Times New Roman"/>
                <a:ea typeface="Times New Roman"/>
                <a:cs typeface="Times New Roman"/>
                <a:sym typeface="Times New Roman"/>
              </a:rPr>
              <a:t>ion</a:t>
            </a:r>
            <a:r>
              <a:rPr b="0" i="0" lang="en-US" sz="2000" u="none" cap="none" strike="noStrike">
                <a:solidFill>
                  <a:srgbClr val="000000"/>
                </a:solidFill>
                <a:latin typeface="Times New Roman"/>
                <a:ea typeface="Times New Roman"/>
                <a:cs typeface="Times New Roman"/>
                <a:sym typeface="Times New Roman"/>
              </a:rPr>
              <a:t>” (the one with the –</a:t>
            </a:r>
            <a:r>
              <a:rPr b="0" i="1" lang="en-US" sz="2000" u="none" cap="none" strike="noStrike">
                <a:solidFill>
                  <a:srgbClr val="000000"/>
                </a:solidFill>
                <a:latin typeface="Times New Roman"/>
                <a:ea typeface="Times New Roman"/>
                <a:cs typeface="Times New Roman"/>
                <a:sym typeface="Times New Roman"/>
              </a:rPr>
              <a:t>ate</a:t>
            </a:r>
            <a:r>
              <a:rPr b="0" i="0" lang="en-US" sz="2000" u="none" cap="none" strike="noStrike">
                <a:solidFill>
                  <a:srgbClr val="000000"/>
                </a:solidFill>
                <a:latin typeface="Times New Roman"/>
                <a:ea typeface="Times New Roman"/>
                <a:cs typeface="Times New Roman"/>
                <a:sym typeface="Times New Roman"/>
              </a:rPr>
              <a:t> ending) for each, and apply the rules to determine appropriate names.</a:t>
            </a:r>
            <a:endParaRPr b="0" i="1" sz="2000" u="none" cap="none" strike="noStrike">
              <a:solidFill>
                <a:srgbClr val="FFFFFF"/>
              </a:solidFill>
              <a:latin typeface="Arial"/>
              <a:ea typeface="Arial"/>
              <a:cs typeface="Arial"/>
              <a:sym typeface="Arial"/>
            </a:endParaRPr>
          </a:p>
        </p:txBody>
      </p:sp>
      <p:sp>
        <p:nvSpPr>
          <p:cNvPr id="350" name="Google Shape;350;p51"/>
          <p:cNvSpPr txBox="1"/>
          <p:nvPr/>
        </p:nvSpPr>
        <p:spPr>
          <a:xfrm>
            <a:off x="304800" y="1084263"/>
            <a:ext cx="85344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Name the following species: (a) BrO</a:t>
            </a:r>
            <a:r>
              <a:rPr b="0" baseline="-25000" i="0" lang="en-US" sz="2000" u="none" cap="none" strike="noStrike">
                <a:solidFill>
                  <a:srgbClr val="000000"/>
                </a:solidFill>
                <a:latin typeface="Times New Roman"/>
                <a:ea typeface="Times New Roman"/>
                <a:cs typeface="Times New Roman"/>
                <a:sym typeface="Times New Roman"/>
              </a:rPr>
              <a:t>4</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(b) HCO</a:t>
            </a:r>
            <a:r>
              <a:rPr b="0" baseline="-25000" i="0" lang="en-US" sz="2000" u="none" cap="none" strike="noStrike">
                <a:solidFill>
                  <a:srgbClr val="000000"/>
                </a:solidFill>
                <a:latin typeface="Times New Roman"/>
                <a:ea typeface="Times New Roman"/>
                <a:cs typeface="Times New Roman"/>
                <a:sym typeface="Times New Roman"/>
              </a:rPr>
              <a:t>3</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and (c) H</a:t>
            </a:r>
            <a:r>
              <a:rPr b="0" baseline="-25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CO</a:t>
            </a:r>
            <a:r>
              <a:rPr b="0" baseline="-25000" i="0" lang="en-US" sz="2000" u="none" cap="none" strike="noStrike">
                <a:solidFill>
                  <a:srgbClr val="000000"/>
                </a:solidFill>
                <a:latin typeface="Times New Roman"/>
                <a:ea typeface="Times New Roman"/>
                <a:cs typeface="Times New Roman"/>
                <a:sym typeface="Times New Roman"/>
              </a:rPr>
              <a:t>3</a:t>
            </a:r>
            <a:r>
              <a:rPr b="0" i="0" lang="en-US" sz="2000" u="none" cap="none" strike="noStrike">
                <a:solidFill>
                  <a:srgbClr val="000000"/>
                </a:solidFill>
                <a:latin typeface="Times New Roman"/>
                <a:ea typeface="Times New Roman"/>
                <a:cs typeface="Times New Roman"/>
                <a:sym typeface="Times New Roman"/>
              </a:rPr>
              <a:t>.</a:t>
            </a:r>
            <a:endParaRPr/>
          </a:p>
        </p:txBody>
      </p:sp>
      <p:sp>
        <p:nvSpPr>
          <p:cNvPr id="351" name="Google Shape;351;p51"/>
          <p:cNvSpPr txBox="1"/>
          <p:nvPr/>
        </p:nvSpPr>
        <p:spPr>
          <a:xfrm>
            <a:off x="307975" y="2730500"/>
            <a:ext cx="8534400" cy="25542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C00000"/>
                </a:solidFill>
                <a:latin typeface="Arial"/>
                <a:ea typeface="Arial"/>
                <a:cs typeface="Arial"/>
                <a:sym typeface="Arial"/>
              </a:rPr>
              <a:t>Solution</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 (a) BrO</a:t>
            </a:r>
            <a:r>
              <a:rPr b="0" baseline="-25000" i="0" lang="en-US" sz="2000" u="none" cap="none" strike="noStrike">
                <a:solidFill>
                  <a:srgbClr val="000000"/>
                </a:solidFill>
                <a:latin typeface="Times New Roman"/>
                <a:ea typeface="Times New Roman"/>
                <a:cs typeface="Times New Roman"/>
                <a:sym typeface="Times New Roman"/>
              </a:rPr>
              <a:t>4</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has one more O atom than the bromate ion (BrO</a:t>
            </a:r>
            <a:r>
              <a:rPr b="0" baseline="-25000" i="0" lang="en-US" sz="2000" u="none" cap="none" strike="noStrike">
                <a:solidFill>
                  <a:srgbClr val="000000"/>
                </a:solidFill>
                <a:latin typeface="Times New Roman"/>
                <a:ea typeface="Times New Roman"/>
                <a:cs typeface="Times New Roman"/>
                <a:sym typeface="Times New Roman"/>
              </a:rPr>
              <a:t>3</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so BrO</a:t>
            </a:r>
            <a:r>
              <a:rPr b="0" baseline="-25000" i="0" lang="en-US" sz="2000" u="none" cap="none" strike="noStrike">
                <a:solidFill>
                  <a:srgbClr val="000000"/>
                </a:solidFill>
                <a:latin typeface="Times New Roman"/>
                <a:ea typeface="Times New Roman"/>
                <a:cs typeface="Times New Roman"/>
                <a:sym typeface="Times New Roman"/>
              </a:rPr>
              <a:t>4</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is the </a:t>
            </a:r>
            <a:r>
              <a:rPr b="0" i="1" lang="en-US" sz="2000" u="none" cap="none" strike="noStrike">
                <a:solidFill>
                  <a:srgbClr val="000000"/>
                </a:solidFill>
                <a:latin typeface="Times New Roman"/>
                <a:ea typeface="Times New Roman"/>
                <a:cs typeface="Times New Roman"/>
                <a:sym typeface="Times New Roman"/>
              </a:rPr>
              <a:t>perbromate</a:t>
            </a:r>
            <a:r>
              <a:rPr b="0" i="0" lang="en-US" sz="2000" u="none" cap="none" strike="noStrike">
                <a:solidFill>
                  <a:srgbClr val="000000"/>
                </a:solidFill>
                <a:latin typeface="Times New Roman"/>
                <a:ea typeface="Times New Roman"/>
                <a:cs typeface="Times New Roman"/>
                <a:sym typeface="Times New Roman"/>
              </a:rPr>
              <a:t> ion.</a:t>
            </a:r>
            <a:endParaRPr/>
          </a:p>
          <a:p>
            <a:pPr indent="0" lvl="0" marL="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(b) CO</a:t>
            </a:r>
            <a:r>
              <a:rPr b="0" baseline="-25000" i="0" lang="en-US" sz="2000" u="none" cap="none" strike="noStrike">
                <a:solidFill>
                  <a:srgbClr val="000000"/>
                </a:solidFill>
                <a:latin typeface="Times New Roman"/>
                <a:ea typeface="Times New Roman"/>
                <a:cs typeface="Times New Roman"/>
                <a:sym typeface="Times New Roman"/>
              </a:rPr>
              <a:t>3</a:t>
            </a:r>
            <a:r>
              <a:rPr b="0" baseline="30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 is the carbonate ion. Because HCO</a:t>
            </a:r>
            <a:r>
              <a:rPr b="0" baseline="-25000" i="0" lang="en-US" sz="2000" u="none" cap="none" strike="noStrike">
                <a:solidFill>
                  <a:srgbClr val="000000"/>
                </a:solidFill>
                <a:latin typeface="Times New Roman"/>
                <a:ea typeface="Times New Roman"/>
                <a:cs typeface="Times New Roman"/>
                <a:sym typeface="Times New Roman"/>
              </a:rPr>
              <a:t>3</a:t>
            </a:r>
            <a:r>
              <a:rPr b="0" baseline="30000"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has one ionizable hydrogen atom, it is called the </a:t>
            </a:r>
            <a:r>
              <a:rPr b="0" i="1" lang="en-US" sz="2000" u="none" cap="none" strike="noStrike">
                <a:solidFill>
                  <a:srgbClr val="000000"/>
                </a:solidFill>
                <a:latin typeface="Times New Roman"/>
                <a:ea typeface="Times New Roman"/>
                <a:cs typeface="Times New Roman"/>
                <a:sym typeface="Times New Roman"/>
              </a:rPr>
              <a:t>hydrogen carbonate ion</a:t>
            </a:r>
            <a:r>
              <a:rPr b="0" i="0" lang="en-US" sz="2000" u="none" cap="none" strike="noStrike">
                <a:solidFill>
                  <a:srgbClr val="000000"/>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(c) With two ionizable hydrogen atoms and no charge on the compound, H</a:t>
            </a:r>
            <a:r>
              <a:rPr b="0" baseline="-25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CO</a:t>
            </a:r>
            <a:r>
              <a:rPr b="0" baseline="-25000" i="0" lang="en-US" sz="2000" u="none" cap="none" strike="noStrike">
                <a:solidFill>
                  <a:srgbClr val="000000"/>
                </a:solidFill>
                <a:latin typeface="Times New Roman"/>
                <a:ea typeface="Times New Roman"/>
                <a:cs typeface="Times New Roman"/>
                <a:sym typeface="Times New Roman"/>
              </a:rPr>
              <a:t>3</a:t>
            </a:r>
            <a:r>
              <a:rPr b="0" i="0" lang="en-US" sz="2000" u="none" cap="none" strike="noStrike">
                <a:solidFill>
                  <a:srgbClr val="000000"/>
                </a:solidFill>
                <a:latin typeface="Times New Roman"/>
                <a:ea typeface="Times New Roman"/>
                <a:cs typeface="Times New Roman"/>
                <a:sym typeface="Times New Roman"/>
              </a:rPr>
              <a:t> is </a:t>
            </a:r>
            <a:r>
              <a:rPr b="0" i="1" lang="en-US" sz="2000" u="none" cap="none" strike="noStrike">
                <a:solidFill>
                  <a:srgbClr val="000000"/>
                </a:solidFill>
                <a:latin typeface="Times New Roman"/>
                <a:ea typeface="Times New Roman"/>
                <a:cs typeface="Times New Roman"/>
                <a:sym typeface="Times New Roman"/>
              </a:rPr>
              <a:t>carbonic acid</a:t>
            </a:r>
            <a:r>
              <a:rPr b="0" i="0" lang="en-US" sz="2000" u="none" cap="none" strike="noStrike">
                <a:solidFill>
                  <a:srgbClr val="000000"/>
                </a:solidFill>
                <a:latin typeface="Times New Roman"/>
                <a:ea typeface="Times New Roman"/>
                <a:cs typeface="Times New Roman"/>
                <a:sym typeface="Times New Roman"/>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5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5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5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500"/>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500"/>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500"/>
                                        <p:tgtEl>
                                          <p:spTgt spid="35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p:nvPr/>
        </p:nvSpPr>
        <p:spPr>
          <a:xfrm flipH="1" rot="10800000">
            <a:off x="288925" y="1074738"/>
            <a:ext cx="8570913" cy="5402262"/>
          </a:xfrm>
          <a:prstGeom prst="snip1Rect">
            <a:avLst>
              <a:gd fmla="val 16667" name="adj"/>
            </a:avLst>
          </a:prstGeom>
          <a:solidFill>
            <a:srgbClr val="E5EDFF"/>
          </a:solidFill>
          <a:ln cap="flat" cmpd="sng" w="9525">
            <a:solidFill>
              <a:srgbClr val="00664C">
                <a:alpha val="17647"/>
              </a:srgbClr>
            </a:solidFill>
            <a:prstDash val="solid"/>
            <a:round/>
            <a:headEnd len="sm" w="sm" type="none"/>
            <a:tailEnd len="sm" w="sm" type="none"/>
          </a:ln>
          <a:effectLst>
            <a:outerShdw blurRad="40005" rotWithShape="0" algn="tl" dir="5400000" dist="22987">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Arial"/>
              <a:ea typeface="Arial"/>
              <a:cs typeface="Arial"/>
              <a:sym typeface="Arial"/>
            </a:endParaRPr>
          </a:p>
        </p:txBody>
      </p:sp>
      <p:sp>
        <p:nvSpPr>
          <p:cNvPr id="358" name="Google Shape;358;p52"/>
          <p:cNvSpPr/>
          <p:nvPr/>
        </p:nvSpPr>
        <p:spPr>
          <a:xfrm>
            <a:off x="193675" y="349250"/>
            <a:ext cx="8678863" cy="725488"/>
          </a:xfrm>
          <a:prstGeom prst="rect">
            <a:avLst/>
          </a:prstGeom>
          <a:gradFill>
            <a:gsLst>
              <a:gs pos="0">
                <a:srgbClr val="FFFFFF"/>
              </a:gs>
              <a:gs pos="100000">
                <a:srgbClr val="244061"/>
              </a:gs>
            </a:gsLst>
            <a:lin ang="0" scaled="0"/>
          </a:gradFill>
          <a:ln cap="flat" cmpd="sng" w="9525">
            <a:solidFill>
              <a:srgbClr val="00009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Calibri"/>
              <a:ea typeface="Calibri"/>
              <a:cs typeface="Calibri"/>
              <a:sym typeface="Calibri"/>
            </a:endParaRPr>
          </a:p>
        </p:txBody>
      </p:sp>
      <p:sp>
        <p:nvSpPr>
          <p:cNvPr id="359" name="Google Shape;359;p52"/>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chemeClr val="lt2"/>
                </a:solidFill>
                <a:latin typeface="Times New Roman"/>
                <a:ea typeface="Times New Roman"/>
                <a:cs typeface="Times New Roman"/>
                <a:sym typeface="Times New Roman"/>
              </a:rPr>
              <a:t> Worked Example 5.11</a:t>
            </a:r>
            <a:endParaRPr/>
          </a:p>
        </p:txBody>
      </p:sp>
      <p:sp>
        <p:nvSpPr>
          <p:cNvPr id="360" name="Google Shape;360;p52"/>
          <p:cNvSpPr/>
          <p:nvPr/>
        </p:nvSpPr>
        <p:spPr>
          <a:xfrm>
            <a:off x="168275" y="349250"/>
            <a:ext cx="115888" cy="725488"/>
          </a:xfrm>
          <a:prstGeom prst="rect">
            <a:avLst/>
          </a:prstGeom>
          <a:solidFill>
            <a:srgbClr val="000099"/>
          </a:solidFill>
          <a:ln cap="flat" cmpd="sng" w="9525">
            <a:solidFill>
              <a:srgbClr val="00664C"/>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b="0" i="0" sz="2000" u="none" cap="none" strike="noStrike">
              <a:solidFill>
                <a:srgbClr val="FFFFFF"/>
              </a:solidFill>
              <a:latin typeface="Arial"/>
              <a:ea typeface="Arial"/>
              <a:cs typeface="Arial"/>
              <a:sym typeface="Arial"/>
            </a:endParaRPr>
          </a:p>
        </p:txBody>
      </p:sp>
      <p:sp>
        <p:nvSpPr>
          <p:cNvPr id="361" name="Google Shape;361;p52"/>
          <p:cNvSpPr txBox="1"/>
          <p:nvPr/>
        </p:nvSpPr>
        <p:spPr>
          <a:xfrm>
            <a:off x="309563" y="1770063"/>
            <a:ext cx="8534400" cy="1016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C00000"/>
                </a:solidFill>
                <a:latin typeface="Arial"/>
                <a:ea typeface="Arial"/>
                <a:cs typeface="Arial"/>
                <a:sym typeface="Arial"/>
              </a:rPr>
              <a:t>Strategy</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 The </a:t>
            </a:r>
            <a:r>
              <a:rPr b="0" i="1" lang="en-US" sz="2000" u="none" cap="none" strike="noStrike">
                <a:solidFill>
                  <a:srgbClr val="000000"/>
                </a:solidFill>
                <a:latin typeface="Times New Roman"/>
                <a:ea typeface="Times New Roman"/>
                <a:cs typeface="Times New Roman"/>
                <a:sym typeface="Times New Roman"/>
              </a:rPr>
              <a:t>–ous</a:t>
            </a:r>
            <a:r>
              <a:rPr b="0" i="0" lang="en-US" sz="2000" u="none" cap="none" strike="noStrike">
                <a:solidFill>
                  <a:srgbClr val="000000"/>
                </a:solidFill>
                <a:latin typeface="Times New Roman"/>
                <a:ea typeface="Times New Roman"/>
                <a:cs typeface="Times New Roman"/>
                <a:sym typeface="Times New Roman"/>
              </a:rPr>
              <a:t> ending in the name of an acid indicates that the acid is derived from an ox</a:t>
            </a:r>
            <a:r>
              <a:rPr lang="en-US" sz="2000">
                <a:latin typeface="Times New Roman"/>
                <a:ea typeface="Times New Roman"/>
                <a:cs typeface="Times New Roman"/>
                <a:sym typeface="Times New Roman"/>
              </a:rPr>
              <a:t>y</a:t>
            </a:r>
            <a:r>
              <a:rPr b="0" i="0" lang="en-US" sz="2000" u="none" cap="none" strike="noStrike">
                <a:solidFill>
                  <a:srgbClr val="000000"/>
                </a:solidFill>
                <a:latin typeface="Times New Roman"/>
                <a:ea typeface="Times New Roman"/>
                <a:cs typeface="Times New Roman"/>
                <a:sym typeface="Times New Roman"/>
              </a:rPr>
              <a:t>anion ending in </a:t>
            </a:r>
            <a:r>
              <a:rPr b="0" i="1" lang="en-US" sz="2000" u="none" cap="none" strike="noStrike">
                <a:solidFill>
                  <a:srgbClr val="000000"/>
                </a:solidFill>
                <a:latin typeface="Times New Roman"/>
                <a:ea typeface="Times New Roman"/>
                <a:cs typeface="Times New Roman"/>
                <a:sym typeface="Times New Roman"/>
              </a:rPr>
              <a:t>–ite</a:t>
            </a:r>
            <a:r>
              <a:rPr b="0" i="0" lang="en-US" sz="2000" u="none" cap="none" strike="noStrike">
                <a:solidFill>
                  <a:srgbClr val="000000"/>
                </a:solidFill>
                <a:latin typeface="Times New Roman"/>
                <a:ea typeface="Times New Roman"/>
                <a:cs typeface="Times New Roman"/>
                <a:sym typeface="Times New Roman"/>
              </a:rPr>
              <a:t>. The ox</a:t>
            </a:r>
            <a:r>
              <a:rPr lang="en-US" sz="2000">
                <a:latin typeface="Times New Roman"/>
                <a:ea typeface="Times New Roman"/>
                <a:cs typeface="Times New Roman"/>
                <a:sym typeface="Times New Roman"/>
              </a:rPr>
              <a:t>y</a:t>
            </a:r>
            <a:r>
              <a:rPr b="0" i="0" lang="en-US" sz="2000" u="none" cap="none" strike="noStrike">
                <a:solidFill>
                  <a:srgbClr val="000000"/>
                </a:solidFill>
                <a:latin typeface="Times New Roman"/>
                <a:ea typeface="Times New Roman"/>
                <a:cs typeface="Times New Roman"/>
                <a:sym typeface="Times New Roman"/>
              </a:rPr>
              <a:t>anion must be sulfite, SO</a:t>
            </a:r>
            <a:r>
              <a:rPr b="0" baseline="-25000" i="0" lang="en-US" sz="2000" u="none" cap="none" strike="noStrike">
                <a:solidFill>
                  <a:srgbClr val="000000"/>
                </a:solidFill>
                <a:latin typeface="Times New Roman"/>
                <a:ea typeface="Times New Roman"/>
                <a:cs typeface="Times New Roman"/>
                <a:sym typeface="Times New Roman"/>
              </a:rPr>
              <a:t>3</a:t>
            </a:r>
            <a:r>
              <a:rPr b="0" baseline="30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 so add enough hydrogen ions to make a neutral formula.</a:t>
            </a:r>
            <a:endParaRPr b="0" i="1" sz="2000" u="none" cap="none" strike="noStrike">
              <a:solidFill>
                <a:srgbClr val="FFFFFF"/>
              </a:solidFill>
              <a:latin typeface="Arial"/>
              <a:ea typeface="Arial"/>
              <a:cs typeface="Arial"/>
              <a:sym typeface="Arial"/>
            </a:endParaRPr>
          </a:p>
        </p:txBody>
      </p:sp>
      <p:sp>
        <p:nvSpPr>
          <p:cNvPr id="362" name="Google Shape;362;p52"/>
          <p:cNvSpPr txBox="1"/>
          <p:nvPr/>
        </p:nvSpPr>
        <p:spPr>
          <a:xfrm>
            <a:off x="309563" y="1084263"/>
            <a:ext cx="8534400" cy="417512"/>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Determine the formula of sulfurous acid.</a:t>
            </a:r>
            <a:endParaRPr/>
          </a:p>
        </p:txBody>
      </p:sp>
      <p:sp>
        <p:nvSpPr>
          <p:cNvPr id="363" name="Google Shape;363;p52"/>
          <p:cNvSpPr txBox="1"/>
          <p:nvPr/>
        </p:nvSpPr>
        <p:spPr>
          <a:xfrm>
            <a:off x="309563" y="3055938"/>
            <a:ext cx="8534400" cy="400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C00000"/>
                </a:solidFill>
                <a:latin typeface="Arial"/>
                <a:ea typeface="Arial"/>
                <a:cs typeface="Arial"/>
                <a:sym typeface="Arial"/>
              </a:rPr>
              <a:t>Solution</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 The formula of sulfurous acid is H</a:t>
            </a:r>
            <a:r>
              <a:rPr b="0" baseline="-25000"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SO</a:t>
            </a:r>
            <a:r>
              <a:rPr b="0" baseline="-25000" i="0" lang="en-US" sz="2000" u="none" cap="none" strike="noStrike">
                <a:solidFill>
                  <a:srgbClr val="000000"/>
                </a:solidFill>
                <a:latin typeface="Times New Roman"/>
                <a:ea typeface="Times New Roman"/>
                <a:cs typeface="Times New Roman"/>
                <a:sym typeface="Times New Roman"/>
              </a:rPr>
              <a:t>3</a:t>
            </a:r>
            <a:r>
              <a:rPr b="0" i="0" lang="en-US" sz="2000" u="none" cap="none" strike="noStrike">
                <a:solidFill>
                  <a:srgbClr val="000000"/>
                </a:solidFill>
                <a:latin typeface="Times New Roman"/>
                <a:ea typeface="Times New Roman"/>
                <a:cs typeface="Times New Roman"/>
                <a:sym typeface="Times New Roman"/>
              </a:rPr>
              <a:t>.</a:t>
            </a:r>
            <a:endParaRPr/>
          </a:p>
        </p:txBody>
      </p:sp>
      <p:sp>
        <p:nvSpPr>
          <p:cNvPr id="364" name="Google Shape;364;p52"/>
          <p:cNvSpPr txBox="1"/>
          <p:nvPr/>
        </p:nvSpPr>
        <p:spPr>
          <a:xfrm>
            <a:off x="309563" y="3724275"/>
            <a:ext cx="8534400" cy="708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C00000"/>
                </a:solidFill>
                <a:latin typeface="Arial"/>
                <a:ea typeface="Arial"/>
                <a:cs typeface="Arial"/>
                <a:sym typeface="Arial"/>
              </a:rPr>
              <a:t>Think About It</a:t>
            </a:r>
            <a:r>
              <a:rPr b="0" i="0" lang="en-US" sz="2000" u="none" cap="none" strike="noStrike">
                <a:solidFill>
                  <a:srgbClr val="000000"/>
                </a:solidFill>
                <a:latin typeface="Arial"/>
                <a:ea typeface="Arial"/>
                <a:cs typeface="Arial"/>
                <a:sym typeface="Arial"/>
              </a:rPr>
              <a:t> </a:t>
            </a:r>
            <a:r>
              <a:rPr b="0" i="0" lang="en-US" sz="2000" u="none" cap="none" strike="noStrike">
                <a:solidFill>
                  <a:srgbClr val="000000"/>
                </a:solidFill>
                <a:latin typeface="Times New Roman"/>
                <a:ea typeface="Times New Roman"/>
                <a:cs typeface="Times New Roman"/>
                <a:sym typeface="Times New Roman"/>
              </a:rPr>
              <a:t> Remembering all these names and formulas is greatly facilitated by memorizing the common ions that end in </a:t>
            </a:r>
            <a:r>
              <a:rPr b="0" i="1" lang="en-US" sz="2000" u="none" cap="none" strike="noStrike">
                <a:solidFill>
                  <a:srgbClr val="000000"/>
                </a:solidFill>
                <a:latin typeface="Times New Roman"/>
                <a:ea typeface="Times New Roman"/>
                <a:cs typeface="Times New Roman"/>
                <a:sym typeface="Times New Roman"/>
              </a:rPr>
              <a:t>-ate</a:t>
            </a:r>
            <a:r>
              <a:rPr b="0" i="0" lang="en-US" sz="2000" u="none" cap="none" strike="noStrike">
                <a:solidFill>
                  <a:srgbClr val="000000"/>
                </a:solidFill>
                <a:latin typeface="Times New Roman"/>
                <a:ea typeface="Times New Roman"/>
                <a:cs typeface="Times New Roman"/>
                <a:sym typeface="Times New Roman"/>
              </a:rPr>
              <a:t>.</a:t>
            </a:r>
            <a:endParaRPr b="0" i="1" sz="20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5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500"/>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500"/>
                                        <p:tgtEl>
                                          <p:spTgt spid="3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685800" y="463550"/>
            <a:ext cx="7767600" cy="52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Naming acids practice</a:t>
            </a:r>
            <a:endParaRPr/>
          </a:p>
        </p:txBody>
      </p:sp>
      <p:pic>
        <p:nvPicPr>
          <p:cNvPr descr="Here are many example problems for naming acids. In order to name an acid, you need to break it down into the ions that make it up. One ion is H+ and the other is a negative ion, which may be a polyatomic ion. Based on the name of the negative ion, there are different rules for how to name the acid. IDE becomes HYDRO- -IC Acid, ATE becomes -IC Acid, and ITE becomes -OUS Acid. There are also some important exceptions: Phosphoric Acid, Phosphorous Acid, Sulfuric Acid, and Sulfurous Acid. The acids that we will name in this video are Perbromic Acid, Arsenous Acid, Boric Acid, Hydrofluoric Acid, Phosphorous Acid, and Hypoiodous Acid." id="371" name="Google Shape;371;p53" title="Naming Acids Practice Problems">
            <a:hlinkClick r:id="rId3"/>
          </p:cNvPr>
          <p:cNvPicPr preferRelativeResize="0"/>
          <p:nvPr/>
        </p:nvPicPr>
        <p:blipFill>
          <a:blip r:embed="rId4">
            <a:alphaModFix/>
          </a:blip>
          <a:stretch>
            <a:fillRect/>
          </a:stretch>
        </p:blipFill>
        <p:spPr>
          <a:xfrm>
            <a:off x="400275" y="1071350"/>
            <a:ext cx="7767600" cy="5825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nvSpPr>
        <p:spPr>
          <a:xfrm>
            <a:off x="1089300" y="1027925"/>
            <a:ext cx="6704700" cy="4679400"/>
          </a:xfrm>
          <a:prstGeom prst="rect">
            <a:avLst/>
          </a:prstGeom>
          <a:solidFill>
            <a:srgbClr val="FF0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latin typeface="Times New Roman"/>
                <a:ea typeface="Times New Roman"/>
                <a:cs typeface="Times New Roman"/>
                <a:sym typeface="Times New Roman"/>
              </a:rPr>
              <a:t>Tech solutions:</a:t>
            </a:r>
            <a:endParaRPr sz="3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3600">
                <a:solidFill>
                  <a:srgbClr val="FFFFFF"/>
                </a:solidFill>
                <a:latin typeface="Times New Roman"/>
                <a:ea typeface="Times New Roman"/>
                <a:cs typeface="Times New Roman"/>
                <a:sym typeface="Times New Roman"/>
              </a:rPr>
              <a:t>Remainder of Slides are duplicates of above to help those with tech challenges. </a:t>
            </a:r>
            <a:endParaRPr sz="3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3600">
                <a:solidFill>
                  <a:srgbClr val="FFFFFF"/>
                </a:solidFill>
                <a:latin typeface="Times New Roman"/>
                <a:ea typeface="Times New Roman"/>
                <a:cs typeface="Times New Roman"/>
                <a:sym typeface="Times New Roman"/>
              </a:rPr>
              <a:t>Stop here if you were able to fully access the presentation above. </a:t>
            </a:r>
            <a:endParaRPr sz="3600">
              <a:solidFill>
                <a:srgbClr val="FFFFF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161100" y="172050"/>
            <a:ext cx="88218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3600"/>
              <a:t>Practice (Present mode!- </a:t>
            </a:r>
            <a:r>
              <a:rPr lang="en-US" sz="3600"/>
              <a:t>pay attention to state</a:t>
            </a:r>
            <a:endParaRPr sz="3600"/>
          </a:p>
        </p:txBody>
      </p:sp>
      <p:sp>
        <p:nvSpPr>
          <p:cNvPr id="384" name="Google Shape;384;p55"/>
          <p:cNvSpPr txBox="1"/>
          <p:nvPr/>
        </p:nvSpPr>
        <p:spPr>
          <a:xfrm>
            <a:off x="685800" y="1893950"/>
            <a:ext cx="8168700" cy="4100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3000">
                <a:solidFill>
                  <a:srgbClr val="FFFFFF"/>
                </a:solidFill>
              </a:rPr>
              <a:t>HBr</a:t>
            </a:r>
            <a:r>
              <a:rPr baseline="-25000" lang="en-US" sz="3000">
                <a:solidFill>
                  <a:srgbClr val="FFFFFF"/>
                </a:solidFill>
              </a:rPr>
              <a:t>(s)</a:t>
            </a:r>
            <a:r>
              <a:rPr lang="en-US" sz="3000">
                <a:solidFill>
                  <a:srgbClr val="FFFFFF"/>
                </a:solidFill>
              </a:rPr>
              <a:t>      		</a:t>
            </a:r>
            <a:r>
              <a:rPr b="1" lang="en-US" sz="3000">
                <a:solidFill>
                  <a:srgbClr val="FFFFFF"/>
                </a:solidFill>
              </a:rPr>
              <a:t>hydrogen bromide</a:t>
            </a:r>
            <a:endParaRPr b="1" sz="3000">
              <a:solidFill>
                <a:srgbClr val="FFFFFF"/>
              </a:solidFill>
            </a:endParaRPr>
          </a:p>
          <a:p>
            <a:pPr indent="0" lvl="0" marL="0" rtl="0" algn="l">
              <a:lnSpc>
                <a:spcPct val="115000"/>
              </a:lnSpc>
              <a:spcBef>
                <a:spcPts val="0"/>
              </a:spcBef>
              <a:spcAft>
                <a:spcPts val="0"/>
              </a:spcAft>
              <a:buNone/>
            </a:pPr>
            <a:r>
              <a:t/>
            </a:r>
            <a:endParaRPr b="1" sz="3000">
              <a:solidFill>
                <a:srgbClr val="FFFFFF"/>
              </a:solidFill>
            </a:endParaRPr>
          </a:p>
          <a:p>
            <a:pPr indent="0" lvl="0" marL="0" rtl="0" algn="l">
              <a:lnSpc>
                <a:spcPct val="115000"/>
              </a:lnSpc>
              <a:spcBef>
                <a:spcPts val="0"/>
              </a:spcBef>
              <a:spcAft>
                <a:spcPts val="0"/>
              </a:spcAft>
              <a:buNone/>
            </a:pPr>
            <a:r>
              <a:rPr lang="en-US" sz="3000">
                <a:solidFill>
                  <a:srgbClr val="FFFFFF"/>
                </a:solidFill>
              </a:rPr>
              <a:t>HI</a:t>
            </a:r>
            <a:r>
              <a:rPr baseline="-25000" lang="en-US" sz="3000">
                <a:solidFill>
                  <a:srgbClr val="FFFFFF"/>
                </a:solidFill>
              </a:rPr>
              <a:t>(aq)</a:t>
            </a:r>
            <a:r>
              <a:rPr lang="en-US" sz="3000">
                <a:solidFill>
                  <a:srgbClr val="FFFFFF"/>
                </a:solidFill>
              </a:rPr>
              <a:t> 	      		</a:t>
            </a:r>
            <a:r>
              <a:rPr b="1" lang="en-US" sz="3000">
                <a:solidFill>
                  <a:srgbClr val="FFFFFF"/>
                </a:solidFill>
              </a:rPr>
              <a:t>hydroiodic acid</a:t>
            </a:r>
            <a:endParaRPr b="1" sz="3000">
              <a:solidFill>
                <a:srgbClr val="FFFFFF"/>
              </a:solidFill>
            </a:endParaRPr>
          </a:p>
          <a:p>
            <a:pPr indent="0" lvl="0" marL="0" rtl="0" algn="l">
              <a:lnSpc>
                <a:spcPct val="115000"/>
              </a:lnSpc>
              <a:spcBef>
                <a:spcPts val="0"/>
              </a:spcBef>
              <a:spcAft>
                <a:spcPts val="0"/>
              </a:spcAft>
              <a:buNone/>
            </a:pPr>
            <a:r>
              <a:t/>
            </a:r>
            <a:endParaRPr sz="3000">
              <a:solidFill>
                <a:srgbClr val="FFFFFF"/>
              </a:solidFill>
            </a:endParaRPr>
          </a:p>
          <a:p>
            <a:pPr indent="0" lvl="0" marL="0" rtl="0" algn="l">
              <a:lnSpc>
                <a:spcPct val="115000"/>
              </a:lnSpc>
              <a:spcBef>
                <a:spcPts val="0"/>
              </a:spcBef>
              <a:spcAft>
                <a:spcPts val="0"/>
              </a:spcAft>
              <a:buNone/>
            </a:pPr>
            <a:r>
              <a:rPr lang="en-US" sz="3000">
                <a:solidFill>
                  <a:srgbClr val="FFFFFF"/>
                </a:solidFill>
              </a:rPr>
              <a:t>H</a:t>
            </a:r>
            <a:r>
              <a:rPr b="1" baseline="-25000" lang="en-US" sz="3000">
                <a:solidFill>
                  <a:srgbClr val="FFFFFF"/>
                </a:solidFill>
              </a:rPr>
              <a:t>2</a:t>
            </a:r>
            <a:r>
              <a:rPr lang="en-US" sz="3000">
                <a:solidFill>
                  <a:srgbClr val="FFFFFF"/>
                </a:solidFill>
              </a:rPr>
              <a:t>S</a:t>
            </a:r>
            <a:r>
              <a:rPr baseline="-25000" lang="en-US" sz="3000">
                <a:solidFill>
                  <a:srgbClr val="FFFFFF"/>
                </a:solidFill>
              </a:rPr>
              <a:t>(aq)</a:t>
            </a:r>
            <a:r>
              <a:rPr lang="en-US" sz="3000">
                <a:solidFill>
                  <a:srgbClr val="FFFFFF"/>
                </a:solidFill>
              </a:rPr>
              <a:t>         	hydrosulfuric acid </a:t>
            </a:r>
            <a:endParaRPr sz="3000">
              <a:solidFill>
                <a:srgbClr val="FFFFFF"/>
              </a:solidFill>
            </a:endParaRPr>
          </a:p>
          <a:p>
            <a:pPr indent="0" lvl="0" marL="0" rtl="0" algn="l">
              <a:lnSpc>
                <a:spcPct val="115000"/>
              </a:lnSpc>
              <a:spcBef>
                <a:spcPts val="0"/>
              </a:spcBef>
              <a:spcAft>
                <a:spcPts val="0"/>
              </a:spcAft>
              <a:buNone/>
            </a:pPr>
            <a:r>
              <a:t/>
            </a:r>
            <a:endParaRPr sz="3000">
              <a:solidFill>
                <a:srgbClr val="FFFFFF"/>
              </a:solidFill>
            </a:endParaRPr>
          </a:p>
          <a:p>
            <a:pPr indent="0" lvl="0" marL="0" rtl="0" algn="l">
              <a:lnSpc>
                <a:spcPct val="115000"/>
              </a:lnSpc>
              <a:spcBef>
                <a:spcPts val="0"/>
              </a:spcBef>
              <a:spcAft>
                <a:spcPts val="0"/>
              </a:spcAft>
              <a:buNone/>
            </a:pPr>
            <a:r>
              <a:rPr lang="en-US" sz="3000">
                <a:solidFill>
                  <a:srgbClr val="FFFFFF"/>
                </a:solidFill>
              </a:rPr>
              <a:t>H</a:t>
            </a:r>
            <a:r>
              <a:rPr b="1" baseline="-25000" lang="en-US" sz="3000">
                <a:solidFill>
                  <a:srgbClr val="FFFFFF"/>
                </a:solidFill>
              </a:rPr>
              <a:t>2</a:t>
            </a:r>
            <a:r>
              <a:rPr lang="en-US" sz="3000">
                <a:solidFill>
                  <a:srgbClr val="FFFFFF"/>
                </a:solidFill>
              </a:rPr>
              <a:t>S</a:t>
            </a:r>
            <a:r>
              <a:rPr baseline="-25000" lang="en-US" sz="3000">
                <a:solidFill>
                  <a:srgbClr val="FFFFFF"/>
                </a:solidFill>
              </a:rPr>
              <a:t>(g)</a:t>
            </a:r>
            <a:r>
              <a:rPr lang="en-US" sz="3000">
                <a:solidFill>
                  <a:srgbClr val="FFFFFF"/>
                </a:solidFill>
              </a:rPr>
              <a:t>      		</a:t>
            </a:r>
            <a:r>
              <a:rPr b="1" lang="en-US" sz="3000">
                <a:solidFill>
                  <a:srgbClr val="FFFFFF"/>
                </a:solidFill>
              </a:rPr>
              <a:t>hydrogen sulfide</a:t>
            </a:r>
            <a:endParaRPr b="1" sz="3000">
              <a:solidFill>
                <a:srgbClr val="FFFFFF"/>
              </a:solidFill>
            </a:endParaRPr>
          </a:p>
          <a:p>
            <a:pPr indent="0" lvl="0" marL="0" rtl="0" algn="l">
              <a:lnSpc>
                <a:spcPct val="115000"/>
              </a:lnSpc>
              <a:spcBef>
                <a:spcPts val="0"/>
              </a:spcBef>
              <a:spcAft>
                <a:spcPts val="0"/>
              </a:spcAft>
              <a:buNone/>
            </a:pPr>
            <a:r>
              <a:t/>
            </a:r>
            <a:endParaRPr sz="2400">
              <a:solidFill>
                <a:srgbClr val="000066"/>
              </a:solidFill>
            </a:endParaRPr>
          </a:p>
        </p:txBody>
      </p:sp>
      <p:sp>
        <p:nvSpPr>
          <p:cNvPr id="385" name="Google Shape;385;p55"/>
          <p:cNvSpPr txBox="1"/>
          <p:nvPr/>
        </p:nvSpPr>
        <p:spPr>
          <a:xfrm>
            <a:off x="314700" y="5839375"/>
            <a:ext cx="8514600" cy="10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TECH SOLUTIONS</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See slides at the end without the boxes. If printed off or working in offline mode, cover the answers and attempt to name. </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5"/>
                                        </p:tgtEl>
                                      </p:cBhvr>
                                    </p:animEffect>
                                    <p:set>
                                      <p:cBhvr>
                                        <p:cTn dur="1" fill="hold">
                                          <p:stCondLst>
                                            <p:cond delay="1000"/>
                                          </p:stCondLst>
                                        </p:cTn>
                                        <p:tgtEl>
                                          <p:spTgt spid="3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9"/>
          <p:cNvPicPr preferRelativeResize="0"/>
          <p:nvPr/>
        </p:nvPicPr>
        <p:blipFill rotWithShape="1">
          <a:blip r:embed="rId3">
            <a:alphaModFix/>
          </a:blip>
          <a:srcRect b="0" l="0" r="0" t="0"/>
          <a:stretch/>
        </p:blipFill>
        <p:spPr>
          <a:xfrm>
            <a:off x="914400" y="381000"/>
            <a:ext cx="7326000" cy="6168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230125" y="235950"/>
            <a:ext cx="8913900" cy="9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Practice (in present mode, boxes disappear on click after you try them. </a:t>
            </a:r>
            <a:endParaRPr/>
          </a:p>
        </p:txBody>
      </p:sp>
      <p:sp>
        <p:nvSpPr>
          <p:cNvPr id="392" name="Google Shape;392;p56"/>
          <p:cNvSpPr txBox="1"/>
          <p:nvPr/>
        </p:nvSpPr>
        <p:spPr>
          <a:xfrm>
            <a:off x="685800" y="1486700"/>
            <a:ext cx="4829400" cy="50196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FFFFFF"/>
              </a:buClr>
              <a:buSzPts val="3000"/>
              <a:buAutoNum type="arabicPeriod"/>
            </a:pPr>
            <a:r>
              <a:rPr lang="en-US" sz="3000">
                <a:solidFill>
                  <a:srgbClr val="FFFFFF"/>
                </a:solidFill>
              </a:rPr>
              <a:t>nitrous acid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phosphoric acid</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HClO</a:t>
            </a:r>
            <a:r>
              <a:rPr baseline="-25000" lang="en-US" sz="3000">
                <a:solidFill>
                  <a:srgbClr val="FFFFFF"/>
                </a:solidFill>
              </a:rPr>
              <a:t>(aq)</a:t>
            </a:r>
            <a:endParaRPr baseline="-25000" sz="3000">
              <a:solidFill>
                <a:srgbClr val="FFFFFF"/>
              </a:solidFill>
            </a:endParaRPr>
          </a:p>
          <a:p>
            <a:pPr indent="0" lvl="0" marL="0" rtl="0" algn="l">
              <a:spcBef>
                <a:spcPts val="0"/>
              </a:spcBef>
              <a:spcAft>
                <a:spcPts val="0"/>
              </a:spcAft>
              <a:buNone/>
            </a:pPr>
            <a:r>
              <a:t/>
            </a:r>
            <a:endParaRPr sz="3000">
              <a:solidFill>
                <a:srgbClr val="FFFFFF"/>
              </a:solidFill>
            </a:endParaRPr>
          </a:p>
          <a:p>
            <a:pPr indent="0" lvl="0" marL="0" rtl="0" algn="l">
              <a:spcBef>
                <a:spcPts val="0"/>
              </a:spcBef>
              <a:spcAft>
                <a:spcPts val="0"/>
              </a:spcAft>
              <a:buNone/>
            </a:pPr>
            <a:r>
              <a:t/>
            </a:r>
            <a:endParaRPr sz="3000">
              <a:solidFill>
                <a:srgbClr val="FFFFFF"/>
              </a:solidFill>
            </a:endParaRPr>
          </a:p>
          <a:p>
            <a:pPr indent="-419100" lvl="0" marL="457200" rtl="0" algn="l">
              <a:spcBef>
                <a:spcPts val="0"/>
              </a:spcBef>
              <a:spcAft>
                <a:spcPts val="0"/>
              </a:spcAft>
              <a:buClr>
                <a:srgbClr val="FFFFFF"/>
              </a:buClr>
              <a:buSzPts val="3000"/>
              <a:buAutoNum type="arabicPeriod"/>
            </a:pPr>
            <a:r>
              <a:rPr lang="en-US" sz="3000">
                <a:solidFill>
                  <a:srgbClr val="FFFFFF"/>
                </a:solidFill>
              </a:rPr>
              <a:t>H</a:t>
            </a:r>
            <a:r>
              <a:rPr baseline="-25000" lang="en-US" sz="3000">
                <a:solidFill>
                  <a:srgbClr val="FFFFFF"/>
                </a:solidFill>
              </a:rPr>
              <a:t>2</a:t>
            </a:r>
            <a:r>
              <a:rPr lang="en-US" sz="3000">
                <a:solidFill>
                  <a:srgbClr val="FFFFFF"/>
                </a:solidFill>
              </a:rPr>
              <a:t>CO</a:t>
            </a:r>
            <a:r>
              <a:rPr baseline="-25000" lang="en-US" sz="3000">
                <a:solidFill>
                  <a:srgbClr val="FFFFFF"/>
                </a:solidFill>
              </a:rPr>
              <a:t>3(aq)</a:t>
            </a:r>
            <a:endParaRPr baseline="-25000" sz="3000">
              <a:solidFill>
                <a:srgbClr val="FFFFFF"/>
              </a:solidFill>
            </a:endParaRPr>
          </a:p>
          <a:p>
            <a:pPr indent="0" lvl="0" marL="0" rtl="0" algn="l">
              <a:spcBef>
                <a:spcPts val="0"/>
              </a:spcBef>
              <a:spcAft>
                <a:spcPts val="0"/>
              </a:spcAft>
              <a:buNone/>
            </a:pPr>
            <a:r>
              <a:t/>
            </a:r>
            <a:endParaRPr sz="3000">
              <a:solidFill>
                <a:srgbClr val="FFFFFF"/>
              </a:solidFill>
            </a:endParaRPr>
          </a:p>
        </p:txBody>
      </p:sp>
      <p:sp>
        <p:nvSpPr>
          <p:cNvPr id="393" name="Google Shape;393;p56"/>
          <p:cNvSpPr txBox="1"/>
          <p:nvPr/>
        </p:nvSpPr>
        <p:spPr>
          <a:xfrm>
            <a:off x="5850875" y="1582625"/>
            <a:ext cx="2062200" cy="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HNO</a:t>
            </a:r>
            <a:r>
              <a:rPr baseline="-25000" lang="en-US" sz="3000">
                <a:solidFill>
                  <a:srgbClr val="FFFFFF"/>
                </a:solidFill>
              </a:rPr>
              <a:t>2(aq)</a:t>
            </a:r>
            <a:endParaRPr baseline="-25000"/>
          </a:p>
        </p:txBody>
      </p:sp>
      <p:sp>
        <p:nvSpPr>
          <p:cNvPr id="394" name="Google Shape;394;p56"/>
          <p:cNvSpPr txBox="1"/>
          <p:nvPr/>
        </p:nvSpPr>
        <p:spPr>
          <a:xfrm>
            <a:off x="5690975" y="2677725"/>
            <a:ext cx="23820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a:t>
            </a:r>
            <a:r>
              <a:rPr baseline="-25000" lang="en-US" sz="3000">
                <a:solidFill>
                  <a:srgbClr val="FFFFFF"/>
                </a:solidFill>
              </a:rPr>
              <a:t>3</a:t>
            </a:r>
            <a:r>
              <a:rPr lang="en-US" sz="3000">
                <a:solidFill>
                  <a:srgbClr val="FFFFFF"/>
                </a:solidFill>
              </a:rPr>
              <a:t>PO</a:t>
            </a:r>
            <a:r>
              <a:rPr baseline="-25000" lang="en-US" sz="3000">
                <a:solidFill>
                  <a:srgbClr val="FFFFFF"/>
                </a:solidFill>
              </a:rPr>
              <a:t>4(aq)</a:t>
            </a:r>
            <a:endParaRPr baseline="-25000"/>
          </a:p>
        </p:txBody>
      </p:sp>
      <p:sp>
        <p:nvSpPr>
          <p:cNvPr id="395" name="Google Shape;395;p56"/>
          <p:cNvSpPr txBox="1"/>
          <p:nvPr/>
        </p:nvSpPr>
        <p:spPr>
          <a:xfrm>
            <a:off x="4915625" y="3868525"/>
            <a:ext cx="39327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hypochlorous acid</a:t>
            </a:r>
            <a:endParaRPr/>
          </a:p>
        </p:txBody>
      </p:sp>
      <p:sp>
        <p:nvSpPr>
          <p:cNvPr id="396" name="Google Shape;396;p56"/>
          <p:cNvSpPr txBox="1"/>
          <p:nvPr/>
        </p:nvSpPr>
        <p:spPr>
          <a:xfrm>
            <a:off x="5163475" y="5059325"/>
            <a:ext cx="28296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FFFFF"/>
                </a:solidFill>
              </a:rPr>
              <a:t>carbonic acid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How do you name acids? We'll learn how to look at the chemical formula for an acid and then write its name. We will focus on both acids without oxygen and also acids that contain oxygen, which are sometimes called oxoacids. In order to name an acid, you need separate the H+ from the negative ion. Then you figure out the name of the negative ion, and use rules for acid compound naming. If the negative ion ends in -ide, the acid is hydro- -ic acid. If the negative ion ends in -ate, the acid is -ic acid. If the negative ion ends in -ite, the acid is -ous acid. It's also important to note that there are some exceptions: phosphoric acid, phosphorous acid, sulfuric acid and sulfurous acid." id="164" name="Google Shape;164;p30" title="Naming Acids Introduction">
            <a:hlinkClick r:id="rId3"/>
          </p:cNvPr>
          <p:cNvPicPr preferRelativeResize="0"/>
          <p:nvPr/>
        </p:nvPicPr>
        <p:blipFill>
          <a:blip r:embed="rId4">
            <a:alphaModFix/>
          </a:blip>
          <a:stretch>
            <a:fillRect/>
          </a:stretch>
        </p:blipFill>
        <p:spPr>
          <a:xfrm>
            <a:off x="657338" y="986000"/>
            <a:ext cx="7829326" cy="5872000"/>
          </a:xfrm>
          <a:prstGeom prst="rect">
            <a:avLst/>
          </a:prstGeom>
          <a:noFill/>
          <a:ln>
            <a:noFill/>
          </a:ln>
        </p:spPr>
      </p:pic>
      <p:sp>
        <p:nvSpPr>
          <p:cNvPr id="165" name="Google Shape;165;p30"/>
          <p:cNvSpPr txBox="1"/>
          <p:nvPr/>
        </p:nvSpPr>
        <p:spPr>
          <a:xfrm>
            <a:off x="727125" y="198300"/>
            <a:ext cx="75024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00"/>
                </a:solidFill>
                <a:latin typeface="Times New Roman"/>
                <a:ea typeface="Times New Roman"/>
                <a:cs typeface="Times New Roman"/>
                <a:sym typeface="Times New Roman"/>
              </a:rPr>
              <a:t>Video Description OR Skip to Written if preferred. </a:t>
            </a:r>
            <a:endParaRPr sz="1800">
              <a:solidFill>
                <a:srgbClr val="FFFF00"/>
              </a:solidFill>
              <a:latin typeface="Times New Roman"/>
              <a:ea typeface="Times New Roman"/>
              <a:cs typeface="Times New Roman"/>
              <a:sym typeface="Times New Roman"/>
            </a:endParaRPr>
          </a:p>
          <a:p>
            <a:pPr indent="0" lvl="0" marL="0" rtl="0" algn="l">
              <a:spcBef>
                <a:spcPts val="0"/>
              </a:spcBef>
              <a:spcAft>
                <a:spcPts val="0"/>
              </a:spcAft>
              <a:buNone/>
            </a:pPr>
            <a:r>
              <a:rPr lang="en-US" sz="1800" u="sng">
                <a:solidFill>
                  <a:srgbClr val="0000FF"/>
                </a:solidFill>
                <a:highlight>
                  <a:srgbClr val="FFFFFF"/>
                </a:highlight>
                <a:latin typeface="Times New Roman"/>
                <a:ea typeface="Times New Roman"/>
                <a:cs typeface="Times New Roman"/>
                <a:sym typeface="Times New Roman"/>
                <a:hlinkClick action="ppaction://hlinksldjump" r:id="rId5">
                  <a:extLst>
                    <a:ext uri="{A12FA001-AC4F-418D-AE19-62706E023703}">
                      <ahyp:hlinkClr val="tx"/>
                    </a:ext>
                  </a:extLst>
                </a:hlinkClick>
              </a:rPr>
              <a:t>Click HERE</a:t>
            </a:r>
            <a:r>
              <a:rPr lang="en-US" sz="1800">
                <a:solidFill>
                  <a:srgbClr val="0000FF"/>
                </a:solidFill>
                <a:highlight>
                  <a:srgbClr val="FFFFFF"/>
                </a:highlight>
                <a:latin typeface="Times New Roman"/>
                <a:ea typeface="Times New Roman"/>
                <a:cs typeface="Times New Roman"/>
                <a:sym typeface="Times New Roman"/>
              </a:rPr>
              <a:t> </a:t>
            </a:r>
            <a:r>
              <a:rPr lang="en-US" sz="1800">
                <a:solidFill>
                  <a:srgbClr val="FFFF00"/>
                </a:solidFill>
                <a:latin typeface="Times New Roman"/>
                <a:ea typeface="Times New Roman"/>
                <a:cs typeface="Times New Roman"/>
                <a:sym typeface="Times New Roman"/>
              </a:rPr>
              <a:t>to go to Slide with Video with Practice problems to try</a:t>
            </a:r>
            <a:endParaRPr sz="1800">
              <a:solidFill>
                <a:srgbClr val="FFFF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685800" y="6096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Pneumonic for recalling the patterns you will learn</a:t>
            </a:r>
            <a:endParaRPr/>
          </a:p>
        </p:txBody>
      </p:sp>
      <p:sp>
        <p:nvSpPr>
          <p:cNvPr id="172" name="Google Shape;172;p31"/>
          <p:cNvSpPr txBox="1"/>
          <p:nvPr>
            <p:ph idx="1" type="body"/>
          </p:nvPr>
        </p:nvSpPr>
        <p:spPr>
          <a:xfrm>
            <a:off x="685800" y="1981200"/>
            <a:ext cx="7772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900">
                <a:solidFill>
                  <a:srgbClr val="000000"/>
                </a:solidFill>
                <a:latin typeface="Roboto"/>
                <a:ea typeface="Roboto"/>
                <a:cs typeface="Roboto"/>
                <a:sym typeface="Roboto"/>
              </a:rPr>
              <a:t> </a:t>
            </a:r>
            <a:r>
              <a:rPr lang="en-US" sz="4000">
                <a:solidFill>
                  <a:srgbClr val="000000"/>
                </a:solidFill>
                <a:latin typeface="Roboto"/>
                <a:ea typeface="Roboto"/>
                <a:cs typeface="Roboto"/>
                <a:sym typeface="Roboto"/>
              </a:rPr>
              <a:t>“My r</a:t>
            </a:r>
            <a:r>
              <a:rPr b="1" lang="en-US" sz="4000">
                <a:solidFill>
                  <a:srgbClr val="FF00FF"/>
                </a:solidFill>
                <a:latin typeface="Roboto"/>
                <a:ea typeface="Roboto"/>
                <a:cs typeface="Roboto"/>
                <a:sym typeface="Roboto"/>
              </a:rPr>
              <a:t>ide</a:t>
            </a:r>
            <a:r>
              <a:rPr lang="en-US" sz="4000">
                <a:solidFill>
                  <a:srgbClr val="000000"/>
                </a:solidFill>
                <a:latin typeface="Roboto"/>
                <a:ea typeface="Roboto"/>
                <a:cs typeface="Roboto"/>
                <a:sym typeface="Roboto"/>
              </a:rPr>
              <a:t> has </a:t>
            </a:r>
            <a:r>
              <a:rPr b="1" lang="en-US" sz="4000">
                <a:solidFill>
                  <a:srgbClr val="FF00FF"/>
                </a:solidFill>
                <a:latin typeface="Roboto"/>
                <a:ea typeface="Roboto"/>
                <a:cs typeface="Roboto"/>
                <a:sym typeface="Roboto"/>
              </a:rPr>
              <a:t>hydro</a:t>
            </a:r>
            <a:r>
              <a:rPr lang="en-US" sz="4000">
                <a:solidFill>
                  <a:srgbClr val="000000"/>
                </a:solidFill>
                <a:latin typeface="Roboto"/>
                <a:ea typeface="Roboto"/>
                <a:cs typeface="Roboto"/>
                <a:sym typeface="Roboto"/>
              </a:rPr>
              <a:t>l</a:t>
            </a:r>
            <a:r>
              <a:rPr b="1" lang="en-US" sz="4000">
                <a:solidFill>
                  <a:srgbClr val="FF00FF"/>
                </a:solidFill>
                <a:latin typeface="Roboto"/>
                <a:ea typeface="Roboto"/>
                <a:cs typeface="Roboto"/>
                <a:sym typeface="Roboto"/>
              </a:rPr>
              <a:t>ic</a:t>
            </a:r>
            <a:r>
              <a:rPr lang="en-US" sz="4000">
                <a:solidFill>
                  <a:srgbClr val="000000"/>
                </a:solidFill>
                <a:latin typeface="Roboto"/>
                <a:ea typeface="Roboto"/>
                <a:cs typeface="Roboto"/>
                <a:sym typeface="Roboto"/>
              </a:rPr>
              <a:t>s, I </a:t>
            </a:r>
            <a:r>
              <a:rPr b="1" lang="en-US" sz="4000">
                <a:solidFill>
                  <a:srgbClr val="FF00FF"/>
                </a:solidFill>
                <a:latin typeface="Roboto"/>
                <a:ea typeface="Roboto"/>
                <a:cs typeface="Roboto"/>
                <a:sym typeface="Roboto"/>
              </a:rPr>
              <a:t>ate</a:t>
            </a:r>
            <a:r>
              <a:rPr b="1" lang="en-US" sz="4000">
                <a:solidFill>
                  <a:srgbClr val="000000"/>
                </a:solidFill>
                <a:latin typeface="Roboto"/>
                <a:ea typeface="Roboto"/>
                <a:cs typeface="Roboto"/>
                <a:sym typeface="Roboto"/>
              </a:rPr>
              <a:t> </a:t>
            </a:r>
            <a:r>
              <a:rPr lang="en-US" sz="4000">
                <a:solidFill>
                  <a:srgbClr val="000000"/>
                </a:solidFill>
                <a:latin typeface="Roboto"/>
                <a:ea typeface="Roboto"/>
                <a:cs typeface="Roboto"/>
                <a:sym typeface="Roboto"/>
              </a:rPr>
              <a:t>something </a:t>
            </a:r>
            <a:r>
              <a:rPr b="1" lang="en-US" sz="4000">
                <a:solidFill>
                  <a:srgbClr val="FF00FF"/>
                </a:solidFill>
                <a:latin typeface="Roboto"/>
                <a:ea typeface="Roboto"/>
                <a:cs typeface="Roboto"/>
                <a:sym typeface="Roboto"/>
              </a:rPr>
              <a:t>ic</a:t>
            </a:r>
            <a:r>
              <a:rPr lang="en-US" sz="4000">
                <a:solidFill>
                  <a:srgbClr val="000000"/>
                </a:solidFill>
                <a:latin typeface="Roboto"/>
                <a:ea typeface="Roboto"/>
                <a:cs typeface="Roboto"/>
                <a:sym typeface="Roboto"/>
              </a:rPr>
              <a:t>ky, and Spr</a:t>
            </a:r>
            <a:r>
              <a:rPr b="1" lang="en-US" sz="4000">
                <a:solidFill>
                  <a:srgbClr val="FF00FF"/>
                </a:solidFill>
                <a:latin typeface="Roboto"/>
                <a:ea typeface="Roboto"/>
                <a:cs typeface="Roboto"/>
                <a:sym typeface="Roboto"/>
              </a:rPr>
              <a:t>ite</a:t>
            </a:r>
            <a:r>
              <a:rPr lang="en-US" sz="4000">
                <a:solidFill>
                  <a:srgbClr val="000000"/>
                </a:solidFill>
                <a:latin typeface="Roboto"/>
                <a:ea typeface="Roboto"/>
                <a:cs typeface="Roboto"/>
                <a:sym typeface="Roboto"/>
              </a:rPr>
              <a:t> is delici</a:t>
            </a:r>
            <a:r>
              <a:rPr b="1" lang="en-US" sz="4000">
                <a:solidFill>
                  <a:srgbClr val="FF00FF"/>
                </a:solidFill>
                <a:latin typeface="Roboto"/>
                <a:ea typeface="Roboto"/>
                <a:cs typeface="Roboto"/>
                <a:sym typeface="Roboto"/>
              </a:rPr>
              <a:t>ous</a:t>
            </a:r>
            <a:r>
              <a:rPr lang="en-US" sz="4000">
                <a:solidFill>
                  <a:srgbClr val="000000"/>
                </a:solidFill>
                <a:latin typeface="Roboto"/>
                <a:ea typeface="Roboto"/>
                <a:cs typeface="Roboto"/>
                <a:sym typeface="Roboto"/>
              </a:rPr>
              <a:t>.”</a:t>
            </a:r>
            <a:endParaRPr sz="4000">
              <a:solidFill>
                <a:srgbClr val="000000"/>
              </a:solidFill>
              <a:latin typeface="Roboto"/>
              <a:ea typeface="Roboto"/>
              <a:cs typeface="Roboto"/>
              <a:sym typeface="Roboto"/>
            </a:endParaRPr>
          </a:p>
          <a:p>
            <a:pPr indent="0" lvl="0" marL="0" rtl="0" algn="l">
              <a:spcBef>
                <a:spcPts val="6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3600">
                <a:solidFill>
                  <a:srgbClr val="FFFF00"/>
                </a:solidFill>
                <a:latin typeface="Arial"/>
                <a:ea typeface="Arial"/>
                <a:cs typeface="Arial"/>
                <a:sym typeface="Arial"/>
              </a:rPr>
              <a:t>Acid-Forming Compounds</a:t>
            </a:r>
            <a:endParaRPr sz="3600">
              <a:solidFill>
                <a:srgbClr val="FFFF00"/>
              </a:solidFill>
            </a:endParaRPr>
          </a:p>
        </p:txBody>
      </p:sp>
      <p:sp>
        <p:nvSpPr>
          <p:cNvPr id="179" name="Google Shape;179;p32"/>
          <p:cNvSpPr txBox="1"/>
          <p:nvPr/>
        </p:nvSpPr>
        <p:spPr>
          <a:xfrm>
            <a:off x="304800" y="1137950"/>
            <a:ext cx="8458200" cy="143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0" i="0" lang="en-US" sz="3000" u="none" cap="none" strike="noStrike">
                <a:solidFill>
                  <a:srgbClr val="FFFFFF"/>
                </a:solidFill>
                <a:latin typeface="Times New Roman"/>
                <a:ea typeface="Times New Roman"/>
                <a:cs typeface="Times New Roman"/>
                <a:sym typeface="Times New Roman"/>
              </a:rPr>
              <a:t>A compound must contain at least one </a:t>
            </a:r>
            <a:r>
              <a:rPr b="1" i="1" lang="en-US" sz="3000" u="none" cap="none" strike="noStrike">
                <a:solidFill>
                  <a:srgbClr val="FFFFFF"/>
                </a:solidFill>
                <a:latin typeface="Times New Roman"/>
                <a:ea typeface="Times New Roman"/>
                <a:cs typeface="Times New Roman"/>
                <a:sym typeface="Times New Roman"/>
              </a:rPr>
              <a:t>ionizable hydrogen atom</a:t>
            </a:r>
            <a:r>
              <a:rPr b="0" i="0" lang="en-US" sz="3000" u="none" cap="none" strike="noStrike">
                <a:solidFill>
                  <a:srgbClr val="FFFFFF"/>
                </a:solidFill>
                <a:latin typeface="Times New Roman"/>
                <a:ea typeface="Times New Roman"/>
                <a:cs typeface="Times New Roman"/>
                <a:sym typeface="Times New Roman"/>
              </a:rPr>
              <a:t> (</a:t>
            </a:r>
            <a:r>
              <a:rPr lang="en-US" sz="3000">
                <a:solidFill>
                  <a:srgbClr val="FFFFFF"/>
                </a:solidFill>
                <a:latin typeface="Times New Roman"/>
                <a:ea typeface="Times New Roman"/>
                <a:cs typeface="Times New Roman"/>
                <a:sym typeface="Times New Roman"/>
              </a:rPr>
              <a:t>forms an H+ ion in water) </a:t>
            </a:r>
            <a:r>
              <a:rPr b="0" i="0" lang="en-US" sz="3000" u="none" cap="none" strike="noStrike">
                <a:solidFill>
                  <a:srgbClr val="FFFFFF"/>
                </a:solidFill>
                <a:latin typeface="Times New Roman"/>
                <a:ea typeface="Times New Roman"/>
                <a:cs typeface="Times New Roman"/>
                <a:sym typeface="Times New Roman"/>
              </a:rPr>
              <a:t>to be an acid upon dissolving.</a:t>
            </a:r>
            <a:endParaRPr sz="3000">
              <a:solidFill>
                <a:srgbClr val="FFFFFF"/>
              </a:solidFill>
            </a:endParaRPr>
          </a:p>
        </p:txBody>
      </p:sp>
      <p:pic>
        <p:nvPicPr>
          <p:cNvPr descr="F:\McGraw-Hill\Burdge - Atoms First\Images\Chapter05\bur11161_t05007.jpg" id="180" name="Google Shape;180;p32"/>
          <p:cNvPicPr preferRelativeResize="0"/>
          <p:nvPr/>
        </p:nvPicPr>
        <p:blipFill rotWithShape="1">
          <a:blip r:embed="rId3">
            <a:alphaModFix/>
          </a:blip>
          <a:srcRect b="17371" l="0" r="0" t="8040"/>
          <a:stretch/>
        </p:blipFill>
        <p:spPr>
          <a:xfrm>
            <a:off x="446100" y="2913073"/>
            <a:ext cx="8251800" cy="224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685800" y="46355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4000">
                <a:solidFill>
                  <a:srgbClr val="FFFF00"/>
                </a:solidFill>
                <a:latin typeface="Arial"/>
                <a:ea typeface="Arial"/>
                <a:cs typeface="Arial"/>
                <a:sym typeface="Arial"/>
              </a:rPr>
              <a:t>Naming Acids: Binary acids</a:t>
            </a:r>
            <a:endParaRPr>
              <a:solidFill>
                <a:srgbClr val="FFFF00"/>
              </a:solidFill>
            </a:endParaRPr>
          </a:p>
        </p:txBody>
      </p:sp>
      <p:sp>
        <p:nvSpPr>
          <p:cNvPr id="187" name="Google Shape;187;p33"/>
          <p:cNvSpPr txBox="1"/>
          <p:nvPr/>
        </p:nvSpPr>
        <p:spPr>
          <a:xfrm>
            <a:off x="455175" y="1760025"/>
            <a:ext cx="8375100" cy="4439400"/>
          </a:xfrm>
          <a:prstGeom prst="rect">
            <a:avLst/>
          </a:prstGeom>
          <a:noFill/>
          <a:ln>
            <a:noFill/>
          </a:ln>
        </p:spPr>
        <p:txBody>
          <a:bodyPr anchorCtr="0" anchor="ctr" bIns="91425" lIns="91425" spcFirstLastPara="1" rIns="91425" wrap="square" tIns="91425">
            <a:noAutofit/>
          </a:bodyPr>
          <a:lstStyle/>
          <a:p>
            <a:pPr indent="-431800" lvl="0" marL="457200" rtl="0" algn="l">
              <a:lnSpc>
                <a:spcPct val="115000"/>
              </a:lnSpc>
              <a:spcBef>
                <a:spcPts val="0"/>
              </a:spcBef>
              <a:spcAft>
                <a:spcPts val="0"/>
              </a:spcAft>
              <a:buClr>
                <a:srgbClr val="FFFFFF"/>
              </a:buClr>
              <a:buSzPts val="3200"/>
              <a:buChar char="●"/>
            </a:pPr>
            <a:r>
              <a:rPr lang="en-US" sz="3200">
                <a:solidFill>
                  <a:srgbClr val="FFFFFF"/>
                </a:solidFill>
              </a:rPr>
              <a:t>All acids start with H (e.g. HCl, H</a:t>
            </a:r>
            <a:r>
              <a:rPr baseline="-25000" lang="en-US" sz="3200">
                <a:solidFill>
                  <a:srgbClr val="FFFFFF"/>
                </a:solidFill>
              </a:rPr>
              <a:t>2</a:t>
            </a:r>
            <a:r>
              <a:rPr lang="en-US" sz="3200">
                <a:solidFill>
                  <a:srgbClr val="FFFFFF"/>
                </a:solidFill>
              </a:rPr>
              <a:t>SO</a:t>
            </a:r>
            <a:r>
              <a:rPr baseline="-25000" lang="en-US" sz="3200">
                <a:solidFill>
                  <a:srgbClr val="FFFFFF"/>
                </a:solidFill>
              </a:rPr>
              <a:t>4</a:t>
            </a:r>
            <a:r>
              <a:rPr lang="en-US" sz="3200">
                <a:solidFill>
                  <a:srgbClr val="FFFFFF"/>
                </a:solidFill>
              </a:rPr>
              <a:t>)</a:t>
            </a:r>
            <a:endParaRPr sz="3200">
              <a:solidFill>
                <a:srgbClr val="FFFFFF"/>
              </a:solidFill>
            </a:endParaRPr>
          </a:p>
          <a:p>
            <a:pPr indent="-431800" lvl="0" marL="457200" rtl="0" algn="l">
              <a:lnSpc>
                <a:spcPct val="115000"/>
              </a:lnSpc>
              <a:spcBef>
                <a:spcPts val="0"/>
              </a:spcBef>
              <a:spcAft>
                <a:spcPts val="0"/>
              </a:spcAft>
              <a:buClr>
                <a:srgbClr val="FFFFFF"/>
              </a:buClr>
              <a:buSzPts val="3200"/>
              <a:buChar char="●"/>
            </a:pPr>
            <a:r>
              <a:rPr lang="en-US" sz="3200">
                <a:solidFill>
                  <a:srgbClr val="FFFFFF"/>
                </a:solidFill>
              </a:rPr>
              <a:t>TWO acid types exist: binary acids and oxyacids</a:t>
            </a:r>
            <a:endParaRPr sz="3200">
              <a:solidFill>
                <a:srgbClr val="FFFFFF"/>
              </a:solidFill>
            </a:endParaRPr>
          </a:p>
          <a:p>
            <a:pPr indent="0" lvl="0" marL="0" rtl="0" algn="l">
              <a:lnSpc>
                <a:spcPct val="115000"/>
              </a:lnSpc>
              <a:spcBef>
                <a:spcPts val="0"/>
              </a:spcBef>
              <a:spcAft>
                <a:spcPts val="0"/>
              </a:spcAft>
              <a:buNone/>
            </a:pPr>
            <a:r>
              <a:rPr lang="en-US" sz="3200">
                <a:solidFill>
                  <a:srgbClr val="FFFFFF"/>
                </a:solidFill>
              </a:rPr>
              <a:t>  </a:t>
            </a:r>
            <a:endParaRPr sz="3200">
              <a:solidFill>
                <a:srgbClr val="FFFFFF"/>
              </a:solidFill>
            </a:endParaRPr>
          </a:p>
          <a:p>
            <a:pPr indent="0" lvl="0" marL="0" rtl="0" algn="l">
              <a:lnSpc>
                <a:spcPct val="115000"/>
              </a:lnSpc>
              <a:spcBef>
                <a:spcPts val="0"/>
              </a:spcBef>
              <a:spcAft>
                <a:spcPts val="0"/>
              </a:spcAft>
              <a:buNone/>
            </a:pPr>
            <a:r>
              <a:rPr lang="en-US" sz="3200">
                <a:solidFill>
                  <a:srgbClr val="FFFFFF"/>
                </a:solidFill>
              </a:rPr>
              <a:t>   Binary Acids: H + non-metal.  E.g. HCl</a:t>
            </a:r>
            <a:endParaRPr sz="3200">
              <a:solidFill>
                <a:srgbClr val="FFFFFF"/>
              </a:solidFill>
            </a:endParaRPr>
          </a:p>
          <a:p>
            <a:pPr indent="0" lvl="0" marL="0" rtl="0" algn="l">
              <a:lnSpc>
                <a:spcPct val="115000"/>
              </a:lnSpc>
              <a:spcBef>
                <a:spcPts val="0"/>
              </a:spcBef>
              <a:spcAft>
                <a:spcPts val="0"/>
              </a:spcAft>
              <a:buNone/>
            </a:pPr>
            <a:r>
              <a:t/>
            </a:r>
            <a:endParaRPr sz="3200">
              <a:solidFill>
                <a:srgbClr val="FFFFFF"/>
              </a:solidFill>
            </a:endParaRPr>
          </a:p>
          <a:p>
            <a:pPr indent="0" lvl="0" marL="0" rtl="0" algn="l">
              <a:lnSpc>
                <a:spcPct val="115000"/>
              </a:lnSpc>
              <a:spcBef>
                <a:spcPts val="0"/>
              </a:spcBef>
              <a:spcAft>
                <a:spcPts val="0"/>
              </a:spcAft>
              <a:buNone/>
            </a:pPr>
            <a:r>
              <a:rPr lang="en-US" sz="3200">
                <a:solidFill>
                  <a:srgbClr val="FFFFFF"/>
                </a:solidFill>
              </a:rPr>
              <a:t>  Oxyacids: H + polyatomic ion.  E.g. </a:t>
            </a:r>
            <a:r>
              <a:rPr lang="en-US" sz="3200">
                <a:solidFill>
                  <a:srgbClr val="FFFFFF"/>
                </a:solidFill>
              </a:rPr>
              <a:t>H</a:t>
            </a:r>
            <a:r>
              <a:rPr baseline="-25000" lang="en-US" sz="3200">
                <a:solidFill>
                  <a:srgbClr val="FFFFFF"/>
                </a:solidFill>
              </a:rPr>
              <a:t>2</a:t>
            </a:r>
            <a:r>
              <a:rPr lang="en-US" sz="3200">
                <a:solidFill>
                  <a:srgbClr val="FFFFFF"/>
                </a:solidFill>
              </a:rPr>
              <a:t>SO</a:t>
            </a:r>
            <a:r>
              <a:rPr baseline="-25000" lang="en-US" sz="3200">
                <a:solidFill>
                  <a:srgbClr val="FFFFFF"/>
                </a:solidFill>
              </a:rPr>
              <a:t>4</a:t>
            </a:r>
            <a:endParaRPr b="1" baseline="-25000" sz="5300">
              <a:solidFill>
                <a:srgbClr val="FFFFFF"/>
              </a:solidFill>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688200" y="251150"/>
            <a:ext cx="7767600" cy="99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ACIDS</a:t>
            </a:r>
            <a:endParaRPr/>
          </a:p>
        </p:txBody>
      </p:sp>
      <p:sp>
        <p:nvSpPr>
          <p:cNvPr id="194" name="Google Shape;194;p34"/>
          <p:cNvSpPr txBox="1"/>
          <p:nvPr/>
        </p:nvSpPr>
        <p:spPr>
          <a:xfrm>
            <a:off x="424500" y="955875"/>
            <a:ext cx="8295000" cy="5772900"/>
          </a:xfrm>
          <a:prstGeom prst="rect">
            <a:avLst/>
          </a:prstGeom>
          <a:noFill/>
          <a:ln>
            <a:noFill/>
          </a:ln>
        </p:spPr>
        <p:txBody>
          <a:bodyPr anchorCtr="0" anchor="ctr" bIns="91425" lIns="91425" spcFirstLastPara="1" rIns="91425" wrap="square" tIns="91425">
            <a:noAutofit/>
          </a:bodyPr>
          <a:lstStyle/>
          <a:p>
            <a:pPr indent="-431800" lvl="0" marL="457200" rtl="0" algn="l">
              <a:lnSpc>
                <a:spcPct val="115000"/>
              </a:lnSpc>
              <a:spcBef>
                <a:spcPts val="0"/>
              </a:spcBef>
              <a:spcAft>
                <a:spcPts val="0"/>
              </a:spcAft>
              <a:buClr>
                <a:srgbClr val="FFFFFF"/>
              </a:buClr>
              <a:buSzPts val="3200"/>
              <a:buChar char="●"/>
            </a:pPr>
            <a:r>
              <a:rPr lang="en-US" sz="3200">
                <a:solidFill>
                  <a:srgbClr val="FFFFFF"/>
                </a:solidFill>
              </a:rPr>
              <a:t>The two acid types </a:t>
            </a:r>
            <a:r>
              <a:rPr lang="en-US" sz="3200">
                <a:solidFill>
                  <a:srgbClr val="FFFFFF"/>
                </a:solidFill>
              </a:rPr>
              <a:t>have different naming rules.</a:t>
            </a:r>
            <a:endParaRPr sz="3200">
              <a:solidFill>
                <a:srgbClr val="FFFFFF"/>
              </a:solidFill>
            </a:endParaRPr>
          </a:p>
          <a:p>
            <a:pPr indent="0" lvl="0" marL="0" rtl="0" algn="l">
              <a:lnSpc>
                <a:spcPct val="115000"/>
              </a:lnSpc>
              <a:spcBef>
                <a:spcPts val="0"/>
              </a:spcBef>
              <a:spcAft>
                <a:spcPts val="0"/>
              </a:spcAft>
              <a:buNone/>
            </a:pPr>
            <a:r>
              <a:t/>
            </a:r>
            <a:endParaRPr u="sng">
              <a:solidFill>
                <a:srgbClr val="FFFFFF"/>
              </a:solidFill>
            </a:endParaRPr>
          </a:p>
          <a:p>
            <a:pPr indent="0" lvl="0" marL="0" rtl="0" algn="l">
              <a:lnSpc>
                <a:spcPct val="115000"/>
              </a:lnSpc>
              <a:spcBef>
                <a:spcPts val="0"/>
              </a:spcBef>
              <a:spcAft>
                <a:spcPts val="0"/>
              </a:spcAft>
              <a:buNone/>
            </a:pPr>
            <a:r>
              <a:rPr lang="en-US" sz="2400" u="sng">
                <a:solidFill>
                  <a:srgbClr val="FFFFFF"/>
                </a:solidFill>
              </a:rPr>
              <a:t>Binary acids</a:t>
            </a:r>
            <a:r>
              <a:rPr lang="en-US" sz="2400">
                <a:solidFill>
                  <a:srgbClr val="FFFFFF"/>
                </a:solidFill>
              </a:rPr>
              <a:t>: naming depends on state → the molecules only have acidic properties when dissolved in water (aqueous state). </a:t>
            </a:r>
            <a:endParaRPr sz="2400">
              <a:solidFill>
                <a:srgbClr val="FFFFFF"/>
              </a:solidFill>
            </a:endParaRPr>
          </a:p>
          <a:p>
            <a:pPr indent="0" lvl="0" marL="0" rtl="0" algn="l">
              <a:lnSpc>
                <a:spcPct val="115000"/>
              </a:lnSpc>
              <a:spcBef>
                <a:spcPts val="0"/>
              </a:spcBef>
              <a:spcAft>
                <a:spcPts val="0"/>
              </a:spcAft>
              <a:buNone/>
            </a:pPr>
            <a:r>
              <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 </a:t>
            </a:r>
            <a:r>
              <a:rPr lang="en-US" sz="2400">
                <a:solidFill>
                  <a:srgbClr val="FFFFFF"/>
                </a:solidFill>
              </a:rPr>
              <a:t>If it’s NOT aqueous it is named with ionic rules: </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hydrogen + non-metal name</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  eg. HCl</a:t>
            </a:r>
            <a:r>
              <a:rPr baseline="-25000" lang="en-US" sz="2400">
                <a:solidFill>
                  <a:srgbClr val="FFFFFF"/>
                </a:solidFill>
              </a:rPr>
              <a:t>(g)</a:t>
            </a:r>
            <a:r>
              <a:rPr lang="en-US" sz="2400">
                <a:solidFill>
                  <a:srgbClr val="FFFFFF"/>
                </a:solidFill>
              </a:rPr>
              <a:t> = hydrogen chloride</a:t>
            </a:r>
            <a:endParaRPr sz="2400">
              <a:solidFill>
                <a:srgbClr val="FFFFFF"/>
              </a:solidFill>
            </a:endParaRPr>
          </a:p>
          <a:p>
            <a:pPr indent="0" lvl="0" marL="0" rtl="0" algn="l">
              <a:lnSpc>
                <a:spcPct val="115000"/>
              </a:lnSpc>
              <a:spcBef>
                <a:spcPts val="0"/>
              </a:spcBef>
              <a:spcAft>
                <a:spcPts val="0"/>
              </a:spcAft>
              <a:buNone/>
            </a:pPr>
            <a:r>
              <a:t/>
            </a:r>
            <a:endParaRPr sz="2400">
              <a:solidFill>
                <a:srgbClr val="FFFFFF"/>
              </a:solidFill>
            </a:endParaRPr>
          </a:p>
          <a:p>
            <a:pPr indent="0" lvl="0" marL="0" rtl="0" algn="l">
              <a:lnSpc>
                <a:spcPct val="115000"/>
              </a:lnSpc>
              <a:spcBef>
                <a:spcPts val="0"/>
              </a:spcBef>
              <a:spcAft>
                <a:spcPts val="0"/>
              </a:spcAft>
              <a:buNone/>
            </a:pPr>
            <a:r>
              <a:rPr lang="en-US" sz="2400">
                <a:solidFill>
                  <a:srgbClr val="FFFFFF"/>
                </a:solidFill>
              </a:rPr>
              <a:t>•If it IS aqueous: hydro + non-metal + ic acid</a:t>
            </a:r>
            <a:endParaRPr sz="2400">
              <a:solidFill>
                <a:srgbClr val="FFFFFF"/>
              </a:solidFill>
            </a:endParaRPr>
          </a:p>
          <a:p>
            <a:pPr indent="0" lvl="0" marL="0" rtl="0" algn="l">
              <a:spcBef>
                <a:spcPts val="0"/>
              </a:spcBef>
              <a:spcAft>
                <a:spcPts val="0"/>
              </a:spcAft>
              <a:buNone/>
            </a:pPr>
            <a:r>
              <a:rPr lang="en-US" sz="2400">
                <a:solidFill>
                  <a:srgbClr val="FFFFFF"/>
                </a:solidFill>
              </a:rPr>
              <a:t>  HCl</a:t>
            </a:r>
            <a:r>
              <a:rPr baseline="-25000" lang="en-US" sz="2400">
                <a:solidFill>
                  <a:srgbClr val="FFFFFF"/>
                </a:solidFill>
              </a:rPr>
              <a:t>(aq)</a:t>
            </a:r>
            <a:r>
              <a:rPr lang="en-US" sz="2400">
                <a:solidFill>
                  <a:srgbClr val="FFFFFF"/>
                </a:solidFill>
              </a:rPr>
              <a:t> = hydrochloric acid </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685800" y="6096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Pneumonic for recalling the patterns you will learn</a:t>
            </a:r>
            <a:endParaRPr/>
          </a:p>
        </p:txBody>
      </p:sp>
      <p:sp>
        <p:nvSpPr>
          <p:cNvPr id="201" name="Google Shape;201;p35"/>
          <p:cNvSpPr txBox="1"/>
          <p:nvPr>
            <p:ph idx="1" type="body"/>
          </p:nvPr>
        </p:nvSpPr>
        <p:spPr>
          <a:xfrm>
            <a:off x="685800" y="1981200"/>
            <a:ext cx="7772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US" sz="900">
                <a:solidFill>
                  <a:srgbClr val="000000"/>
                </a:solidFill>
                <a:latin typeface="Roboto"/>
                <a:ea typeface="Roboto"/>
                <a:cs typeface="Roboto"/>
                <a:sym typeface="Roboto"/>
              </a:rPr>
              <a:t> </a:t>
            </a:r>
            <a:r>
              <a:rPr lang="en-US" sz="4000">
                <a:solidFill>
                  <a:srgbClr val="000000"/>
                </a:solidFill>
                <a:latin typeface="Roboto"/>
                <a:ea typeface="Roboto"/>
                <a:cs typeface="Roboto"/>
                <a:sym typeface="Roboto"/>
              </a:rPr>
              <a:t>My r</a:t>
            </a:r>
            <a:r>
              <a:rPr b="1" lang="en-US" sz="4000">
                <a:solidFill>
                  <a:srgbClr val="FF00FF"/>
                </a:solidFill>
                <a:latin typeface="Roboto"/>
                <a:ea typeface="Roboto"/>
                <a:cs typeface="Roboto"/>
                <a:sym typeface="Roboto"/>
              </a:rPr>
              <a:t>ide</a:t>
            </a:r>
            <a:r>
              <a:rPr lang="en-US" sz="4000">
                <a:solidFill>
                  <a:srgbClr val="000000"/>
                </a:solidFill>
                <a:latin typeface="Roboto"/>
                <a:ea typeface="Roboto"/>
                <a:cs typeface="Roboto"/>
                <a:sym typeface="Roboto"/>
              </a:rPr>
              <a:t> has </a:t>
            </a:r>
            <a:r>
              <a:rPr b="1" lang="en-US" sz="4000">
                <a:solidFill>
                  <a:srgbClr val="FF00FF"/>
                </a:solidFill>
                <a:latin typeface="Roboto"/>
                <a:ea typeface="Roboto"/>
                <a:cs typeface="Roboto"/>
                <a:sym typeface="Roboto"/>
              </a:rPr>
              <a:t>hydro</a:t>
            </a:r>
            <a:r>
              <a:rPr lang="en-US" sz="4000">
                <a:solidFill>
                  <a:srgbClr val="000000"/>
                </a:solidFill>
                <a:latin typeface="Roboto"/>
                <a:ea typeface="Roboto"/>
                <a:cs typeface="Roboto"/>
                <a:sym typeface="Roboto"/>
              </a:rPr>
              <a:t>l</a:t>
            </a:r>
            <a:r>
              <a:rPr b="1" lang="en-US" sz="4000">
                <a:solidFill>
                  <a:srgbClr val="FF00FF"/>
                </a:solidFill>
                <a:latin typeface="Roboto"/>
                <a:ea typeface="Roboto"/>
                <a:cs typeface="Roboto"/>
                <a:sym typeface="Roboto"/>
              </a:rPr>
              <a:t>ic</a:t>
            </a:r>
            <a:r>
              <a:rPr lang="en-US" sz="4000">
                <a:solidFill>
                  <a:srgbClr val="000000"/>
                </a:solidFill>
                <a:latin typeface="Roboto"/>
                <a:ea typeface="Roboto"/>
                <a:cs typeface="Roboto"/>
                <a:sym typeface="Roboto"/>
              </a:rPr>
              <a:t>s  matches this naming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808080"/>
      </a:dk1>
      <a:lt1>
        <a:srgbClr val="FFFFFF"/>
      </a:lt1>
      <a:dk2>
        <a:srgbClr val="0099CC"/>
      </a:dk2>
      <a:lt2>
        <a:srgbClr val="FFFF00"/>
      </a:lt2>
      <a:accent1>
        <a:srgbClr val="00CC99"/>
      </a:accent1>
      <a:accent2>
        <a:srgbClr val="3333CC"/>
      </a:accent2>
      <a:accent3>
        <a:srgbClr val="AACAE2"/>
      </a:accent3>
      <a:accent4>
        <a:srgbClr val="DADADA"/>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