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x="9144000" cy="6858000"/>
  <p:embeddedFontLst>
    <p:embeddedFont>
      <p:font typeface="Helvetica Neue"/>
      <p:regular r:id="rId23"/>
      <p:bold r:id="rId24"/>
      <p:italic r:id="rId25"/>
      <p:boldItalic r:id="rId26"/>
    </p:embeddedFont>
    <p:embeddedFont>
      <p:font typeface="Noto Sans Symbols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064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064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HelveticaNeue-bold.fntdata"/><Relationship Id="rId23" Type="http://schemas.openxmlformats.org/officeDocument/2006/relationships/font" Target="fonts/HelveticaNeu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-boldItalic.fntdata"/><Relationship Id="rId25" Type="http://schemas.openxmlformats.org/officeDocument/2006/relationships/font" Target="fonts/HelveticaNeue-italic.fntdata"/><Relationship Id="rId28" Type="http://schemas.openxmlformats.org/officeDocument/2006/relationships/font" Target="fonts/NotoSansSymbols-bold.fntdata"/><Relationship Id="rId27" Type="http://schemas.openxmlformats.org/officeDocument/2006/relationships/font" Target="fonts/NotoSansSymbol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4da5b4854b_0_0:notes"/>
          <p:cNvSpPr/>
          <p:nvPr>
            <p:ph idx="2" type="sldImg"/>
          </p:nvPr>
        </p:nvSpPr>
        <p:spPr>
          <a:xfrm>
            <a:off x="1524300" y="514350"/>
            <a:ext cx="60963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4da5b4854b_0_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1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83" name="Google Shape;83;p1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84" name="Google Shape;84;p1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85" name="Google Shape;85;p1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86" name="Google Shape;86;p1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92" name="Google Shape;92;p1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93" name="Google Shape;93;p1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99" name="Google Shape;99;p1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 type="objOnly">
  <p:cSld name="OBJECT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" type="body"/>
          </p:nvPr>
        </p:nvSpPr>
        <p:spPr>
          <a:xfrm>
            <a:off x="457200" y="274638"/>
            <a:ext cx="8229600" cy="585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and 2 Content" type="objAndTwoObj">
  <p:cSld name="OBJECT_AND_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2" type="body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3" type="body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3" type="body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1" name="Google Shape;61;p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7" name="Google Shape;67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/>
        </p:nvSpPr>
        <p:spPr>
          <a:xfrm>
            <a:off x="2209800" y="304800"/>
            <a:ext cx="5029200" cy="1401762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Intramolecular Bonds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33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(Bonds Between Atoms)</a:t>
            </a:r>
            <a:endParaRPr/>
          </a:p>
        </p:txBody>
      </p:sp>
      <p:cxnSp>
        <p:nvCxnSpPr>
          <p:cNvPr id="113" name="Google Shape;113;p17"/>
          <p:cNvCxnSpPr/>
          <p:nvPr/>
        </p:nvCxnSpPr>
        <p:spPr>
          <a:xfrm flipH="1">
            <a:off x="2514600" y="1704975"/>
            <a:ext cx="990600" cy="914400"/>
          </a:xfrm>
          <a:prstGeom prst="straightConnector1">
            <a:avLst/>
          </a:prstGeom>
          <a:noFill/>
          <a:ln cap="flat" cmpd="sng" w="28575">
            <a:solidFill>
              <a:schemeClr val="hlink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4" name="Google Shape;114;p17"/>
          <p:cNvCxnSpPr/>
          <p:nvPr/>
        </p:nvCxnSpPr>
        <p:spPr>
          <a:xfrm>
            <a:off x="5715000" y="1704975"/>
            <a:ext cx="533400" cy="990600"/>
          </a:xfrm>
          <a:prstGeom prst="straightConnector1">
            <a:avLst/>
          </a:prstGeom>
          <a:noFill/>
          <a:ln cap="flat" cmpd="sng" w="28575">
            <a:solidFill>
              <a:schemeClr val="hlink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5" name="Google Shape;115;p17"/>
          <p:cNvSpPr/>
          <p:nvPr/>
        </p:nvSpPr>
        <p:spPr>
          <a:xfrm>
            <a:off x="5715000" y="2695575"/>
            <a:ext cx="1981200" cy="9144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Covalent</a:t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1600200" y="2619375"/>
            <a:ext cx="1371600" cy="8382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rPr>
              <a:t>Ionic</a:t>
            </a:r>
            <a:endParaRPr/>
          </a:p>
        </p:txBody>
      </p:sp>
      <p:grpSp>
        <p:nvGrpSpPr>
          <p:cNvPr id="117" name="Google Shape;117;p17"/>
          <p:cNvGrpSpPr/>
          <p:nvPr/>
        </p:nvGrpSpPr>
        <p:grpSpPr>
          <a:xfrm>
            <a:off x="4876800" y="3609975"/>
            <a:ext cx="1447800" cy="2238375"/>
            <a:chOff x="3072" y="2274"/>
            <a:chExt cx="912" cy="1410"/>
          </a:xfrm>
        </p:grpSpPr>
        <p:cxnSp>
          <p:nvCxnSpPr>
            <p:cNvPr id="118" name="Google Shape;118;p17"/>
            <p:cNvCxnSpPr/>
            <p:nvPr/>
          </p:nvCxnSpPr>
          <p:spPr>
            <a:xfrm flipH="1">
              <a:off x="3696" y="2274"/>
              <a:ext cx="240" cy="1056"/>
            </a:xfrm>
            <a:prstGeom prst="straightConnector1">
              <a:avLst/>
            </a:prstGeom>
            <a:noFill/>
            <a:ln cap="flat" cmpd="sng" w="28575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19" name="Google Shape;119;p17"/>
            <p:cNvSpPr txBox="1"/>
            <p:nvPr/>
          </p:nvSpPr>
          <p:spPr>
            <a:xfrm>
              <a:off x="3072" y="3378"/>
              <a:ext cx="912" cy="306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hlink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99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3399"/>
                  </a:solidFill>
                  <a:latin typeface="Arial"/>
                  <a:ea typeface="Arial"/>
                  <a:cs typeface="Arial"/>
                  <a:sym typeface="Arial"/>
                </a:rPr>
                <a:t>Polar</a:t>
              </a:r>
              <a:endParaRPr/>
            </a:p>
          </p:txBody>
        </p:sp>
      </p:grpSp>
      <p:grpSp>
        <p:nvGrpSpPr>
          <p:cNvPr id="120" name="Google Shape;120;p17"/>
          <p:cNvGrpSpPr/>
          <p:nvPr/>
        </p:nvGrpSpPr>
        <p:grpSpPr>
          <a:xfrm>
            <a:off x="7086600" y="3609975"/>
            <a:ext cx="1676400" cy="2263775"/>
            <a:chOff x="4464" y="2274"/>
            <a:chExt cx="1056" cy="1426"/>
          </a:xfrm>
        </p:grpSpPr>
        <p:cxnSp>
          <p:nvCxnSpPr>
            <p:cNvPr id="121" name="Google Shape;121;p17"/>
            <p:cNvCxnSpPr/>
            <p:nvPr/>
          </p:nvCxnSpPr>
          <p:spPr>
            <a:xfrm>
              <a:off x="4464" y="2274"/>
              <a:ext cx="336" cy="1056"/>
            </a:xfrm>
            <a:prstGeom prst="straightConnector1">
              <a:avLst/>
            </a:prstGeom>
            <a:noFill/>
            <a:ln cap="flat" cmpd="sng" w="28575">
              <a:solidFill>
                <a:schemeClr val="hlink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22" name="Google Shape;122;p17"/>
            <p:cNvSpPr txBox="1"/>
            <p:nvPr/>
          </p:nvSpPr>
          <p:spPr>
            <a:xfrm>
              <a:off x="4464" y="3394"/>
              <a:ext cx="1056" cy="306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hlink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3399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3399"/>
                  </a:solidFill>
                  <a:latin typeface="Arial"/>
                  <a:ea typeface="Arial"/>
                  <a:cs typeface="Arial"/>
                  <a:sym typeface="Arial"/>
                </a:rPr>
                <a:t>Nonpolar</a:t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"/>
          <p:cNvSpPr txBox="1"/>
          <p:nvPr>
            <p:ph idx="1" type="body"/>
          </p:nvPr>
        </p:nvSpPr>
        <p:spPr>
          <a:xfrm>
            <a:off x="608012" y="1219200"/>
            <a:ext cx="8534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why oil and water will not mix!  Oil is nonpolar, and water is polar.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two will repel each other, and so you can not dissolve one in the other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6"/>
          <p:cNvSpPr txBox="1"/>
          <p:nvPr/>
        </p:nvSpPr>
        <p:spPr>
          <a:xfrm>
            <a:off x="1370012" y="304800"/>
            <a:ext cx="7083425" cy="609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Bond Polarity</a:t>
            </a:r>
            <a:endParaRPr/>
          </a:p>
        </p:txBody>
      </p:sp>
      <p:pic>
        <p:nvPicPr>
          <p:cNvPr descr="Boyer_3_7" id="262" name="Google Shape;26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4812" y="3259137"/>
            <a:ext cx="7086600" cy="3598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STOP HERE DAY 1</a:t>
            </a:r>
            <a:endParaRPr/>
          </a:p>
        </p:txBody>
      </p:sp>
      <p:sp>
        <p:nvSpPr>
          <p:cNvPr id="268" name="Google Shape;268;p2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Predicting the Polarity of Molecules</a:t>
            </a:r>
            <a:endParaRPr/>
          </a:p>
        </p:txBody>
      </p:sp>
      <p:sp>
        <p:nvSpPr>
          <p:cNvPr id="274" name="Google Shape;274;p28"/>
          <p:cNvSpPr txBox="1"/>
          <p:nvPr>
            <p:ph idx="1" type="body"/>
          </p:nvPr>
        </p:nvSpPr>
        <p:spPr>
          <a:xfrm>
            <a:off x="457200" y="17526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 molecule contains only nonpolar bonds than the molecule is </a:t>
            </a: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nonpolar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 molecule that has only one bond, and that bond is polar, the molecule is </a:t>
            </a: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polar</a:t>
            </a: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 molecule contains more than one polar bond we have to also look at the shape of the molecule.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olar1" id="275" name="Google Shape;27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400" y="5562600"/>
            <a:ext cx="2438400" cy="1030287"/>
          </a:xfrm>
          <a:prstGeom prst="rect">
            <a:avLst/>
          </a:prstGeom>
          <a:noFill/>
          <a:ln cap="flat" cmpd="sng" w="28575">
            <a:solidFill>
              <a:srgbClr val="003399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"/>
          <p:cNvSpPr txBox="1"/>
          <p:nvPr>
            <p:ph idx="1" type="body"/>
          </p:nvPr>
        </p:nvSpPr>
        <p:spPr>
          <a:xfrm>
            <a:off x="457200" y="274637"/>
            <a:ext cx="8229600" cy="585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1" name="Google Shape;281;p29"/>
          <p:cNvGrpSpPr/>
          <p:nvPr/>
        </p:nvGrpSpPr>
        <p:grpSpPr>
          <a:xfrm>
            <a:off x="762000" y="3175"/>
            <a:ext cx="7620000" cy="6851650"/>
            <a:chOff x="696" y="7822"/>
            <a:chExt cx="6055" cy="6555"/>
          </a:xfrm>
        </p:grpSpPr>
        <p:pic>
          <p:nvPicPr>
            <p:cNvPr descr="Table_12-4" id="282" name="Google Shape;282;p29"/>
            <p:cNvPicPr preferRelativeResize="0"/>
            <p:nvPr/>
          </p:nvPicPr>
          <p:blipFill rotWithShape="1">
            <a:blip r:embed="rId3">
              <a:alphaModFix/>
            </a:blip>
            <a:srcRect b="0" l="49574" r="17471" t="9677"/>
            <a:stretch/>
          </p:blipFill>
          <p:spPr>
            <a:xfrm>
              <a:off x="3661" y="7822"/>
              <a:ext cx="3090" cy="6555"/>
            </a:xfrm>
            <a:prstGeom prst="rect">
              <a:avLst/>
            </a:prstGeom>
            <a:noFill/>
            <a:ln cap="flat" cmpd="sng" w="28575">
              <a:solidFill>
                <a:srgbClr val="EEECE1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pic>
          <p:nvPicPr>
            <p:cNvPr descr="Table_12-4" id="283" name="Google Shape;283;p29"/>
            <p:cNvPicPr preferRelativeResize="0"/>
            <p:nvPr/>
          </p:nvPicPr>
          <p:blipFill rotWithShape="1">
            <a:blip r:embed="rId3">
              <a:alphaModFix/>
            </a:blip>
            <a:srcRect b="6744" l="56533" r="32812" t="88856"/>
            <a:stretch/>
          </p:blipFill>
          <p:spPr>
            <a:xfrm rot="-5400000">
              <a:off x="4360" y="13036"/>
              <a:ext cx="997" cy="4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Table_12-4" id="284" name="Google Shape;284;p29"/>
            <p:cNvPicPr preferRelativeResize="0"/>
            <p:nvPr/>
          </p:nvPicPr>
          <p:blipFill rotWithShape="1">
            <a:blip r:embed="rId3">
              <a:alphaModFix/>
            </a:blip>
            <a:srcRect b="23167" l="49574" r="39630" t="68035"/>
            <a:stretch/>
          </p:blipFill>
          <p:spPr>
            <a:xfrm>
              <a:off x="3642" y="13346"/>
              <a:ext cx="1011" cy="6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Table_12-4" id="285" name="Google Shape;285;p29"/>
            <p:cNvPicPr preferRelativeResize="0"/>
            <p:nvPr/>
          </p:nvPicPr>
          <p:blipFill rotWithShape="1">
            <a:blip r:embed="rId3">
              <a:alphaModFix/>
            </a:blip>
            <a:srcRect b="0" l="0" r="68324" t="9677"/>
            <a:stretch/>
          </p:blipFill>
          <p:spPr>
            <a:xfrm>
              <a:off x="696" y="7822"/>
              <a:ext cx="2965" cy="6555"/>
            </a:xfrm>
            <a:prstGeom prst="rect">
              <a:avLst/>
            </a:prstGeom>
            <a:noFill/>
            <a:ln cap="flat" cmpd="sng" w="28575">
              <a:solidFill>
                <a:srgbClr val="EEECE1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Predicting the Polarity of Molecules</a:t>
            </a:r>
            <a:endParaRPr/>
          </a:p>
        </p:txBody>
      </p:sp>
      <p:sp>
        <p:nvSpPr>
          <p:cNvPr id="291" name="Google Shape;291;p30"/>
          <p:cNvSpPr txBox="1"/>
          <p:nvPr>
            <p:ph idx="1" type="body"/>
          </p:nvPr>
        </p:nvSpPr>
        <p:spPr>
          <a:xfrm>
            <a:off x="457200" y="17526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 molecule contains more than one polar bond 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look at the shape: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lphaLcPeriod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Shape must be symmetrical i.e. tetrahedral,  linear, trigonal planar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lphaLcPeriod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atoms bonded to the central atom must be the same.</a:t>
            </a:r>
            <a:endParaRPr/>
          </a:p>
          <a:p>
            <a:pPr indent="-609600" lvl="0" marL="609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lphaLcPeriod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Both of these statements must be TRUE for the molecule to be nonpolar.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296;p31"/>
          <p:cNvGrpSpPr/>
          <p:nvPr/>
        </p:nvGrpSpPr>
        <p:grpSpPr>
          <a:xfrm>
            <a:off x="1143000" y="1219200"/>
            <a:ext cx="4876800" cy="3825207"/>
            <a:chOff x="1248" y="1104"/>
            <a:chExt cx="3072" cy="2410"/>
          </a:xfrm>
        </p:grpSpPr>
        <p:pic>
          <p:nvPicPr>
            <p:cNvPr descr="0005-007-trig-pyra" id="297" name="Google Shape;297;p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344" y="1344"/>
              <a:ext cx="2829" cy="202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8" name="Google Shape;298;p31"/>
            <p:cNvGrpSpPr/>
            <p:nvPr/>
          </p:nvGrpSpPr>
          <p:grpSpPr>
            <a:xfrm>
              <a:off x="2592" y="1104"/>
              <a:ext cx="336" cy="144"/>
              <a:chOff x="2448" y="1104"/>
              <a:chExt cx="336" cy="144"/>
            </a:xfrm>
          </p:grpSpPr>
          <p:sp>
            <p:nvSpPr>
              <p:cNvPr id="299" name="Google Shape;299;p31"/>
              <p:cNvSpPr/>
              <p:nvPr/>
            </p:nvSpPr>
            <p:spPr>
              <a:xfrm>
                <a:off x="2448" y="1104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31"/>
              <p:cNvSpPr/>
              <p:nvPr/>
            </p:nvSpPr>
            <p:spPr>
              <a:xfrm>
                <a:off x="2640" y="1104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1" name="Google Shape;301;p31"/>
            <p:cNvGrpSpPr/>
            <p:nvPr/>
          </p:nvGrpSpPr>
          <p:grpSpPr>
            <a:xfrm>
              <a:off x="3600" y="1872"/>
              <a:ext cx="720" cy="1008"/>
              <a:chOff x="3600" y="1872"/>
              <a:chExt cx="720" cy="1008"/>
            </a:xfrm>
          </p:grpSpPr>
          <p:grpSp>
            <p:nvGrpSpPr>
              <p:cNvPr id="302" name="Google Shape;302;p31"/>
              <p:cNvGrpSpPr/>
              <p:nvPr/>
            </p:nvGrpSpPr>
            <p:grpSpPr>
              <a:xfrm>
                <a:off x="3600" y="1872"/>
                <a:ext cx="336" cy="144"/>
                <a:chOff x="2448" y="1104"/>
                <a:chExt cx="336" cy="144"/>
              </a:xfrm>
            </p:grpSpPr>
            <p:sp>
              <p:nvSpPr>
                <p:cNvPr id="303" name="Google Shape;303;p31"/>
                <p:cNvSpPr/>
                <p:nvPr/>
              </p:nvSpPr>
              <p:spPr>
                <a:xfrm>
                  <a:off x="2448" y="1104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4" name="Google Shape;304;p31"/>
                <p:cNvSpPr/>
                <p:nvPr/>
              </p:nvSpPr>
              <p:spPr>
                <a:xfrm>
                  <a:off x="2640" y="1104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05" name="Google Shape;305;p31"/>
              <p:cNvGrpSpPr/>
              <p:nvPr/>
            </p:nvGrpSpPr>
            <p:grpSpPr>
              <a:xfrm>
                <a:off x="3648" y="2736"/>
                <a:ext cx="336" cy="144"/>
                <a:chOff x="2448" y="1104"/>
                <a:chExt cx="336" cy="144"/>
              </a:xfrm>
            </p:grpSpPr>
            <p:sp>
              <p:nvSpPr>
                <p:cNvPr id="306" name="Google Shape;306;p31"/>
                <p:cNvSpPr/>
                <p:nvPr/>
              </p:nvSpPr>
              <p:spPr>
                <a:xfrm>
                  <a:off x="2448" y="1104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7" name="Google Shape;307;p31"/>
                <p:cNvSpPr/>
                <p:nvPr/>
              </p:nvSpPr>
              <p:spPr>
                <a:xfrm>
                  <a:off x="2640" y="1104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08" name="Google Shape;308;p31"/>
              <p:cNvGrpSpPr/>
              <p:nvPr/>
            </p:nvGrpSpPr>
            <p:grpSpPr>
              <a:xfrm rot="5400000">
                <a:off x="4080" y="2304"/>
                <a:ext cx="336" cy="144"/>
                <a:chOff x="2448" y="1104"/>
                <a:chExt cx="336" cy="144"/>
              </a:xfrm>
            </p:grpSpPr>
            <p:sp>
              <p:nvSpPr>
                <p:cNvPr id="309" name="Google Shape;309;p31"/>
                <p:cNvSpPr/>
                <p:nvPr/>
              </p:nvSpPr>
              <p:spPr>
                <a:xfrm>
                  <a:off x="2448" y="1104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0" name="Google Shape;310;p31"/>
                <p:cNvSpPr/>
                <p:nvPr/>
              </p:nvSpPr>
              <p:spPr>
                <a:xfrm>
                  <a:off x="2640" y="1104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11" name="Google Shape;311;p31"/>
            <p:cNvGrpSpPr/>
            <p:nvPr/>
          </p:nvGrpSpPr>
          <p:grpSpPr>
            <a:xfrm flipH="1">
              <a:off x="1248" y="1872"/>
              <a:ext cx="720" cy="1008"/>
              <a:chOff x="3600" y="1872"/>
              <a:chExt cx="720" cy="1008"/>
            </a:xfrm>
          </p:grpSpPr>
          <p:grpSp>
            <p:nvGrpSpPr>
              <p:cNvPr id="312" name="Google Shape;312;p31"/>
              <p:cNvGrpSpPr/>
              <p:nvPr/>
            </p:nvGrpSpPr>
            <p:grpSpPr>
              <a:xfrm>
                <a:off x="3600" y="1872"/>
                <a:ext cx="336" cy="144"/>
                <a:chOff x="2448" y="1104"/>
                <a:chExt cx="336" cy="144"/>
              </a:xfrm>
            </p:grpSpPr>
            <p:sp>
              <p:nvSpPr>
                <p:cNvPr id="313" name="Google Shape;313;p31"/>
                <p:cNvSpPr/>
                <p:nvPr/>
              </p:nvSpPr>
              <p:spPr>
                <a:xfrm>
                  <a:off x="2448" y="1104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4" name="Google Shape;314;p31"/>
                <p:cNvSpPr/>
                <p:nvPr/>
              </p:nvSpPr>
              <p:spPr>
                <a:xfrm>
                  <a:off x="2640" y="1104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15" name="Google Shape;315;p31"/>
              <p:cNvGrpSpPr/>
              <p:nvPr/>
            </p:nvGrpSpPr>
            <p:grpSpPr>
              <a:xfrm>
                <a:off x="3648" y="2736"/>
                <a:ext cx="336" cy="144"/>
                <a:chOff x="2448" y="1104"/>
                <a:chExt cx="336" cy="144"/>
              </a:xfrm>
            </p:grpSpPr>
            <p:sp>
              <p:nvSpPr>
                <p:cNvPr id="316" name="Google Shape;316;p31"/>
                <p:cNvSpPr/>
                <p:nvPr/>
              </p:nvSpPr>
              <p:spPr>
                <a:xfrm>
                  <a:off x="2448" y="1104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7" name="Google Shape;317;p31"/>
                <p:cNvSpPr/>
                <p:nvPr/>
              </p:nvSpPr>
              <p:spPr>
                <a:xfrm>
                  <a:off x="2640" y="1104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18" name="Google Shape;318;p31"/>
              <p:cNvGrpSpPr/>
              <p:nvPr/>
            </p:nvGrpSpPr>
            <p:grpSpPr>
              <a:xfrm rot="5400000">
                <a:off x="4080" y="2304"/>
                <a:ext cx="336" cy="144"/>
                <a:chOff x="2448" y="1104"/>
                <a:chExt cx="336" cy="144"/>
              </a:xfrm>
            </p:grpSpPr>
            <p:sp>
              <p:nvSpPr>
                <p:cNvPr id="319" name="Google Shape;319;p31"/>
                <p:cNvSpPr/>
                <p:nvPr/>
              </p:nvSpPr>
              <p:spPr>
                <a:xfrm>
                  <a:off x="2448" y="1104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0" name="Google Shape;320;p31"/>
                <p:cNvSpPr/>
                <p:nvPr/>
              </p:nvSpPr>
              <p:spPr>
                <a:xfrm>
                  <a:off x="2640" y="1104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321" name="Google Shape;321;p31"/>
            <p:cNvGrpSpPr/>
            <p:nvPr/>
          </p:nvGrpSpPr>
          <p:grpSpPr>
            <a:xfrm flipH="1" rot="-5340000">
              <a:off x="2400" y="2592"/>
              <a:ext cx="720" cy="1104"/>
              <a:chOff x="3600" y="1872"/>
              <a:chExt cx="720" cy="1008"/>
            </a:xfrm>
          </p:grpSpPr>
          <p:grpSp>
            <p:nvGrpSpPr>
              <p:cNvPr id="322" name="Google Shape;322;p31"/>
              <p:cNvGrpSpPr/>
              <p:nvPr/>
            </p:nvGrpSpPr>
            <p:grpSpPr>
              <a:xfrm>
                <a:off x="3600" y="1872"/>
                <a:ext cx="336" cy="144"/>
                <a:chOff x="2448" y="1104"/>
                <a:chExt cx="336" cy="144"/>
              </a:xfrm>
            </p:grpSpPr>
            <p:sp>
              <p:nvSpPr>
                <p:cNvPr id="323" name="Google Shape;323;p31"/>
                <p:cNvSpPr/>
                <p:nvPr/>
              </p:nvSpPr>
              <p:spPr>
                <a:xfrm>
                  <a:off x="2448" y="1104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4" name="Google Shape;324;p31"/>
                <p:cNvSpPr/>
                <p:nvPr/>
              </p:nvSpPr>
              <p:spPr>
                <a:xfrm>
                  <a:off x="2640" y="1104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25" name="Google Shape;325;p31"/>
              <p:cNvGrpSpPr/>
              <p:nvPr/>
            </p:nvGrpSpPr>
            <p:grpSpPr>
              <a:xfrm>
                <a:off x="3648" y="2736"/>
                <a:ext cx="336" cy="144"/>
                <a:chOff x="2448" y="1104"/>
                <a:chExt cx="336" cy="144"/>
              </a:xfrm>
            </p:grpSpPr>
            <p:sp>
              <p:nvSpPr>
                <p:cNvPr id="326" name="Google Shape;326;p31"/>
                <p:cNvSpPr/>
                <p:nvPr/>
              </p:nvSpPr>
              <p:spPr>
                <a:xfrm>
                  <a:off x="2448" y="1104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27" name="Google Shape;327;p31"/>
                <p:cNvSpPr/>
                <p:nvPr/>
              </p:nvSpPr>
              <p:spPr>
                <a:xfrm>
                  <a:off x="2640" y="1104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328" name="Google Shape;328;p31"/>
              <p:cNvGrpSpPr/>
              <p:nvPr/>
            </p:nvGrpSpPr>
            <p:grpSpPr>
              <a:xfrm rot="5400000">
                <a:off x="4080" y="2304"/>
                <a:ext cx="336" cy="144"/>
                <a:chOff x="2448" y="1104"/>
                <a:chExt cx="336" cy="144"/>
              </a:xfrm>
            </p:grpSpPr>
            <p:sp>
              <p:nvSpPr>
                <p:cNvPr id="329" name="Google Shape;329;p31"/>
                <p:cNvSpPr/>
                <p:nvPr/>
              </p:nvSpPr>
              <p:spPr>
                <a:xfrm>
                  <a:off x="2448" y="1104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30" name="Google Shape;330;p31"/>
                <p:cNvSpPr/>
                <p:nvPr/>
              </p:nvSpPr>
              <p:spPr>
                <a:xfrm>
                  <a:off x="2640" y="1104"/>
                  <a:ext cx="144" cy="144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331" name="Google Shape;331;p31"/>
          <p:cNvSpPr txBox="1"/>
          <p:nvPr/>
        </p:nvSpPr>
        <p:spPr>
          <a:xfrm>
            <a:off x="3276600" y="762000"/>
            <a:ext cx="914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3.0</a:t>
            </a:r>
            <a:endParaRPr/>
          </a:p>
        </p:txBody>
      </p:sp>
      <p:sp>
        <p:nvSpPr>
          <p:cNvPr id="332" name="Google Shape;332;p31"/>
          <p:cNvSpPr txBox="1"/>
          <p:nvPr/>
        </p:nvSpPr>
        <p:spPr>
          <a:xfrm>
            <a:off x="3124200" y="5463125"/>
            <a:ext cx="91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4.0</a:t>
            </a:r>
            <a:endParaRPr/>
          </a:p>
        </p:txBody>
      </p:sp>
      <p:sp>
        <p:nvSpPr>
          <p:cNvPr id="333" name="Google Shape;333;p31"/>
          <p:cNvSpPr txBox="1"/>
          <p:nvPr/>
        </p:nvSpPr>
        <p:spPr>
          <a:xfrm>
            <a:off x="76200" y="3048000"/>
            <a:ext cx="914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4.0</a:t>
            </a:r>
            <a:endParaRPr/>
          </a:p>
        </p:txBody>
      </p:sp>
      <p:sp>
        <p:nvSpPr>
          <p:cNvPr id="334" name="Google Shape;334;p31"/>
          <p:cNvSpPr txBox="1"/>
          <p:nvPr/>
        </p:nvSpPr>
        <p:spPr>
          <a:xfrm>
            <a:off x="6172200" y="3124200"/>
            <a:ext cx="914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4.0</a:t>
            </a:r>
            <a:endParaRPr/>
          </a:p>
        </p:txBody>
      </p:sp>
      <p:grpSp>
        <p:nvGrpSpPr>
          <p:cNvPr id="335" name="Google Shape;335;p31"/>
          <p:cNvGrpSpPr/>
          <p:nvPr/>
        </p:nvGrpSpPr>
        <p:grpSpPr>
          <a:xfrm>
            <a:off x="990600" y="1295400"/>
            <a:ext cx="1905000" cy="1143000"/>
            <a:chOff x="1152" y="1152"/>
            <a:chExt cx="1200" cy="720"/>
          </a:xfrm>
        </p:grpSpPr>
        <p:cxnSp>
          <p:nvCxnSpPr>
            <p:cNvPr id="336" name="Google Shape;336;p31"/>
            <p:cNvCxnSpPr/>
            <p:nvPr/>
          </p:nvCxnSpPr>
          <p:spPr>
            <a:xfrm flipH="1">
              <a:off x="1152" y="1200"/>
              <a:ext cx="1200" cy="672"/>
            </a:xfrm>
            <a:prstGeom prst="straightConnector1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37" name="Google Shape;337;p31"/>
            <p:cNvCxnSpPr/>
            <p:nvPr/>
          </p:nvCxnSpPr>
          <p:spPr>
            <a:xfrm>
              <a:off x="2160" y="1152"/>
              <a:ext cx="144" cy="240"/>
            </a:xfrm>
            <a:prstGeom prst="straightConnector1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338" name="Google Shape;338;p31"/>
          <p:cNvGrpSpPr/>
          <p:nvPr/>
        </p:nvGrpSpPr>
        <p:grpSpPr>
          <a:xfrm flipH="1">
            <a:off x="4343400" y="1295400"/>
            <a:ext cx="1905000" cy="1143000"/>
            <a:chOff x="1152" y="1152"/>
            <a:chExt cx="1200" cy="720"/>
          </a:xfrm>
        </p:grpSpPr>
        <p:cxnSp>
          <p:nvCxnSpPr>
            <p:cNvPr id="339" name="Google Shape;339;p31"/>
            <p:cNvCxnSpPr/>
            <p:nvPr/>
          </p:nvCxnSpPr>
          <p:spPr>
            <a:xfrm flipH="1">
              <a:off x="1152" y="1200"/>
              <a:ext cx="1200" cy="672"/>
            </a:xfrm>
            <a:prstGeom prst="straightConnector1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40" name="Google Shape;340;p31"/>
            <p:cNvCxnSpPr/>
            <p:nvPr/>
          </p:nvCxnSpPr>
          <p:spPr>
            <a:xfrm>
              <a:off x="2160" y="1152"/>
              <a:ext cx="144" cy="240"/>
            </a:xfrm>
            <a:prstGeom prst="straightConnector1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341" name="Google Shape;341;p31"/>
          <p:cNvGrpSpPr/>
          <p:nvPr/>
        </p:nvGrpSpPr>
        <p:grpSpPr>
          <a:xfrm flipH="1" rot="3660000">
            <a:off x="2286000" y="2819400"/>
            <a:ext cx="1905000" cy="1143000"/>
            <a:chOff x="1152" y="1152"/>
            <a:chExt cx="1200" cy="720"/>
          </a:xfrm>
        </p:grpSpPr>
        <p:cxnSp>
          <p:nvCxnSpPr>
            <p:cNvPr id="342" name="Google Shape;342;p31"/>
            <p:cNvCxnSpPr/>
            <p:nvPr/>
          </p:nvCxnSpPr>
          <p:spPr>
            <a:xfrm flipH="1">
              <a:off x="1152" y="1200"/>
              <a:ext cx="1200" cy="672"/>
            </a:xfrm>
            <a:prstGeom prst="straightConnector1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343" name="Google Shape;343;p31"/>
            <p:cNvCxnSpPr/>
            <p:nvPr/>
          </p:nvCxnSpPr>
          <p:spPr>
            <a:xfrm>
              <a:off x="2160" y="1152"/>
              <a:ext cx="144" cy="240"/>
            </a:xfrm>
            <a:prstGeom prst="straightConnector1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344" name="Google Shape;344;p31"/>
          <p:cNvSpPr txBox="1"/>
          <p:nvPr/>
        </p:nvSpPr>
        <p:spPr>
          <a:xfrm>
            <a:off x="4773275" y="4501050"/>
            <a:ext cx="43089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Shape must be symmetrical 🡪pyramidal</a:t>
            </a:r>
            <a:r>
              <a:rPr lang="en-US" sz="1800">
                <a:solidFill>
                  <a:schemeClr val="dk1"/>
                </a:solidFill>
              </a:rPr>
              <a:t> is NOT symmetrical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All atoms bonded to the central atom must be the same 🡪 all Fluorines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Both of these statements are not true for the molecule 🡪 polar molecule.</a:t>
            </a:r>
            <a:endParaRPr/>
          </a:p>
        </p:txBody>
      </p:sp>
      <p:grpSp>
        <p:nvGrpSpPr>
          <p:cNvPr id="345" name="Google Shape;345;p31"/>
          <p:cNvGrpSpPr/>
          <p:nvPr/>
        </p:nvGrpSpPr>
        <p:grpSpPr>
          <a:xfrm>
            <a:off x="457200" y="-76200"/>
            <a:ext cx="6667500" cy="876300"/>
            <a:chOff x="288" y="-48"/>
            <a:chExt cx="4200" cy="552"/>
          </a:xfrm>
        </p:grpSpPr>
        <p:sp>
          <p:nvSpPr>
            <p:cNvPr id="346" name="Google Shape;346;p31"/>
            <p:cNvSpPr txBox="1"/>
            <p:nvPr/>
          </p:nvSpPr>
          <p:spPr>
            <a:xfrm>
              <a:off x="2064" y="-48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3200"/>
                <a:buFont typeface="Arial"/>
                <a:buNone/>
              </a:pPr>
              <a:r>
                <a:rPr b="1" i="0" lang="en-US" sz="3200" u="none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</a:rPr>
                <a:t>(+</a:t>
              </a:r>
              <a:r>
                <a:rPr b="1" i="0" lang="en-US" sz="3200" u="none">
                  <a:solidFill>
                    <a:schemeClr val="hlink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δ</a:t>
              </a:r>
              <a:r>
                <a:rPr b="1" i="0" lang="en-US" sz="3200" u="none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/>
            </a:p>
          </p:txBody>
        </p:sp>
        <p:sp>
          <p:nvSpPr>
            <p:cNvPr id="347" name="Google Shape;347;p31"/>
            <p:cNvSpPr/>
            <p:nvPr/>
          </p:nvSpPr>
          <p:spPr>
            <a:xfrm rot="5400000">
              <a:off x="2328" y="-1656"/>
              <a:ext cx="120" cy="4200"/>
            </a:xfrm>
            <a:prstGeom prst="leftBrace">
              <a:avLst>
                <a:gd fmla="val 8333" name="adj1"/>
                <a:gd fmla="val 11127" name="adj2"/>
              </a:avLst>
            </a:prstGeom>
            <a:noFill/>
            <a:ln cap="flat" cmpd="sng" w="508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005-009dipoles" id="352" name="Google Shape;352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838200"/>
            <a:ext cx="3524250" cy="2590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0005-009-samplesshap" id="353" name="Google Shape;353;p32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38600" y="762000"/>
            <a:ext cx="4800600" cy="518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32"/>
          <p:cNvSpPr txBox="1"/>
          <p:nvPr/>
        </p:nvSpPr>
        <p:spPr>
          <a:xfrm>
            <a:off x="152400" y="3810000"/>
            <a:ext cx="3886200" cy="2289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Shape must be symmetrical 🡪linear,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All atoms bonded to the central atom must be the same 🡪 all Oxygen (pink)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Both of these statements are true for the molecule 🡪 nonpolar molecule.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Practice: </a:t>
            </a:r>
            <a:b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Determining Molecular Polarity </a:t>
            </a:r>
            <a:endParaRPr/>
          </a:p>
        </p:txBody>
      </p:sp>
      <p:grpSp>
        <p:nvGrpSpPr>
          <p:cNvPr id="360" name="Google Shape;360;p33"/>
          <p:cNvGrpSpPr/>
          <p:nvPr/>
        </p:nvGrpSpPr>
        <p:grpSpPr>
          <a:xfrm>
            <a:off x="685800" y="2286000"/>
            <a:ext cx="2590800" cy="2057400"/>
            <a:chOff x="2112" y="2880"/>
            <a:chExt cx="1632" cy="1296"/>
          </a:xfrm>
        </p:grpSpPr>
        <p:grpSp>
          <p:nvGrpSpPr>
            <p:cNvPr id="361" name="Google Shape;361;p33"/>
            <p:cNvGrpSpPr/>
            <p:nvPr/>
          </p:nvGrpSpPr>
          <p:grpSpPr>
            <a:xfrm>
              <a:off x="2112" y="2880"/>
              <a:ext cx="1632" cy="1296"/>
              <a:chOff x="2112" y="2880"/>
              <a:chExt cx="1632" cy="1296"/>
            </a:xfrm>
          </p:grpSpPr>
          <p:sp>
            <p:nvSpPr>
              <p:cNvPr id="362" name="Google Shape;362;p33"/>
              <p:cNvSpPr txBox="1"/>
              <p:nvPr/>
            </p:nvSpPr>
            <p:spPr>
              <a:xfrm>
                <a:off x="2736" y="3408"/>
                <a:ext cx="336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  <a:endParaRPr/>
              </a:p>
            </p:txBody>
          </p:sp>
          <p:sp>
            <p:nvSpPr>
              <p:cNvPr id="363" name="Google Shape;363;p33"/>
              <p:cNvSpPr txBox="1"/>
              <p:nvPr/>
            </p:nvSpPr>
            <p:spPr>
              <a:xfrm>
                <a:off x="3120" y="3408"/>
                <a:ext cx="336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</a:t>
                </a:r>
                <a:endParaRPr/>
              </a:p>
            </p:txBody>
          </p:sp>
          <p:sp>
            <p:nvSpPr>
              <p:cNvPr id="364" name="Google Shape;364;p33"/>
              <p:cNvSpPr txBox="1"/>
              <p:nvPr/>
            </p:nvSpPr>
            <p:spPr>
              <a:xfrm>
                <a:off x="2736" y="3024"/>
                <a:ext cx="336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</a:t>
                </a:r>
                <a:endParaRPr/>
              </a:p>
            </p:txBody>
          </p:sp>
          <p:sp>
            <p:nvSpPr>
              <p:cNvPr id="365" name="Google Shape;365;p33"/>
              <p:cNvSpPr txBox="1"/>
              <p:nvPr/>
            </p:nvSpPr>
            <p:spPr>
              <a:xfrm>
                <a:off x="2736" y="3840"/>
                <a:ext cx="336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</a:t>
                </a:r>
                <a:endParaRPr/>
              </a:p>
            </p:txBody>
          </p:sp>
          <p:sp>
            <p:nvSpPr>
              <p:cNvPr id="366" name="Google Shape;366;p33"/>
              <p:cNvSpPr txBox="1"/>
              <p:nvPr/>
            </p:nvSpPr>
            <p:spPr>
              <a:xfrm>
                <a:off x="2352" y="3408"/>
                <a:ext cx="336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rPr b="1" i="0" lang="en-US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</a:t>
                </a:r>
                <a:endParaRPr/>
              </a:p>
            </p:txBody>
          </p:sp>
          <p:grpSp>
            <p:nvGrpSpPr>
              <p:cNvPr id="367" name="Google Shape;367;p33"/>
              <p:cNvGrpSpPr/>
              <p:nvPr/>
            </p:nvGrpSpPr>
            <p:grpSpPr>
              <a:xfrm>
                <a:off x="2576" y="3552"/>
                <a:ext cx="240" cy="96"/>
                <a:chOff x="3600" y="3648"/>
                <a:chExt cx="240" cy="96"/>
              </a:xfrm>
            </p:grpSpPr>
            <p:cxnSp>
              <p:nvCxnSpPr>
                <p:cNvPr id="368" name="Google Shape;368;p33"/>
                <p:cNvCxnSpPr/>
                <p:nvPr/>
              </p:nvCxnSpPr>
              <p:spPr>
                <a:xfrm>
                  <a:off x="3600" y="3696"/>
                  <a:ext cx="24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cxnSp>
              <p:nvCxnSpPr>
                <p:cNvPr id="369" name="Google Shape;369;p33"/>
                <p:cNvCxnSpPr/>
                <p:nvPr/>
              </p:nvCxnSpPr>
              <p:spPr>
                <a:xfrm>
                  <a:off x="3648" y="3648"/>
                  <a:ext cx="0" cy="96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70" name="Google Shape;370;p33"/>
              <p:cNvGrpSpPr/>
              <p:nvPr/>
            </p:nvGrpSpPr>
            <p:grpSpPr>
              <a:xfrm rot="5400000">
                <a:off x="2728" y="3288"/>
                <a:ext cx="240" cy="96"/>
                <a:chOff x="3600" y="3648"/>
                <a:chExt cx="240" cy="96"/>
              </a:xfrm>
            </p:grpSpPr>
            <p:cxnSp>
              <p:nvCxnSpPr>
                <p:cNvPr id="371" name="Google Shape;371;p33"/>
                <p:cNvCxnSpPr/>
                <p:nvPr/>
              </p:nvCxnSpPr>
              <p:spPr>
                <a:xfrm>
                  <a:off x="3600" y="3696"/>
                  <a:ext cx="24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cxnSp>
              <p:nvCxnSpPr>
                <p:cNvPr id="372" name="Google Shape;372;p33"/>
                <p:cNvCxnSpPr/>
                <p:nvPr/>
              </p:nvCxnSpPr>
              <p:spPr>
                <a:xfrm>
                  <a:off x="3648" y="3648"/>
                  <a:ext cx="0" cy="96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73" name="Google Shape;373;p33"/>
              <p:cNvGrpSpPr/>
              <p:nvPr/>
            </p:nvGrpSpPr>
            <p:grpSpPr>
              <a:xfrm flipH="1">
                <a:off x="2952" y="3552"/>
                <a:ext cx="240" cy="96"/>
                <a:chOff x="3600" y="3648"/>
                <a:chExt cx="240" cy="96"/>
              </a:xfrm>
            </p:grpSpPr>
            <p:cxnSp>
              <p:nvCxnSpPr>
                <p:cNvPr id="374" name="Google Shape;374;p33"/>
                <p:cNvCxnSpPr/>
                <p:nvPr/>
              </p:nvCxnSpPr>
              <p:spPr>
                <a:xfrm>
                  <a:off x="3600" y="3696"/>
                  <a:ext cx="24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cxnSp>
              <p:nvCxnSpPr>
                <p:cNvPr id="375" name="Google Shape;375;p33"/>
                <p:cNvCxnSpPr/>
                <p:nvPr/>
              </p:nvCxnSpPr>
              <p:spPr>
                <a:xfrm>
                  <a:off x="3648" y="3648"/>
                  <a:ext cx="0" cy="96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76" name="Google Shape;376;p33"/>
              <p:cNvGrpSpPr/>
              <p:nvPr/>
            </p:nvGrpSpPr>
            <p:grpSpPr>
              <a:xfrm flipH="1" rot="5400000">
                <a:off x="2744" y="3696"/>
                <a:ext cx="240" cy="96"/>
                <a:chOff x="3600" y="3648"/>
                <a:chExt cx="240" cy="96"/>
              </a:xfrm>
            </p:grpSpPr>
            <p:cxnSp>
              <p:nvCxnSpPr>
                <p:cNvPr id="377" name="Google Shape;377;p33"/>
                <p:cNvCxnSpPr/>
                <p:nvPr/>
              </p:nvCxnSpPr>
              <p:spPr>
                <a:xfrm>
                  <a:off x="3600" y="3696"/>
                  <a:ext cx="24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cxnSp>
              <p:nvCxnSpPr>
                <p:cNvPr id="378" name="Google Shape;378;p33"/>
                <p:cNvCxnSpPr/>
                <p:nvPr/>
              </p:nvCxnSpPr>
              <p:spPr>
                <a:xfrm>
                  <a:off x="3648" y="3648"/>
                  <a:ext cx="0" cy="96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79" name="Google Shape;379;p33"/>
              <p:cNvSpPr txBox="1"/>
              <p:nvPr/>
            </p:nvSpPr>
            <p:spPr>
              <a:xfrm>
                <a:off x="3312" y="3456"/>
                <a:ext cx="43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+δ</a:t>
                </a:r>
                <a:endParaRPr/>
              </a:p>
            </p:txBody>
          </p:sp>
          <p:sp>
            <p:nvSpPr>
              <p:cNvPr id="380" name="Google Shape;380;p33"/>
              <p:cNvSpPr txBox="1"/>
              <p:nvPr/>
            </p:nvSpPr>
            <p:spPr>
              <a:xfrm>
                <a:off x="2640" y="2880"/>
                <a:ext cx="43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+δ</a:t>
                </a:r>
                <a:endParaRPr/>
              </a:p>
            </p:txBody>
          </p:sp>
          <p:sp>
            <p:nvSpPr>
              <p:cNvPr id="381" name="Google Shape;381;p33"/>
              <p:cNvSpPr txBox="1"/>
              <p:nvPr/>
            </p:nvSpPr>
            <p:spPr>
              <a:xfrm>
                <a:off x="2112" y="3465"/>
                <a:ext cx="43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+δ</a:t>
                </a:r>
                <a:endParaRPr/>
              </a:p>
            </p:txBody>
          </p:sp>
          <p:sp>
            <p:nvSpPr>
              <p:cNvPr id="382" name="Google Shape;382;p33"/>
              <p:cNvSpPr txBox="1"/>
              <p:nvPr/>
            </p:nvSpPr>
            <p:spPr>
              <a:xfrm>
                <a:off x="2544" y="3945"/>
                <a:ext cx="43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+δ</a:t>
                </a:r>
                <a:endParaRPr/>
              </a:p>
            </p:txBody>
          </p:sp>
          <p:sp>
            <p:nvSpPr>
              <p:cNvPr id="383" name="Google Shape;383;p33"/>
              <p:cNvSpPr txBox="1"/>
              <p:nvPr/>
            </p:nvSpPr>
            <p:spPr>
              <a:xfrm>
                <a:off x="2832" y="3321"/>
                <a:ext cx="43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b="0" i="0" lang="en-US" sz="18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-δ</a:t>
                </a:r>
                <a:endParaRPr/>
              </a:p>
            </p:txBody>
          </p:sp>
        </p:grpSp>
        <p:cxnSp>
          <p:nvCxnSpPr>
            <p:cNvPr id="384" name="Google Shape;384;p33"/>
            <p:cNvCxnSpPr/>
            <p:nvPr/>
          </p:nvCxnSpPr>
          <p:spPr>
            <a:xfrm>
              <a:off x="2880" y="3312"/>
              <a:ext cx="0" cy="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5" name="Google Shape;385;p33"/>
            <p:cNvCxnSpPr/>
            <p:nvPr/>
          </p:nvCxnSpPr>
          <p:spPr>
            <a:xfrm>
              <a:off x="2976" y="3552"/>
              <a:ext cx="14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6" name="Google Shape;386;p33"/>
            <p:cNvCxnSpPr/>
            <p:nvPr/>
          </p:nvCxnSpPr>
          <p:spPr>
            <a:xfrm>
              <a:off x="2592" y="3540"/>
              <a:ext cx="19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87" name="Google Shape;387;p33"/>
            <p:cNvCxnSpPr/>
            <p:nvPr/>
          </p:nvCxnSpPr>
          <p:spPr>
            <a:xfrm>
              <a:off x="2904" y="3648"/>
              <a:ext cx="0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388" name="Google Shape;388;p33"/>
          <p:cNvSpPr txBox="1"/>
          <p:nvPr/>
        </p:nvSpPr>
        <p:spPr>
          <a:xfrm>
            <a:off x="457200" y="1905000"/>
            <a:ext cx="41148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Carbon tetrachloride? _____________</a:t>
            </a:r>
            <a:endParaRPr/>
          </a:p>
        </p:txBody>
      </p:sp>
      <p:pic>
        <p:nvPicPr>
          <p:cNvPr id="389" name="Google Shape;389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9800" y="2590800"/>
            <a:ext cx="1239837" cy="1346200"/>
          </a:xfrm>
          <a:prstGeom prst="rect">
            <a:avLst/>
          </a:prstGeom>
          <a:noFill/>
          <a:ln>
            <a:noFill/>
          </a:ln>
          <a:effectLst>
            <a:outerShdw blurRad="63500" dir="2700000" dist="35921">
              <a:srgbClr val="808080"/>
            </a:outerShdw>
          </a:effectLst>
        </p:spPr>
      </p:pic>
      <p:sp>
        <p:nvSpPr>
          <p:cNvPr id="390" name="Google Shape;390;p33"/>
          <p:cNvSpPr txBox="1"/>
          <p:nvPr/>
        </p:nvSpPr>
        <p:spPr>
          <a:xfrm>
            <a:off x="5029200" y="1981200"/>
            <a:ext cx="41148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Hydrogen chloride? _____________</a:t>
            </a:r>
            <a:endParaRPr/>
          </a:p>
        </p:txBody>
      </p:sp>
      <p:grpSp>
        <p:nvGrpSpPr>
          <p:cNvPr id="391" name="Google Shape;391;p33"/>
          <p:cNvGrpSpPr/>
          <p:nvPr/>
        </p:nvGrpSpPr>
        <p:grpSpPr>
          <a:xfrm>
            <a:off x="381000" y="5334000"/>
            <a:ext cx="1209675" cy="660400"/>
            <a:chOff x="4422" y="1536"/>
            <a:chExt cx="762" cy="416"/>
          </a:xfrm>
        </p:grpSpPr>
        <p:sp>
          <p:nvSpPr>
            <p:cNvPr id="392" name="Google Shape;392;p33"/>
            <p:cNvSpPr txBox="1"/>
            <p:nvPr/>
          </p:nvSpPr>
          <p:spPr>
            <a:xfrm>
              <a:off x="4422" y="1552"/>
              <a:ext cx="320" cy="3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Comic Sans MS"/>
                <a:buNone/>
              </a:pPr>
              <a:r>
                <a:rPr b="0" i="0" lang="en-US" sz="32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O</a:t>
              </a:r>
              <a:endParaRPr/>
            </a:p>
          </p:txBody>
        </p:sp>
        <p:sp>
          <p:nvSpPr>
            <p:cNvPr id="393" name="Google Shape;393;p33"/>
            <p:cNvSpPr/>
            <p:nvPr/>
          </p:nvSpPr>
          <p:spPr>
            <a:xfrm>
              <a:off x="4528" y="1872"/>
              <a:ext cx="48" cy="48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33"/>
            <p:cNvSpPr/>
            <p:nvPr/>
          </p:nvSpPr>
          <p:spPr>
            <a:xfrm>
              <a:off x="4624" y="1872"/>
              <a:ext cx="48" cy="48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33"/>
            <p:cNvSpPr/>
            <p:nvPr/>
          </p:nvSpPr>
          <p:spPr>
            <a:xfrm>
              <a:off x="4624" y="1536"/>
              <a:ext cx="48" cy="48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33"/>
            <p:cNvSpPr/>
            <p:nvPr/>
          </p:nvSpPr>
          <p:spPr>
            <a:xfrm>
              <a:off x="4528" y="1536"/>
              <a:ext cx="48" cy="48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33"/>
            <p:cNvSpPr txBox="1"/>
            <p:nvPr/>
          </p:nvSpPr>
          <p:spPr>
            <a:xfrm>
              <a:off x="4864" y="1584"/>
              <a:ext cx="320" cy="3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Comic Sans MS"/>
                <a:buNone/>
              </a:pPr>
              <a:r>
                <a:rPr b="0" i="0" lang="en-US" sz="32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O</a:t>
              </a:r>
              <a:endParaRPr/>
            </a:p>
          </p:txBody>
        </p:sp>
        <p:sp>
          <p:nvSpPr>
            <p:cNvPr id="398" name="Google Shape;398;p33"/>
            <p:cNvSpPr/>
            <p:nvPr/>
          </p:nvSpPr>
          <p:spPr>
            <a:xfrm>
              <a:off x="4970" y="1904"/>
              <a:ext cx="48" cy="48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33"/>
            <p:cNvSpPr/>
            <p:nvPr/>
          </p:nvSpPr>
          <p:spPr>
            <a:xfrm>
              <a:off x="5066" y="1904"/>
              <a:ext cx="48" cy="48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33"/>
            <p:cNvSpPr/>
            <p:nvPr/>
          </p:nvSpPr>
          <p:spPr>
            <a:xfrm>
              <a:off x="5066" y="1568"/>
              <a:ext cx="48" cy="48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33"/>
            <p:cNvSpPr/>
            <p:nvPr/>
          </p:nvSpPr>
          <p:spPr>
            <a:xfrm>
              <a:off x="4970" y="1568"/>
              <a:ext cx="48" cy="48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2" name="Google Shape;402;p33"/>
            <p:cNvCxnSpPr/>
            <p:nvPr/>
          </p:nvCxnSpPr>
          <p:spPr>
            <a:xfrm>
              <a:off x="4720" y="1744"/>
              <a:ext cx="144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03" name="Google Shape;403;p33"/>
            <p:cNvCxnSpPr/>
            <p:nvPr/>
          </p:nvCxnSpPr>
          <p:spPr>
            <a:xfrm>
              <a:off x="4720" y="1808"/>
              <a:ext cx="144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404" name="Google Shape;404;p33"/>
          <p:cNvSpPr txBox="1"/>
          <p:nvPr/>
        </p:nvSpPr>
        <p:spPr>
          <a:xfrm>
            <a:off x="0" y="4572000"/>
            <a:ext cx="41148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Oxygen? _____________</a:t>
            </a:r>
            <a:endParaRPr/>
          </a:p>
        </p:txBody>
      </p:sp>
      <p:grpSp>
        <p:nvGrpSpPr>
          <p:cNvPr id="405" name="Google Shape;405;p33"/>
          <p:cNvGrpSpPr/>
          <p:nvPr/>
        </p:nvGrpSpPr>
        <p:grpSpPr>
          <a:xfrm>
            <a:off x="3124200" y="5562600"/>
            <a:ext cx="1828800" cy="457200"/>
            <a:chOff x="2208" y="3264"/>
            <a:chExt cx="1152" cy="288"/>
          </a:xfrm>
        </p:grpSpPr>
        <p:sp>
          <p:nvSpPr>
            <p:cNvPr id="406" name="Google Shape;406;p33"/>
            <p:cNvSpPr txBox="1"/>
            <p:nvPr/>
          </p:nvSpPr>
          <p:spPr>
            <a:xfrm>
              <a:off x="2616" y="3264"/>
              <a:ext cx="336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sp>
          <p:nvSpPr>
            <p:cNvPr id="407" name="Google Shape;407;p33"/>
            <p:cNvSpPr txBox="1"/>
            <p:nvPr/>
          </p:nvSpPr>
          <p:spPr>
            <a:xfrm>
              <a:off x="2208" y="3264"/>
              <a:ext cx="336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endParaRPr/>
            </a:p>
          </p:txBody>
        </p:sp>
        <p:sp>
          <p:nvSpPr>
            <p:cNvPr id="408" name="Google Shape;408;p33"/>
            <p:cNvSpPr/>
            <p:nvPr/>
          </p:nvSpPr>
          <p:spPr>
            <a:xfrm>
              <a:off x="2280" y="3282"/>
              <a:ext cx="48" cy="48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33"/>
            <p:cNvSpPr/>
            <p:nvPr/>
          </p:nvSpPr>
          <p:spPr>
            <a:xfrm>
              <a:off x="2208" y="3384"/>
              <a:ext cx="48" cy="48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33"/>
            <p:cNvSpPr/>
            <p:nvPr/>
          </p:nvSpPr>
          <p:spPr>
            <a:xfrm>
              <a:off x="2310" y="3492"/>
              <a:ext cx="48" cy="48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33"/>
            <p:cNvSpPr/>
            <p:nvPr/>
          </p:nvSpPr>
          <p:spPr>
            <a:xfrm>
              <a:off x="2340" y="3288"/>
              <a:ext cx="48" cy="48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33"/>
            <p:cNvSpPr txBox="1"/>
            <p:nvPr/>
          </p:nvSpPr>
          <p:spPr>
            <a:xfrm>
              <a:off x="3024" y="3264"/>
              <a:ext cx="336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1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3096" y="3282"/>
              <a:ext cx="48" cy="48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3216" y="3378"/>
              <a:ext cx="48" cy="48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33"/>
            <p:cNvSpPr/>
            <p:nvPr/>
          </p:nvSpPr>
          <p:spPr>
            <a:xfrm>
              <a:off x="3156" y="3288"/>
              <a:ext cx="48" cy="48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33"/>
            <p:cNvSpPr/>
            <p:nvPr/>
          </p:nvSpPr>
          <p:spPr>
            <a:xfrm>
              <a:off x="3120" y="3486"/>
              <a:ext cx="48" cy="48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17" name="Google Shape;417;p33"/>
            <p:cNvCxnSpPr/>
            <p:nvPr/>
          </p:nvCxnSpPr>
          <p:spPr>
            <a:xfrm>
              <a:off x="2496" y="3390"/>
              <a:ext cx="144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8" name="Google Shape;418;p33"/>
            <p:cNvCxnSpPr/>
            <p:nvPr/>
          </p:nvCxnSpPr>
          <p:spPr>
            <a:xfrm>
              <a:off x="2496" y="3456"/>
              <a:ext cx="144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19" name="Google Shape;419;p33"/>
            <p:cNvCxnSpPr/>
            <p:nvPr/>
          </p:nvCxnSpPr>
          <p:spPr>
            <a:xfrm>
              <a:off x="2874" y="3390"/>
              <a:ext cx="144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420" name="Google Shape;420;p33"/>
            <p:cNvCxnSpPr/>
            <p:nvPr/>
          </p:nvCxnSpPr>
          <p:spPr>
            <a:xfrm>
              <a:off x="2874" y="3456"/>
              <a:ext cx="144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421" name="Google Shape;421;p33"/>
          <p:cNvSpPr txBox="1"/>
          <p:nvPr/>
        </p:nvSpPr>
        <p:spPr>
          <a:xfrm>
            <a:off x="7339012" y="5283200"/>
            <a:ext cx="5080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endParaRPr/>
          </a:p>
        </p:txBody>
      </p:sp>
      <p:sp>
        <p:nvSpPr>
          <p:cNvPr id="422" name="Google Shape;422;p33"/>
          <p:cNvSpPr/>
          <p:nvPr/>
        </p:nvSpPr>
        <p:spPr>
          <a:xfrm>
            <a:off x="7659687" y="5257800"/>
            <a:ext cx="76200" cy="7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33"/>
          <p:cNvSpPr/>
          <p:nvPr/>
        </p:nvSpPr>
        <p:spPr>
          <a:xfrm>
            <a:off x="7507287" y="5257800"/>
            <a:ext cx="76200" cy="76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33"/>
          <p:cNvSpPr txBox="1"/>
          <p:nvPr/>
        </p:nvSpPr>
        <p:spPr>
          <a:xfrm>
            <a:off x="8116887" y="5257800"/>
            <a:ext cx="496887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</a:t>
            </a:r>
            <a:endParaRPr/>
          </a:p>
        </p:txBody>
      </p:sp>
      <p:sp>
        <p:nvSpPr>
          <p:cNvPr id="425" name="Google Shape;425;p33"/>
          <p:cNvSpPr txBox="1"/>
          <p:nvPr/>
        </p:nvSpPr>
        <p:spPr>
          <a:xfrm>
            <a:off x="6629400" y="5257800"/>
            <a:ext cx="496887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</a:t>
            </a:r>
            <a:endParaRPr/>
          </a:p>
        </p:txBody>
      </p:sp>
      <p:sp>
        <p:nvSpPr>
          <p:cNvPr id="426" name="Google Shape;426;p33"/>
          <p:cNvSpPr txBox="1"/>
          <p:nvPr/>
        </p:nvSpPr>
        <p:spPr>
          <a:xfrm>
            <a:off x="7315200" y="5943600"/>
            <a:ext cx="496887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mic Sans MS"/>
              <a:buNone/>
            </a:pPr>
            <a:r>
              <a:rPr b="0" i="0" lang="en-US" sz="32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</a:t>
            </a:r>
            <a:endParaRPr/>
          </a:p>
        </p:txBody>
      </p:sp>
      <p:cxnSp>
        <p:nvCxnSpPr>
          <p:cNvPr id="427" name="Google Shape;427;p33"/>
          <p:cNvCxnSpPr/>
          <p:nvPr/>
        </p:nvCxnSpPr>
        <p:spPr>
          <a:xfrm>
            <a:off x="7786687" y="5524500"/>
            <a:ext cx="304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28" name="Google Shape;428;p33"/>
          <p:cNvCxnSpPr/>
          <p:nvPr/>
        </p:nvCxnSpPr>
        <p:spPr>
          <a:xfrm>
            <a:off x="7050087" y="5562600"/>
            <a:ext cx="304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29" name="Google Shape;429;p33"/>
          <p:cNvCxnSpPr/>
          <p:nvPr/>
        </p:nvCxnSpPr>
        <p:spPr>
          <a:xfrm rot="-5400000">
            <a:off x="7431087" y="5905500"/>
            <a:ext cx="304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30" name="Google Shape;430;p33"/>
          <p:cNvSpPr txBox="1"/>
          <p:nvPr/>
        </p:nvSpPr>
        <p:spPr>
          <a:xfrm>
            <a:off x="2667000" y="4654550"/>
            <a:ext cx="41148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Carbon dioxide? _____________</a:t>
            </a:r>
            <a:endParaRPr/>
          </a:p>
        </p:txBody>
      </p:sp>
      <p:sp>
        <p:nvSpPr>
          <p:cNvPr id="431" name="Google Shape;431;p33"/>
          <p:cNvSpPr txBox="1"/>
          <p:nvPr/>
        </p:nvSpPr>
        <p:spPr>
          <a:xfrm>
            <a:off x="5943600" y="4648200"/>
            <a:ext cx="41148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Nitrogen trihydride? _____________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/>
        </p:nvSpPr>
        <p:spPr>
          <a:xfrm>
            <a:off x="1143000" y="228600"/>
            <a:ext cx="7239000" cy="838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Bond Polarity and Electronegativity</a:t>
            </a:r>
            <a:endParaRPr/>
          </a:p>
        </p:txBody>
      </p:sp>
      <p:sp>
        <p:nvSpPr>
          <p:cNvPr id="128" name="Google Shape;128;p18"/>
          <p:cNvSpPr txBox="1"/>
          <p:nvPr/>
        </p:nvSpPr>
        <p:spPr>
          <a:xfrm>
            <a:off x="152400" y="1524000"/>
            <a:ext cx="8763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Electronegativity: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ability of one atoms </a:t>
            </a: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 molecule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attract electrons to itself.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Pauling set electronegativities on a scale from 0.7 (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to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4.0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Electronegativity increases 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across a period and 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 a group.</a:t>
            </a:r>
            <a:endParaRPr/>
          </a:p>
        </p:txBody>
      </p:sp>
      <p:pic>
        <p:nvPicPr>
          <p:cNvPr descr="0005-008-period-en" id="129" name="Google Shape;129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00" y="2819400"/>
            <a:ext cx="5410200" cy="360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76200" y="304800"/>
            <a:ext cx="8915400" cy="762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type of bond can </a:t>
            </a:r>
            <a:r>
              <a:rPr b="0" i="0" lang="en-US" sz="2000" u="sng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usually</a:t>
            </a:r>
            <a:r>
              <a:rPr b="0" i="0" lang="en-US" sz="2000" u="none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be calculated by finding the difference in electronegativity of the two atoms that are going together.</a:t>
            </a:r>
            <a:endParaRPr/>
          </a:p>
        </p:txBody>
      </p:sp>
      <p:pic>
        <p:nvPicPr>
          <p:cNvPr id="135" name="Google Shape;13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587500"/>
            <a:ext cx="8094662" cy="4889500"/>
          </a:xfrm>
          <a:prstGeom prst="rect">
            <a:avLst/>
          </a:prstGeom>
          <a:noFill/>
          <a:ln>
            <a:noFill/>
          </a:ln>
          <a:effectLst>
            <a:outerShdw blurRad="63500" dir="2700000" dist="53881">
              <a:schemeClr val="lt2"/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1066800" y="304800"/>
            <a:ext cx="7159625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Electronegativity Difference</a:t>
            </a:r>
            <a:endParaRPr/>
          </a:p>
        </p:txBody>
      </p:sp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762000" y="1600200"/>
            <a:ext cx="78486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difference in electronegativities is between: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1.7 to 4.0:  Ionic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0.</a:t>
            </a:r>
            <a:r>
              <a:rPr lang="en-US" sz="2400"/>
              <a:t>41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1.7:  Polar Covalent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0.0 to 0.</a:t>
            </a:r>
            <a:r>
              <a:rPr lang="en-US" sz="2400"/>
              <a:t>4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 Non-Polar Covalent</a:t>
            </a:r>
            <a:endParaRPr/>
          </a:p>
        </p:txBody>
      </p:sp>
      <p:pic>
        <p:nvPicPr>
          <p:cNvPr id="142" name="Google Shape;14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3800" y="3517900"/>
            <a:ext cx="5181600" cy="3146425"/>
          </a:xfrm>
          <a:prstGeom prst="rect">
            <a:avLst/>
          </a:prstGeom>
          <a:noFill/>
          <a:ln>
            <a:noFill/>
          </a:ln>
          <a:effectLst>
            <a:outerShdw blurRad="63500" dir="2700000" dist="53881">
              <a:schemeClr val="lt2"/>
            </a:outerShdw>
          </a:effectLst>
        </p:spPr>
      </p:pic>
      <p:sp>
        <p:nvSpPr>
          <p:cNvPr id="143" name="Google Shape;143;p20"/>
          <p:cNvSpPr txBox="1"/>
          <p:nvPr/>
        </p:nvSpPr>
        <p:spPr>
          <a:xfrm>
            <a:off x="0" y="4114800"/>
            <a:ext cx="4568825" cy="131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 NaCl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 = 0.9, Cl = 3.0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Difference is 2.1, so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an ionic bond!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/>
        </p:nvSpPr>
        <p:spPr>
          <a:xfrm>
            <a:off x="2133600" y="457200"/>
            <a:ext cx="4800600" cy="94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Is the sharing of electrons in molecules always equal?</a:t>
            </a:r>
            <a:endParaRPr/>
          </a:p>
        </p:txBody>
      </p:sp>
      <p:grpSp>
        <p:nvGrpSpPr>
          <p:cNvPr id="149" name="Google Shape;149;p21"/>
          <p:cNvGrpSpPr/>
          <p:nvPr/>
        </p:nvGrpSpPr>
        <p:grpSpPr>
          <a:xfrm>
            <a:off x="2743200" y="2057400"/>
            <a:ext cx="5881687" cy="641350"/>
            <a:chOff x="1728" y="1296"/>
            <a:chExt cx="3705" cy="404"/>
          </a:xfrm>
        </p:grpSpPr>
        <p:sp>
          <p:nvSpPr>
            <p:cNvPr id="150" name="Google Shape;150;p21"/>
            <p:cNvSpPr txBox="1"/>
            <p:nvPr/>
          </p:nvSpPr>
          <p:spPr>
            <a:xfrm>
              <a:off x="1728" y="1296"/>
              <a:ext cx="324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omic Sans MS"/>
                <a:buNone/>
              </a:pPr>
              <a:r>
                <a:rPr b="0" i="0" lang="en-US" sz="3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X</a:t>
              </a:r>
              <a:endParaRPr/>
            </a:p>
          </p:txBody>
        </p:sp>
        <p:sp>
          <p:nvSpPr>
            <p:cNvPr id="151" name="Google Shape;151;p21"/>
            <p:cNvSpPr txBox="1"/>
            <p:nvPr/>
          </p:nvSpPr>
          <p:spPr>
            <a:xfrm>
              <a:off x="3456" y="1296"/>
              <a:ext cx="299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omic Sans MS"/>
                <a:buNone/>
              </a:pPr>
              <a:r>
                <a:rPr b="0" i="0" lang="en-US" sz="36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Y</a:t>
              </a:r>
              <a:endParaRPr/>
            </a:p>
          </p:txBody>
        </p:sp>
        <p:grpSp>
          <p:nvGrpSpPr>
            <p:cNvPr id="152" name="Google Shape;152;p21"/>
            <p:cNvGrpSpPr/>
            <p:nvPr/>
          </p:nvGrpSpPr>
          <p:grpSpPr>
            <a:xfrm>
              <a:off x="2688" y="1392"/>
              <a:ext cx="48" cy="192"/>
              <a:chOff x="2592" y="2352"/>
              <a:chExt cx="48" cy="192"/>
            </a:xfrm>
          </p:grpSpPr>
          <p:sp>
            <p:nvSpPr>
              <p:cNvPr id="153" name="Google Shape;153;p21"/>
              <p:cNvSpPr/>
              <p:nvPr/>
            </p:nvSpPr>
            <p:spPr>
              <a:xfrm>
                <a:off x="2592" y="2352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21"/>
              <p:cNvSpPr/>
              <p:nvPr/>
            </p:nvSpPr>
            <p:spPr>
              <a:xfrm>
                <a:off x="2592" y="2496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5" name="Google Shape;155;p21"/>
            <p:cNvSpPr txBox="1"/>
            <p:nvPr/>
          </p:nvSpPr>
          <p:spPr>
            <a:xfrm>
              <a:off x="4598" y="1325"/>
              <a:ext cx="835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Δ</a:t>
              </a:r>
              <a:r>
                <a:rPr b="0" i="0" lang="en-US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EN = 0</a:t>
              </a:r>
              <a:endParaRPr/>
            </a:p>
          </p:txBody>
        </p:sp>
      </p:grpSp>
      <p:grpSp>
        <p:nvGrpSpPr>
          <p:cNvPr id="156" name="Google Shape;156;p21"/>
          <p:cNvGrpSpPr/>
          <p:nvPr/>
        </p:nvGrpSpPr>
        <p:grpSpPr>
          <a:xfrm>
            <a:off x="2743200" y="2971800"/>
            <a:ext cx="6143625" cy="641350"/>
            <a:chOff x="1728" y="1872"/>
            <a:chExt cx="3870" cy="404"/>
          </a:xfrm>
        </p:grpSpPr>
        <p:sp>
          <p:nvSpPr>
            <p:cNvPr id="157" name="Google Shape;157;p21"/>
            <p:cNvSpPr txBox="1"/>
            <p:nvPr/>
          </p:nvSpPr>
          <p:spPr>
            <a:xfrm>
              <a:off x="1728" y="1872"/>
              <a:ext cx="324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omic Sans MS"/>
                <a:buNone/>
              </a:pPr>
              <a:r>
                <a:rPr b="0" i="0" lang="en-US" sz="3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X</a:t>
              </a:r>
              <a:endParaRPr/>
            </a:p>
          </p:txBody>
        </p:sp>
        <p:sp>
          <p:nvSpPr>
            <p:cNvPr id="158" name="Google Shape;158;p21"/>
            <p:cNvSpPr txBox="1"/>
            <p:nvPr/>
          </p:nvSpPr>
          <p:spPr>
            <a:xfrm>
              <a:off x="3456" y="1872"/>
              <a:ext cx="299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omic Sans MS"/>
                <a:buNone/>
              </a:pPr>
              <a:r>
                <a:rPr b="0" i="0" lang="en-US" sz="3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Y</a:t>
              </a:r>
              <a:endParaRPr/>
            </a:p>
          </p:txBody>
        </p:sp>
        <p:grpSp>
          <p:nvGrpSpPr>
            <p:cNvPr id="159" name="Google Shape;159;p21"/>
            <p:cNvGrpSpPr/>
            <p:nvPr/>
          </p:nvGrpSpPr>
          <p:grpSpPr>
            <a:xfrm>
              <a:off x="2880" y="1968"/>
              <a:ext cx="48" cy="192"/>
              <a:chOff x="2592" y="2352"/>
              <a:chExt cx="48" cy="192"/>
            </a:xfrm>
          </p:grpSpPr>
          <p:sp>
            <p:nvSpPr>
              <p:cNvPr id="160" name="Google Shape;160;p21"/>
              <p:cNvSpPr/>
              <p:nvPr/>
            </p:nvSpPr>
            <p:spPr>
              <a:xfrm>
                <a:off x="2592" y="2352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21"/>
              <p:cNvSpPr/>
              <p:nvPr/>
            </p:nvSpPr>
            <p:spPr>
              <a:xfrm>
                <a:off x="2592" y="2496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2" name="Google Shape;162;p21"/>
            <p:cNvSpPr txBox="1"/>
            <p:nvPr/>
          </p:nvSpPr>
          <p:spPr>
            <a:xfrm>
              <a:off x="4598" y="1901"/>
              <a:ext cx="100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Δ</a:t>
              </a:r>
              <a:r>
                <a:rPr b="0" i="0" lang="en-US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EN = 0.4</a:t>
              </a:r>
              <a:endParaRPr/>
            </a:p>
          </p:txBody>
        </p:sp>
      </p:grpSp>
      <p:grpSp>
        <p:nvGrpSpPr>
          <p:cNvPr id="163" name="Google Shape;163;p21"/>
          <p:cNvGrpSpPr/>
          <p:nvPr/>
        </p:nvGrpSpPr>
        <p:grpSpPr>
          <a:xfrm>
            <a:off x="2743200" y="3886200"/>
            <a:ext cx="6143625" cy="641350"/>
            <a:chOff x="1728" y="2448"/>
            <a:chExt cx="3870" cy="404"/>
          </a:xfrm>
        </p:grpSpPr>
        <p:sp>
          <p:nvSpPr>
            <p:cNvPr id="164" name="Google Shape;164;p21"/>
            <p:cNvSpPr txBox="1"/>
            <p:nvPr/>
          </p:nvSpPr>
          <p:spPr>
            <a:xfrm>
              <a:off x="1728" y="2448"/>
              <a:ext cx="324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omic Sans MS"/>
                <a:buNone/>
              </a:pPr>
              <a:r>
                <a:rPr b="0" i="0" lang="en-US" sz="3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X</a:t>
              </a:r>
              <a:endParaRPr/>
            </a:p>
          </p:txBody>
        </p:sp>
        <p:sp>
          <p:nvSpPr>
            <p:cNvPr id="165" name="Google Shape;165;p21"/>
            <p:cNvSpPr txBox="1"/>
            <p:nvPr/>
          </p:nvSpPr>
          <p:spPr>
            <a:xfrm>
              <a:off x="3456" y="2448"/>
              <a:ext cx="299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omic Sans MS"/>
                <a:buNone/>
              </a:pPr>
              <a:r>
                <a:rPr b="0" i="0" lang="en-US" sz="3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Y</a:t>
              </a:r>
              <a:endParaRPr/>
            </a:p>
          </p:txBody>
        </p:sp>
        <p:grpSp>
          <p:nvGrpSpPr>
            <p:cNvPr id="166" name="Google Shape;166;p21"/>
            <p:cNvGrpSpPr/>
            <p:nvPr/>
          </p:nvGrpSpPr>
          <p:grpSpPr>
            <a:xfrm>
              <a:off x="3024" y="2544"/>
              <a:ext cx="48" cy="192"/>
              <a:chOff x="2592" y="2352"/>
              <a:chExt cx="48" cy="192"/>
            </a:xfrm>
          </p:grpSpPr>
          <p:sp>
            <p:nvSpPr>
              <p:cNvPr id="167" name="Google Shape;167;p21"/>
              <p:cNvSpPr/>
              <p:nvPr/>
            </p:nvSpPr>
            <p:spPr>
              <a:xfrm>
                <a:off x="2592" y="2352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21"/>
              <p:cNvSpPr/>
              <p:nvPr/>
            </p:nvSpPr>
            <p:spPr>
              <a:xfrm>
                <a:off x="2592" y="2496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9" name="Google Shape;169;p21"/>
            <p:cNvSpPr txBox="1"/>
            <p:nvPr/>
          </p:nvSpPr>
          <p:spPr>
            <a:xfrm>
              <a:off x="4598" y="2477"/>
              <a:ext cx="100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Δ</a:t>
              </a:r>
              <a:r>
                <a:rPr b="0" i="0" lang="en-US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EN = 0.6</a:t>
              </a:r>
              <a:endParaRPr/>
            </a:p>
          </p:txBody>
        </p:sp>
      </p:grpSp>
      <p:grpSp>
        <p:nvGrpSpPr>
          <p:cNvPr id="170" name="Google Shape;170;p21"/>
          <p:cNvGrpSpPr/>
          <p:nvPr/>
        </p:nvGrpSpPr>
        <p:grpSpPr>
          <a:xfrm>
            <a:off x="2743200" y="4876800"/>
            <a:ext cx="6143625" cy="641350"/>
            <a:chOff x="1728" y="3168"/>
            <a:chExt cx="3870" cy="404"/>
          </a:xfrm>
        </p:grpSpPr>
        <p:sp>
          <p:nvSpPr>
            <p:cNvPr id="171" name="Google Shape;171;p21"/>
            <p:cNvSpPr txBox="1"/>
            <p:nvPr/>
          </p:nvSpPr>
          <p:spPr>
            <a:xfrm>
              <a:off x="1728" y="3168"/>
              <a:ext cx="324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omic Sans MS"/>
                <a:buNone/>
              </a:pPr>
              <a:r>
                <a:rPr b="0" i="0" lang="en-US" sz="3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X</a:t>
              </a:r>
              <a:endParaRPr/>
            </a:p>
          </p:txBody>
        </p:sp>
        <p:sp>
          <p:nvSpPr>
            <p:cNvPr id="172" name="Google Shape;172;p21"/>
            <p:cNvSpPr txBox="1"/>
            <p:nvPr/>
          </p:nvSpPr>
          <p:spPr>
            <a:xfrm>
              <a:off x="3456" y="3168"/>
              <a:ext cx="299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omic Sans MS"/>
                <a:buNone/>
              </a:pPr>
              <a:r>
                <a:rPr b="0" i="0" lang="en-US" sz="3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Y</a:t>
              </a:r>
              <a:endParaRPr/>
            </a:p>
          </p:txBody>
        </p:sp>
        <p:grpSp>
          <p:nvGrpSpPr>
            <p:cNvPr id="173" name="Google Shape;173;p21"/>
            <p:cNvGrpSpPr/>
            <p:nvPr/>
          </p:nvGrpSpPr>
          <p:grpSpPr>
            <a:xfrm>
              <a:off x="3168" y="3264"/>
              <a:ext cx="48" cy="192"/>
              <a:chOff x="2592" y="2352"/>
              <a:chExt cx="48" cy="192"/>
            </a:xfrm>
          </p:grpSpPr>
          <p:sp>
            <p:nvSpPr>
              <p:cNvPr id="174" name="Google Shape;174;p21"/>
              <p:cNvSpPr/>
              <p:nvPr/>
            </p:nvSpPr>
            <p:spPr>
              <a:xfrm>
                <a:off x="2592" y="2352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21"/>
              <p:cNvSpPr/>
              <p:nvPr/>
            </p:nvSpPr>
            <p:spPr>
              <a:xfrm>
                <a:off x="2592" y="2496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6" name="Google Shape;176;p21"/>
            <p:cNvSpPr txBox="1"/>
            <p:nvPr/>
          </p:nvSpPr>
          <p:spPr>
            <a:xfrm>
              <a:off x="4598" y="3197"/>
              <a:ext cx="100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Δ</a:t>
              </a:r>
              <a:r>
                <a:rPr b="0" i="0" lang="en-US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EN = 0.9</a:t>
              </a:r>
              <a:endParaRPr/>
            </a:p>
          </p:txBody>
        </p:sp>
      </p:grpSp>
      <p:grpSp>
        <p:nvGrpSpPr>
          <p:cNvPr id="177" name="Google Shape;177;p21"/>
          <p:cNvGrpSpPr/>
          <p:nvPr/>
        </p:nvGrpSpPr>
        <p:grpSpPr>
          <a:xfrm>
            <a:off x="2743200" y="5867400"/>
            <a:ext cx="6094412" cy="641350"/>
            <a:chOff x="1728" y="3744"/>
            <a:chExt cx="3839" cy="404"/>
          </a:xfrm>
        </p:grpSpPr>
        <p:sp>
          <p:nvSpPr>
            <p:cNvPr id="178" name="Google Shape;178;p21"/>
            <p:cNvSpPr txBox="1"/>
            <p:nvPr/>
          </p:nvSpPr>
          <p:spPr>
            <a:xfrm>
              <a:off x="1728" y="3744"/>
              <a:ext cx="324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omic Sans MS"/>
                <a:buNone/>
              </a:pPr>
              <a:r>
                <a:rPr b="0" i="0" lang="en-US" sz="3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X</a:t>
              </a:r>
              <a:endParaRPr/>
            </a:p>
          </p:txBody>
        </p:sp>
        <p:sp>
          <p:nvSpPr>
            <p:cNvPr id="179" name="Google Shape;179;p21"/>
            <p:cNvSpPr txBox="1"/>
            <p:nvPr/>
          </p:nvSpPr>
          <p:spPr>
            <a:xfrm>
              <a:off x="3456" y="3744"/>
              <a:ext cx="299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omic Sans MS"/>
                <a:buNone/>
              </a:pPr>
              <a:r>
                <a:rPr b="0" i="0" lang="en-US" sz="36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Y</a:t>
              </a:r>
              <a:endParaRPr/>
            </a:p>
          </p:txBody>
        </p:sp>
        <p:grpSp>
          <p:nvGrpSpPr>
            <p:cNvPr id="180" name="Google Shape;180;p21"/>
            <p:cNvGrpSpPr/>
            <p:nvPr/>
          </p:nvGrpSpPr>
          <p:grpSpPr>
            <a:xfrm>
              <a:off x="3360" y="3840"/>
              <a:ext cx="48" cy="192"/>
              <a:chOff x="2592" y="2352"/>
              <a:chExt cx="48" cy="192"/>
            </a:xfrm>
          </p:grpSpPr>
          <p:sp>
            <p:nvSpPr>
              <p:cNvPr id="181" name="Google Shape;181;p21"/>
              <p:cNvSpPr/>
              <p:nvPr/>
            </p:nvSpPr>
            <p:spPr>
              <a:xfrm>
                <a:off x="2592" y="2352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21"/>
              <p:cNvSpPr/>
              <p:nvPr/>
            </p:nvSpPr>
            <p:spPr>
              <a:xfrm>
                <a:off x="2592" y="2496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3" name="Google Shape;183;p21"/>
            <p:cNvSpPr txBox="1"/>
            <p:nvPr/>
          </p:nvSpPr>
          <p:spPr>
            <a:xfrm>
              <a:off x="4598" y="3773"/>
              <a:ext cx="96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Δ</a:t>
              </a:r>
              <a:r>
                <a:rPr b="0" i="0" lang="en-US" sz="240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EN = 1.9</a:t>
              </a:r>
              <a:endParaRPr/>
            </a:p>
          </p:txBody>
        </p:sp>
      </p:grpSp>
      <p:sp>
        <p:nvSpPr>
          <p:cNvPr id="184" name="Google Shape;184;p21"/>
          <p:cNvSpPr txBox="1"/>
          <p:nvPr/>
        </p:nvSpPr>
        <p:spPr>
          <a:xfrm>
            <a:off x="304800" y="4114800"/>
            <a:ext cx="187325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99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EN</a:t>
            </a:r>
            <a:r>
              <a:rPr b="0" baseline="-25000" i="0" lang="en-US" sz="2800" u="none">
                <a:solidFill>
                  <a:srgbClr val="99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Y</a:t>
            </a:r>
            <a:r>
              <a:rPr b="0" i="0" lang="en-US" sz="2800" u="none">
                <a:solidFill>
                  <a:srgbClr val="99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&gt; EN</a:t>
            </a:r>
            <a:r>
              <a:rPr b="0" baseline="-25000" i="0" lang="en-US" sz="2800" u="none">
                <a:solidFill>
                  <a:srgbClr val="99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endParaRPr/>
          </a:p>
        </p:txBody>
      </p:sp>
      <p:sp>
        <p:nvSpPr>
          <p:cNvPr id="185" name="Google Shape;185;p21"/>
          <p:cNvSpPr txBox="1"/>
          <p:nvPr/>
        </p:nvSpPr>
        <p:spPr>
          <a:xfrm>
            <a:off x="0" y="2819400"/>
            <a:ext cx="2590800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FF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rgbClr val="3333FF"/>
                </a:solidFill>
                <a:latin typeface="Comic Sans MS"/>
                <a:ea typeface="Comic Sans MS"/>
                <a:cs typeface="Comic Sans MS"/>
                <a:sym typeface="Comic Sans MS"/>
              </a:rPr>
              <a:t>Which element is more electronegative?</a:t>
            </a:r>
            <a:endParaRPr/>
          </a:p>
        </p:txBody>
      </p:sp>
      <p:cxnSp>
        <p:nvCxnSpPr>
          <p:cNvPr id="186" name="Google Shape;186;p21"/>
          <p:cNvCxnSpPr/>
          <p:nvPr/>
        </p:nvCxnSpPr>
        <p:spPr>
          <a:xfrm rot="10800000">
            <a:off x="457200" y="2743200"/>
            <a:ext cx="8153400" cy="0"/>
          </a:xfrm>
          <a:prstGeom prst="straightConnector1">
            <a:avLst/>
          </a:prstGeom>
          <a:noFill/>
          <a:ln cap="flat" cmpd="sng" w="76200">
            <a:solidFill>
              <a:srgbClr val="3333F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7" name="Google Shape;187;p21"/>
          <p:cNvSpPr txBox="1"/>
          <p:nvPr/>
        </p:nvSpPr>
        <p:spPr>
          <a:xfrm>
            <a:off x="533400" y="1676400"/>
            <a:ext cx="2057400" cy="94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800"/>
              <a:buFont typeface="Comic Sans MS"/>
              <a:buNone/>
            </a:pPr>
            <a:r>
              <a:rPr b="0" i="0" lang="en-US" sz="2800" u="non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non-polar bond</a:t>
            </a:r>
            <a:endParaRPr/>
          </a:p>
        </p:txBody>
      </p:sp>
      <p:grpSp>
        <p:nvGrpSpPr>
          <p:cNvPr id="188" name="Google Shape;188;p21"/>
          <p:cNvGrpSpPr/>
          <p:nvPr/>
        </p:nvGrpSpPr>
        <p:grpSpPr>
          <a:xfrm>
            <a:off x="6324600" y="2509849"/>
            <a:ext cx="476250" cy="3357551"/>
            <a:chOff x="3984" y="1773"/>
            <a:chExt cx="300" cy="2115"/>
          </a:xfrm>
        </p:grpSpPr>
        <p:cxnSp>
          <p:nvCxnSpPr>
            <p:cNvPr id="189" name="Google Shape;189;p21"/>
            <p:cNvCxnSpPr/>
            <p:nvPr/>
          </p:nvCxnSpPr>
          <p:spPr>
            <a:xfrm>
              <a:off x="4272" y="2016"/>
              <a:ext cx="0" cy="1872"/>
            </a:xfrm>
            <a:prstGeom prst="straightConnector1">
              <a:avLst/>
            </a:prstGeom>
            <a:noFill/>
            <a:ln cap="flat" cmpd="sng" w="57150">
              <a:solidFill>
                <a:srgbClr val="800080"/>
              </a:solidFill>
              <a:prstDash val="solid"/>
              <a:miter lim="800000"/>
              <a:headEnd len="med" w="med" type="none"/>
              <a:tailEnd len="lg" w="lg" type="stealth"/>
            </a:ln>
          </p:spPr>
        </p:cxnSp>
        <p:sp>
          <p:nvSpPr>
            <p:cNvPr id="190" name="Google Shape;190;p21"/>
            <p:cNvSpPr txBox="1"/>
            <p:nvPr/>
          </p:nvSpPr>
          <p:spPr>
            <a:xfrm rot="-5400000">
              <a:off x="3084" y="2673"/>
              <a:ext cx="21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0066"/>
                </a:buClr>
                <a:buSzPts val="1800"/>
                <a:buFont typeface="Comic Sans MS"/>
                <a:buNone/>
              </a:pPr>
              <a:r>
                <a:rPr b="0" i="0" lang="en-US" sz="1800" u="none">
                  <a:solidFill>
                    <a:srgbClr val="660066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increasing polarity of bond</a:t>
              </a:r>
              <a:endParaRPr/>
            </a:p>
          </p:txBody>
        </p:sp>
      </p:grpSp>
      <p:grpSp>
        <p:nvGrpSpPr>
          <p:cNvPr id="191" name="Google Shape;191;p21"/>
          <p:cNvGrpSpPr/>
          <p:nvPr/>
        </p:nvGrpSpPr>
        <p:grpSpPr>
          <a:xfrm>
            <a:off x="152400" y="4648200"/>
            <a:ext cx="2381249" cy="1085850"/>
            <a:chOff x="192" y="3312"/>
            <a:chExt cx="1500" cy="684"/>
          </a:xfrm>
        </p:grpSpPr>
        <p:sp>
          <p:nvSpPr>
            <p:cNvPr id="192" name="Google Shape;192;p21"/>
            <p:cNvSpPr txBox="1"/>
            <p:nvPr/>
          </p:nvSpPr>
          <p:spPr>
            <a:xfrm>
              <a:off x="192" y="3312"/>
              <a:ext cx="1205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2800"/>
                <a:buFont typeface="Comic Sans MS"/>
                <a:buNone/>
              </a:pPr>
              <a:r>
                <a:rPr b="0" i="0" lang="en-US" sz="2800" u="none">
                  <a:solidFill>
                    <a:srgbClr val="0066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polar bond</a:t>
              </a:r>
              <a:endParaRPr/>
            </a:p>
          </p:txBody>
        </p:sp>
        <p:sp>
          <p:nvSpPr>
            <p:cNvPr id="193" name="Google Shape;193;p21"/>
            <p:cNvSpPr txBox="1"/>
            <p:nvPr/>
          </p:nvSpPr>
          <p:spPr>
            <a:xfrm>
              <a:off x="192" y="3696"/>
              <a:ext cx="15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2800"/>
                <a:buFont typeface="Comic Sans MS"/>
                <a:buNone/>
              </a:pPr>
              <a:r>
                <a:rPr b="0" i="0" lang="en-US" sz="2800" u="none">
                  <a:solidFill>
                    <a:srgbClr val="0066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0.</a:t>
              </a:r>
              <a:r>
                <a:rPr lang="en-US" sz="2800">
                  <a:solidFill>
                    <a:srgbClr val="0066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4</a:t>
              </a:r>
              <a:r>
                <a:rPr b="0" i="0" lang="en-US" sz="2800" u="none">
                  <a:solidFill>
                    <a:srgbClr val="0066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&lt; EN</a:t>
              </a:r>
              <a:r>
                <a:rPr b="0" baseline="-25000" i="0" lang="en-US" sz="2800" u="none">
                  <a:solidFill>
                    <a:srgbClr val="0066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r>
                <a:rPr b="0" i="0" lang="en-US" sz="2800" u="none">
                  <a:solidFill>
                    <a:srgbClr val="0066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&lt; 1.7</a:t>
              </a:r>
              <a:endParaRPr/>
            </a:p>
          </p:txBody>
        </p:sp>
      </p:grpSp>
      <p:grpSp>
        <p:nvGrpSpPr>
          <p:cNvPr id="194" name="Google Shape;194;p21"/>
          <p:cNvGrpSpPr/>
          <p:nvPr/>
        </p:nvGrpSpPr>
        <p:grpSpPr>
          <a:xfrm>
            <a:off x="3352800" y="5029200"/>
            <a:ext cx="1600200" cy="457200"/>
            <a:chOff x="2256" y="3936"/>
            <a:chExt cx="1008" cy="288"/>
          </a:xfrm>
        </p:grpSpPr>
        <p:cxnSp>
          <p:nvCxnSpPr>
            <p:cNvPr id="195" name="Google Shape;195;p21"/>
            <p:cNvCxnSpPr/>
            <p:nvPr/>
          </p:nvCxnSpPr>
          <p:spPr>
            <a:xfrm>
              <a:off x="2256" y="4080"/>
              <a:ext cx="1008" cy="0"/>
            </a:xfrm>
            <a:prstGeom prst="straightConnector1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miter lim="800000"/>
              <a:headEnd len="med" w="med" type="none"/>
              <a:tailEnd len="lg" w="lg" type="stealth"/>
            </a:ln>
          </p:spPr>
        </p:cxnSp>
        <p:cxnSp>
          <p:nvCxnSpPr>
            <p:cNvPr id="196" name="Google Shape;196;p21"/>
            <p:cNvCxnSpPr/>
            <p:nvPr/>
          </p:nvCxnSpPr>
          <p:spPr>
            <a:xfrm>
              <a:off x="2400" y="3936"/>
              <a:ext cx="0" cy="288"/>
            </a:xfrm>
            <a:prstGeom prst="straightConnector1">
              <a:avLst/>
            </a:prstGeom>
            <a:noFill/>
            <a:ln cap="flat" cmpd="sng" w="7620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97" name="Google Shape;197;p21"/>
          <p:cNvSpPr txBox="1"/>
          <p:nvPr/>
        </p:nvSpPr>
        <p:spPr>
          <a:xfrm>
            <a:off x="2209800" y="6400800"/>
            <a:ext cx="46164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66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rgbClr val="660066"/>
                </a:solidFill>
                <a:latin typeface="Comic Sans MS"/>
                <a:ea typeface="Comic Sans MS"/>
                <a:cs typeface="Comic Sans MS"/>
                <a:sym typeface="Comic Sans MS"/>
              </a:rPr>
              <a:t>Direction of electron migration</a:t>
            </a:r>
            <a:endParaRPr/>
          </a:p>
        </p:txBody>
      </p:sp>
      <p:grpSp>
        <p:nvGrpSpPr>
          <p:cNvPr id="198" name="Google Shape;198;p21"/>
          <p:cNvGrpSpPr/>
          <p:nvPr/>
        </p:nvGrpSpPr>
        <p:grpSpPr>
          <a:xfrm>
            <a:off x="3200400" y="5867400"/>
            <a:ext cx="3200400" cy="366712"/>
            <a:chOff x="2016" y="3696"/>
            <a:chExt cx="2016" cy="231"/>
          </a:xfrm>
        </p:grpSpPr>
        <p:sp>
          <p:nvSpPr>
            <p:cNvPr id="199" name="Google Shape;199;p21"/>
            <p:cNvSpPr txBox="1"/>
            <p:nvPr/>
          </p:nvSpPr>
          <p:spPr>
            <a:xfrm>
              <a:off x="2016" y="3696"/>
              <a:ext cx="38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2+</a:t>
              </a:r>
              <a:endParaRPr/>
            </a:p>
          </p:txBody>
        </p:sp>
        <p:sp>
          <p:nvSpPr>
            <p:cNvPr id="200" name="Google Shape;200;p21"/>
            <p:cNvSpPr txBox="1"/>
            <p:nvPr/>
          </p:nvSpPr>
          <p:spPr>
            <a:xfrm>
              <a:off x="3696" y="3696"/>
              <a:ext cx="33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2-</a:t>
              </a:r>
              <a:endParaRPr/>
            </a:p>
          </p:txBody>
        </p:sp>
      </p:grpSp>
      <p:cxnSp>
        <p:nvCxnSpPr>
          <p:cNvPr id="201" name="Google Shape;201;p21"/>
          <p:cNvCxnSpPr/>
          <p:nvPr/>
        </p:nvCxnSpPr>
        <p:spPr>
          <a:xfrm rot="10800000">
            <a:off x="381000" y="5867400"/>
            <a:ext cx="8153400" cy="0"/>
          </a:xfrm>
          <a:prstGeom prst="straightConnector1">
            <a:avLst/>
          </a:prstGeom>
          <a:noFill/>
          <a:ln cap="flat" cmpd="sng" w="76200">
            <a:solidFill>
              <a:srgbClr val="3333FF"/>
            </a:solidFill>
            <a:prstDash val="solid"/>
            <a:miter lim="800000"/>
            <a:headEnd len="med" w="med" type="none"/>
            <a:tailEnd len="med" w="med" type="none"/>
          </a:ln>
        </p:spPr>
      </p:cxnSp>
      <p:grpSp>
        <p:nvGrpSpPr>
          <p:cNvPr id="202" name="Google Shape;202;p21"/>
          <p:cNvGrpSpPr/>
          <p:nvPr/>
        </p:nvGrpSpPr>
        <p:grpSpPr>
          <a:xfrm>
            <a:off x="11604625" y="4349750"/>
            <a:ext cx="1970087" cy="939800"/>
            <a:chOff x="7310" y="2740"/>
            <a:chExt cx="1241" cy="592"/>
          </a:xfrm>
        </p:grpSpPr>
        <p:sp>
          <p:nvSpPr>
            <p:cNvPr id="203" name="Google Shape;203;p21"/>
            <p:cNvSpPr/>
            <p:nvPr/>
          </p:nvSpPr>
          <p:spPr>
            <a:xfrm>
              <a:off x="7866" y="2740"/>
              <a:ext cx="685" cy="592"/>
            </a:xfrm>
            <a:custGeom>
              <a:rect b="b" l="l" r="r" t="t"/>
              <a:pathLst>
                <a:path extrusionOk="0" h="592" w="685">
                  <a:moveTo>
                    <a:pt x="488" y="68"/>
                  </a:moveTo>
                  <a:lnTo>
                    <a:pt x="488" y="64"/>
                  </a:lnTo>
                  <a:lnTo>
                    <a:pt x="487" y="63"/>
                  </a:lnTo>
                  <a:lnTo>
                    <a:pt x="486" y="62"/>
                  </a:lnTo>
                  <a:lnTo>
                    <a:pt x="481" y="60"/>
                  </a:lnTo>
                  <a:lnTo>
                    <a:pt x="475" y="55"/>
                  </a:lnTo>
                  <a:lnTo>
                    <a:pt x="473" y="54"/>
                  </a:lnTo>
                  <a:lnTo>
                    <a:pt x="468" y="53"/>
                  </a:lnTo>
                  <a:lnTo>
                    <a:pt x="459" y="52"/>
                  </a:lnTo>
                  <a:lnTo>
                    <a:pt x="457" y="51"/>
                  </a:lnTo>
                  <a:lnTo>
                    <a:pt x="448" y="45"/>
                  </a:lnTo>
                  <a:lnTo>
                    <a:pt x="440" y="43"/>
                  </a:lnTo>
                  <a:lnTo>
                    <a:pt x="431" y="37"/>
                  </a:lnTo>
                  <a:lnTo>
                    <a:pt x="422" y="34"/>
                  </a:lnTo>
                  <a:lnTo>
                    <a:pt x="414" y="29"/>
                  </a:lnTo>
                  <a:lnTo>
                    <a:pt x="405" y="26"/>
                  </a:lnTo>
                  <a:lnTo>
                    <a:pt x="397" y="20"/>
                  </a:lnTo>
                  <a:lnTo>
                    <a:pt x="388" y="17"/>
                  </a:lnTo>
                  <a:lnTo>
                    <a:pt x="380" y="11"/>
                  </a:lnTo>
                  <a:lnTo>
                    <a:pt x="371" y="8"/>
                  </a:lnTo>
                  <a:lnTo>
                    <a:pt x="365" y="4"/>
                  </a:lnTo>
                  <a:lnTo>
                    <a:pt x="362" y="3"/>
                  </a:lnTo>
                  <a:lnTo>
                    <a:pt x="344" y="1"/>
                  </a:lnTo>
                  <a:lnTo>
                    <a:pt x="327" y="0"/>
                  </a:lnTo>
                  <a:lnTo>
                    <a:pt x="267" y="0"/>
                  </a:lnTo>
                  <a:lnTo>
                    <a:pt x="256" y="2"/>
                  </a:lnTo>
                  <a:lnTo>
                    <a:pt x="242" y="7"/>
                  </a:lnTo>
                  <a:lnTo>
                    <a:pt x="234" y="9"/>
                  </a:lnTo>
                  <a:lnTo>
                    <a:pt x="220" y="15"/>
                  </a:lnTo>
                  <a:lnTo>
                    <a:pt x="204" y="26"/>
                  </a:lnTo>
                  <a:lnTo>
                    <a:pt x="190" y="34"/>
                  </a:lnTo>
                  <a:lnTo>
                    <a:pt x="178" y="43"/>
                  </a:lnTo>
                  <a:lnTo>
                    <a:pt x="157" y="54"/>
                  </a:lnTo>
                  <a:lnTo>
                    <a:pt x="144" y="63"/>
                  </a:lnTo>
                  <a:lnTo>
                    <a:pt x="126" y="77"/>
                  </a:lnTo>
                  <a:lnTo>
                    <a:pt x="121" y="80"/>
                  </a:lnTo>
                  <a:lnTo>
                    <a:pt x="113" y="88"/>
                  </a:lnTo>
                  <a:lnTo>
                    <a:pt x="97" y="109"/>
                  </a:lnTo>
                  <a:lnTo>
                    <a:pt x="86" y="126"/>
                  </a:lnTo>
                  <a:lnTo>
                    <a:pt x="77" y="139"/>
                  </a:lnTo>
                  <a:lnTo>
                    <a:pt x="69" y="152"/>
                  </a:lnTo>
                  <a:lnTo>
                    <a:pt x="60" y="165"/>
                  </a:lnTo>
                  <a:lnTo>
                    <a:pt x="51" y="180"/>
                  </a:lnTo>
                  <a:lnTo>
                    <a:pt x="40" y="203"/>
                  </a:lnTo>
                  <a:lnTo>
                    <a:pt x="30" y="220"/>
                  </a:lnTo>
                  <a:lnTo>
                    <a:pt x="26" y="235"/>
                  </a:lnTo>
                  <a:lnTo>
                    <a:pt x="20" y="251"/>
                  </a:lnTo>
                  <a:lnTo>
                    <a:pt x="17" y="267"/>
                  </a:lnTo>
                  <a:lnTo>
                    <a:pt x="12" y="279"/>
                  </a:lnTo>
                  <a:lnTo>
                    <a:pt x="9" y="295"/>
                  </a:lnTo>
                  <a:lnTo>
                    <a:pt x="8" y="311"/>
                  </a:lnTo>
                  <a:lnTo>
                    <a:pt x="3" y="327"/>
                  </a:lnTo>
                  <a:lnTo>
                    <a:pt x="1" y="339"/>
                  </a:lnTo>
                  <a:lnTo>
                    <a:pt x="0" y="355"/>
                  </a:lnTo>
                  <a:lnTo>
                    <a:pt x="0" y="366"/>
                  </a:lnTo>
                  <a:lnTo>
                    <a:pt x="1" y="370"/>
                  </a:lnTo>
                  <a:lnTo>
                    <a:pt x="6" y="382"/>
                  </a:lnTo>
                  <a:lnTo>
                    <a:pt x="8" y="400"/>
                  </a:lnTo>
                  <a:lnTo>
                    <a:pt x="8" y="404"/>
                  </a:lnTo>
                  <a:lnTo>
                    <a:pt x="15" y="426"/>
                  </a:lnTo>
                  <a:lnTo>
                    <a:pt x="17" y="434"/>
                  </a:lnTo>
                  <a:lnTo>
                    <a:pt x="24" y="452"/>
                  </a:lnTo>
                  <a:lnTo>
                    <a:pt x="24" y="455"/>
                  </a:lnTo>
                  <a:lnTo>
                    <a:pt x="28" y="462"/>
                  </a:lnTo>
                  <a:lnTo>
                    <a:pt x="30" y="465"/>
                  </a:lnTo>
                  <a:lnTo>
                    <a:pt x="32" y="473"/>
                  </a:lnTo>
                  <a:lnTo>
                    <a:pt x="33" y="478"/>
                  </a:lnTo>
                  <a:lnTo>
                    <a:pt x="34" y="481"/>
                  </a:lnTo>
                  <a:lnTo>
                    <a:pt x="36" y="484"/>
                  </a:lnTo>
                  <a:lnTo>
                    <a:pt x="55" y="494"/>
                  </a:lnTo>
                  <a:lnTo>
                    <a:pt x="75" y="511"/>
                  </a:lnTo>
                  <a:lnTo>
                    <a:pt x="96" y="525"/>
                  </a:lnTo>
                  <a:lnTo>
                    <a:pt x="110" y="534"/>
                  </a:lnTo>
                  <a:lnTo>
                    <a:pt x="118" y="537"/>
                  </a:lnTo>
                  <a:lnTo>
                    <a:pt x="126" y="539"/>
                  </a:lnTo>
                  <a:lnTo>
                    <a:pt x="146" y="548"/>
                  </a:lnTo>
                  <a:lnTo>
                    <a:pt x="156" y="553"/>
                  </a:lnTo>
                  <a:lnTo>
                    <a:pt x="173" y="558"/>
                  </a:lnTo>
                  <a:lnTo>
                    <a:pt x="184" y="562"/>
                  </a:lnTo>
                  <a:lnTo>
                    <a:pt x="200" y="565"/>
                  </a:lnTo>
                  <a:lnTo>
                    <a:pt x="217" y="571"/>
                  </a:lnTo>
                  <a:lnTo>
                    <a:pt x="234" y="574"/>
                  </a:lnTo>
                  <a:lnTo>
                    <a:pt x="251" y="579"/>
                  </a:lnTo>
                  <a:lnTo>
                    <a:pt x="268" y="581"/>
                  </a:lnTo>
                  <a:lnTo>
                    <a:pt x="285" y="583"/>
                  </a:lnTo>
                  <a:lnTo>
                    <a:pt x="303" y="588"/>
                  </a:lnTo>
                  <a:lnTo>
                    <a:pt x="320" y="590"/>
                  </a:lnTo>
                  <a:lnTo>
                    <a:pt x="337" y="591"/>
                  </a:lnTo>
                  <a:lnTo>
                    <a:pt x="390" y="591"/>
                  </a:lnTo>
                  <a:lnTo>
                    <a:pt x="402" y="588"/>
                  </a:lnTo>
                  <a:lnTo>
                    <a:pt x="414" y="585"/>
                  </a:lnTo>
                  <a:lnTo>
                    <a:pt x="431" y="582"/>
                  </a:lnTo>
                  <a:lnTo>
                    <a:pt x="448" y="576"/>
                  </a:lnTo>
                  <a:lnTo>
                    <a:pt x="466" y="568"/>
                  </a:lnTo>
                  <a:lnTo>
                    <a:pt x="481" y="562"/>
                  </a:lnTo>
                  <a:lnTo>
                    <a:pt x="501" y="554"/>
                  </a:lnTo>
                  <a:lnTo>
                    <a:pt x="519" y="545"/>
                  </a:lnTo>
                  <a:lnTo>
                    <a:pt x="541" y="531"/>
                  </a:lnTo>
                  <a:lnTo>
                    <a:pt x="552" y="524"/>
                  </a:lnTo>
                  <a:lnTo>
                    <a:pt x="568" y="511"/>
                  </a:lnTo>
                  <a:lnTo>
                    <a:pt x="601" y="490"/>
                  </a:lnTo>
                  <a:lnTo>
                    <a:pt x="612" y="479"/>
                  </a:lnTo>
                  <a:lnTo>
                    <a:pt x="626" y="462"/>
                  </a:lnTo>
                  <a:lnTo>
                    <a:pt x="632" y="456"/>
                  </a:lnTo>
                  <a:lnTo>
                    <a:pt x="640" y="443"/>
                  </a:lnTo>
                  <a:lnTo>
                    <a:pt x="650" y="421"/>
                  </a:lnTo>
                  <a:lnTo>
                    <a:pt x="662" y="397"/>
                  </a:lnTo>
                  <a:lnTo>
                    <a:pt x="668" y="383"/>
                  </a:lnTo>
                  <a:lnTo>
                    <a:pt x="673" y="368"/>
                  </a:lnTo>
                  <a:lnTo>
                    <a:pt x="675" y="355"/>
                  </a:lnTo>
                  <a:lnTo>
                    <a:pt x="678" y="340"/>
                  </a:lnTo>
                  <a:lnTo>
                    <a:pt x="682" y="324"/>
                  </a:lnTo>
                  <a:lnTo>
                    <a:pt x="684" y="308"/>
                  </a:lnTo>
                  <a:lnTo>
                    <a:pt x="682" y="293"/>
                  </a:lnTo>
                  <a:lnTo>
                    <a:pt x="679" y="280"/>
                  </a:lnTo>
                  <a:lnTo>
                    <a:pt x="678" y="264"/>
                  </a:lnTo>
                  <a:lnTo>
                    <a:pt x="674" y="250"/>
                  </a:lnTo>
                  <a:lnTo>
                    <a:pt x="656" y="196"/>
                  </a:lnTo>
                  <a:lnTo>
                    <a:pt x="651" y="182"/>
                  </a:lnTo>
                  <a:lnTo>
                    <a:pt x="645" y="169"/>
                  </a:lnTo>
                  <a:lnTo>
                    <a:pt x="636" y="152"/>
                  </a:lnTo>
                  <a:lnTo>
                    <a:pt x="621" y="134"/>
                  </a:lnTo>
                  <a:lnTo>
                    <a:pt x="606" y="117"/>
                  </a:lnTo>
                  <a:lnTo>
                    <a:pt x="595" y="101"/>
                  </a:lnTo>
                  <a:lnTo>
                    <a:pt x="582" y="86"/>
                  </a:lnTo>
                </a:path>
              </a:pathLst>
            </a:custGeom>
            <a:noFill/>
            <a:ln cap="flat" cmpd="sng" w="38100">
              <a:solidFill>
                <a:srgbClr val="009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1"/>
            <p:cNvSpPr/>
            <p:nvPr/>
          </p:nvSpPr>
          <p:spPr>
            <a:xfrm>
              <a:off x="7310" y="2843"/>
              <a:ext cx="350" cy="86"/>
            </a:xfrm>
            <a:custGeom>
              <a:rect b="b" l="l" r="r" t="t"/>
              <a:pathLst>
                <a:path extrusionOk="0" h="86" w="350">
                  <a:moveTo>
                    <a:pt x="0" y="68"/>
                  </a:moveTo>
                  <a:lnTo>
                    <a:pt x="4" y="68"/>
                  </a:lnTo>
                  <a:lnTo>
                    <a:pt x="6" y="67"/>
                  </a:lnTo>
                  <a:lnTo>
                    <a:pt x="9" y="66"/>
                  </a:lnTo>
                  <a:lnTo>
                    <a:pt x="15" y="61"/>
                  </a:lnTo>
                  <a:lnTo>
                    <a:pt x="25" y="60"/>
                  </a:lnTo>
                  <a:lnTo>
                    <a:pt x="36" y="60"/>
                  </a:lnTo>
                  <a:lnTo>
                    <a:pt x="117" y="60"/>
                  </a:lnTo>
                  <a:lnTo>
                    <a:pt x="121" y="59"/>
                  </a:lnTo>
                  <a:lnTo>
                    <a:pt x="125" y="57"/>
                  </a:lnTo>
                  <a:lnTo>
                    <a:pt x="129" y="55"/>
                  </a:lnTo>
                  <a:lnTo>
                    <a:pt x="138" y="53"/>
                  </a:lnTo>
                  <a:lnTo>
                    <a:pt x="149" y="52"/>
                  </a:lnTo>
                  <a:lnTo>
                    <a:pt x="154" y="52"/>
                  </a:lnTo>
                  <a:lnTo>
                    <a:pt x="165" y="51"/>
                  </a:lnTo>
                  <a:lnTo>
                    <a:pt x="177" y="51"/>
                  </a:lnTo>
                  <a:lnTo>
                    <a:pt x="181" y="50"/>
                  </a:lnTo>
                  <a:lnTo>
                    <a:pt x="185" y="49"/>
                  </a:lnTo>
                  <a:lnTo>
                    <a:pt x="189" y="47"/>
                  </a:lnTo>
                  <a:lnTo>
                    <a:pt x="198" y="44"/>
                  </a:lnTo>
                  <a:lnTo>
                    <a:pt x="209" y="43"/>
                  </a:lnTo>
                  <a:lnTo>
                    <a:pt x="214" y="43"/>
                  </a:lnTo>
                  <a:lnTo>
                    <a:pt x="228" y="43"/>
                  </a:lnTo>
                  <a:lnTo>
                    <a:pt x="232" y="43"/>
                  </a:lnTo>
                  <a:lnTo>
                    <a:pt x="235" y="42"/>
                  </a:lnTo>
                  <a:lnTo>
                    <a:pt x="239" y="40"/>
                  </a:lnTo>
                  <a:lnTo>
                    <a:pt x="242" y="38"/>
                  </a:lnTo>
                  <a:lnTo>
                    <a:pt x="250" y="36"/>
                  </a:lnTo>
                  <a:lnTo>
                    <a:pt x="259" y="35"/>
                  </a:lnTo>
                  <a:lnTo>
                    <a:pt x="270" y="34"/>
                  </a:lnTo>
                  <a:lnTo>
                    <a:pt x="279" y="34"/>
                  </a:lnTo>
                  <a:lnTo>
                    <a:pt x="285" y="34"/>
                  </a:lnTo>
                  <a:lnTo>
                    <a:pt x="287" y="33"/>
                  </a:lnTo>
                  <a:lnTo>
                    <a:pt x="288" y="31"/>
                  </a:lnTo>
                  <a:lnTo>
                    <a:pt x="289" y="29"/>
                  </a:lnTo>
                  <a:lnTo>
                    <a:pt x="290" y="28"/>
                  </a:lnTo>
                  <a:lnTo>
                    <a:pt x="292" y="27"/>
                  </a:lnTo>
                  <a:lnTo>
                    <a:pt x="297" y="26"/>
                  </a:lnTo>
                  <a:lnTo>
                    <a:pt x="308" y="25"/>
                  </a:lnTo>
                  <a:lnTo>
                    <a:pt x="303" y="25"/>
                  </a:lnTo>
                  <a:lnTo>
                    <a:pt x="302" y="24"/>
                  </a:lnTo>
                  <a:lnTo>
                    <a:pt x="301" y="23"/>
                  </a:lnTo>
                  <a:lnTo>
                    <a:pt x="300" y="21"/>
                  </a:lnTo>
                  <a:lnTo>
                    <a:pt x="299" y="19"/>
                  </a:lnTo>
                  <a:lnTo>
                    <a:pt x="297" y="19"/>
                  </a:lnTo>
                  <a:lnTo>
                    <a:pt x="292" y="17"/>
                  </a:lnTo>
                  <a:lnTo>
                    <a:pt x="286" y="17"/>
                  </a:lnTo>
                  <a:lnTo>
                    <a:pt x="284" y="16"/>
                  </a:lnTo>
                  <a:lnTo>
                    <a:pt x="281" y="14"/>
                  </a:lnTo>
                  <a:lnTo>
                    <a:pt x="279" y="12"/>
                  </a:lnTo>
                  <a:lnTo>
                    <a:pt x="273" y="10"/>
                  </a:lnTo>
                  <a:lnTo>
                    <a:pt x="265" y="8"/>
                  </a:lnTo>
                  <a:lnTo>
                    <a:pt x="256" y="8"/>
                  </a:lnTo>
                  <a:lnTo>
                    <a:pt x="253" y="8"/>
                  </a:lnTo>
                  <a:lnTo>
                    <a:pt x="250" y="7"/>
                  </a:lnTo>
                  <a:lnTo>
                    <a:pt x="248" y="6"/>
                  </a:lnTo>
                  <a:lnTo>
                    <a:pt x="241" y="1"/>
                  </a:lnTo>
                  <a:lnTo>
                    <a:pt x="237" y="0"/>
                  </a:lnTo>
                  <a:lnTo>
                    <a:pt x="227" y="0"/>
                  </a:lnTo>
                  <a:lnTo>
                    <a:pt x="224" y="0"/>
                  </a:lnTo>
                  <a:lnTo>
                    <a:pt x="220" y="2"/>
                  </a:lnTo>
                  <a:lnTo>
                    <a:pt x="214" y="8"/>
                  </a:lnTo>
                  <a:lnTo>
                    <a:pt x="235" y="8"/>
                  </a:lnTo>
                  <a:lnTo>
                    <a:pt x="242" y="11"/>
                  </a:lnTo>
                  <a:lnTo>
                    <a:pt x="247" y="13"/>
                  </a:lnTo>
                  <a:lnTo>
                    <a:pt x="255" y="15"/>
                  </a:lnTo>
                  <a:lnTo>
                    <a:pt x="264" y="16"/>
                  </a:lnTo>
                  <a:lnTo>
                    <a:pt x="273" y="17"/>
                  </a:lnTo>
                  <a:lnTo>
                    <a:pt x="285" y="17"/>
                  </a:lnTo>
                  <a:lnTo>
                    <a:pt x="302" y="17"/>
                  </a:lnTo>
                  <a:lnTo>
                    <a:pt x="305" y="18"/>
                  </a:lnTo>
                  <a:lnTo>
                    <a:pt x="308" y="19"/>
                  </a:lnTo>
                  <a:lnTo>
                    <a:pt x="311" y="21"/>
                  </a:lnTo>
                  <a:lnTo>
                    <a:pt x="316" y="24"/>
                  </a:lnTo>
                  <a:lnTo>
                    <a:pt x="325" y="25"/>
                  </a:lnTo>
                  <a:lnTo>
                    <a:pt x="335" y="25"/>
                  </a:lnTo>
                  <a:lnTo>
                    <a:pt x="337" y="25"/>
                  </a:lnTo>
                  <a:lnTo>
                    <a:pt x="339" y="26"/>
                  </a:lnTo>
                  <a:lnTo>
                    <a:pt x="340" y="28"/>
                  </a:lnTo>
                  <a:lnTo>
                    <a:pt x="342" y="33"/>
                  </a:lnTo>
                  <a:lnTo>
                    <a:pt x="343" y="33"/>
                  </a:lnTo>
                  <a:lnTo>
                    <a:pt x="349" y="34"/>
                  </a:lnTo>
                  <a:lnTo>
                    <a:pt x="342" y="34"/>
                  </a:lnTo>
                  <a:lnTo>
                    <a:pt x="342" y="36"/>
                  </a:lnTo>
                  <a:lnTo>
                    <a:pt x="342" y="38"/>
                  </a:lnTo>
                  <a:lnTo>
                    <a:pt x="341" y="40"/>
                  </a:lnTo>
                  <a:lnTo>
                    <a:pt x="340" y="41"/>
                  </a:lnTo>
                  <a:lnTo>
                    <a:pt x="337" y="41"/>
                  </a:lnTo>
                  <a:lnTo>
                    <a:pt x="336" y="43"/>
                  </a:lnTo>
                  <a:lnTo>
                    <a:pt x="335" y="45"/>
                  </a:lnTo>
                  <a:lnTo>
                    <a:pt x="335" y="47"/>
                  </a:lnTo>
                  <a:lnTo>
                    <a:pt x="333" y="48"/>
                  </a:lnTo>
                  <a:lnTo>
                    <a:pt x="331" y="49"/>
                  </a:lnTo>
                  <a:lnTo>
                    <a:pt x="329" y="50"/>
                  </a:lnTo>
                  <a:lnTo>
                    <a:pt x="327" y="51"/>
                  </a:lnTo>
                  <a:lnTo>
                    <a:pt x="324" y="53"/>
                  </a:lnTo>
                  <a:lnTo>
                    <a:pt x="322" y="55"/>
                  </a:lnTo>
                  <a:lnTo>
                    <a:pt x="318" y="58"/>
                  </a:lnTo>
                  <a:lnTo>
                    <a:pt x="314" y="60"/>
                  </a:lnTo>
                  <a:lnTo>
                    <a:pt x="309" y="63"/>
                  </a:lnTo>
                  <a:lnTo>
                    <a:pt x="305" y="66"/>
                  </a:lnTo>
                  <a:lnTo>
                    <a:pt x="301" y="68"/>
                  </a:lnTo>
                  <a:lnTo>
                    <a:pt x="297" y="71"/>
                  </a:lnTo>
                  <a:lnTo>
                    <a:pt x="294" y="74"/>
                  </a:lnTo>
                  <a:lnTo>
                    <a:pt x="291" y="77"/>
                  </a:lnTo>
                  <a:lnTo>
                    <a:pt x="288" y="80"/>
                  </a:lnTo>
                  <a:lnTo>
                    <a:pt x="285" y="82"/>
                  </a:lnTo>
                  <a:lnTo>
                    <a:pt x="282" y="83"/>
                  </a:lnTo>
                  <a:lnTo>
                    <a:pt x="274" y="85"/>
                  </a:lnTo>
                </a:path>
              </a:pathLst>
            </a:custGeom>
            <a:noFill/>
            <a:ln cap="flat" cmpd="sng" w="38100">
              <a:solidFill>
                <a:srgbClr val="009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 txBox="1"/>
          <p:nvPr/>
        </p:nvSpPr>
        <p:spPr>
          <a:xfrm>
            <a:off x="609600" y="1066800"/>
            <a:ext cx="5029200" cy="2590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0033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2"/>
          <p:cNvSpPr txBox="1"/>
          <p:nvPr/>
        </p:nvSpPr>
        <p:spPr>
          <a:xfrm>
            <a:off x="381000" y="381000"/>
            <a:ext cx="6629400" cy="48577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First, we are going to look at Polar Covalent…</a:t>
            </a:r>
            <a:endParaRPr/>
          </a:p>
        </p:txBody>
      </p:sp>
      <p:sp>
        <p:nvSpPr>
          <p:cNvPr id="211" name="Google Shape;211;p22"/>
          <p:cNvSpPr txBox="1"/>
          <p:nvPr/>
        </p:nvSpPr>
        <p:spPr>
          <a:xfrm>
            <a:off x="685800" y="1219200"/>
            <a:ext cx="4876800" cy="45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polar covalent?</a:t>
            </a:r>
            <a:endParaRPr/>
          </a:p>
        </p:txBody>
      </p:sp>
      <p:sp>
        <p:nvSpPr>
          <p:cNvPr id="212" name="Google Shape;212;p22"/>
          <p:cNvSpPr txBox="1"/>
          <p:nvPr/>
        </p:nvSpPr>
        <p:spPr>
          <a:xfrm>
            <a:off x="685800" y="1600200"/>
            <a:ext cx="4876800" cy="191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-Polar covalent is a description of a bond that has an uneven distribution of charge due to an unequal sharing of bonding electrons. </a:t>
            </a:r>
            <a:endParaRPr/>
          </a:p>
        </p:txBody>
      </p:sp>
      <p:pic>
        <p:nvPicPr>
          <p:cNvPr descr="greedy" id="213" name="Google Shape;21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0" y="990600"/>
            <a:ext cx="2873375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2"/>
          <p:cNvSpPr txBox="1"/>
          <p:nvPr/>
        </p:nvSpPr>
        <p:spPr>
          <a:xfrm>
            <a:off x="6172200" y="3886200"/>
            <a:ext cx="2362200" cy="1493837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0033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boy is not equally sharing with anyone else but rather taking all the food for himself.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descr="polar-covalent-bond" id="215" name="Google Shape;215;p22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8800" y="4267200"/>
            <a:ext cx="2438400" cy="21383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6" name="Google Shape;216;p22"/>
          <p:cNvGrpSpPr/>
          <p:nvPr/>
        </p:nvGrpSpPr>
        <p:grpSpPr>
          <a:xfrm>
            <a:off x="4920550" y="5658625"/>
            <a:ext cx="3305975" cy="953350"/>
            <a:chOff x="4218" y="3546"/>
            <a:chExt cx="3555" cy="1096"/>
          </a:xfrm>
        </p:grpSpPr>
        <p:sp>
          <p:nvSpPr>
            <p:cNvPr id="217" name="Google Shape;217;p22"/>
            <p:cNvSpPr/>
            <p:nvPr/>
          </p:nvSpPr>
          <p:spPr>
            <a:xfrm>
              <a:off x="6393" y="3682"/>
              <a:ext cx="10" cy="241"/>
            </a:xfrm>
            <a:custGeom>
              <a:rect b="b" l="l" r="r" t="t"/>
              <a:pathLst>
                <a:path extrusionOk="0" h="241" w="10">
                  <a:moveTo>
                    <a:pt x="9" y="0"/>
                  </a:moveTo>
                  <a:lnTo>
                    <a:pt x="9" y="13"/>
                  </a:lnTo>
                  <a:lnTo>
                    <a:pt x="8" y="15"/>
                  </a:lnTo>
                  <a:lnTo>
                    <a:pt x="6" y="18"/>
                  </a:lnTo>
                  <a:lnTo>
                    <a:pt x="4" y="20"/>
                  </a:lnTo>
                  <a:lnTo>
                    <a:pt x="3" y="23"/>
                  </a:lnTo>
                  <a:lnTo>
                    <a:pt x="2" y="26"/>
                  </a:lnTo>
                  <a:lnTo>
                    <a:pt x="2" y="28"/>
                  </a:lnTo>
                  <a:lnTo>
                    <a:pt x="1" y="31"/>
                  </a:lnTo>
                  <a:lnTo>
                    <a:pt x="1" y="34"/>
                  </a:lnTo>
                  <a:lnTo>
                    <a:pt x="1" y="37"/>
                  </a:lnTo>
                  <a:lnTo>
                    <a:pt x="0" y="45"/>
                  </a:lnTo>
                  <a:lnTo>
                    <a:pt x="0" y="50"/>
                  </a:lnTo>
                  <a:lnTo>
                    <a:pt x="1" y="54"/>
                  </a:lnTo>
                  <a:lnTo>
                    <a:pt x="3" y="58"/>
                  </a:lnTo>
                  <a:lnTo>
                    <a:pt x="5" y="61"/>
                  </a:lnTo>
                  <a:lnTo>
                    <a:pt x="6" y="66"/>
                  </a:lnTo>
                  <a:lnTo>
                    <a:pt x="7" y="70"/>
                  </a:lnTo>
                  <a:lnTo>
                    <a:pt x="8" y="75"/>
                  </a:lnTo>
                  <a:lnTo>
                    <a:pt x="8" y="80"/>
                  </a:lnTo>
                  <a:lnTo>
                    <a:pt x="8" y="83"/>
                  </a:lnTo>
                  <a:lnTo>
                    <a:pt x="9" y="87"/>
                  </a:lnTo>
                  <a:lnTo>
                    <a:pt x="9" y="93"/>
                  </a:lnTo>
                  <a:lnTo>
                    <a:pt x="9" y="110"/>
                  </a:lnTo>
                  <a:lnTo>
                    <a:pt x="9" y="240"/>
                  </a:lnTo>
                </a:path>
              </a:pathLst>
            </a:custGeom>
            <a:noFill/>
            <a:ln cap="flat" cmpd="sng" w="38100">
              <a:solidFill>
                <a:srgbClr val="009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2"/>
            <p:cNvSpPr/>
            <p:nvPr/>
          </p:nvSpPr>
          <p:spPr>
            <a:xfrm>
              <a:off x="4938" y="3767"/>
              <a:ext cx="1559" cy="147"/>
            </a:xfrm>
            <a:custGeom>
              <a:rect b="b" l="l" r="r" t="t"/>
              <a:pathLst>
                <a:path extrusionOk="0" h="147" w="1559">
                  <a:moveTo>
                    <a:pt x="1558" y="18"/>
                  </a:moveTo>
                  <a:lnTo>
                    <a:pt x="1525" y="18"/>
                  </a:lnTo>
                  <a:lnTo>
                    <a:pt x="1522" y="20"/>
                  </a:lnTo>
                  <a:lnTo>
                    <a:pt x="1520" y="22"/>
                  </a:lnTo>
                  <a:lnTo>
                    <a:pt x="1517" y="23"/>
                  </a:lnTo>
                  <a:lnTo>
                    <a:pt x="1512" y="25"/>
                  </a:lnTo>
                  <a:lnTo>
                    <a:pt x="1466" y="26"/>
                  </a:lnTo>
                  <a:lnTo>
                    <a:pt x="1134" y="26"/>
                  </a:lnTo>
                  <a:lnTo>
                    <a:pt x="1111" y="31"/>
                  </a:lnTo>
                  <a:lnTo>
                    <a:pt x="1091" y="33"/>
                  </a:lnTo>
                  <a:lnTo>
                    <a:pt x="1077" y="32"/>
                  </a:lnTo>
                  <a:lnTo>
                    <a:pt x="1048" y="27"/>
                  </a:lnTo>
                  <a:lnTo>
                    <a:pt x="1006" y="26"/>
                  </a:lnTo>
                  <a:lnTo>
                    <a:pt x="937" y="26"/>
                  </a:lnTo>
                  <a:lnTo>
                    <a:pt x="925" y="29"/>
                  </a:lnTo>
                  <a:lnTo>
                    <a:pt x="912" y="32"/>
                  </a:lnTo>
                  <a:lnTo>
                    <a:pt x="865" y="34"/>
                  </a:lnTo>
                  <a:lnTo>
                    <a:pt x="783" y="35"/>
                  </a:lnTo>
                  <a:lnTo>
                    <a:pt x="761" y="39"/>
                  </a:lnTo>
                  <a:lnTo>
                    <a:pt x="715" y="43"/>
                  </a:lnTo>
                  <a:lnTo>
                    <a:pt x="667" y="43"/>
                  </a:lnTo>
                  <a:lnTo>
                    <a:pt x="530" y="43"/>
                  </a:lnTo>
                  <a:lnTo>
                    <a:pt x="505" y="48"/>
                  </a:lnTo>
                  <a:lnTo>
                    <a:pt x="465" y="51"/>
                  </a:lnTo>
                  <a:lnTo>
                    <a:pt x="423" y="52"/>
                  </a:lnTo>
                  <a:lnTo>
                    <a:pt x="51" y="52"/>
                  </a:lnTo>
                  <a:lnTo>
                    <a:pt x="51" y="56"/>
                  </a:lnTo>
                  <a:lnTo>
                    <a:pt x="51" y="73"/>
                  </a:lnTo>
                  <a:lnTo>
                    <a:pt x="52" y="76"/>
                  </a:lnTo>
                  <a:lnTo>
                    <a:pt x="54" y="78"/>
                  </a:lnTo>
                  <a:lnTo>
                    <a:pt x="56" y="81"/>
                  </a:lnTo>
                  <a:lnTo>
                    <a:pt x="58" y="83"/>
                  </a:lnTo>
                  <a:lnTo>
                    <a:pt x="60" y="84"/>
                  </a:lnTo>
                  <a:lnTo>
                    <a:pt x="63" y="84"/>
                  </a:lnTo>
                  <a:lnTo>
                    <a:pt x="65" y="86"/>
                  </a:lnTo>
                  <a:lnTo>
                    <a:pt x="66" y="88"/>
                  </a:lnTo>
                  <a:lnTo>
                    <a:pt x="67" y="90"/>
                  </a:lnTo>
                  <a:lnTo>
                    <a:pt x="68" y="93"/>
                  </a:lnTo>
                  <a:lnTo>
                    <a:pt x="70" y="95"/>
                  </a:lnTo>
                  <a:lnTo>
                    <a:pt x="72" y="98"/>
                  </a:lnTo>
                  <a:lnTo>
                    <a:pt x="75" y="100"/>
                  </a:lnTo>
                  <a:lnTo>
                    <a:pt x="80" y="102"/>
                  </a:lnTo>
                  <a:lnTo>
                    <a:pt x="82" y="103"/>
                  </a:lnTo>
                  <a:lnTo>
                    <a:pt x="83" y="105"/>
                  </a:lnTo>
                  <a:lnTo>
                    <a:pt x="84" y="107"/>
                  </a:lnTo>
                  <a:lnTo>
                    <a:pt x="85" y="109"/>
                  </a:lnTo>
                  <a:lnTo>
                    <a:pt x="87" y="110"/>
                  </a:lnTo>
                  <a:lnTo>
                    <a:pt x="89" y="110"/>
                  </a:lnTo>
                  <a:lnTo>
                    <a:pt x="94" y="114"/>
                  </a:lnTo>
                  <a:lnTo>
                    <a:pt x="101" y="119"/>
                  </a:lnTo>
                  <a:lnTo>
                    <a:pt x="104" y="122"/>
                  </a:lnTo>
                  <a:lnTo>
                    <a:pt x="107" y="124"/>
                  </a:lnTo>
                  <a:lnTo>
                    <a:pt x="109" y="126"/>
                  </a:lnTo>
                  <a:lnTo>
                    <a:pt x="118" y="128"/>
                  </a:lnTo>
                  <a:lnTo>
                    <a:pt x="121" y="131"/>
                  </a:lnTo>
                  <a:lnTo>
                    <a:pt x="124" y="133"/>
                  </a:lnTo>
                  <a:lnTo>
                    <a:pt x="126" y="135"/>
                  </a:lnTo>
                  <a:lnTo>
                    <a:pt x="131" y="136"/>
                  </a:lnTo>
                  <a:lnTo>
                    <a:pt x="133" y="138"/>
                  </a:lnTo>
                  <a:lnTo>
                    <a:pt x="134" y="139"/>
                  </a:lnTo>
                  <a:lnTo>
                    <a:pt x="135" y="142"/>
                  </a:lnTo>
                  <a:lnTo>
                    <a:pt x="137" y="143"/>
                  </a:lnTo>
                  <a:lnTo>
                    <a:pt x="139" y="144"/>
                  </a:lnTo>
                  <a:lnTo>
                    <a:pt x="145" y="146"/>
                  </a:lnTo>
                  <a:lnTo>
                    <a:pt x="162" y="146"/>
                  </a:lnTo>
                  <a:lnTo>
                    <a:pt x="147" y="146"/>
                  </a:lnTo>
                  <a:lnTo>
                    <a:pt x="141" y="141"/>
                  </a:lnTo>
                  <a:lnTo>
                    <a:pt x="139" y="140"/>
                  </a:lnTo>
                  <a:lnTo>
                    <a:pt x="133" y="139"/>
                  </a:lnTo>
                  <a:lnTo>
                    <a:pt x="125" y="138"/>
                  </a:lnTo>
                  <a:lnTo>
                    <a:pt x="122" y="137"/>
                  </a:lnTo>
                  <a:lnTo>
                    <a:pt x="117" y="133"/>
                  </a:lnTo>
                  <a:lnTo>
                    <a:pt x="111" y="131"/>
                  </a:lnTo>
                  <a:lnTo>
                    <a:pt x="108" y="130"/>
                  </a:lnTo>
                  <a:lnTo>
                    <a:pt x="102" y="127"/>
                  </a:lnTo>
                  <a:lnTo>
                    <a:pt x="100" y="125"/>
                  </a:lnTo>
                  <a:lnTo>
                    <a:pt x="94" y="122"/>
                  </a:lnTo>
                  <a:lnTo>
                    <a:pt x="91" y="122"/>
                  </a:lnTo>
                  <a:lnTo>
                    <a:pt x="85" y="118"/>
                  </a:lnTo>
                  <a:lnTo>
                    <a:pt x="82" y="116"/>
                  </a:lnTo>
                  <a:lnTo>
                    <a:pt x="77" y="114"/>
                  </a:lnTo>
                  <a:lnTo>
                    <a:pt x="74" y="113"/>
                  </a:lnTo>
                  <a:lnTo>
                    <a:pt x="68" y="110"/>
                  </a:lnTo>
                  <a:lnTo>
                    <a:pt x="65" y="108"/>
                  </a:lnTo>
                  <a:lnTo>
                    <a:pt x="62" y="105"/>
                  </a:lnTo>
                  <a:lnTo>
                    <a:pt x="60" y="103"/>
                  </a:lnTo>
                  <a:lnTo>
                    <a:pt x="54" y="97"/>
                  </a:lnTo>
                  <a:lnTo>
                    <a:pt x="48" y="92"/>
                  </a:lnTo>
                  <a:lnTo>
                    <a:pt x="45" y="90"/>
                  </a:lnTo>
                  <a:lnTo>
                    <a:pt x="40" y="88"/>
                  </a:lnTo>
                  <a:lnTo>
                    <a:pt x="38" y="86"/>
                  </a:lnTo>
                  <a:lnTo>
                    <a:pt x="36" y="84"/>
                  </a:lnTo>
                  <a:lnTo>
                    <a:pt x="36" y="82"/>
                  </a:lnTo>
                  <a:lnTo>
                    <a:pt x="34" y="81"/>
                  </a:lnTo>
                  <a:lnTo>
                    <a:pt x="32" y="80"/>
                  </a:lnTo>
                  <a:lnTo>
                    <a:pt x="30" y="79"/>
                  </a:lnTo>
                  <a:lnTo>
                    <a:pt x="25" y="76"/>
                  </a:lnTo>
                  <a:lnTo>
                    <a:pt x="22" y="73"/>
                  </a:lnTo>
                  <a:lnTo>
                    <a:pt x="19" y="71"/>
                  </a:lnTo>
                  <a:lnTo>
                    <a:pt x="10" y="62"/>
                  </a:lnTo>
                  <a:lnTo>
                    <a:pt x="9" y="60"/>
                  </a:lnTo>
                  <a:lnTo>
                    <a:pt x="9" y="56"/>
                  </a:lnTo>
                  <a:lnTo>
                    <a:pt x="8" y="53"/>
                  </a:lnTo>
                  <a:lnTo>
                    <a:pt x="7" y="53"/>
                  </a:lnTo>
                  <a:lnTo>
                    <a:pt x="1" y="52"/>
                  </a:lnTo>
                  <a:lnTo>
                    <a:pt x="0" y="51"/>
                  </a:lnTo>
                  <a:lnTo>
                    <a:pt x="0" y="47"/>
                  </a:lnTo>
                  <a:lnTo>
                    <a:pt x="0" y="43"/>
                  </a:lnTo>
                  <a:lnTo>
                    <a:pt x="45" y="43"/>
                  </a:lnTo>
                  <a:lnTo>
                    <a:pt x="58" y="39"/>
                  </a:lnTo>
                  <a:lnTo>
                    <a:pt x="70" y="36"/>
                  </a:lnTo>
                  <a:lnTo>
                    <a:pt x="83" y="34"/>
                  </a:lnTo>
                  <a:lnTo>
                    <a:pt x="93" y="30"/>
                  </a:lnTo>
                  <a:lnTo>
                    <a:pt x="103" y="28"/>
                  </a:lnTo>
                  <a:lnTo>
                    <a:pt x="125" y="25"/>
                  </a:lnTo>
                  <a:lnTo>
                    <a:pt x="135" y="22"/>
                  </a:lnTo>
                  <a:lnTo>
                    <a:pt x="140" y="19"/>
                  </a:lnTo>
                  <a:lnTo>
                    <a:pt x="151" y="14"/>
                  </a:lnTo>
                  <a:lnTo>
                    <a:pt x="160" y="11"/>
                  </a:lnTo>
                  <a:lnTo>
                    <a:pt x="173" y="10"/>
                  </a:lnTo>
                  <a:lnTo>
                    <a:pt x="178" y="9"/>
                  </a:lnTo>
                  <a:lnTo>
                    <a:pt x="189" y="7"/>
                  </a:lnTo>
                  <a:lnTo>
                    <a:pt x="200" y="3"/>
                  </a:lnTo>
                  <a:lnTo>
                    <a:pt x="239" y="0"/>
                  </a:lnTo>
                </a:path>
              </a:pathLst>
            </a:custGeom>
            <a:noFill/>
            <a:ln cap="flat" cmpd="sng" w="38100">
              <a:solidFill>
                <a:srgbClr val="009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2"/>
            <p:cNvSpPr/>
            <p:nvPr/>
          </p:nvSpPr>
          <p:spPr>
            <a:xfrm>
              <a:off x="6916" y="3554"/>
              <a:ext cx="172" cy="351"/>
            </a:xfrm>
            <a:custGeom>
              <a:rect b="b" l="l" r="r" t="t"/>
              <a:pathLst>
                <a:path extrusionOk="0" h="351" w="172">
                  <a:moveTo>
                    <a:pt x="85" y="231"/>
                  </a:moveTo>
                  <a:lnTo>
                    <a:pt x="69" y="215"/>
                  </a:lnTo>
                  <a:lnTo>
                    <a:pt x="68" y="214"/>
                  </a:lnTo>
                  <a:lnTo>
                    <a:pt x="64" y="214"/>
                  </a:lnTo>
                  <a:lnTo>
                    <a:pt x="59" y="214"/>
                  </a:lnTo>
                  <a:lnTo>
                    <a:pt x="56" y="214"/>
                  </a:lnTo>
                  <a:lnTo>
                    <a:pt x="55" y="213"/>
                  </a:lnTo>
                  <a:lnTo>
                    <a:pt x="53" y="211"/>
                  </a:lnTo>
                  <a:lnTo>
                    <a:pt x="53" y="209"/>
                  </a:lnTo>
                  <a:lnTo>
                    <a:pt x="51" y="208"/>
                  </a:lnTo>
                  <a:lnTo>
                    <a:pt x="49" y="207"/>
                  </a:lnTo>
                  <a:lnTo>
                    <a:pt x="44" y="206"/>
                  </a:lnTo>
                  <a:lnTo>
                    <a:pt x="39" y="205"/>
                  </a:lnTo>
                  <a:lnTo>
                    <a:pt x="36" y="206"/>
                  </a:lnTo>
                  <a:lnTo>
                    <a:pt x="34" y="208"/>
                  </a:lnTo>
                  <a:lnTo>
                    <a:pt x="27" y="212"/>
                  </a:lnTo>
                  <a:lnTo>
                    <a:pt x="24" y="213"/>
                  </a:lnTo>
                  <a:lnTo>
                    <a:pt x="21" y="213"/>
                  </a:lnTo>
                  <a:lnTo>
                    <a:pt x="19" y="214"/>
                  </a:lnTo>
                  <a:lnTo>
                    <a:pt x="14" y="218"/>
                  </a:lnTo>
                  <a:lnTo>
                    <a:pt x="12" y="220"/>
                  </a:lnTo>
                  <a:lnTo>
                    <a:pt x="11" y="223"/>
                  </a:lnTo>
                  <a:lnTo>
                    <a:pt x="10" y="225"/>
                  </a:lnTo>
                  <a:lnTo>
                    <a:pt x="6" y="231"/>
                  </a:lnTo>
                  <a:lnTo>
                    <a:pt x="4" y="234"/>
                  </a:lnTo>
                  <a:lnTo>
                    <a:pt x="3" y="236"/>
                  </a:lnTo>
                  <a:lnTo>
                    <a:pt x="1" y="242"/>
                  </a:lnTo>
                  <a:lnTo>
                    <a:pt x="0" y="251"/>
                  </a:lnTo>
                  <a:lnTo>
                    <a:pt x="0" y="259"/>
                  </a:lnTo>
                  <a:lnTo>
                    <a:pt x="0" y="294"/>
                  </a:lnTo>
                  <a:lnTo>
                    <a:pt x="1" y="297"/>
                  </a:lnTo>
                  <a:lnTo>
                    <a:pt x="6" y="305"/>
                  </a:lnTo>
                  <a:lnTo>
                    <a:pt x="8" y="313"/>
                  </a:lnTo>
                  <a:lnTo>
                    <a:pt x="12" y="319"/>
                  </a:lnTo>
                  <a:lnTo>
                    <a:pt x="15" y="321"/>
                  </a:lnTo>
                  <a:lnTo>
                    <a:pt x="17" y="322"/>
                  </a:lnTo>
                  <a:lnTo>
                    <a:pt x="20" y="323"/>
                  </a:lnTo>
                  <a:lnTo>
                    <a:pt x="23" y="324"/>
                  </a:lnTo>
                  <a:lnTo>
                    <a:pt x="25" y="324"/>
                  </a:lnTo>
                  <a:lnTo>
                    <a:pt x="28" y="324"/>
                  </a:lnTo>
                  <a:lnTo>
                    <a:pt x="31" y="325"/>
                  </a:lnTo>
                  <a:lnTo>
                    <a:pt x="34" y="327"/>
                  </a:lnTo>
                  <a:lnTo>
                    <a:pt x="37" y="329"/>
                  </a:lnTo>
                  <a:lnTo>
                    <a:pt x="40" y="330"/>
                  </a:lnTo>
                  <a:lnTo>
                    <a:pt x="42" y="329"/>
                  </a:lnTo>
                  <a:lnTo>
                    <a:pt x="45" y="328"/>
                  </a:lnTo>
                  <a:lnTo>
                    <a:pt x="48" y="327"/>
                  </a:lnTo>
                  <a:lnTo>
                    <a:pt x="51" y="326"/>
                  </a:lnTo>
                  <a:lnTo>
                    <a:pt x="54" y="326"/>
                  </a:lnTo>
                  <a:lnTo>
                    <a:pt x="57" y="324"/>
                  </a:lnTo>
                  <a:lnTo>
                    <a:pt x="60" y="323"/>
                  </a:lnTo>
                  <a:lnTo>
                    <a:pt x="62" y="320"/>
                  </a:lnTo>
                  <a:lnTo>
                    <a:pt x="65" y="317"/>
                  </a:lnTo>
                  <a:lnTo>
                    <a:pt x="68" y="313"/>
                  </a:lnTo>
                  <a:lnTo>
                    <a:pt x="71" y="308"/>
                  </a:lnTo>
                  <a:lnTo>
                    <a:pt x="74" y="304"/>
                  </a:lnTo>
                  <a:lnTo>
                    <a:pt x="77" y="301"/>
                  </a:lnTo>
                  <a:lnTo>
                    <a:pt x="80" y="297"/>
                  </a:lnTo>
                  <a:lnTo>
                    <a:pt x="82" y="293"/>
                  </a:lnTo>
                  <a:lnTo>
                    <a:pt x="85" y="288"/>
                  </a:lnTo>
                  <a:lnTo>
                    <a:pt x="88" y="283"/>
                  </a:lnTo>
                  <a:lnTo>
                    <a:pt x="91" y="277"/>
                  </a:lnTo>
                  <a:lnTo>
                    <a:pt x="94" y="270"/>
                  </a:lnTo>
                  <a:lnTo>
                    <a:pt x="97" y="263"/>
                  </a:lnTo>
                  <a:lnTo>
                    <a:pt x="102" y="247"/>
                  </a:lnTo>
                  <a:lnTo>
                    <a:pt x="105" y="239"/>
                  </a:lnTo>
                  <a:lnTo>
                    <a:pt x="108" y="231"/>
                  </a:lnTo>
                  <a:lnTo>
                    <a:pt x="111" y="224"/>
                  </a:lnTo>
                  <a:lnTo>
                    <a:pt x="114" y="218"/>
                  </a:lnTo>
                  <a:lnTo>
                    <a:pt x="117" y="211"/>
                  </a:lnTo>
                  <a:lnTo>
                    <a:pt x="122" y="195"/>
                  </a:lnTo>
                  <a:lnTo>
                    <a:pt x="124" y="187"/>
                  </a:lnTo>
                  <a:lnTo>
                    <a:pt x="126" y="179"/>
                  </a:lnTo>
                  <a:lnTo>
                    <a:pt x="126" y="170"/>
                  </a:lnTo>
                  <a:lnTo>
                    <a:pt x="128" y="162"/>
                  </a:lnTo>
                  <a:lnTo>
                    <a:pt x="130" y="153"/>
                  </a:lnTo>
                  <a:lnTo>
                    <a:pt x="132" y="145"/>
                  </a:lnTo>
                  <a:lnTo>
                    <a:pt x="134" y="136"/>
                  </a:lnTo>
                  <a:lnTo>
                    <a:pt x="135" y="128"/>
                  </a:lnTo>
                  <a:lnTo>
                    <a:pt x="135" y="119"/>
                  </a:lnTo>
                  <a:lnTo>
                    <a:pt x="136" y="111"/>
                  </a:lnTo>
                  <a:lnTo>
                    <a:pt x="136" y="94"/>
                  </a:lnTo>
                  <a:lnTo>
                    <a:pt x="137" y="86"/>
                  </a:lnTo>
                  <a:lnTo>
                    <a:pt x="139" y="79"/>
                  </a:lnTo>
                  <a:lnTo>
                    <a:pt x="141" y="72"/>
                  </a:lnTo>
                  <a:lnTo>
                    <a:pt x="141" y="66"/>
                  </a:lnTo>
                  <a:lnTo>
                    <a:pt x="141" y="60"/>
                  </a:lnTo>
                  <a:lnTo>
                    <a:pt x="139" y="54"/>
                  </a:lnTo>
                  <a:lnTo>
                    <a:pt x="138" y="48"/>
                  </a:lnTo>
                  <a:lnTo>
                    <a:pt x="138" y="42"/>
                  </a:lnTo>
                  <a:lnTo>
                    <a:pt x="137" y="37"/>
                  </a:lnTo>
                  <a:lnTo>
                    <a:pt x="137" y="31"/>
                  </a:lnTo>
                  <a:lnTo>
                    <a:pt x="137" y="19"/>
                  </a:lnTo>
                  <a:lnTo>
                    <a:pt x="136" y="16"/>
                  </a:lnTo>
                  <a:lnTo>
                    <a:pt x="134" y="13"/>
                  </a:lnTo>
                  <a:lnTo>
                    <a:pt x="132" y="11"/>
                  </a:lnTo>
                  <a:lnTo>
                    <a:pt x="131" y="9"/>
                  </a:lnTo>
                  <a:lnTo>
                    <a:pt x="128" y="0"/>
                  </a:lnTo>
                  <a:lnTo>
                    <a:pt x="128" y="32"/>
                  </a:lnTo>
                  <a:lnTo>
                    <a:pt x="129" y="38"/>
                  </a:lnTo>
                  <a:lnTo>
                    <a:pt x="131" y="45"/>
                  </a:lnTo>
                  <a:lnTo>
                    <a:pt x="133" y="53"/>
                  </a:lnTo>
                  <a:lnTo>
                    <a:pt x="134" y="60"/>
                  </a:lnTo>
                  <a:lnTo>
                    <a:pt x="135" y="66"/>
                  </a:lnTo>
                  <a:lnTo>
                    <a:pt x="135" y="72"/>
                  </a:lnTo>
                  <a:lnTo>
                    <a:pt x="136" y="80"/>
                  </a:lnTo>
                  <a:lnTo>
                    <a:pt x="136" y="95"/>
                  </a:lnTo>
                  <a:lnTo>
                    <a:pt x="137" y="103"/>
                  </a:lnTo>
                  <a:lnTo>
                    <a:pt x="139" y="111"/>
                  </a:lnTo>
                  <a:lnTo>
                    <a:pt x="141" y="120"/>
                  </a:lnTo>
                  <a:lnTo>
                    <a:pt x="142" y="129"/>
                  </a:lnTo>
                  <a:lnTo>
                    <a:pt x="143" y="139"/>
                  </a:lnTo>
                  <a:lnTo>
                    <a:pt x="144" y="150"/>
                  </a:lnTo>
                  <a:lnTo>
                    <a:pt x="145" y="169"/>
                  </a:lnTo>
                  <a:lnTo>
                    <a:pt x="145" y="178"/>
                  </a:lnTo>
                  <a:lnTo>
                    <a:pt x="146" y="187"/>
                  </a:lnTo>
                  <a:lnTo>
                    <a:pt x="148" y="196"/>
                  </a:lnTo>
                  <a:lnTo>
                    <a:pt x="150" y="205"/>
                  </a:lnTo>
                  <a:lnTo>
                    <a:pt x="151" y="213"/>
                  </a:lnTo>
                  <a:lnTo>
                    <a:pt x="152" y="222"/>
                  </a:lnTo>
                  <a:lnTo>
                    <a:pt x="153" y="230"/>
                  </a:lnTo>
                  <a:lnTo>
                    <a:pt x="153" y="238"/>
                  </a:lnTo>
                  <a:lnTo>
                    <a:pt x="153" y="252"/>
                  </a:lnTo>
                  <a:lnTo>
                    <a:pt x="154" y="275"/>
                  </a:lnTo>
                  <a:lnTo>
                    <a:pt x="155" y="282"/>
                  </a:lnTo>
                  <a:lnTo>
                    <a:pt x="156" y="288"/>
                  </a:lnTo>
                  <a:lnTo>
                    <a:pt x="158" y="295"/>
                  </a:lnTo>
                  <a:lnTo>
                    <a:pt x="160" y="301"/>
                  </a:lnTo>
                  <a:lnTo>
                    <a:pt x="161" y="307"/>
                  </a:lnTo>
                  <a:lnTo>
                    <a:pt x="162" y="318"/>
                  </a:lnTo>
                  <a:lnTo>
                    <a:pt x="162" y="326"/>
                  </a:lnTo>
                  <a:lnTo>
                    <a:pt x="163" y="329"/>
                  </a:lnTo>
                  <a:lnTo>
                    <a:pt x="168" y="339"/>
                  </a:lnTo>
                  <a:lnTo>
                    <a:pt x="171" y="349"/>
                  </a:lnTo>
                  <a:lnTo>
                    <a:pt x="171" y="350"/>
                  </a:lnTo>
                </a:path>
              </a:pathLst>
            </a:custGeom>
            <a:noFill/>
            <a:ln cap="flat" cmpd="sng" w="38100">
              <a:solidFill>
                <a:srgbClr val="009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2"/>
            <p:cNvSpPr/>
            <p:nvPr/>
          </p:nvSpPr>
          <p:spPr>
            <a:xfrm>
              <a:off x="7173" y="3759"/>
              <a:ext cx="9" cy="87"/>
            </a:xfrm>
            <a:custGeom>
              <a:rect b="b" l="l" r="r" t="t"/>
              <a:pathLst>
                <a:path extrusionOk="0" h="87" w="9">
                  <a:moveTo>
                    <a:pt x="8" y="0"/>
                  </a:moveTo>
                  <a:lnTo>
                    <a:pt x="1" y="7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0" y="71"/>
                  </a:lnTo>
                  <a:lnTo>
                    <a:pt x="0" y="74"/>
                  </a:lnTo>
                  <a:lnTo>
                    <a:pt x="2" y="77"/>
                  </a:lnTo>
                  <a:lnTo>
                    <a:pt x="8" y="86"/>
                  </a:lnTo>
                </a:path>
              </a:pathLst>
            </a:custGeom>
            <a:noFill/>
            <a:ln cap="flat" cmpd="sng" w="38100">
              <a:solidFill>
                <a:srgbClr val="009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2"/>
            <p:cNvSpPr/>
            <p:nvPr/>
          </p:nvSpPr>
          <p:spPr>
            <a:xfrm>
              <a:off x="7155" y="3656"/>
              <a:ext cx="10" cy="10"/>
            </a:xfrm>
            <a:custGeom>
              <a:rect b="b" l="l" r="r" t="t"/>
              <a:pathLst>
                <a:path extrusionOk="0" h="10" w="10">
                  <a:moveTo>
                    <a:pt x="9" y="0"/>
                  </a:moveTo>
                  <a:lnTo>
                    <a:pt x="1" y="0"/>
                  </a:lnTo>
                  <a:lnTo>
                    <a:pt x="1" y="1"/>
                  </a:lnTo>
                  <a:lnTo>
                    <a:pt x="1" y="3"/>
                  </a:lnTo>
                  <a:lnTo>
                    <a:pt x="0" y="9"/>
                  </a:lnTo>
                </a:path>
              </a:pathLst>
            </a:custGeom>
            <a:noFill/>
            <a:ln cap="flat" cmpd="sng" w="38100">
              <a:solidFill>
                <a:srgbClr val="009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2"/>
            <p:cNvSpPr/>
            <p:nvPr/>
          </p:nvSpPr>
          <p:spPr>
            <a:xfrm>
              <a:off x="7258" y="3776"/>
              <a:ext cx="117" cy="309"/>
            </a:xfrm>
            <a:custGeom>
              <a:rect b="b" l="l" r="r" t="t"/>
              <a:pathLst>
                <a:path extrusionOk="0" h="309" w="117">
                  <a:moveTo>
                    <a:pt x="9" y="60"/>
                  </a:moveTo>
                  <a:lnTo>
                    <a:pt x="9" y="121"/>
                  </a:lnTo>
                  <a:lnTo>
                    <a:pt x="10" y="129"/>
                  </a:lnTo>
                  <a:lnTo>
                    <a:pt x="11" y="138"/>
                  </a:lnTo>
                  <a:lnTo>
                    <a:pt x="13" y="146"/>
                  </a:lnTo>
                  <a:lnTo>
                    <a:pt x="15" y="154"/>
                  </a:lnTo>
                  <a:lnTo>
                    <a:pt x="15" y="163"/>
                  </a:lnTo>
                  <a:lnTo>
                    <a:pt x="16" y="171"/>
                  </a:lnTo>
                  <a:lnTo>
                    <a:pt x="16" y="180"/>
                  </a:lnTo>
                  <a:lnTo>
                    <a:pt x="17" y="197"/>
                  </a:lnTo>
                  <a:lnTo>
                    <a:pt x="18" y="206"/>
                  </a:lnTo>
                  <a:lnTo>
                    <a:pt x="20" y="217"/>
                  </a:lnTo>
                  <a:lnTo>
                    <a:pt x="22" y="227"/>
                  </a:lnTo>
                  <a:lnTo>
                    <a:pt x="23" y="237"/>
                  </a:lnTo>
                  <a:lnTo>
                    <a:pt x="24" y="247"/>
                  </a:lnTo>
                  <a:lnTo>
                    <a:pt x="25" y="256"/>
                  </a:lnTo>
                  <a:lnTo>
                    <a:pt x="25" y="271"/>
                  </a:lnTo>
                  <a:lnTo>
                    <a:pt x="26" y="292"/>
                  </a:lnTo>
                  <a:lnTo>
                    <a:pt x="26" y="308"/>
                  </a:lnTo>
                  <a:lnTo>
                    <a:pt x="26" y="304"/>
                  </a:lnTo>
                  <a:lnTo>
                    <a:pt x="25" y="301"/>
                  </a:lnTo>
                  <a:lnTo>
                    <a:pt x="21" y="296"/>
                  </a:lnTo>
                  <a:lnTo>
                    <a:pt x="20" y="293"/>
                  </a:lnTo>
                  <a:lnTo>
                    <a:pt x="18" y="284"/>
                  </a:lnTo>
                  <a:lnTo>
                    <a:pt x="18" y="278"/>
                  </a:lnTo>
                  <a:lnTo>
                    <a:pt x="18" y="273"/>
                  </a:lnTo>
                  <a:lnTo>
                    <a:pt x="18" y="268"/>
                  </a:lnTo>
                  <a:lnTo>
                    <a:pt x="17" y="261"/>
                  </a:lnTo>
                  <a:lnTo>
                    <a:pt x="15" y="254"/>
                  </a:lnTo>
                  <a:lnTo>
                    <a:pt x="13" y="246"/>
                  </a:lnTo>
                  <a:lnTo>
                    <a:pt x="11" y="238"/>
                  </a:lnTo>
                  <a:lnTo>
                    <a:pt x="11" y="228"/>
                  </a:lnTo>
                  <a:lnTo>
                    <a:pt x="10" y="218"/>
                  </a:lnTo>
                  <a:lnTo>
                    <a:pt x="9" y="198"/>
                  </a:lnTo>
                  <a:lnTo>
                    <a:pt x="9" y="163"/>
                  </a:lnTo>
                  <a:lnTo>
                    <a:pt x="9" y="133"/>
                  </a:lnTo>
                  <a:lnTo>
                    <a:pt x="10" y="123"/>
                  </a:lnTo>
                  <a:lnTo>
                    <a:pt x="11" y="113"/>
                  </a:lnTo>
                  <a:lnTo>
                    <a:pt x="13" y="104"/>
                  </a:lnTo>
                  <a:lnTo>
                    <a:pt x="16" y="96"/>
                  </a:lnTo>
                  <a:lnTo>
                    <a:pt x="18" y="89"/>
                  </a:lnTo>
                  <a:lnTo>
                    <a:pt x="21" y="82"/>
                  </a:lnTo>
                  <a:lnTo>
                    <a:pt x="26" y="67"/>
                  </a:lnTo>
                  <a:lnTo>
                    <a:pt x="29" y="59"/>
                  </a:lnTo>
                  <a:lnTo>
                    <a:pt x="32" y="52"/>
                  </a:lnTo>
                  <a:lnTo>
                    <a:pt x="34" y="45"/>
                  </a:lnTo>
                  <a:lnTo>
                    <a:pt x="37" y="38"/>
                  </a:lnTo>
                  <a:lnTo>
                    <a:pt x="40" y="33"/>
                  </a:lnTo>
                  <a:lnTo>
                    <a:pt x="43" y="29"/>
                  </a:lnTo>
                  <a:lnTo>
                    <a:pt x="46" y="25"/>
                  </a:lnTo>
                  <a:lnTo>
                    <a:pt x="49" y="21"/>
                  </a:lnTo>
                  <a:lnTo>
                    <a:pt x="52" y="18"/>
                  </a:lnTo>
                  <a:lnTo>
                    <a:pt x="54" y="15"/>
                  </a:lnTo>
                  <a:lnTo>
                    <a:pt x="60" y="9"/>
                  </a:lnTo>
                  <a:lnTo>
                    <a:pt x="63" y="6"/>
                  </a:lnTo>
                  <a:lnTo>
                    <a:pt x="66" y="4"/>
                  </a:lnTo>
                  <a:lnTo>
                    <a:pt x="69" y="3"/>
                  </a:lnTo>
                  <a:lnTo>
                    <a:pt x="71" y="2"/>
                  </a:lnTo>
                  <a:lnTo>
                    <a:pt x="74" y="1"/>
                  </a:lnTo>
                  <a:lnTo>
                    <a:pt x="77" y="1"/>
                  </a:lnTo>
                  <a:lnTo>
                    <a:pt x="80" y="1"/>
                  </a:lnTo>
                  <a:lnTo>
                    <a:pt x="83" y="0"/>
                  </a:lnTo>
                  <a:lnTo>
                    <a:pt x="89" y="0"/>
                  </a:lnTo>
                  <a:lnTo>
                    <a:pt x="91" y="1"/>
                  </a:lnTo>
                  <a:lnTo>
                    <a:pt x="94" y="3"/>
                  </a:lnTo>
                  <a:lnTo>
                    <a:pt x="97" y="5"/>
                  </a:lnTo>
                  <a:lnTo>
                    <a:pt x="100" y="7"/>
                  </a:lnTo>
                  <a:lnTo>
                    <a:pt x="103" y="9"/>
                  </a:lnTo>
                  <a:lnTo>
                    <a:pt x="106" y="12"/>
                  </a:lnTo>
                  <a:lnTo>
                    <a:pt x="108" y="15"/>
                  </a:lnTo>
                  <a:lnTo>
                    <a:pt x="110" y="20"/>
                  </a:lnTo>
                  <a:lnTo>
                    <a:pt x="113" y="26"/>
                  </a:lnTo>
                  <a:lnTo>
                    <a:pt x="115" y="29"/>
                  </a:lnTo>
                  <a:lnTo>
                    <a:pt x="116" y="31"/>
                  </a:lnTo>
                  <a:lnTo>
                    <a:pt x="115" y="34"/>
                  </a:lnTo>
                  <a:lnTo>
                    <a:pt x="113" y="40"/>
                  </a:lnTo>
                  <a:lnTo>
                    <a:pt x="112" y="46"/>
                  </a:lnTo>
                  <a:lnTo>
                    <a:pt x="111" y="49"/>
                  </a:lnTo>
                  <a:lnTo>
                    <a:pt x="109" y="51"/>
                  </a:lnTo>
                  <a:lnTo>
                    <a:pt x="107" y="54"/>
                  </a:lnTo>
                  <a:lnTo>
                    <a:pt x="105" y="57"/>
                  </a:lnTo>
                  <a:lnTo>
                    <a:pt x="102" y="60"/>
                  </a:lnTo>
                  <a:lnTo>
                    <a:pt x="97" y="66"/>
                  </a:lnTo>
                  <a:lnTo>
                    <a:pt x="91" y="71"/>
                  </a:lnTo>
                  <a:lnTo>
                    <a:pt x="89" y="73"/>
                  </a:lnTo>
                  <a:lnTo>
                    <a:pt x="86" y="75"/>
                  </a:lnTo>
                  <a:lnTo>
                    <a:pt x="83" y="75"/>
                  </a:lnTo>
                  <a:lnTo>
                    <a:pt x="79" y="77"/>
                  </a:lnTo>
                  <a:lnTo>
                    <a:pt x="75" y="79"/>
                  </a:lnTo>
                  <a:lnTo>
                    <a:pt x="70" y="81"/>
                  </a:lnTo>
                  <a:lnTo>
                    <a:pt x="66" y="83"/>
                  </a:lnTo>
                  <a:lnTo>
                    <a:pt x="62" y="84"/>
                  </a:lnTo>
                  <a:lnTo>
                    <a:pt x="58" y="84"/>
                  </a:lnTo>
                  <a:lnTo>
                    <a:pt x="55" y="85"/>
                  </a:lnTo>
                  <a:lnTo>
                    <a:pt x="52" y="85"/>
                  </a:lnTo>
                  <a:lnTo>
                    <a:pt x="49" y="85"/>
                  </a:lnTo>
                  <a:lnTo>
                    <a:pt x="45" y="86"/>
                  </a:lnTo>
                  <a:lnTo>
                    <a:pt x="41" y="88"/>
                  </a:lnTo>
                  <a:lnTo>
                    <a:pt x="36" y="90"/>
                  </a:lnTo>
                  <a:lnTo>
                    <a:pt x="31" y="91"/>
                  </a:lnTo>
                  <a:lnTo>
                    <a:pt x="28" y="92"/>
                  </a:lnTo>
                  <a:lnTo>
                    <a:pt x="24" y="93"/>
                  </a:lnTo>
                  <a:lnTo>
                    <a:pt x="21" y="93"/>
                  </a:lnTo>
                  <a:lnTo>
                    <a:pt x="18" y="94"/>
                  </a:lnTo>
                  <a:lnTo>
                    <a:pt x="10" y="94"/>
                  </a:lnTo>
                  <a:lnTo>
                    <a:pt x="7" y="94"/>
                  </a:lnTo>
                  <a:lnTo>
                    <a:pt x="0" y="94"/>
                  </a:lnTo>
                </a:path>
              </a:pathLst>
            </a:custGeom>
            <a:noFill/>
            <a:ln cap="flat" cmpd="sng" w="38100">
              <a:solidFill>
                <a:srgbClr val="009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2"/>
            <p:cNvSpPr/>
            <p:nvPr/>
          </p:nvSpPr>
          <p:spPr>
            <a:xfrm>
              <a:off x="7378" y="3546"/>
              <a:ext cx="395" cy="334"/>
            </a:xfrm>
            <a:custGeom>
              <a:rect b="b" l="l" r="r" t="t"/>
              <a:pathLst>
                <a:path extrusionOk="0" h="334" w="395">
                  <a:moveTo>
                    <a:pt x="26" y="230"/>
                  </a:moveTo>
                  <a:lnTo>
                    <a:pt x="26" y="314"/>
                  </a:lnTo>
                  <a:lnTo>
                    <a:pt x="27" y="317"/>
                  </a:lnTo>
                  <a:lnTo>
                    <a:pt x="28" y="320"/>
                  </a:lnTo>
                  <a:lnTo>
                    <a:pt x="30" y="321"/>
                  </a:lnTo>
                  <a:lnTo>
                    <a:pt x="32" y="323"/>
                  </a:lnTo>
                  <a:lnTo>
                    <a:pt x="33" y="328"/>
                  </a:lnTo>
                  <a:lnTo>
                    <a:pt x="34" y="329"/>
                  </a:lnTo>
                  <a:lnTo>
                    <a:pt x="36" y="331"/>
                  </a:lnTo>
                  <a:lnTo>
                    <a:pt x="41" y="332"/>
                  </a:lnTo>
                  <a:lnTo>
                    <a:pt x="52" y="333"/>
                  </a:lnTo>
                  <a:lnTo>
                    <a:pt x="54" y="333"/>
                  </a:lnTo>
                  <a:lnTo>
                    <a:pt x="56" y="332"/>
                  </a:lnTo>
                  <a:lnTo>
                    <a:pt x="57" y="330"/>
                  </a:lnTo>
                  <a:lnTo>
                    <a:pt x="58" y="328"/>
                  </a:lnTo>
                  <a:lnTo>
                    <a:pt x="64" y="323"/>
                  </a:lnTo>
                  <a:lnTo>
                    <a:pt x="76" y="315"/>
                  </a:lnTo>
                  <a:lnTo>
                    <a:pt x="79" y="313"/>
                  </a:lnTo>
                  <a:lnTo>
                    <a:pt x="81" y="309"/>
                  </a:lnTo>
                  <a:lnTo>
                    <a:pt x="84" y="300"/>
                  </a:lnTo>
                  <a:lnTo>
                    <a:pt x="87" y="292"/>
                  </a:lnTo>
                  <a:lnTo>
                    <a:pt x="92" y="284"/>
                  </a:lnTo>
                  <a:lnTo>
                    <a:pt x="97" y="274"/>
                  </a:lnTo>
                  <a:lnTo>
                    <a:pt x="100" y="266"/>
                  </a:lnTo>
                  <a:lnTo>
                    <a:pt x="102" y="256"/>
                  </a:lnTo>
                  <a:lnTo>
                    <a:pt x="103" y="247"/>
                  </a:lnTo>
                  <a:lnTo>
                    <a:pt x="103" y="244"/>
                  </a:lnTo>
                  <a:lnTo>
                    <a:pt x="102" y="241"/>
                  </a:lnTo>
                  <a:lnTo>
                    <a:pt x="95" y="232"/>
                  </a:lnTo>
                  <a:lnTo>
                    <a:pt x="90" y="226"/>
                  </a:lnTo>
                  <a:lnTo>
                    <a:pt x="87" y="224"/>
                  </a:lnTo>
                  <a:lnTo>
                    <a:pt x="78" y="223"/>
                  </a:lnTo>
                  <a:lnTo>
                    <a:pt x="67" y="222"/>
                  </a:lnTo>
                  <a:lnTo>
                    <a:pt x="64" y="223"/>
                  </a:lnTo>
                  <a:lnTo>
                    <a:pt x="53" y="227"/>
                  </a:lnTo>
                  <a:lnTo>
                    <a:pt x="44" y="229"/>
                  </a:lnTo>
                  <a:lnTo>
                    <a:pt x="40" y="230"/>
                  </a:lnTo>
                  <a:lnTo>
                    <a:pt x="29" y="236"/>
                  </a:lnTo>
                  <a:lnTo>
                    <a:pt x="23" y="237"/>
                  </a:lnTo>
                  <a:lnTo>
                    <a:pt x="11" y="238"/>
                  </a:lnTo>
                  <a:lnTo>
                    <a:pt x="6" y="238"/>
                  </a:lnTo>
                  <a:lnTo>
                    <a:pt x="4" y="239"/>
                  </a:lnTo>
                  <a:lnTo>
                    <a:pt x="3" y="241"/>
                  </a:lnTo>
                  <a:lnTo>
                    <a:pt x="0" y="247"/>
                  </a:lnTo>
                  <a:lnTo>
                    <a:pt x="12" y="247"/>
                  </a:lnTo>
                  <a:lnTo>
                    <a:pt x="15" y="246"/>
                  </a:lnTo>
                  <a:lnTo>
                    <a:pt x="20" y="243"/>
                  </a:lnTo>
                  <a:lnTo>
                    <a:pt x="28" y="240"/>
                  </a:lnTo>
                  <a:lnTo>
                    <a:pt x="38" y="238"/>
                  </a:lnTo>
                  <a:lnTo>
                    <a:pt x="49" y="234"/>
                  </a:lnTo>
                  <a:lnTo>
                    <a:pt x="60" y="229"/>
                  </a:lnTo>
                  <a:lnTo>
                    <a:pt x="71" y="223"/>
                  </a:lnTo>
                  <a:lnTo>
                    <a:pt x="83" y="214"/>
                  </a:lnTo>
                  <a:lnTo>
                    <a:pt x="94" y="206"/>
                  </a:lnTo>
                  <a:lnTo>
                    <a:pt x="106" y="198"/>
                  </a:lnTo>
                  <a:lnTo>
                    <a:pt x="117" y="189"/>
                  </a:lnTo>
                  <a:lnTo>
                    <a:pt x="128" y="178"/>
                  </a:lnTo>
                  <a:lnTo>
                    <a:pt x="151" y="156"/>
                  </a:lnTo>
                  <a:lnTo>
                    <a:pt x="156" y="150"/>
                  </a:lnTo>
                  <a:lnTo>
                    <a:pt x="160" y="144"/>
                  </a:lnTo>
                  <a:lnTo>
                    <a:pt x="164" y="139"/>
                  </a:lnTo>
                  <a:lnTo>
                    <a:pt x="168" y="133"/>
                  </a:lnTo>
                  <a:lnTo>
                    <a:pt x="173" y="127"/>
                  </a:lnTo>
                  <a:lnTo>
                    <a:pt x="178" y="122"/>
                  </a:lnTo>
                  <a:lnTo>
                    <a:pt x="183" y="116"/>
                  </a:lnTo>
                  <a:lnTo>
                    <a:pt x="186" y="110"/>
                  </a:lnTo>
                  <a:lnTo>
                    <a:pt x="190" y="104"/>
                  </a:lnTo>
                  <a:lnTo>
                    <a:pt x="193" y="99"/>
                  </a:lnTo>
                  <a:lnTo>
                    <a:pt x="199" y="87"/>
                  </a:lnTo>
                  <a:lnTo>
                    <a:pt x="211" y="64"/>
                  </a:lnTo>
                  <a:lnTo>
                    <a:pt x="217" y="53"/>
                  </a:lnTo>
                  <a:lnTo>
                    <a:pt x="223" y="44"/>
                  </a:lnTo>
                  <a:lnTo>
                    <a:pt x="225" y="40"/>
                  </a:lnTo>
                  <a:lnTo>
                    <a:pt x="229" y="34"/>
                  </a:lnTo>
                  <a:lnTo>
                    <a:pt x="230" y="25"/>
                  </a:lnTo>
                  <a:lnTo>
                    <a:pt x="231" y="22"/>
                  </a:lnTo>
                  <a:lnTo>
                    <a:pt x="230" y="19"/>
                  </a:lnTo>
                  <a:lnTo>
                    <a:pt x="226" y="13"/>
                  </a:lnTo>
                  <a:lnTo>
                    <a:pt x="224" y="11"/>
                  </a:lnTo>
                  <a:lnTo>
                    <a:pt x="222" y="10"/>
                  </a:lnTo>
                  <a:lnTo>
                    <a:pt x="219" y="9"/>
                  </a:lnTo>
                  <a:lnTo>
                    <a:pt x="218" y="8"/>
                  </a:lnTo>
                  <a:lnTo>
                    <a:pt x="216" y="6"/>
                  </a:lnTo>
                  <a:lnTo>
                    <a:pt x="216" y="3"/>
                  </a:lnTo>
                  <a:lnTo>
                    <a:pt x="214" y="2"/>
                  </a:lnTo>
                  <a:lnTo>
                    <a:pt x="212" y="1"/>
                  </a:lnTo>
                  <a:lnTo>
                    <a:pt x="210" y="0"/>
                  </a:lnTo>
                  <a:lnTo>
                    <a:pt x="208" y="1"/>
                  </a:lnTo>
                  <a:lnTo>
                    <a:pt x="202" y="4"/>
                  </a:lnTo>
                  <a:lnTo>
                    <a:pt x="194" y="11"/>
                  </a:lnTo>
                  <a:lnTo>
                    <a:pt x="192" y="13"/>
                  </a:lnTo>
                  <a:lnTo>
                    <a:pt x="189" y="24"/>
                  </a:lnTo>
                  <a:lnTo>
                    <a:pt x="184" y="36"/>
                  </a:lnTo>
                  <a:lnTo>
                    <a:pt x="182" y="43"/>
                  </a:lnTo>
                  <a:lnTo>
                    <a:pt x="179" y="49"/>
                  </a:lnTo>
                  <a:lnTo>
                    <a:pt x="177" y="55"/>
                  </a:lnTo>
                  <a:lnTo>
                    <a:pt x="174" y="62"/>
                  </a:lnTo>
                  <a:lnTo>
                    <a:pt x="168" y="77"/>
                  </a:lnTo>
                  <a:lnTo>
                    <a:pt x="165" y="84"/>
                  </a:lnTo>
                  <a:lnTo>
                    <a:pt x="163" y="91"/>
                  </a:lnTo>
                  <a:lnTo>
                    <a:pt x="160" y="97"/>
                  </a:lnTo>
                  <a:lnTo>
                    <a:pt x="158" y="105"/>
                  </a:lnTo>
                  <a:lnTo>
                    <a:pt x="157" y="112"/>
                  </a:lnTo>
                  <a:lnTo>
                    <a:pt x="156" y="120"/>
                  </a:lnTo>
                  <a:lnTo>
                    <a:pt x="155" y="128"/>
                  </a:lnTo>
                  <a:lnTo>
                    <a:pt x="155" y="136"/>
                  </a:lnTo>
                  <a:lnTo>
                    <a:pt x="154" y="159"/>
                  </a:lnTo>
                  <a:lnTo>
                    <a:pt x="154" y="188"/>
                  </a:lnTo>
                  <a:lnTo>
                    <a:pt x="155" y="196"/>
                  </a:lnTo>
                  <a:lnTo>
                    <a:pt x="157" y="202"/>
                  </a:lnTo>
                  <a:lnTo>
                    <a:pt x="166" y="231"/>
                  </a:lnTo>
                  <a:lnTo>
                    <a:pt x="169" y="238"/>
                  </a:lnTo>
                  <a:lnTo>
                    <a:pt x="171" y="245"/>
                  </a:lnTo>
                  <a:lnTo>
                    <a:pt x="174" y="252"/>
                  </a:lnTo>
                  <a:lnTo>
                    <a:pt x="180" y="261"/>
                  </a:lnTo>
                  <a:lnTo>
                    <a:pt x="186" y="270"/>
                  </a:lnTo>
                  <a:lnTo>
                    <a:pt x="191" y="280"/>
                  </a:lnTo>
                  <a:lnTo>
                    <a:pt x="197" y="288"/>
                  </a:lnTo>
                  <a:lnTo>
                    <a:pt x="200" y="291"/>
                  </a:lnTo>
                  <a:lnTo>
                    <a:pt x="208" y="298"/>
                  </a:lnTo>
                  <a:lnTo>
                    <a:pt x="217" y="304"/>
                  </a:lnTo>
                  <a:lnTo>
                    <a:pt x="224" y="310"/>
                  </a:lnTo>
                  <a:lnTo>
                    <a:pt x="228" y="312"/>
                  </a:lnTo>
                  <a:lnTo>
                    <a:pt x="238" y="314"/>
                  </a:lnTo>
                  <a:lnTo>
                    <a:pt x="249" y="315"/>
                  </a:lnTo>
                  <a:lnTo>
                    <a:pt x="260" y="315"/>
                  </a:lnTo>
                  <a:lnTo>
                    <a:pt x="271" y="315"/>
                  </a:lnTo>
                  <a:lnTo>
                    <a:pt x="283" y="313"/>
                  </a:lnTo>
                  <a:lnTo>
                    <a:pt x="293" y="309"/>
                  </a:lnTo>
                  <a:lnTo>
                    <a:pt x="304" y="301"/>
                  </a:lnTo>
                  <a:lnTo>
                    <a:pt x="315" y="293"/>
                  </a:lnTo>
                  <a:lnTo>
                    <a:pt x="324" y="287"/>
                  </a:lnTo>
                  <a:lnTo>
                    <a:pt x="332" y="279"/>
                  </a:lnTo>
                  <a:lnTo>
                    <a:pt x="339" y="269"/>
                  </a:lnTo>
                  <a:lnTo>
                    <a:pt x="342" y="263"/>
                  </a:lnTo>
                  <a:lnTo>
                    <a:pt x="348" y="253"/>
                  </a:lnTo>
                  <a:lnTo>
                    <a:pt x="354" y="246"/>
                  </a:lnTo>
                  <a:lnTo>
                    <a:pt x="360" y="237"/>
                  </a:lnTo>
                  <a:lnTo>
                    <a:pt x="364" y="227"/>
                  </a:lnTo>
                  <a:lnTo>
                    <a:pt x="366" y="220"/>
                  </a:lnTo>
                  <a:lnTo>
                    <a:pt x="368" y="210"/>
                  </a:lnTo>
                  <a:lnTo>
                    <a:pt x="368" y="202"/>
                  </a:lnTo>
                  <a:lnTo>
                    <a:pt x="368" y="193"/>
                  </a:lnTo>
                  <a:lnTo>
                    <a:pt x="367" y="191"/>
                  </a:lnTo>
                  <a:lnTo>
                    <a:pt x="366" y="190"/>
                  </a:lnTo>
                  <a:lnTo>
                    <a:pt x="364" y="189"/>
                  </a:lnTo>
                  <a:lnTo>
                    <a:pt x="353" y="180"/>
                  </a:lnTo>
                  <a:lnTo>
                    <a:pt x="351" y="180"/>
                  </a:lnTo>
                  <a:lnTo>
                    <a:pt x="345" y="186"/>
                  </a:lnTo>
                  <a:lnTo>
                    <a:pt x="334" y="196"/>
                  </a:lnTo>
                  <a:lnTo>
                    <a:pt x="314" y="216"/>
                  </a:lnTo>
                  <a:lnTo>
                    <a:pt x="312" y="220"/>
                  </a:lnTo>
                  <a:lnTo>
                    <a:pt x="310" y="229"/>
                  </a:lnTo>
                  <a:lnTo>
                    <a:pt x="309" y="234"/>
                  </a:lnTo>
                  <a:lnTo>
                    <a:pt x="309" y="239"/>
                  </a:lnTo>
                  <a:lnTo>
                    <a:pt x="309" y="245"/>
                  </a:lnTo>
                  <a:lnTo>
                    <a:pt x="308" y="256"/>
                  </a:lnTo>
                  <a:lnTo>
                    <a:pt x="308" y="262"/>
                  </a:lnTo>
                  <a:lnTo>
                    <a:pt x="309" y="266"/>
                  </a:lnTo>
                  <a:lnTo>
                    <a:pt x="313" y="274"/>
                  </a:lnTo>
                  <a:lnTo>
                    <a:pt x="320" y="284"/>
                  </a:lnTo>
                  <a:lnTo>
                    <a:pt x="328" y="293"/>
                  </a:lnTo>
                  <a:lnTo>
                    <a:pt x="337" y="301"/>
                  </a:lnTo>
                  <a:lnTo>
                    <a:pt x="340" y="303"/>
                  </a:lnTo>
                  <a:lnTo>
                    <a:pt x="345" y="305"/>
                  </a:lnTo>
                  <a:lnTo>
                    <a:pt x="354" y="306"/>
                  </a:lnTo>
                  <a:lnTo>
                    <a:pt x="364" y="307"/>
                  </a:lnTo>
                  <a:lnTo>
                    <a:pt x="383" y="307"/>
                  </a:lnTo>
                  <a:lnTo>
                    <a:pt x="394" y="307"/>
                  </a:lnTo>
                </a:path>
              </a:pathLst>
            </a:custGeom>
            <a:noFill/>
            <a:ln cap="flat" cmpd="sng" w="38100">
              <a:solidFill>
                <a:srgbClr val="009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2"/>
            <p:cNvSpPr/>
            <p:nvPr/>
          </p:nvSpPr>
          <p:spPr>
            <a:xfrm>
              <a:off x="6864" y="4448"/>
              <a:ext cx="113" cy="194"/>
            </a:xfrm>
            <a:custGeom>
              <a:rect b="b" l="l" r="r" t="t"/>
              <a:pathLst>
                <a:path extrusionOk="0" h="194" w="113">
                  <a:moveTo>
                    <a:pt x="0" y="56"/>
                  </a:moveTo>
                  <a:lnTo>
                    <a:pt x="8" y="48"/>
                  </a:lnTo>
                  <a:lnTo>
                    <a:pt x="8" y="45"/>
                  </a:lnTo>
                  <a:lnTo>
                    <a:pt x="8" y="43"/>
                  </a:lnTo>
                  <a:lnTo>
                    <a:pt x="10" y="41"/>
                  </a:lnTo>
                  <a:lnTo>
                    <a:pt x="11" y="38"/>
                  </a:lnTo>
                  <a:lnTo>
                    <a:pt x="16" y="32"/>
                  </a:lnTo>
                  <a:lnTo>
                    <a:pt x="19" y="28"/>
                  </a:lnTo>
                  <a:lnTo>
                    <a:pt x="39" y="9"/>
                  </a:lnTo>
                  <a:lnTo>
                    <a:pt x="41" y="7"/>
                  </a:lnTo>
                  <a:lnTo>
                    <a:pt x="44" y="6"/>
                  </a:lnTo>
                  <a:lnTo>
                    <a:pt x="46" y="6"/>
                  </a:lnTo>
                  <a:lnTo>
                    <a:pt x="49" y="5"/>
                  </a:lnTo>
                  <a:lnTo>
                    <a:pt x="52" y="5"/>
                  </a:lnTo>
                  <a:lnTo>
                    <a:pt x="55" y="5"/>
                  </a:lnTo>
                  <a:lnTo>
                    <a:pt x="57" y="4"/>
                  </a:lnTo>
                  <a:lnTo>
                    <a:pt x="60" y="2"/>
                  </a:lnTo>
                  <a:lnTo>
                    <a:pt x="63" y="0"/>
                  </a:lnTo>
                  <a:lnTo>
                    <a:pt x="65" y="0"/>
                  </a:lnTo>
                  <a:lnTo>
                    <a:pt x="66" y="0"/>
                  </a:lnTo>
                  <a:lnTo>
                    <a:pt x="67" y="2"/>
                  </a:lnTo>
                  <a:lnTo>
                    <a:pt x="69" y="3"/>
                  </a:lnTo>
                  <a:lnTo>
                    <a:pt x="71" y="3"/>
                  </a:lnTo>
                  <a:lnTo>
                    <a:pt x="73" y="4"/>
                  </a:lnTo>
                  <a:lnTo>
                    <a:pt x="75" y="5"/>
                  </a:lnTo>
                  <a:lnTo>
                    <a:pt x="78" y="7"/>
                  </a:lnTo>
                  <a:lnTo>
                    <a:pt x="84" y="12"/>
                  </a:lnTo>
                  <a:lnTo>
                    <a:pt x="88" y="15"/>
                  </a:lnTo>
                  <a:lnTo>
                    <a:pt x="90" y="17"/>
                  </a:lnTo>
                  <a:lnTo>
                    <a:pt x="91" y="20"/>
                  </a:lnTo>
                  <a:lnTo>
                    <a:pt x="93" y="25"/>
                  </a:lnTo>
                  <a:lnTo>
                    <a:pt x="96" y="30"/>
                  </a:lnTo>
                  <a:lnTo>
                    <a:pt x="99" y="33"/>
                  </a:lnTo>
                  <a:lnTo>
                    <a:pt x="100" y="36"/>
                  </a:lnTo>
                  <a:lnTo>
                    <a:pt x="102" y="42"/>
                  </a:lnTo>
                  <a:lnTo>
                    <a:pt x="102" y="47"/>
                  </a:lnTo>
                  <a:lnTo>
                    <a:pt x="103" y="53"/>
                  </a:lnTo>
                  <a:lnTo>
                    <a:pt x="103" y="59"/>
                  </a:lnTo>
                  <a:lnTo>
                    <a:pt x="103" y="109"/>
                  </a:lnTo>
                  <a:lnTo>
                    <a:pt x="102" y="112"/>
                  </a:lnTo>
                  <a:lnTo>
                    <a:pt x="100" y="115"/>
                  </a:lnTo>
                  <a:lnTo>
                    <a:pt x="98" y="118"/>
                  </a:lnTo>
                  <a:lnTo>
                    <a:pt x="97" y="122"/>
                  </a:lnTo>
                  <a:lnTo>
                    <a:pt x="96" y="127"/>
                  </a:lnTo>
                  <a:lnTo>
                    <a:pt x="96" y="132"/>
                  </a:lnTo>
                  <a:lnTo>
                    <a:pt x="94" y="136"/>
                  </a:lnTo>
                  <a:lnTo>
                    <a:pt x="92" y="140"/>
                  </a:lnTo>
                  <a:lnTo>
                    <a:pt x="90" y="143"/>
                  </a:lnTo>
                  <a:lnTo>
                    <a:pt x="89" y="146"/>
                  </a:lnTo>
                  <a:lnTo>
                    <a:pt x="88" y="149"/>
                  </a:lnTo>
                  <a:lnTo>
                    <a:pt x="87" y="152"/>
                  </a:lnTo>
                  <a:lnTo>
                    <a:pt x="84" y="158"/>
                  </a:lnTo>
                  <a:lnTo>
                    <a:pt x="82" y="161"/>
                  </a:lnTo>
                  <a:lnTo>
                    <a:pt x="79" y="167"/>
                  </a:lnTo>
                  <a:lnTo>
                    <a:pt x="79" y="170"/>
                  </a:lnTo>
                  <a:lnTo>
                    <a:pt x="75" y="176"/>
                  </a:lnTo>
                  <a:lnTo>
                    <a:pt x="73" y="179"/>
                  </a:lnTo>
                  <a:lnTo>
                    <a:pt x="71" y="184"/>
                  </a:lnTo>
                  <a:lnTo>
                    <a:pt x="70" y="187"/>
                  </a:lnTo>
                  <a:lnTo>
                    <a:pt x="69" y="189"/>
                  </a:lnTo>
                  <a:lnTo>
                    <a:pt x="67" y="190"/>
                  </a:lnTo>
                  <a:lnTo>
                    <a:pt x="65" y="191"/>
                  </a:lnTo>
                  <a:lnTo>
                    <a:pt x="62" y="192"/>
                  </a:lnTo>
                  <a:lnTo>
                    <a:pt x="60" y="192"/>
                  </a:lnTo>
                  <a:lnTo>
                    <a:pt x="53" y="193"/>
                  </a:lnTo>
                  <a:lnTo>
                    <a:pt x="50" y="193"/>
                  </a:lnTo>
                  <a:lnTo>
                    <a:pt x="36" y="193"/>
                  </a:lnTo>
                  <a:lnTo>
                    <a:pt x="33" y="190"/>
                  </a:lnTo>
                  <a:lnTo>
                    <a:pt x="30" y="188"/>
                  </a:lnTo>
                  <a:lnTo>
                    <a:pt x="29" y="186"/>
                  </a:lnTo>
                  <a:lnTo>
                    <a:pt x="27" y="181"/>
                  </a:lnTo>
                  <a:lnTo>
                    <a:pt x="27" y="175"/>
                  </a:lnTo>
                  <a:lnTo>
                    <a:pt x="26" y="170"/>
                  </a:lnTo>
                  <a:lnTo>
                    <a:pt x="26" y="164"/>
                  </a:lnTo>
                  <a:lnTo>
                    <a:pt x="26" y="117"/>
                  </a:lnTo>
                  <a:lnTo>
                    <a:pt x="28" y="114"/>
                  </a:lnTo>
                  <a:lnTo>
                    <a:pt x="30" y="112"/>
                  </a:lnTo>
                  <a:lnTo>
                    <a:pt x="32" y="109"/>
                  </a:lnTo>
                  <a:lnTo>
                    <a:pt x="33" y="104"/>
                  </a:lnTo>
                  <a:lnTo>
                    <a:pt x="34" y="100"/>
                  </a:lnTo>
                  <a:lnTo>
                    <a:pt x="35" y="100"/>
                  </a:lnTo>
                  <a:lnTo>
                    <a:pt x="37" y="99"/>
                  </a:lnTo>
                  <a:lnTo>
                    <a:pt x="42" y="99"/>
                  </a:lnTo>
                  <a:lnTo>
                    <a:pt x="45" y="99"/>
                  </a:lnTo>
                  <a:lnTo>
                    <a:pt x="56" y="99"/>
                  </a:lnTo>
                  <a:lnTo>
                    <a:pt x="57" y="100"/>
                  </a:lnTo>
                  <a:lnTo>
                    <a:pt x="58" y="101"/>
                  </a:lnTo>
                  <a:lnTo>
                    <a:pt x="59" y="103"/>
                  </a:lnTo>
                  <a:lnTo>
                    <a:pt x="60" y="105"/>
                  </a:lnTo>
                  <a:lnTo>
                    <a:pt x="62" y="105"/>
                  </a:lnTo>
                  <a:lnTo>
                    <a:pt x="64" y="106"/>
                  </a:lnTo>
                  <a:lnTo>
                    <a:pt x="66" y="107"/>
                  </a:lnTo>
                  <a:lnTo>
                    <a:pt x="67" y="109"/>
                  </a:lnTo>
                  <a:lnTo>
                    <a:pt x="67" y="111"/>
                  </a:lnTo>
                  <a:lnTo>
                    <a:pt x="69" y="113"/>
                  </a:lnTo>
                  <a:lnTo>
                    <a:pt x="71" y="114"/>
                  </a:lnTo>
                  <a:lnTo>
                    <a:pt x="73" y="114"/>
                  </a:lnTo>
                  <a:lnTo>
                    <a:pt x="74" y="116"/>
                  </a:lnTo>
                  <a:lnTo>
                    <a:pt x="75" y="118"/>
                  </a:lnTo>
                  <a:lnTo>
                    <a:pt x="76" y="120"/>
                  </a:lnTo>
                  <a:lnTo>
                    <a:pt x="79" y="125"/>
                  </a:lnTo>
                  <a:lnTo>
                    <a:pt x="81" y="128"/>
                  </a:lnTo>
                  <a:lnTo>
                    <a:pt x="83" y="130"/>
                  </a:lnTo>
                  <a:lnTo>
                    <a:pt x="85" y="136"/>
                  </a:lnTo>
                  <a:lnTo>
                    <a:pt x="86" y="138"/>
                  </a:lnTo>
                  <a:lnTo>
                    <a:pt x="88" y="139"/>
                  </a:lnTo>
                  <a:lnTo>
                    <a:pt x="90" y="140"/>
                  </a:lnTo>
                  <a:lnTo>
                    <a:pt x="92" y="141"/>
                  </a:lnTo>
                  <a:lnTo>
                    <a:pt x="92" y="143"/>
                  </a:lnTo>
                  <a:lnTo>
                    <a:pt x="94" y="148"/>
                  </a:lnTo>
                  <a:lnTo>
                    <a:pt x="94" y="153"/>
                  </a:lnTo>
                  <a:lnTo>
                    <a:pt x="95" y="155"/>
                  </a:lnTo>
                  <a:lnTo>
                    <a:pt x="97" y="156"/>
                  </a:lnTo>
                  <a:lnTo>
                    <a:pt x="99" y="157"/>
                  </a:lnTo>
                  <a:lnTo>
                    <a:pt x="100" y="158"/>
                  </a:lnTo>
                  <a:lnTo>
                    <a:pt x="101" y="160"/>
                  </a:lnTo>
                  <a:lnTo>
                    <a:pt x="102" y="163"/>
                  </a:lnTo>
                  <a:lnTo>
                    <a:pt x="103" y="164"/>
                  </a:lnTo>
                  <a:lnTo>
                    <a:pt x="105" y="165"/>
                  </a:lnTo>
                  <a:lnTo>
                    <a:pt x="112" y="167"/>
                  </a:lnTo>
                </a:path>
              </a:pathLst>
            </a:custGeom>
            <a:noFill/>
            <a:ln cap="flat" cmpd="sng" w="38100">
              <a:solidFill>
                <a:srgbClr val="009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2"/>
            <p:cNvSpPr/>
            <p:nvPr/>
          </p:nvSpPr>
          <p:spPr>
            <a:xfrm>
              <a:off x="7070" y="4572"/>
              <a:ext cx="1" cy="10"/>
            </a:xfrm>
            <a:custGeom>
              <a:rect b="b" l="l" r="r" t="t"/>
              <a:pathLst>
                <a:path extrusionOk="0" h="10" w="1">
                  <a:moveTo>
                    <a:pt x="0" y="0"/>
                  </a:moveTo>
                  <a:lnTo>
                    <a:pt x="0" y="9"/>
                  </a:lnTo>
                </a:path>
              </a:pathLst>
            </a:custGeom>
            <a:noFill/>
            <a:ln cap="flat" cmpd="sng" w="38100">
              <a:solidFill>
                <a:srgbClr val="009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2"/>
            <p:cNvSpPr/>
            <p:nvPr/>
          </p:nvSpPr>
          <p:spPr>
            <a:xfrm>
              <a:off x="7158" y="4444"/>
              <a:ext cx="7" cy="129"/>
            </a:xfrm>
            <a:custGeom>
              <a:rect b="b" l="l" r="r" t="t"/>
              <a:pathLst>
                <a:path extrusionOk="0" h="129" w="7">
                  <a:moveTo>
                    <a:pt x="6" y="0"/>
                  </a:moveTo>
                  <a:lnTo>
                    <a:pt x="6" y="61"/>
                  </a:lnTo>
                  <a:lnTo>
                    <a:pt x="5" y="66"/>
                  </a:lnTo>
                  <a:lnTo>
                    <a:pt x="3" y="70"/>
                  </a:lnTo>
                  <a:lnTo>
                    <a:pt x="1" y="75"/>
                  </a:lnTo>
                  <a:lnTo>
                    <a:pt x="1" y="80"/>
                  </a:lnTo>
                  <a:lnTo>
                    <a:pt x="2" y="84"/>
                  </a:lnTo>
                  <a:lnTo>
                    <a:pt x="3" y="87"/>
                  </a:lnTo>
                  <a:lnTo>
                    <a:pt x="3" y="91"/>
                  </a:lnTo>
                  <a:lnTo>
                    <a:pt x="2" y="96"/>
                  </a:lnTo>
                  <a:lnTo>
                    <a:pt x="1" y="101"/>
                  </a:lnTo>
                  <a:lnTo>
                    <a:pt x="0" y="105"/>
                  </a:lnTo>
                  <a:lnTo>
                    <a:pt x="1" y="109"/>
                  </a:lnTo>
                  <a:lnTo>
                    <a:pt x="3" y="113"/>
                  </a:lnTo>
                  <a:lnTo>
                    <a:pt x="4" y="116"/>
                  </a:lnTo>
                  <a:lnTo>
                    <a:pt x="5" y="119"/>
                  </a:lnTo>
                  <a:lnTo>
                    <a:pt x="6" y="128"/>
                  </a:lnTo>
                </a:path>
              </a:pathLst>
            </a:custGeom>
            <a:noFill/>
            <a:ln cap="flat" cmpd="sng" w="38100">
              <a:solidFill>
                <a:srgbClr val="009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2"/>
            <p:cNvSpPr/>
            <p:nvPr/>
          </p:nvSpPr>
          <p:spPr>
            <a:xfrm>
              <a:off x="4218" y="4256"/>
              <a:ext cx="104" cy="155"/>
            </a:xfrm>
            <a:custGeom>
              <a:rect b="b" l="l" r="r" t="t"/>
              <a:pathLst>
                <a:path extrusionOk="0" h="155" w="104">
                  <a:moveTo>
                    <a:pt x="0" y="42"/>
                  </a:moveTo>
                  <a:lnTo>
                    <a:pt x="0" y="26"/>
                  </a:lnTo>
                  <a:lnTo>
                    <a:pt x="3" y="23"/>
                  </a:lnTo>
                  <a:lnTo>
                    <a:pt x="22" y="4"/>
                  </a:lnTo>
                  <a:lnTo>
                    <a:pt x="24" y="2"/>
                  </a:lnTo>
                  <a:lnTo>
                    <a:pt x="27" y="1"/>
                  </a:lnTo>
                  <a:lnTo>
                    <a:pt x="29" y="1"/>
                  </a:lnTo>
                  <a:lnTo>
                    <a:pt x="32" y="0"/>
                  </a:lnTo>
                  <a:lnTo>
                    <a:pt x="35" y="0"/>
                  </a:lnTo>
                  <a:lnTo>
                    <a:pt x="42" y="0"/>
                  </a:lnTo>
                  <a:lnTo>
                    <a:pt x="45" y="0"/>
                  </a:lnTo>
                  <a:lnTo>
                    <a:pt x="47" y="0"/>
                  </a:lnTo>
                  <a:lnTo>
                    <a:pt x="50" y="0"/>
                  </a:lnTo>
                  <a:lnTo>
                    <a:pt x="52" y="2"/>
                  </a:lnTo>
                  <a:lnTo>
                    <a:pt x="59" y="7"/>
                  </a:lnTo>
                  <a:lnTo>
                    <a:pt x="60" y="8"/>
                  </a:lnTo>
                  <a:lnTo>
                    <a:pt x="68" y="15"/>
                  </a:lnTo>
                  <a:lnTo>
                    <a:pt x="73" y="21"/>
                  </a:lnTo>
                  <a:lnTo>
                    <a:pt x="75" y="23"/>
                  </a:lnTo>
                  <a:lnTo>
                    <a:pt x="76" y="26"/>
                  </a:lnTo>
                  <a:lnTo>
                    <a:pt x="76" y="28"/>
                  </a:lnTo>
                  <a:lnTo>
                    <a:pt x="77" y="31"/>
                  </a:lnTo>
                  <a:lnTo>
                    <a:pt x="77" y="34"/>
                  </a:lnTo>
                  <a:lnTo>
                    <a:pt x="77" y="37"/>
                  </a:lnTo>
                  <a:lnTo>
                    <a:pt x="76" y="40"/>
                  </a:lnTo>
                  <a:lnTo>
                    <a:pt x="75" y="42"/>
                  </a:lnTo>
                  <a:lnTo>
                    <a:pt x="73" y="45"/>
                  </a:lnTo>
                  <a:lnTo>
                    <a:pt x="72" y="48"/>
                  </a:lnTo>
                  <a:lnTo>
                    <a:pt x="71" y="51"/>
                  </a:lnTo>
                  <a:lnTo>
                    <a:pt x="70" y="54"/>
                  </a:lnTo>
                  <a:lnTo>
                    <a:pt x="70" y="57"/>
                  </a:lnTo>
                  <a:lnTo>
                    <a:pt x="69" y="59"/>
                  </a:lnTo>
                  <a:lnTo>
                    <a:pt x="69" y="62"/>
                  </a:lnTo>
                  <a:lnTo>
                    <a:pt x="68" y="64"/>
                  </a:lnTo>
                  <a:lnTo>
                    <a:pt x="67" y="65"/>
                  </a:lnTo>
                  <a:lnTo>
                    <a:pt x="64" y="66"/>
                  </a:lnTo>
                  <a:lnTo>
                    <a:pt x="63" y="68"/>
                  </a:lnTo>
                  <a:lnTo>
                    <a:pt x="62" y="70"/>
                  </a:lnTo>
                  <a:lnTo>
                    <a:pt x="62" y="72"/>
                  </a:lnTo>
                  <a:lnTo>
                    <a:pt x="60" y="75"/>
                  </a:lnTo>
                  <a:lnTo>
                    <a:pt x="58" y="77"/>
                  </a:lnTo>
                  <a:lnTo>
                    <a:pt x="53" y="84"/>
                  </a:lnTo>
                  <a:lnTo>
                    <a:pt x="52" y="85"/>
                  </a:lnTo>
                  <a:lnTo>
                    <a:pt x="43" y="94"/>
                  </a:lnTo>
                  <a:lnTo>
                    <a:pt x="43" y="89"/>
                  </a:lnTo>
                  <a:lnTo>
                    <a:pt x="44" y="88"/>
                  </a:lnTo>
                  <a:lnTo>
                    <a:pt x="46" y="87"/>
                  </a:lnTo>
                  <a:lnTo>
                    <a:pt x="48" y="86"/>
                  </a:lnTo>
                  <a:lnTo>
                    <a:pt x="49" y="85"/>
                  </a:lnTo>
                  <a:lnTo>
                    <a:pt x="50" y="83"/>
                  </a:lnTo>
                  <a:lnTo>
                    <a:pt x="51" y="81"/>
                  </a:lnTo>
                  <a:lnTo>
                    <a:pt x="52" y="79"/>
                  </a:lnTo>
                  <a:lnTo>
                    <a:pt x="54" y="79"/>
                  </a:lnTo>
                  <a:lnTo>
                    <a:pt x="59" y="77"/>
                  </a:lnTo>
                  <a:lnTo>
                    <a:pt x="60" y="77"/>
                  </a:lnTo>
                  <a:lnTo>
                    <a:pt x="62" y="77"/>
                  </a:lnTo>
                  <a:lnTo>
                    <a:pt x="67" y="77"/>
                  </a:lnTo>
                  <a:lnTo>
                    <a:pt x="102" y="77"/>
                  </a:lnTo>
                  <a:lnTo>
                    <a:pt x="102" y="78"/>
                  </a:lnTo>
                  <a:lnTo>
                    <a:pt x="103" y="81"/>
                  </a:lnTo>
                  <a:lnTo>
                    <a:pt x="103" y="86"/>
                  </a:lnTo>
                  <a:lnTo>
                    <a:pt x="103" y="91"/>
                  </a:lnTo>
                  <a:lnTo>
                    <a:pt x="103" y="114"/>
                  </a:lnTo>
                  <a:lnTo>
                    <a:pt x="102" y="116"/>
                  </a:lnTo>
                  <a:lnTo>
                    <a:pt x="101" y="117"/>
                  </a:lnTo>
                  <a:lnTo>
                    <a:pt x="99" y="118"/>
                  </a:lnTo>
                  <a:lnTo>
                    <a:pt x="97" y="119"/>
                  </a:lnTo>
                  <a:lnTo>
                    <a:pt x="96" y="121"/>
                  </a:lnTo>
                  <a:lnTo>
                    <a:pt x="96" y="123"/>
                  </a:lnTo>
                  <a:lnTo>
                    <a:pt x="94" y="126"/>
                  </a:lnTo>
                  <a:lnTo>
                    <a:pt x="93" y="128"/>
                  </a:lnTo>
                  <a:lnTo>
                    <a:pt x="90" y="131"/>
                  </a:lnTo>
                  <a:lnTo>
                    <a:pt x="88" y="133"/>
                  </a:lnTo>
                  <a:lnTo>
                    <a:pt x="85" y="134"/>
                  </a:lnTo>
                  <a:lnTo>
                    <a:pt x="83" y="135"/>
                  </a:lnTo>
                  <a:lnTo>
                    <a:pt x="81" y="136"/>
                  </a:lnTo>
                  <a:lnTo>
                    <a:pt x="80" y="138"/>
                  </a:lnTo>
                  <a:lnTo>
                    <a:pt x="79" y="141"/>
                  </a:lnTo>
                  <a:lnTo>
                    <a:pt x="78" y="142"/>
                  </a:lnTo>
                  <a:lnTo>
                    <a:pt x="76" y="143"/>
                  </a:lnTo>
                  <a:lnTo>
                    <a:pt x="70" y="145"/>
                  </a:lnTo>
                  <a:lnTo>
                    <a:pt x="69" y="146"/>
                  </a:lnTo>
                  <a:lnTo>
                    <a:pt x="67" y="147"/>
                  </a:lnTo>
                  <a:lnTo>
                    <a:pt x="65" y="149"/>
                  </a:lnTo>
                  <a:lnTo>
                    <a:pt x="62" y="151"/>
                  </a:lnTo>
                  <a:lnTo>
                    <a:pt x="60" y="152"/>
                  </a:lnTo>
                  <a:lnTo>
                    <a:pt x="52" y="154"/>
                  </a:lnTo>
                  <a:lnTo>
                    <a:pt x="52" y="149"/>
                  </a:lnTo>
                  <a:lnTo>
                    <a:pt x="52" y="145"/>
                  </a:lnTo>
                </a:path>
              </a:pathLst>
            </a:custGeom>
            <a:noFill/>
            <a:ln cap="flat" cmpd="sng" w="38100">
              <a:solidFill>
                <a:srgbClr val="009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2"/>
            <p:cNvSpPr/>
            <p:nvPr/>
          </p:nvSpPr>
          <p:spPr>
            <a:xfrm>
              <a:off x="4390" y="4358"/>
              <a:ext cx="9" cy="10"/>
            </a:xfrm>
            <a:custGeom>
              <a:rect b="b" l="l" r="r" t="t"/>
              <a:pathLst>
                <a:path extrusionOk="0" h="10" w="9">
                  <a:moveTo>
                    <a:pt x="8" y="0"/>
                  </a:moveTo>
                  <a:lnTo>
                    <a:pt x="8" y="5"/>
                  </a:lnTo>
                  <a:lnTo>
                    <a:pt x="7" y="6"/>
                  </a:lnTo>
                  <a:lnTo>
                    <a:pt x="6" y="7"/>
                  </a:lnTo>
                  <a:lnTo>
                    <a:pt x="0" y="9"/>
                  </a:lnTo>
                </a:path>
              </a:pathLst>
            </a:custGeom>
            <a:noFill/>
            <a:ln cap="flat" cmpd="sng" w="38100">
              <a:solidFill>
                <a:srgbClr val="009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2"/>
            <p:cNvSpPr/>
            <p:nvPr/>
          </p:nvSpPr>
          <p:spPr>
            <a:xfrm>
              <a:off x="4424" y="4178"/>
              <a:ext cx="95" cy="164"/>
            </a:xfrm>
            <a:custGeom>
              <a:rect b="b" l="l" r="r" t="t"/>
              <a:pathLst>
                <a:path extrusionOk="0" h="164" w="95">
                  <a:moveTo>
                    <a:pt x="94" y="26"/>
                  </a:moveTo>
                  <a:lnTo>
                    <a:pt x="94" y="18"/>
                  </a:lnTo>
                  <a:lnTo>
                    <a:pt x="92" y="18"/>
                  </a:lnTo>
                  <a:lnTo>
                    <a:pt x="87" y="18"/>
                  </a:lnTo>
                  <a:lnTo>
                    <a:pt x="81" y="18"/>
                  </a:lnTo>
                  <a:lnTo>
                    <a:pt x="80" y="17"/>
                  </a:lnTo>
                  <a:lnTo>
                    <a:pt x="79" y="15"/>
                  </a:lnTo>
                  <a:lnTo>
                    <a:pt x="78" y="13"/>
                  </a:lnTo>
                  <a:lnTo>
                    <a:pt x="77" y="12"/>
                  </a:lnTo>
                  <a:lnTo>
                    <a:pt x="75" y="11"/>
                  </a:lnTo>
                  <a:lnTo>
                    <a:pt x="73" y="10"/>
                  </a:lnTo>
                  <a:lnTo>
                    <a:pt x="70" y="10"/>
                  </a:lnTo>
                  <a:lnTo>
                    <a:pt x="68" y="10"/>
                  </a:lnTo>
                  <a:lnTo>
                    <a:pt x="61" y="9"/>
                  </a:lnTo>
                  <a:lnTo>
                    <a:pt x="58" y="9"/>
                  </a:lnTo>
                  <a:lnTo>
                    <a:pt x="27" y="9"/>
                  </a:lnTo>
                  <a:lnTo>
                    <a:pt x="26" y="8"/>
                  </a:lnTo>
                  <a:lnTo>
                    <a:pt x="24" y="6"/>
                  </a:lnTo>
                  <a:lnTo>
                    <a:pt x="17" y="1"/>
                  </a:lnTo>
                  <a:lnTo>
                    <a:pt x="15" y="1"/>
                  </a:lnTo>
                  <a:lnTo>
                    <a:pt x="10" y="0"/>
                  </a:lnTo>
                  <a:lnTo>
                    <a:pt x="9" y="1"/>
                  </a:lnTo>
                  <a:lnTo>
                    <a:pt x="9" y="6"/>
                  </a:lnTo>
                  <a:lnTo>
                    <a:pt x="9" y="9"/>
                  </a:lnTo>
                  <a:lnTo>
                    <a:pt x="6" y="9"/>
                  </a:lnTo>
                  <a:lnTo>
                    <a:pt x="4" y="9"/>
                  </a:lnTo>
                  <a:lnTo>
                    <a:pt x="3" y="10"/>
                  </a:lnTo>
                  <a:lnTo>
                    <a:pt x="2" y="11"/>
                  </a:lnTo>
                  <a:lnTo>
                    <a:pt x="0" y="16"/>
                  </a:lnTo>
                  <a:lnTo>
                    <a:pt x="0" y="20"/>
                  </a:lnTo>
                  <a:lnTo>
                    <a:pt x="0" y="25"/>
                  </a:lnTo>
                  <a:lnTo>
                    <a:pt x="0" y="69"/>
                  </a:lnTo>
                  <a:lnTo>
                    <a:pt x="2" y="69"/>
                  </a:lnTo>
                  <a:lnTo>
                    <a:pt x="38" y="69"/>
                  </a:lnTo>
                  <a:lnTo>
                    <a:pt x="41" y="70"/>
                  </a:lnTo>
                  <a:lnTo>
                    <a:pt x="43" y="71"/>
                  </a:lnTo>
                  <a:lnTo>
                    <a:pt x="50" y="76"/>
                  </a:lnTo>
                  <a:lnTo>
                    <a:pt x="51" y="78"/>
                  </a:lnTo>
                  <a:lnTo>
                    <a:pt x="55" y="82"/>
                  </a:lnTo>
                  <a:lnTo>
                    <a:pt x="63" y="89"/>
                  </a:lnTo>
                  <a:lnTo>
                    <a:pt x="66" y="91"/>
                  </a:lnTo>
                  <a:lnTo>
                    <a:pt x="69" y="92"/>
                  </a:lnTo>
                  <a:lnTo>
                    <a:pt x="71" y="93"/>
                  </a:lnTo>
                  <a:lnTo>
                    <a:pt x="73" y="95"/>
                  </a:lnTo>
                  <a:lnTo>
                    <a:pt x="75" y="96"/>
                  </a:lnTo>
                  <a:lnTo>
                    <a:pt x="75" y="99"/>
                  </a:lnTo>
                  <a:lnTo>
                    <a:pt x="77" y="101"/>
                  </a:lnTo>
                  <a:lnTo>
                    <a:pt x="79" y="104"/>
                  </a:lnTo>
                  <a:lnTo>
                    <a:pt x="81" y="106"/>
                  </a:lnTo>
                  <a:lnTo>
                    <a:pt x="83" y="109"/>
                  </a:lnTo>
                  <a:lnTo>
                    <a:pt x="84" y="112"/>
                  </a:lnTo>
                  <a:lnTo>
                    <a:pt x="84" y="115"/>
                  </a:lnTo>
                  <a:lnTo>
                    <a:pt x="85" y="118"/>
                  </a:lnTo>
                  <a:lnTo>
                    <a:pt x="85" y="120"/>
                  </a:lnTo>
                  <a:lnTo>
                    <a:pt x="85" y="123"/>
                  </a:lnTo>
                  <a:lnTo>
                    <a:pt x="85" y="126"/>
                  </a:lnTo>
                  <a:lnTo>
                    <a:pt x="86" y="136"/>
                  </a:lnTo>
                  <a:lnTo>
                    <a:pt x="86" y="141"/>
                  </a:lnTo>
                  <a:lnTo>
                    <a:pt x="85" y="144"/>
                  </a:lnTo>
                  <a:lnTo>
                    <a:pt x="83" y="147"/>
                  </a:lnTo>
                  <a:lnTo>
                    <a:pt x="78" y="153"/>
                  </a:lnTo>
                  <a:lnTo>
                    <a:pt x="77" y="154"/>
                  </a:lnTo>
                  <a:lnTo>
                    <a:pt x="75" y="154"/>
                  </a:lnTo>
                  <a:lnTo>
                    <a:pt x="73" y="154"/>
                  </a:lnTo>
                  <a:lnTo>
                    <a:pt x="71" y="155"/>
                  </a:lnTo>
                  <a:lnTo>
                    <a:pt x="70" y="157"/>
                  </a:lnTo>
                  <a:lnTo>
                    <a:pt x="70" y="159"/>
                  </a:lnTo>
                  <a:lnTo>
                    <a:pt x="68" y="160"/>
                  </a:lnTo>
                  <a:lnTo>
                    <a:pt x="66" y="161"/>
                  </a:lnTo>
                  <a:lnTo>
                    <a:pt x="64" y="162"/>
                  </a:lnTo>
                  <a:lnTo>
                    <a:pt x="62" y="162"/>
                  </a:lnTo>
                  <a:lnTo>
                    <a:pt x="59" y="163"/>
                  </a:lnTo>
                  <a:lnTo>
                    <a:pt x="57" y="163"/>
                  </a:lnTo>
                  <a:lnTo>
                    <a:pt x="54" y="163"/>
                  </a:lnTo>
                  <a:lnTo>
                    <a:pt x="48" y="163"/>
                  </a:lnTo>
                  <a:lnTo>
                    <a:pt x="34" y="163"/>
                  </a:lnTo>
                </a:path>
              </a:pathLst>
            </a:custGeom>
            <a:noFill/>
            <a:ln cap="flat" cmpd="sng" w="38100">
              <a:solidFill>
                <a:srgbClr val="0093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"/>
          <p:cNvSpPr txBox="1"/>
          <p:nvPr>
            <p:ph type="title"/>
          </p:nvPr>
        </p:nvSpPr>
        <p:spPr>
          <a:xfrm>
            <a:off x="1370012" y="304800"/>
            <a:ext cx="7083425" cy="609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Polar Covalent Bonding</a:t>
            </a:r>
            <a:endParaRPr/>
          </a:p>
        </p:txBody>
      </p:sp>
      <p:sp>
        <p:nvSpPr>
          <p:cNvPr id="235" name="Google Shape;235;p23"/>
          <p:cNvSpPr txBox="1"/>
          <p:nvPr/>
        </p:nvSpPr>
        <p:spPr>
          <a:xfrm>
            <a:off x="3505200" y="2971800"/>
            <a:ext cx="5199062" cy="1552575"/>
          </a:xfrm>
          <a:prstGeom prst="rect">
            <a:avLst/>
          </a:prstGeom>
          <a:noFill/>
          <a:ln>
            <a:noFill/>
          </a:ln>
          <a:effectLst>
            <a:outerShdw blurRad="63500" dir="2700000" dist="17960">
              <a:schemeClr val="lt2"/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 has a greater electronegativity than H, and therefore, pulls the electrons in the shared bond towards itself.</a:t>
            </a:r>
            <a:endParaRPr/>
          </a:p>
        </p:txBody>
      </p:sp>
      <p:sp>
        <p:nvSpPr>
          <p:cNvPr id="236" name="Google Shape;236;p23"/>
          <p:cNvSpPr txBox="1"/>
          <p:nvPr/>
        </p:nvSpPr>
        <p:spPr>
          <a:xfrm>
            <a:off x="609600" y="5410200"/>
            <a:ext cx="8929687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 has slight negative charge </a:t>
            </a:r>
            <a:r>
              <a:rPr b="1" i="0" lang="en-US" sz="32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(-</a:t>
            </a:r>
            <a:r>
              <a:rPr b="1" i="0" lang="en-US" sz="3200" u="none">
                <a:solidFill>
                  <a:schemeClr val="hlink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b="1" i="0" lang="en-US" sz="32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H has slight positive charge </a:t>
            </a:r>
            <a:r>
              <a:rPr b="1" i="0" lang="en-US" sz="32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(+ </a:t>
            </a:r>
            <a:r>
              <a:rPr b="1" i="0" lang="en-US" sz="3200" u="none">
                <a:solidFill>
                  <a:schemeClr val="hlink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b="1" i="0" lang="en-US" sz="32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pic>
        <p:nvPicPr>
          <p:cNvPr id="237" name="Google Shape;23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2819400"/>
            <a:ext cx="1671637" cy="1676400"/>
          </a:xfrm>
          <a:prstGeom prst="rect">
            <a:avLst/>
          </a:prstGeom>
          <a:noFill/>
          <a:ln>
            <a:noFill/>
          </a:ln>
          <a:effectLst>
            <a:outerShdw blurRad="63500" dir="2700000" dist="35921">
              <a:srgbClr val="808080"/>
            </a:outerShdw>
          </a:effectLst>
        </p:spPr>
      </p:pic>
      <p:sp>
        <p:nvSpPr>
          <p:cNvPr id="238" name="Google Shape;238;p23"/>
          <p:cNvSpPr txBox="1"/>
          <p:nvPr/>
        </p:nvSpPr>
        <p:spPr>
          <a:xfrm>
            <a:off x="685800" y="1066800"/>
            <a:ext cx="4568825" cy="131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 HCl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 = 2.1, Cl = 3.0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Difference is 0.9, so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an polar covalent bond!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12%2520-%2520Day%25208%2520-%2520Copenhagen%2520-%2520Amy%2520and%2520Ben%2520share%2520a%2520soda%2520at%2520Hard%2520Rock" id="243" name="Google Shape;24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2600" y="3505200"/>
            <a:ext cx="2901950" cy="2187575"/>
          </a:xfrm>
          <a:prstGeom prst="rect">
            <a:avLst/>
          </a:prstGeom>
          <a:noFill/>
          <a:ln cap="flat" cmpd="sng" w="28575">
            <a:solidFill>
              <a:srgbClr val="003399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244" name="Google Shape;244;p24"/>
          <p:cNvSpPr txBox="1"/>
          <p:nvPr/>
        </p:nvSpPr>
        <p:spPr>
          <a:xfrm>
            <a:off x="381000" y="381000"/>
            <a:ext cx="6629400" cy="8509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Next, we are going to look at Non-Polar Covalent Bonds…</a:t>
            </a:r>
            <a:endParaRPr/>
          </a:p>
        </p:txBody>
      </p:sp>
      <p:sp>
        <p:nvSpPr>
          <p:cNvPr id="245" name="Google Shape;245;p24"/>
          <p:cNvSpPr txBox="1"/>
          <p:nvPr/>
        </p:nvSpPr>
        <p:spPr>
          <a:xfrm>
            <a:off x="533400" y="1447800"/>
            <a:ext cx="5029200" cy="2209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0033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4"/>
          <p:cNvSpPr txBox="1"/>
          <p:nvPr/>
        </p:nvSpPr>
        <p:spPr>
          <a:xfrm>
            <a:off x="685800" y="1511300"/>
            <a:ext cx="449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non-polar covalent?</a:t>
            </a:r>
            <a:endParaRPr/>
          </a:p>
        </p:txBody>
      </p:sp>
      <p:sp>
        <p:nvSpPr>
          <p:cNvPr id="247" name="Google Shape;247;p24"/>
          <p:cNvSpPr txBox="1"/>
          <p:nvPr/>
        </p:nvSpPr>
        <p:spPr>
          <a:xfrm>
            <a:off x="685800" y="1905000"/>
            <a:ext cx="4876800" cy="210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Non polar covalent is a covalent bond that has an even distribution of charge due to an equal sharing of bonding electrons.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4"/>
          <p:cNvSpPr txBox="1"/>
          <p:nvPr/>
        </p:nvSpPr>
        <p:spPr>
          <a:xfrm>
            <a:off x="6324600" y="1600200"/>
            <a:ext cx="1828800" cy="1768475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0033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couple is non- polar because they are sharing the drink equally between them. </a:t>
            </a:r>
            <a:endParaRPr/>
          </a:p>
        </p:txBody>
      </p:sp>
      <p:sp>
        <p:nvSpPr>
          <p:cNvPr id="249" name="Google Shape;249;p24"/>
          <p:cNvSpPr txBox="1"/>
          <p:nvPr/>
        </p:nvSpPr>
        <p:spPr>
          <a:xfrm>
            <a:off x="457200" y="3886200"/>
            <a:ext cx="4876800" cy="19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diatomic molecules (ie: Cl</a:t>
            </a:r>
            <a:r>
              <a:rPr b="1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H</a:t>
            </a:r>
            <a:r>
              <a:rPr b="1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Significance of Molecular Polarity</a:t>
            </a:r>
            <a:endParaRPr/>
          </a:p>
        </p:txBody>
      </p:sp>
      <p:sp>
        <p:nvSpPr>
          <p:cNvPr id="255" name="Google Shape;255;p2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is polarity of the whole molecule so important?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physical properties of substances (ie: state at SATP, melting and boiling points, solubility) are affected by the polarity of their molecules, not just their intramolecular bonds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