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amb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582645-7498-4B3F-BDF8-354B610A491B}">
  <a:tblStyle styleId="{C3582645-7498-4B3F-BDF8-354B610A49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D1CDDEC-F177-4A29-8FC3-992E1767AEF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mbl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mbl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mbla-boldItalic.fntdata"/><Relationship Id="rId30" Type="http://schemas.openxmlformats.org/officeDocument/2006/relationships/font" Target="fonts/Rambl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All molecules, whether polar or nonpolar, are attracted to one another by London dispersion forces in addition to any other attractive forces that may be present.</a:t>
            </a:r>
            <a:endParaRPr/>
          </a:p>
          <a:p>
            <a:pPr indent="0" lvl="0" marL="0" rtl="0" algn="l">
              <a:spcBef>
                <a:spcPts val="0"/>
              </a:spcBef>
              <a:spcAft>
                <a:spcPts val="0"/>
              </a:spcAft>
              <a:buNone/>
            </a:pPr>
            <a:r>
              <a:rPr lang="en-CA"/>
              <a:t>An instantaneous dipole moment on one atom can interact with the electrons in an adjacent atom, pulling them toward the positive end of the instantaneous dipole or repelling them from the negative end:</a:t>
            </a:r>
            <a:endParaRPr/>
          </a:p>
          <a:p>
            <a:pPr indent="0" lvl="0" marL="0" rtl="0" algn="l">
              <a:spcBef>
                <a:spcPts val="0"/>
              </a:spcBef>
              <a:spcAft>
                <a:spcPts val="0"/>
              </a:spcAft>
              <a:buNone/>
            </a:pPr>
            <a:r>
              <a:rPr lang="en-CA"/>
              <a:t> the net effect is that the first atom causes the temporary formation of a dipole, called an induced dipole, in the second. </a:t>
            </a:r>
            <a:endParaRPr/>
          </a:p>
        </p:txBody>
      </p:sp>
      <p:sp>
        <p:nvSpPr>
          <p:cNvPr id="217" name="Google Shape;21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All molecules, whether polar or nonpolar, are attracted to one another by London dispersion forces in addition to any other attractive forces that may be present.</a:t>
            </a:r>
            <a:endParaRPr/>
          </a:p>
          <a:p>
            <a:pPr indent="0" lvl="0" marL="0" rtl="0" algn="l">
              <a:spcBef>
                <a:spcPts val="0"/>
              </a:spcBef>
              <a:spcAft>
                <a:spcPts val="0"/>
              </a:spcAft>
              <a:buNone/>
            </a:pPr>
            <a:r>
              <a:rPr lang="en-CA"/>
              <a:t>An instantaneous dipole moment on one atom can interact with the electrons in an adjacent atom, pulling them toward the positive end of the instantaneous dipole or repelling them from the negative end:</a:t>
            </a:r>
            <a:endParaRPr/>
          </a:p>
          <a:p>
            <a:pPr indent="0" lvl="0" marL="0" rtl="0" algn="l">
              <a:spcBef>
                <a:spcPts val="0"/>
              </a:spcBef>
              <a:spcAft>
                <a:spcPts val="0"/>
              </a:spcAft>
              <a:buNone/>
            </a:pPr>
            <a:r>
              <a:rPr lang="en-CA"/>
              <a:t> the net effect is that the first atom causes the temporary formation of a dipole, called an induced dipole, in the second. </a:t>
            </a:r>
            <a:endParaRPr/>
          </a:p>
        </p:txBody>
      </p:sp>
      <p:sp>
        <p:nvSpPr>
          <p:cNvPr id="226" name="Google Shape;22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All molecules, whether polar or nonpolar, are attracted to one another by London dispersion forces in addition to any other attractive forces that may be present.</a:t>
            </a:r>
            <a:endParaRPr/>
          </a:p>
          <a:p>
            <a:pPr indent="0" lvl="0" marL="0" rtl="0" algn="l">
              <a:spcBef>
                <a:spcPts val="0"/>
              </a:spcBef>
              <a:spcAft>
                <a:spcPts val="0"/>
              </a:spcAft>
              <a:buNone/>
            </a:pPr>
            <a:r>
              <a:rPr lang="en-CA"/>
              <a:t>An instantaneous dipole moment on one atom can interact with the electrons in an adjacent atom, pulling them toward the positive end of the instantaneous dipole or repelling them from the negative end:</a:t>
            </a:r>
            <a:endParaRPr/>
          </a:p>
          <a:p>
            <a:pPr indent="0" lvl="0" marL="0" rtl="0" algn="l">
              <a:spcBef>
                <a:spcPts val="0"/>
              </a:spcBef>
              <a:spcAft>
                <a:spcPts val="0"/>
              </a:spcAft>
              <a:buNone/>
            </a:pPr>
            <a:r>
              <a:rPr lang="en-CA"/>
              <a:t> the net effect is that the first atom causes the temporary formation of a dipole, called an induced dipole, in the second. </a:t>
            </a:r>
            <a:endParaRPr/>
          </a:p>
        </p:txBody>
      </p:sp>
      <p:sp>
        <p:nvSpPr>
          <p:cNvPr id="237" name="Google Shape;23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sp>
        <p:nvSpPr>
          <p:cNvPr id="28" name="Google Shape;28;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gif"/><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CA"/>
              <a:t>Intermolecular Forces (IMF)</a:t>
            </a:r>
            <a:endParaRPr/>
          </a:p>
        </p:txBody>
      </p:sp>
      <p:sp>
        <p:nvSpPr>
          <p:cNvPr id="106" name="Google Shape;106;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80" name="Google Shape;180;p22"/>
          <p:cNvSpPr txBox="1"/>
          <p:nvPr/>
        </p:nvSpPr>
        <p:spPr>
          <a:xfrm>
            <a:off x="4233436" y="450227"/>
            <a:ext cx="6689029"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Hydrogen Bonding (Strong version of Dipole-Dipole)</a:t>
            </a:r>
            <a:endParaRPr/>
          </a:p>
        </p:txBody>
      </p:sp>
      <p:pic>
        <p:nvPicPr>
          <p:cNvPr id="181" name="Google Shape;181;p22"/>
          <p:cNvPicPr preferRelativeResize="0"/>
          <p:nvPr/>
        </p:nvPicPr>
        <p:blipFill rotWithShape="1">
          <a:blip r:embed="rId3">
            <a:alphaModFix/>
          </a:blip>
          <a:srcRect b="0" l="0" r="0" t="0"/>
          <a:stretch/>
        </p:blipFill>
        <p:spPr>
          <a:xfrm>
            <a:off x="1092338" y="3067204"/>
            <a:ext cx="4346137" cy="3064027"/>
          </a:xfrm>
          <a:prstGeom prst="rect">
            <a:avLst/>
          </a:prstGeom>
          <a:noFill/>
          <a:ln>
            <a:noFill/>
          </a:ln>
        </p:spPr>
      </p:pic>
      <p:pic>
        <p:nvPicPr>
          <p:cNvPr descr="Illustrated Glossary of Organic Chemistry - Hydrogen bond acceptor" id="182" name="Google Shape;182;p22"/>
          <p:cNvPicPr preferRelativeResize="0"/>
          <p:nvPr/>
        </p:nvPicPr>
        <p:blipFill rotWithShape="1">
          <a:blip r:embed="rId4">
            <a:alphaModFix/>
          </a:blip>
          <a:srcRect b="0" l="0" r="0" t="0"/>
          <a:stretch/>
        </p:blipFill>
        <p:spPr>
          <a:xfrm>
            <a:off x="6504207" y="2057994"/>
            <a:ext cx="5381625" cy="2590800"/>
          </a:xfrm>
          <a:prstGeom prst="rect">
            <a:avLst/>
          </a:prstGeom>
          <a:noFill/>
          <a:ln>
            <a:noFill/>
          </a:ln>
        </p:spPr>
      </p:pic>
      <p:sp>
        <p:nvSpPr>
          <p:cNvPr id="183" name="Google Shape;183;p22"/>
          <p:cNvSpPr/>
          <p:nvPr/>
        </p:nvSpPr>
        <p:spPr>
          <a:xfrm>
            <a:off x="476780" y="1582582"/>
            <a:ext cx="5290457" cy="1081738"/>
          </a:xfrm>
          <a:prstGeom prst="rect">
            <a:avLst/>
          </a:prstGeom>
          <a:solidFill>
            <a:schemeClr val="lt1"/>
          </a:solidFill>
          <a:ln cap="flat" cmpd="sng" w="28575">
            <a:solidFill>
              <a:srgbClr val="002A5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CA" sz="1800">
                <a:solidFill>
                  <a:schemeClr val="dk1"/>
                </a:solidFill>
                <a:latin typeface="Arial"/>
                <a:ea typeface="Arial"/>
                <a:cs typeface="Arial"/>
                <a:sym typeface="Arial"/>
              </a:rPr>
              <a:t>Hydrogen bonding is the attraction between a </a:t>
            </a:r>
            <a:r>
              <a:rPr b="1" lang="en-CA" sz="1800">
                <a:solidFill>
                  <a:schemeClr val="dk1"/>
                </a:solidFill>
                <a:latin typeface="Arial"/>
                <a:ea typeface="Arial"/>
                <a:cs typeface="Arial"/>
                <a:sym typeface="Arial"/>
              </a:rPr>
              <a:t>Hydrogen atom</a:t>
            </a:r>
            <a:r>
              <a:rPr lang="en-CA" sz="1800">
                <a:solidFill>
                  <a:schemeClr val="dk1"/>
                </a:solidFill>
                <a:latin typeface="Arial"/>
                <a:ea typeface="Arial"/>
                <a:cs typeface="Arial"/>
                <a:sym typeface="Arial"/>
              </a:rPr>
              <a:t> (bonded to Oxygen, Nitrogen, Fluorine) and the </a:t>
            </a:r>
            <a:r>
              <a:rPr b="1" lang="en-CA" sz="1800">
                <a:solidFill>
                  <a:schemeClr val="dk1"/>
                </a:solidFill>
                <a:latin typeface="Arial"/>
                <a:ea typeface="Arial"/>
                <a:cs typeface="Arial"/>
                <a:sym typeface="Arial"/>
              </a:rPr>
              <a:t>lone pair</a:t>
            </a:r>
            <a:r>
              <a:rPr lang="en-CA" sz="1800">
                <a:solidFill>
                  <a:schemeClr val="dk1"/>
                </a:solidFill>
                <a:latin typeface="Arial"/>
                <a:ea typeface="Arial"/>
                <a:cs typeface="Arial"/>
                <a:sym typeface="Arial"/>
              </a:rPr>
              <a:t> on a neighboring atom</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89" name="Google Shape;189;p23"/>
          <p:cNvSpPr txBox="1"/>
          <p:nvPr/>
        </p:nvSpPr>
        <p:spPr>
          <a:xfrm>
            <a:off x="4233436" y="450227"/>
            <a:ext cx="6689029"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Hydrogen Bonding (Strong version of Dipole-Dipole)</a:t>
            </a:r>
            <a:endParaRPr/>
          </a:p>
        </p:txBody>
      </p:sp>
      <p:sp>
        <p:nvSpPr>
          <p:cNvPr id="190" name="Google Shape;190;p23"/>
          <p:cNvSpPr txBox="1"/>
          <p:nvPr/>
        </p:nvSpPr>
        <p:spPr>
          <a:xfrm>
            <a:off x="621608" y="1492646"/>
            <a:ext cx="6094602"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Hydrogen Bonding is why water is a liquid at room temperature, not a gas.</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Each water molecule can make 4 hydrogen bonds to neighboring water molecules</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This arrangement is one reason why ice is less dense than liquid water</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descr="Image result for hydrogen bonding water" id="191" name="Google Shape;191;p23"/>
          <p:cNvPicPr preferRelativeResize="0"/>
          <p:nvPr/>
        </p:nvPicPr>
        <p:blipFill rotWithShape="1">
          <a:blip r:embed="rId3">
            <a:alphaModFix/>
          </a:blip>
          <a:srcRect b="0" l="0" r="0" t="0"/>
          <a:stretch/>
        </p:blipFill>
        <p:spPr>
          <a:xfrm>
            <a:off x="7021106" y="1132463"/>
            <a:ext cx="4549286" cy="4239451"/>
          </a:xfrm>
          <a:prstGeom prst="rect">
            <a:avLst/>
          </a:prstGeom>
          <a:noFill/>
          <a:ln>
            <a:noFill/>
          </a:ln>
        </p:spPr>
      </p:pic>
      <p:graphicFrame>
        <p:nvGraphicFramePr>
          <p:cNvPr id="192" name="Google Shape;192;p23"/>
          <p:cNvGraphicFramePr/>
          <p:nvPr/>
        </p:nvGraphicFramePr>
        <p:xfrm>
          <a:off x="710786" y="4259394"/>
          <a:ext cx="3000000" cy="3000000"/>
        </p:xfrm>
        <a:graphic>
          <a:graphicData uri="http://schemas.openxmlformats.org/drawingml/2006/table">
            <a:tbl>
              <a:tblPr bandRow="1" firstRow="1">
                <a:noFill/>
                <a:tableStyleId>{C3582645-7498-4B3F-BDF8-354B610A491B}</a:tableStyleId>
              </a:tblPr>
              <a:tblGrid>
                <a:gridCol w="1414575"/>
                <a:gridCol w="2373925"/>
                <a:gridCol w="2127750"/>
              </a:tblGrid>
              <a:tr h="370850">
                <a:tc>
                  <a:txBody>
                    <a:bodyPr/>
                    <a:lstStyle/>
                    <a:p>
                      <a:pPr indent="0" lvl="0" marL="0" marR="0" rtl="0" algn="ctr">
                        <a:spcBef>
                          <a:spcPts val="0"/>
                        </a:spcBef>
                        <a:spcAft>
                          <a:spcPts val="0"/>
                        </a:spcAft>
                        <a:buNone/>
                      </a:pPr>
                      <a:r>
                        <a:rPr lang="en-CA" sz="1800">
                          <a:latin typeface="Arial"/>
                          <a:ea typeface="Arial"/>
                          <a:cs typeface="Arial"/>
                          <a:sym typeface="Arial"/>
                        </a:rPr>
                        <a:t>Substance</a:t>
                      </a:r>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rgbClr val="002A53"/>
                    </a:solidFill>
                  </a:tcPr>
                </a:tc>
                <a:tc>
                  <a:txBody>
                    <a:bodyPr/>
                    <a:lstStyle/>
                    <a:p>
                      <a:pPr indent="0" lvl="0" marL="0" marR="0" rtl="0" algn="ctr">
                        <a:spcBef>
                          <a:spcPts val="0"/>
                        </a:spcBef>
                        <a:spcAft>
                          <a:spcPts val="0"/>
                        </a:spcAft>
                        <a:buNone/>
                      </a:pPr>
                      <a:r>
                        <a:rPr lang="en-CA" sz="1800">
                          <a:latin typeface="Arial"/>
                          <a:ea typeface="Arial"/>
                          <a:cs typeface="Arial"/>
                          <a:sym typeface="Arial"/>
                        </a:rPr>
                        <a:t>Molar Mass (gmol</a:t>
                      </a:r>
                      <a:r>
                        <a:rPr baseline="30000" lang="en-CA" sz="1800">
                          <a:latin typeface="Arial"/>
                          <a:ea typeface="Arial"/>
                          <a:cs typeface="Arial"/>
                          <a:sym typeface="Arial"/>
                        </a:rPr>
                        <a:t>-1</a:t>
                      </a:r>
                      <a:r>
                        <a:rPr lang="en-CA" sz="1800">
                          <a:latin typeface="Arial"/>
                          <a:ea typeface="Arial"/>
                          <a:cs typeface="Arial"/>
                          <a:sym typeface="Arial"/>
                        </a:rPr>
                        <a:t>)</a:t>
                      </a:r>
                      <a:endParaRPr sz="1800">
                        <a:latin typeface="Arial"/>
                        <a:ea typeface="Arial"/>
                        <a:cs typeface="Arial"/>
                        <a:sym typeface="Arial"/>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rgbClr val="002A53"/>
                    </a:solidFill>
                  </a:tcPr>
                </a:tc>
                <a:tc>
                  <a:txBody>
                    <a:bodyPr/>
                    <a:lstStyle/>
                    <a:p>
                      <a:pPr indent="0" lvl="0" marL="0" marR="0" rtl="0" algn="ctr">
                        <a:spcBef>
                          <a:spcPts val="0"/>
                        </a:spcBef>
                        <a:spcAft>
                          <a:spcPts val="0"/>
                        </a:spcAft>
                        <a:buNone/>
                      </a:pPr>
                      <a:r>
                        <a:rPr lang="en-CA" sz="1800">
                          <a:latin typeface="Arial"/>
                          <a:ea typeface="Arial"/>
                          <a:cs typeface="Arial"/>
                          <a:sym typeface="Arial"/>
                        </a:rPr>
                        <a:t>Melting Point (</a:t>
                      </a:r>
                      <a:r>
                        <a:rPr baseline="30000" lang="en-CA" sz="1800">
                          <a:latin typeface="Arial"/>
                          <a:ea typeface="Arial"/>
                          <a:cs typeface="Arial"/>
                          <a:sym typeface="Arial"/>
                        </a:rPr>
                        <a:t>o</a:t>
                      </a:r>
                      <a:r>
                        <a:rPr lang="en-CA" sz="1800">
                          <a:latin typeface="Arial"/>
                          <a:ea typeface="Arial"/>
                          <a:cs typeface="Arial"/>
                          <a:sym typeface="Arial"/>
                        </a:rPr>
                        <a:t>C)</a:t>
                      </a:r>
                      <a:endParaRPr sz="1800">
                        <a:latin typeface="Arial"/>
                        <a:ea typeface="Arial"/>
                        <a:cs typeface="Arial"/>
                        <a:sym typeface="Arial"/>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rgbClr val="002A53"/>
                    </a:solidFill>
                  </a:tcPr>
                </a:tc>
              </a:tr>
              <a:tr h="370850">
                <a:tc>
                  <a:txBody>
                    <a:bodyPr/>
                    <a:lstStyle/>
                    <a:p>
                      <a:pPr indent="0" lvl="0" marL="0" marR="0" rtl="0" algn="ctr">
                        <a:spcBef>
                          <a:spcPts val="0"/>
                        </a:spcBef>
                        <a:spcAft>
                          <a:spcPts val="0"/>
                        </a:spcAft>
                        <a:buNone/>
                      </a:pPr>
                      <a:r>
                        <a:rPr lang="en-CA" sz="1800">
                          <a:latin typeface="Arial"/>
                          <a:ea typeface="Arial"/>
                          <a:cs typeface="Arial"/>
                          <a:sym typeface="Arial"/>
                        </a:rPr>
                        <a:t>H</a:t>
                      </a:r>
                      <a:r>
                        <a:rPr baseline="-25000" lang="en-CA" sz="1800">
                          <a:latin typeface="Arial"/>
                          <a:ea typeface="Arial"/>
                          <a:cs typeface="Arial"/>
                          <a:sym typeface="Arial"/>
                        </a:rPr>
                        <a:t>2</a:t>
                      </a:r>
                      <a:r>
                        <a:rPr lang="en-CA" sz="1800">
                          <a:latin typeface="Arial"/>
                          <a:ea typeface="Arial"/>
                          <a:cs typeface="Arial"/>
                          <a:sym typeface="Arial"/>
                        </a:rPr>
                        <a:t>O</a:t>
                      </a:r>
                      <a:endParaRPr sz="1800">
                        <a:latin typeface="Arial"/>
                        <a:ea typeface="Arial"/>
                        <a:cs typeface="Arial"/>
                        <a:sym typeface="Arial"/>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CA" sz="1800">
                          <a:latin typeface="Arial"/>
                          <a:ea typeface="Arial"/>
                          <a:cs typeface="Arial"/>
                          <a:sym typeface="Arial"/>
                        </a:rPr>
                        <a:t>18.02</a:t>
                      </a:r>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CA" sz="1800">
                          <a:latin typeface="Arial"/>
                          <a:ea typeface="Arial"/>
                          <a:cs typeface="Arial"/>
                          <a:sym typeface="Arial"/>
                        </a:rPr>
                        <a:t>0</a:t>
                      </a:r>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CA" sz="1800">
                          <a:latin typeface="Arial"/>
                          <a:ea typeface="Arial"/>
                          <a:cs typeface="Arial"/>
                          <a:sym typeface="Arial"/>
                        </a:rPr>
                        <a:t>H</a:t>
                      </a:r>
                      <a:r>
                        <a:rPr baseline="-25000" lang="en-CA" sz="1800">
                          <a:latin typeface="Arial"/>
                          <a:ea typeface="Arial"/>
                          <a:cs typeface="Arial"/>
                          <a:sym typeface="Arial"/>
                        </a:rPr>
                        <a:t>2</a:t>
                      </a:r>
                      <a:r>
                        <a:rPr lang="en-CA" sz="1800">
                          <a:latin typeface="Arial"/>
                          <a:ea typeface="Arial"/>
                          <a:cs typeface="Arial"/>
                          <a:sym typeface="Arial"/>
                        </a:rPr>
                        <a:t>S</a:t>
                      </a:r>
                      <a:endParaRPr sz="1800">
                        <a:latin typeface="Arial"/>
                        <a:ea typeface="Arial"/>
                        <a:cs typeface="Arial"/>
                        <a:sym typeface="Arial"/>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CA" sz="1800">
                          <a:latin typeface="Arial"/>
                          <a:ea typeface="Arial"/>
                          <a:cs typeface="Arial"/>
                          <a:sym typeface="Arial"/>
                        </a:rPr>
                        <a:t>34.1</a:t>
                      </a:r>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CA" sz="1800">
                          <a:latin typeface="Arial"/>
                          <a:ea typeface="Arial"/>
                          <a:cs typeface="Arial"/>
                          <a:sym typeface="Arial"/>
                        </a:rPr>
                        <a:t>-60.1</a:t>
                      </a:r>
                      <a:endParaRPr/>
                    </a:p>
                  </a:txBody>
                  <a:tcPr marT="45725" marB="45725" marR="91450" marL="91450">
                    <a:lnL cap="flat" cmpd="sng" w="12700">
                      <a:solidFill>
                        <a:srgbClr val="002A53"/>
                      </a:solidFill>
                      <a:prstDash val="solid"/>
                      <a:round/>
                      <a:headEnd len="sm" w="sm" type="none"/>
                      <a:tailEnd len="sm" w="sm" type="none"/>
                    </a:lnL>
                    <a:lnR cap="flat" cmpd="sng" w="12700">
                      <a:solidFill>
                        <a:srgbClr val="002A53"/>
                      </a:solidFill>
                      <a:prstDash val="solid"/>
                      <a:round/>
                      <a:headEnd len="sm" w="sm" type="none"/>
                      <a:tailEnd len="sm" w="sm" type="none"/>
                    </a:lnR>
                    <a:lnT cap="flat" cmpd="sng" w="12700">
                      <a:solidFill>
                        <a:srgbClr val="002A53"/>
                      </a:solidFill>
                      <a:prstDash val="solid"/>
                      <a:round/>
                      <a:headEnd len="sm" w="sm" type="none"/>
                      <a:tailEnd len="sm" w="sm" type="none"/>
                    </a:lnT>
                    <a:lnB cap="flat" cmpd="sng" w="12700">
                      <a:solidFill>
                        <a:srgbClr val="002A53"/>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98" name="Google Shape;198;p24"/>
          <p:cNvSpPr txBox="1"/>
          <p:nvPr/>
        </p:nvSpPr>
        <p:spPr>
          <a:xfrm>
            <a:off x="4233436" y="450227"/>
            <a:ext cx="6689029"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Hydrogen Bonding (Strong version of Dipole-Dipole)</a:t>
            </a:r>
            <a:endParaRPr/>
          </a:p>
        </p:txBody>
      </p:sp>
      <p:sp>
        <p:nvSpPr>
          <p:cNvPr id="199" name="Google Shape;199;p24"/>
          <p:cNvSpPr txBox="1"/>
          <p:nvPr/>
        </p:nvSpPr>
        <p:spPr>
          <a:xfrm>
            <a:off x="512550" y="2608898"/>
            <a:ext cx="6220263"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The hydrogen bond causes the boiling points of molecules with Hydrogen Bonding to be higher than predicted (due to LDF and DP-DP)</a:t>
            </a:r>
            <a:endParaRPr/>
          </a:p>
        </p:txBody>
      </p:sp>
      <p:pic>
        <p:nvPicPr>
          <p:cNvPr descr="Image result for boiling points hydrogen bonds" id="200" name="Google Shape;200;p24"/>
          <p:cNvPicPr preferRelativeResize="0"/>
          <p:nvPr/>
        </p:nvPicPr>
        <p:blipFill rotWithShape="1">
          <a:blip r:embed="rId3">
            <a:alphaModFix/>
          </a:blip>
          <a:srcRect b="0" l="0" r="0" t="0"/>
          <a:stretch/>
        </p:blipFill>
        <p:spPr>
          <a:xfrm>
            <a:off x="6857398" y="1825625"/>
            <a:ext cx="5182803" cy="4351337"/>
          </a:xfrm>
          <a:prstGeom prst="rect">
            <a:avLst/>
          </a:prstGeom>
          <a:noFill/>
          <a:ln>
            <a:noFill/>
          </a:ln>
        </p:spPr>
      </p:pic>
      <p:grpSp>
        <p:nvGrpSpPr>
          <p:cNvPr id="201" name="Google Shape;201;p24"/>
          <p:cNvGrpSpPr/>
          <p:nvPr/>
        </p:nvGrpSpPr>
        <p:grpSpPr>
          <a:xfrm>
            <a:off x="7809722" y="1539043"/>
            <a:ext cx="4020240" cy="2518413"/>
            <a:chOff x="7809722" y="1539043"/>
            <a:chExt cx="4020240" cy="2518413"/>
          </a:xfrm>
        </p:grpSpPr>
        <p:sp>
          <p:nvSpPr>
            <p:cNvPr id="202" name="Google Shape;202;p24"/>
            <p:cNvSpPr/>
            <p:nvPr/>
          </p:nvSpPr>
          <p:spPr>
            <a:xfrm>
              <a:off x="7809722" y="2247317"/>
              <a:ext cx="447870" cy="1810139"/>
            </a:xfrm>
            <a:prstGeom prst="rect">
              <a:avLst/>
            </a:prstGeom>
            <a:noFill/>
            <a:ln cap="flat" cmpd="sng" w="1905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4"/>
            <p:cNvSpPr txBox="1"/>
            <p:nvPr/>
          </p:nvSpPr>
          <p:spPr>
            <a:xfrm>
              <a:off x="9334500" y="1539043"/>
              <a:ext cx="2495462" cy="1015663"/>
            </a:xfrm>
            <a:prstGeom prst="rect">
              <a:avLst/>
            </a:prstGeom>
            <a:noFill/>
            <a:ln cap="flat" cmpd="sng" w="19050">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CA" sz="2000">
                  <a:solidFill>
                    <a:schemeClr val="dk1"/>
                  </a:solidFill>
                  <a:latin typeface="Arial"/>
                  <a:ea typeface="Arial"/>
                  <a:cs typeface="Arial"/>
                  <a:sym typeface="Arial"/>
                </a:rPr>
                <a:t>H</a:t>
              </a:r>
              <a:r>
                <a:rPr baseline="-25000" lang="en-CA" sz="2000">
                  <a:solidFill>
                    <a:schemeClr val="dk1"/>
                  </a:solidFill>
                  <a:latin typeface="Arial"/>
                  <a:ea typeface="Arial"/>
                  <a:cs typeface="Arial"/>
                  <a:sym typeface="Arial"/>
                </a:rPr>
                <a:t>2</a:t>
              </a:r>
              <a:r>
                <a:rPr lang="en-CA" sz="2000">
                  <a:solidFill>
                    <a:schemeClr val="dk1"/>
                  </a:solidFill>
                  <a:latin typeface="Arial"/>
                  <a:ea typeface="Arial"/>
                  <a:cs typeface="Arial"/>
                  <a:sym typeface="Arial"/>
                </a:rPr>
                <a:t>O, HF and NH</a:t>
              </a:r>
              <a:r>
                <a:rPr baseline="-25000" lang="en-CA" sz="2000">
                  <a:solidFill>
                    <a:schemeClr val="dk1"/>
                  </a:solidFill>
                  <a:latin typeface="Arial"/>
                  <a:ea typeface="Arial"/>
                  <a:cs typeface="Arial"/>
                  <a:sym typeface="Arial"/>
                </a:rPr>
                <a:t>3</a:t>
              </a:r>
              <a:r>
                <a:rPr lang="en-CA" sz="2000">
                  <a:solidFill>
                    <a:schemeClr val="dk1"/>
                  </a:solidFill>
                  <a:latin typeface="Arial"/>
                  <a:ea typeface="Arial"/>
                  <a:cs typeface="Arial"/>
                  <a:sym typeface="Arial"/>
                </a:rPr>
                <a:t> all exhibit Hydrogen Bonding</a:t>
              </a:r>
              <a:endParaRPr/>
            </a:p>
          </p:txBody>
        </p:sp>
        <p:cxnSp>
          <p:nvCxnSpPr>
            <p:cNvPr id="204" name="Google Shape;204;p24"/>
            <p:cNvCxnSpPr>
              <a:stCxn id="203" idx="1"/>
              <a:endCxn id="202" idx="0"/>
            </p:cNvCxnSpPr>
            <p:nvPr/>
          </p:nvCxnSpPr>
          <p:spPr>
            <a:xfrm flipH="1">
              <a:off x="8033700" y="2046875"/>
              <a:ext cx="1300800" cy="200400"/>
            </a:xfrm>
            <a:prstGeom prst="bentConnector2">
              <a:avLst/>
            </a:prstGeom>
            <a:noFill/>
            <a:ln cap="flat" cmpd="sng" w="19050">
              <a:solidFill>
                <a:srgbClr val="C00000"/>
              </a:solidFill>
              <a:prstDash val="solid"/>
              <a:round/>
              <a:headEnd len="sm" w="sm"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210" name="Google Shape;210;p25"/>
          <p:cNvSpPr txBox="1"/>
          <p:nvPr/>
        </p:nvSpPr>
        <p:spPr>
          <a:xfrm>
            <a:off x="4233436" y="450227"/>
            <a:ext cx="6689029"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Hydrogen Bonding (Strong version of Dipole-Dipole)</a:t>
            </a:r>
            <a:endParaRPr/>
          </a:p>
        </p:txBody>
      </p:sp>
      <p:sp>
        <p:nvSpPr>
          <p:cNvPr id="211" name="Google Shape;211;p25"/>
          <p:cNvSpPr txBox="1"/>
          <p:nvPr/>
        </p:nvSpPr>
        <p:spPr>
          <a:xfrm>
            <a:off x="612395" y="1449478"/>
            <a:ext cx="6627303"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This is specifically important for proteins, whose shape is held together by specific angular bonding, which includes hydrogen bonding</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This is one of the reasons why DNA spirals!</a:t>
            </a:r>
            <a:endParaRPr/>
          </a:p>
        </p:txBody>
      </p:sp>
      <p:pic>
        <p:nvPicPr>
          <p:cNvPr descr="Image of a hypothetical polypeptide chain, depicting different types of side chain interactions that can contribute to tertiary structure. These include hydrophobic interactions, ionic bonds, hydrogen bonds, and disulfide bridge formation." id="212" name="Google Shape;212;p25"/>
          <p:cNvPicPr preferRelativeResize="0"/>
          <p:nvPr/>
        </p:nvPicPr>
        <p:blipFill rotWithShape="1">
          <a:blip r:embed="rId3">
            <a:alphaModFix/>
          </a:blip>
          <a:srcRect b="0" l="0" r="0" t="0"/>
          <a:stretch/>
        </p:blipFill>
        <p:spPr>
          <a:xfrm>
            <a:off x="2097868" y="3087480"/>
            <a:ext cx="4527144" cy="2818369"/>
          </a:xfrm>
          <a:prstGeom prst="rect">
            <a:avLst/>
          </a:prstGeom>
          <a:noFill/>
          <a:ln>
            <a:noFill/>
          </a:ln>
        </p:spPr>
      </p:pic>
      <p:pic>
        <p:nvPicPr>
          <p:cNvPr descr="https://lh6.googleusercontent.com/zeDR1jyNJeIu64gnQdGTl_eejdVGGGcNyznlXfuNN0Qa_ZkCZ8Sq6TGQfJZq9QZk60VywpLvC5Ul3eO7GMdYtJtmgCF4A3U2JPjnBySXtncBeR49lPj-bVws1-EB59XGPoThiXAEbpg" id="213" name="Google Shape;213;p25"/>
          <p:cNvPicPr preferRelativeResize="0"/>
          <p:nvPr/>
        </p:nvPicPr>
        <p:blipFill rotWithShape="1">
          <a:blip r:embed="rId4">
            <a:alphaModFix/>
          </a:blip>
          <a:srcRect b="0" l="36016" r="0" t="0"/>
          <a:stretch/>
        </p:blipFill>
        <p:spPr>
          <a:xfrm>
            <a:off x="8019468" y="1359926"/>
            <a:ext cx="3560137" cy="44632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612396" y="1311400"/>
            <a:ext cx="7222921"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Occur in ALL molecules</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Attraction of proton from one molecule to electrons of another molecule due to temporary fluctuations in the electron cloud shifting randomly within atoms and nonpolar molecules result in the formation of short-lived </a:t>
            </a:r>
            <a:r>
              <a:rPr lang="en-CA" sz="2400">
                <a:solidFill>
                  <a:srgbClr val="FFC000"/>
                </a:solidFill>
                <a:latin typeface="Calibri"/>
                <a:ea typeface="Calibri"/>
                <a:cs typeface="Calibri"/>
                <a:sym typeface="Calibri"/>
              </a:rPr>
              <a:t>instantaneous</a:t>
            </a:r>
            <a:r>
              <a:rPr lang="en-CA" sz="2400">
                <a:solidFill>
                  <a:schemeClr val="dk1"/>
                </a:solidFill>
                <a:latin typeface="Calibri"/>
                <a:ea typeface="Calibri"/>
                <a:cs typeface="Calibri"/>
                <a:sym typeface="Calibri"/>
              </a:rPr>
              <a:t> dipole moments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Once an instantaneous dipole is formed on a molecule or atom, the partial charges can induce a dipole on neighboring atom or molecules</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This induced dipole will be complimentary to the instantaneous dipole, causing  an electrostatic attraction to form between both molecules</a:t>
            </a:r>
            <a:endParaRPr b="0" i="0" sz="2400" u="none" cap="none" strike="noStrike">
              <a:solidFill>
                <a:schemeClr val="dk1"/>
              </a:solidFill>
              <a:latin typeface="Calibri"/>
              <a:ea typeface="Calibri"/>
              <a:cs typeface="Calibri"/>
              <a:sym typeface="Calibri"/>
            </a:endParaRPr>
          </a:p>
        </p:txBody>
      </p:sp>
      <p:sp>
        <p:nvSpPr>
          <p:cNvPr id="220" name="Google Shape;220;p26"/>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221" name="Google Shape;221;p26"/>
          <p:cNvSpPr txBox="1"/>
          <p:nvPr/>
        </p:nvSpPr>
        <p:spPr>
          <a:xfrm>
            <a:off x="4233436" y="450227"/>
            <a:ext cx="5967577" cy="461665"/>
          </a:xfrm>
          <a:prstGeom prst="rect">
            <a:avLst/>
          </a:prstGeom>
          <a:solidFill>
            <a:srgbClr val="FFEEE5"/>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London Forces (Weakest Intermolecular Force)</a:t>
            </a:r>
            <a:endParaRPr/>
          </a:p>
        </p:txBody>
      </p:sp>
      <p:pic>
        <p:nvPicPr>
          <p:cNvPr descr="Van der Waals (London Dispersion) Forces – The Credible Hulk" id="222" name="Google Shape;222;p26"/>
          <p:cNvPicPr preferRelativeResize="0"/>
          <p:nvPr/>
        </p:nvPicPr>
        <p:blipFill rotWithShape="1">
          <a:blip r:embed="rId3">
            <a:alphaModFix/>
          </a:blip>
          <a:srcRect b="12634" l="236" r="-235" t="30840"/>
          <a:stretch/>
        </p:blipFill>
        <p:spPr>
          <a:xfrm>
            <a:off x="8002159" y="1311400"/>
            <a:ext cx="3954237" cy="343013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nvSpPr>
        <p:spPr>
          <a:xfrm>
            <a:off x="612396" y="1311400"/>
            <a:ext cx="8259344" cy="193899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These interactions are SO much weaker than the others, that we only study them in terms of non-polar (pure) covalent molecules</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They are overpowered by the other forces</a:t>
            </a:r>
            <a:br>
              <a:rPr b="0" i="0" lang="en-CA"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pic>
        <p:nvPicPr>
          <p:cNvPr descr="Image result for van der waals octane" id="229" name="Google Shape;229;p27"/>
          <p:cNvPicPr preferRelativeResize="0"/>
          <p:nvPr/>
        </p:nvPicPr>
        <p:blipFill rotWithShape="1">
          <a:blip r:embed="rId3">
            <a:alphaModFix/>
          </a:blip>
          <a:srcRect b="0" l="32217" r="0" t="0"/>
          <a:stretch/>
        </p:blipFill>
        <p:spPr>
          <a:xfrm>
            <a:off x="8871740" y="1194803"/>
            <a:ext cx="3141296" cy="3227044"/>
          </a:xfrm>
          <a:prstGeom prst="rect">
            <a:avLst/>
          </a:prstGeom>
          <a:noFill/>
          <a:ln>
            <a:noFill/>
          </a:ln>
        </p:spPr>
      </p:pic>
      <p:sp>
        <p:nvSpPr>
          <p:cNvPr id="230" name="Google Shape;230;p27"/>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231" name="Google Shape;231;p27"/>
          <p:cNvSpPr txBox="1"/>
          <p:nvPr/>
        </p:nvSpPr>
        <p:spPr>
          <a:xfrm>
            <a:off x="4233436" y="450227"/>
            <a:ext cx="5967577" cy="461665"/>
          </a:xfrm>
          <a:prstGeom prst="rect">
            <a:avLst/>
          </a:prstGeom>
          <a:solidFill>
            <a:srgbClr val="FFEEE5"/>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London Forces (Weakest Intermolecular Force)</a:t>
            </a:r>
            <a:endParaRPr/>
          </a:p>
        </p:txBody>
      </p:sp>
      <p:sp>
        <p:nvSpPr>
          <p:cNvPr id="232" name="Google Shape;232;p27"/>
          <p:cNvSpPr txBox="1"/>
          <p:nvPr/>
        </p:nvSpPr>
        <p:spPr>
          <a:xfrm>
            <a:off x="525710" y="2900288"/>
            <a:ext cx="8156896"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They are dependent on size 🡪 the larger the molecule, the stronger their London Forces, because as they increase in mass, they also increase in number of electrons. </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This increases the number that can be temporarily unbalanced to one side, therefore increasing the strength of LDF.</a:t>
            </a:r>
            <a:endParaRPr b="0" i="0" sz="2400" u="none" cap="none" strike="noStrike">
              <a:solidFill>
                <a:schemeClr val="dk1"/>
              </a:solidFill>
              <a:latin typeface="Calibri"/>
              <a:ea typeface="Calibri"/>
              <a:cs typeface="Calibri"/>
              <a:sym typeface="Calibri"/>
            </a:endParaRPr>
          </a:p>
          <a:p>
            <a:pPr indent="-190500" lvl="1" marL="8001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33" name="Google Shape;233;p27"/>
          <p:cNvSpPr txBox="1"/>
          <p:nvPr/>
        </p:nvSpPr>
        <p:spPr>
          <a:xfrm>
            <a:off x="525710" y="5095744"/>
            <a:ext cx="10346422" cy="120032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Examples of molecules that only have LDF forces:</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Noble Gases (eg. He or Ar)			Diatomic elements (eg. H</a:t>
            </a:r>
            <a:r>
              <a:rPr b="0" baseline="-25000" i="0" lang="en-CA" sz="2400" u="none" cap="none" strike="noStrike">
                <a:solidFill>
                  <a:schemeClr val="dk1"/>
                </a:solidFill>
                <a:latin typeface="Calibri"/>
                <a:ea typeface="Calibri"/>
                <a:cs typeface="Calibri"/>
                <a:sym typeface="Calibri"/>
              </a:rPr>
              <a:t>2</a:t>
            </a:r>
            <a:r>
              <a:rPr b="0" i="0" lang="en-CA" sz="2400" u="none" cap="none" strike="noStrike">
                <a:solidFill>
                  <a:schemeClr val="dk1"/>
                </a:solidFill>
                <a:latin typeface="Calibri"/>
                <a:ea typeface="Calibri"/>
                <a:cs typeface="Calibri"/>
                <a:sym typeface="Calibri"/>
              </a:rPr>
              <a:t> or F</a:t>
            </a:r>
            <a:r>
              <a:rPr b="0" baseline="-25000" i="0" lang="en-CA" sz="2400" u="none" cap="none" strike="noStrike">
                <a:solidFill>
                  <a:schemeClr val="dk1"/>
                </a:solidFill>
                <a:latin typeface="Calibri"/>
                <a:ea typeface="Calibri"/>
                <a:cs typeface="Calibri"/>
                <a:sym typeface="Calibri"/>
              </a:rPr>
              <a:t>2</a:t>
            </a:r>
            <a:r>
              <a:rPr b="0" i="0" lang="en-CA" sz="2400" u="none" cap="none" strike="noStrike">
                <a:solidFill>
                  <a:schemeClr val="dk1"/>
                </a:solidFill>
                <a:latin typeface="Calibri"/>
                <a:ea typeface="Calibri"/>
                <a:cs typeface="Calibri"/>
                <a:sym typeface="Calibri"/>
              </a:rPr>
              <a:t>)</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Non-Polar molecules (eg. CO</a:t>
            </a:r>
            <a:r>
              <a:rPr b="0" baseline="-25000" i="0" lang="en-CA" sz="2400" u="none" cap="none" strike="noStrike">
                <a:solidFill>
                  <a:schemeClr val="dk1"/>
                </a:solidFill>
                <a:latin typeface="Calibri"/>
                <a:ea typeface="Calibri"/>
                <a:cs typeface="Calibri"/>
                <a:sym typeface="Calibri"/>
              </a:rPr>
              <a:t>2</a:t>
            </a:r>
            <a:r>
              <a:rPr b="0" i="0" lang="en-CA" sz="2400" u="none" cap="none" strike="noStrike">
                <a:solidFill>
                  <a:schemeClr val="dk1"/>
                </a:solidFill>
                <a:latin typeface="Calibri"/>
                <a:ea typeface="Calibri"/>
                <a:cs typeface="Calibri"/>
                <a:sym typeface="Calibri"/>
              </a:rPr>
              <a:t> or CH</a:t>
            </a:r>
            <a:r>
              <a:rPr b="0" baseline="-25000" i="0" lang="en-CA" sz="2400" u="none" cap="none" strike="noStrike">
                <a:solidFill>
                  <a:schemeClr val="dk1"/>
                </a:solidFill>
                <a:latin typeface="Calibri"/>
                <a:ea typeface="Calibri"/>
                <a:cs typeface="Calibri"/>
                <a:sym typeface="Calibri"/>
              </a:rPr>
              <a:t>4</a:t>
            </a:r>
            <a:r>
              <a:rPr b="0" i="0" lang="en-CA" sz="24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240" name="Google Shape;240;p28"/>
          <p:cNvSpPr txBox="1"/>
          <p:nvPr/>
        </p:nvSpPr>
        <p:spPr>
          <a:xfrm>
            <a:off x="4233436" y="450227"/>
            <a:ext cx="5967577" cy="461665"/>
          </a:xfrm>
          <a:prstGeom prst="rect">
            <a:avLst/>
          </a:prstGeom>
          <a:solidFill>
            <a:srgbClr val="FFEEE5"/>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London Forces (Weakest Intermolecular Force)</a:t>
            </a:r>
            <a:endParaRPr/>
          </a:p>
        </p:txBody>
      </p:sp>
      <p:graphicFrame>
        <p:nvGraphicFramePr>
          <p:cNvPr id="241" name="Google Shape;241;p28"/>
          <p:cNvGraphicFramePr/>
          <p:nvPr/>
        </p:nvGraphicFramePr>
        <p:xfrm>
          <a:off x="338903" y="1157583"/>
          <a:ext cx="3000000" cy="3000000"/>
        </p:xfrm>
        <a:graphic>
          <a:graphicData uri="http://schemas.openxmlformats.org/drawingml/2006/table">
            <a:tbl>
              <a:tblPr>
                <a:noFill/>
                <a:tableStyleId>{9D1CDDEC-F177-4A29-8FC3-992E1767AEFC}</a:tableStyleId>
              </a:tblPr>
              <a:tblGrid>
                <a:gridCol w="1389225"/>
                <a:gridCol w="1343650"/>
                <a:gridCol w="1575700"/>
                <a:gridCol w="2273425"/>
              </a:tblGrid>
              <a:tr h="486050">
                <a:tc>
                  <a:txBody>
                    <a:bodyPr/>
                    <a:lstStyle/>
                    <a:p>
                      <a:pPr indent="0" lvl="0" marL="0" marR="0" rtl="0" algn="ctr">
                        <a:spcBef>
                          <a:spcPts val="0"/>
                        </a:spcBef>
                        <a:spcAft>
                          <a:spcPts val="0"/>
                        </a:spcAft>
                        <a:buClr>
                          <a:schemeClr val="dk1"/>
                        </a:buClr>
                        <a:buSzPts val="2400"/>
                        <a:buFont typeface="Calibri"/>
                        <a:buNone/>
                      </a:pPr>
                      <a:r>
                        <a:rPr lang="en-CA" sz="2400"/>
                        <a:t>Substance</a:t>
                      </a:r>
                      <a:endParaRPr sz="2400">
                        <a:latin typeface="Times New Roman"/>
                        <a:ea typeface="Times New Roman"/>
                        <a:cs typeface="Times New Roman"/>
                        <a:sym typeface="Times New Roman"/>
                      </a:endParaRPr>
                    </a:p>
                  </a:txBody>
                  <a:tcPr marT="47625" marB="47625" marR="47625" marL="47625" anchor="b">
                    <a:solidFill>
                      <a:srgbClr val="FFD757"/>
                    </a:solidFill>
                  </a:tcPr>
                </a:tc>
                <a:tc>
                  <a:txBody>
                    <a:bodyPr/>
                    <a:lstStyle/>
                    <a:p>
                      <a:pPr indent="0" lvl="0" marL="0" marR="0" rtl="0" algn="ctr">
                        <a:spcBef>
                          <a:spcPts val="0"/>
                        </a:spcBef>
                        <a:spcAft>
                          <a:spcPts val="0"/>
                        </a:spcAft>
                        <a:buClr>
                          <a:schemeClr val="dk1"/>
                        </a:buClr>
                        <a:buSzPts val="2400"/>
                        <a:buFont typeface="Calibri"/>
                        <a:buNone/>
                      </a:pPr>
                      <a:r>
                        <a:rPr lang="en-CA" sz="2400"/>
                        <a:t># of electrons</a:t>
                      </a:r>
                      <a:endParaRPr sz="2400">
                        <a:latin typeface="Times New Roman"/>
                        <a:ea typeface="Times New Roman"/>
                        <a:cs typeface="Times New Roman"/>
                        <a:sym typeface="Times New Roman"/>
                      </a:endParaRPr>
                    </a:p>
                  </a:txBody>
                  <a:tcPr marT="47625" marB="47625" marR="47625" marL="47625" anchor="b">
                    <a:solidFill>
                      <a:srgbClr val="FFD757"/>
                    </a:solidFill>
                  </a:tcPr>
                </a:tc>
                <a:tc>
                  <a:txBody>
                    <a:bodyPr/>
                    <a:lstStyle/>
                    <a:p>
                      <a:pPr indent="0" lvl="0" marL="0" marR="0" rtl="0" algn="ctr">
                        <a:spcBef>
                          <a:spcPts val="0"/>
                        </a:spcBef>
                        <a:spcAft>
                          <a:spcPts val="0"/>
                        </a:spcAft>
                        <a:buClr>
                          <a:schemeClr val="dk1"/>
                        </a:buClr>
                        <a:buSzPts val="2400"/>
                        <a:buFont typeface="Calibri"/>
                        <a:buNone/>
                      </a:pPr>
                      <a:r>
                        <a:rPr lang="en-CA" sz="2400"/>
                        <a:t>Melting Point (°C)</a:t>
                      </a:r>
                      <a:endParaRPr sz="2400">
                        <a:latin typeface="Times New Roman"/>
                        <a:ea typeface="Times New Roman"/>
                        <a:cs typeface="Times New Roman"/>
                        <a:sym typeface="Times New Roman"/>
                      </a:endParaRPr>
                    </a:p>
                  </a:txBody>
                  <a:tcPr marT="47625" marB="47625" marR="47625" marL="47625" anchor="b">
                    <a:solidFill>
                      <a:srgbClr val="FFD757"/>
                    </a:solidFill>
                  </a:tcPr>
                </a:tc>
                <a:tc>
                  <a:txBody>
                    <a:bodyPr/>
                    <a:lstStyle/>
                    <a:p>
                      <a:pPr indent="0" lvl="0" marL="0" marR="0" rtl="0" algn="ctr">
                        <a:spcBef>
                          <a:spcPts val="0"/>
                        </a:spcBef>
                        <a:spcAft>
                          <a:spcPts val="0"/>
                        </a:spcAft>
                        <a:buClr>
                          <a:schemeClr val="dk1"/>
                        </a:buClr>
                        <a:buSzPts val="2400"/>
                        <a:buFont typeface="Calibri"/>
                        <a:buNone/>
                      </a:pPr>
                      <a:r>
                        <a:rPr lang="en-CA" sz="2400"/>
                        <a:t>Boiling Point (°C)</a:t>
                      </a:r>
                      <a:endParaRPr sz="2400">
                        <a:latin typeface="Times New Roman"/>
                        <a:ea typeface="Times New Roman"/>
                        <a:cs typeface="Times New Roman"/>
                        <a:sym typeface="Times New Roman"/>
                      </a:endParaRPr>
                    </a:p>
                  </a:txBody>
                  <a:tcPr marT="47625" marB="47625" marR="47625" marL="47625" anchor="b">
                    <a:solidFill>
                      <a:srgbClr val="FFD757"/>
                    </a:solidFill>
                  </a:tcPr>
                </a:tc>
              </a:tr>
              <a:tr h="486050">
                <a:tc>
                  <a:txBody>
                    <a:bodyPr/>
                    <a:lstStyle/>
                    <a:p>
                      <a:pPr indent="0" lvl="0" marL="0" marR="0" rtl="0" algn="ctr">
                        <a:spcBef>
                          <a:spcPts val="0"/>
                        </a:spcBef>
                        <a:spcAft>
                          <a:spcPts val="0"/>
                        </a:spcAft>
                        <a:buClr>
                          <a:schemeClr val="dk1"/>
                        </a:buClr>
                        <a:buSzPts val="2400"/>
                        <a:buFont typeface="Calibri"/>
                        <a:buNone/>
                      </a:pPr>
                      <a:r>
                        <a:rPr b="0" lang="en-CA" sz="2400"/>
                        <a:t>F</a:t>
                      </a:r>
                      <a:r>
                        <a:rPr b="0" baseline="-25000" lang="en-CA" sz="2400"/>
                        <a:t>2</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Times New Roman"/>
                        <a:buNone/>
                      </a:pPr>
                      <a:r>
                        <a:rPr b="0" lang="en-CA" sz="2400">
                          <a:latin typeface="Times New Roman"/>
                          <a:ea typeface="Times New Roman"/>
                          <a:cs typeface="Times New Roman"/>
                          <a:sym typeface="Times New Roman"/>
                        </a:rPr>
                        <a:t>18</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−219.6</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−188.1</a:t>
                      </a:r>
                      <a:endParaRPr b="0" sz="2400">
                        <a:latin typeface="Times New Roman"/>
                        <a:ea typeface="Times New Roman"/>
                        <a:cs typeface="Times New Roman"/>
                        <a:sym typeface="Times New Roman"/>
                      </a:endParaRPr>
                    </a:p>
                  </a:txBody>
                  <a:tcPr marT="47625" marB="47625" marR="47625" marL="47625" anchor="b"/>
                </a:tc>
              </a:tr>
              <a:tr h="486050">
                <a:tc>
                  <a:txBody>
                    <a:bodyPr/>
                    <a:lstStyle/>
                    <a:p>
                      <a:pPr indent="0" lvl="0" marL="0" marR="0" rtl="0" algn="ctr">
                        <a:spcBef>
                          <a:spcPts val="0"/>
                        </a:spcBef>
                        <a:spcAft>
                          <a:spcPts val="0"/>
                        </a:spcAft>
                        <a:buClr>
                          <a:schemeClr val="dk1"/>
                        </a:buClr>
                        <a:buSzPts val="2400"/>
                        <a:buFont typeface="Times New Roman"/>
                        <a:buNone/>
                      </a:pPr>
                      <a:r>
                        <a:rPr b="0" lang="en-CA" sz="2400">
                          <a:latin typeface="Times New Roman"/>
                          <a:ea typeface="Times New Roman"/>
                          <a:cs typeface="Times New Roman"/>
                          <a:sym typeface="Times New Roman"/>
                        </a:rPr>
                        <a:t>Cl</a:t>
                      </a:r>
                      <a:r>
                        <a:rPr b="0" baseline="-25000" lang="en-CA" sz="2400">
                          <a:latin typeface="Times New Roman"/>
                          <a:ea typeface="Times New Roman"/>
                          <a:cs typeface="Times New Roman"/>
                          <a:sym typeface="Times New Roman"/>
                        </a:rPr>
                        <a:t>2</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34</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−101</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−34</a:t>
                      </a:r>
                      <a:endParaRPr b="0" sz="2400">
                        <a:latin typeface="Times New Roman"/>
                        <a:ea typeface="Times New Roman"/>
                        <a:cs typeface="Times New Roman"/>
                        <a:sym typeface="Times New Roman"/>
                      </a:endParaRPr>
                    </a:p>
                  </a:txBody>
                  <a:tcPr marT="47625" marB="47625" marR="47625" marL="47625" anchor="b"/>
                </a:tc>
              </a:tr>
              <a:tr h="486050">
                <a:tc>
                  <a:txBody>
                    <a:bodyPr/>
                    <a:lstStyle/>
                    <a:p>
                      <a:pPr indent="0" lvl="0" marL="0" marR="0" rtl="0" algn="ctr">
                        <a:spcBef>
                          <a:spcPts val="0"/>
                        </a:spcBef>
                        <a:spcAft>
                          <a:spcPts val="0"/>
                        </a:spcAft>
                        <a:buClr>
                          <a:schemeClr val="dk1"/>
                        </a:buClr>
                        <a:buSzPts val="2400"/>
                        <a:buFont typeface="Calibri"/>
                        <a:buNone/>
                      </a:pPr>
                      <a:r>
                        <a:rPr b="0" lang="en-CA" sz="2400"/>
                        <a:t>Br</a:t>
                      </a:r>
                      <a:r>
                        <a:rPr b="0" baseline="-25000" lang="en-CA" sz="2400"/>
                        <a:t>2</a:t>
                      </a:r>
                      <a:endParaRPr b="0" sz="2400"/>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70</a:t>
                      </a:r>
                      <a:endParaRPr b="0" sz="2400"/>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-7.2</a:t>
                      </a:r>
                      <a:endParaRPr b="0" sz="2400"/>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58.8</a:t>
                      </a:r>
                      <a:endParaRPr b="0" sz="2400"/>
                    </a:p>
                  </a:txBody>
                  <a:tcPr marT="47625" marB="47625" marR="47625" marL="47625" anchor="b"/>
                </a:tc>
              </a:tr>
              <a:tr h="486050">
                <a:tc>
                  <a:txBody>
                    <a:bodyPr/>
                    <a:lstStyle/>
                    <a:p>
                      <a:pPr indent="0" lvl="0" marL="0" marR="0" rtl="0" algn="ctr">
                        <a:spcBef>
                          <a:spcPts val="0"/>
                        </a:spcBef>
                        <a:spcAft>
                          <a:spcPts val="0"/>
                        </a:spcAft>
                        <a:buClr>
                          <a:schemeClr val="dk1"/>
                        </a:buClr>
                        <a:buSzPts val="2400"/>
                        <a:buFont typeface="Calibri"/>
                        <a:buNone/>
                      </a:pPr>
                      <a:r>
                        <a:rPr b="0" lang="en-CA" sz="2400"/>
                        <a:t>I</a:t>
                      </a:r>
                      <a:r>
                        <a:rPr b="0" baseline="-25000" lang="en-CA" sz="2400"/>
                        <a:t>2</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106</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113.7</a:t>
                      </a:r>
                      <a:endParaRPr b="0" sz="2400">
                        <a:latin typeface="Times New Roman"/>
                        <a:ea typeface="Times New Roman"/>
                        <a:cs typeface="Times New Roman"/>
                        <a:sym typeface="Times New Roman"/>
                      </a:endParaRPr>
                    </a:p>
                  </a:txBody>
                  <a:tcPr marT="47625" marB="47625" marR="47625" marL="47625" anchor="b"/>
                </a:tc>
                <a:tc>
                  <a:txBody>
                    <a:bodyPr/>
                    <a:lstStyle/>
                    <a:p>
                      <a:pPr indent="0" lvl="0" marL="0" marR="0" rtl="0" algn="ctr">
                        <a:spcBef>
                          <a:spcPts val="0"/>
                        </a:spcBef>
                        <a:spcAft>
                          <a:spcPts val="0"/>
                        </a:spcAft>
                        <a:buClr>
                          <a:schemeClr val="dk1"/>
                        </a:buClr>
                        <a:buSzPts val="2400"/>
                        <a:buFont typeface="Calibri"/>
                        <a:buNone/>
                      </a:pPr>
                      <a:r>
                        <a:rPr b="0" lang="en-CA" sz="2400"/>
                        <a:t>184</a:t>
                      </a:r>
                      <a:endParaRPr b="0" sz="2400">
                        <a:latin typeface="Times New Roman"/>
                        <a:ea typeface="Times New Roman"/>
                        <a:cs typeface="Times New Roman"/>
                        <a:sym typeface="Times New Roman"/>
                      </a:endParaRPr>
                    </a:p>
                  </a:txBody>
                  <a:tcPr marT="47625" marB="47625" marR="47625" marL="47625" anchor="b"/>
                </a:tc>
              </a:tr>
            </a:tbl>
          </a:graphicData>
        </a:graphic>
      </p:graphicFrame>
      <p:sp>
        <p:nvSpPr>
          <p:cNvPr id="242" name="Google Shape;242;p28"/>
          <p:cNvSpPr txBox="1"/>
          <p:nvPr/>
        </p:nvSpPr>
        <p:spPr>
          <a:xfrm>
            <a:off x="302342" y="4064115"/>
            <a:ext cx="6582013"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CA" sz="2400">
                <a:solidFill>
                  <a:srgbClr val="DAA600"/>
                </a:solidFill>
                <a:latin typeface="Calibri"/>
                <a:ea typeface="Calibri"/>
                <a:cs typeface="Calibri"/>
                <a:sym typeface="Calibri"/>
              </a:rPr>
              <a:t>Compare these two data sets for the same group of elements. Where are they on the periodic table? What explains the trend in M.P. &amp; B.P. ?</a:t>
            </a:r>
            <a:endParaRPr/>
          </a:p>
        </p:txBody>
      </p:sp>
      <p:sp>
        <p:nvSpPr>
          <p:cNvPr id="243" name="Google Shape;243;p28"/>
          <p:cNvSpPr txBox="1"/>
          <p:nvPr/>
        </p:nvSpPr>
        <p:spPr>
          <a:xfrm>
            <a:off x="7088696" y="1551692"/>
            <a:ext cx="4704127"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As atoms get bigger, more London Dispersion Forces so more attraction between </a:t>
            </a:r>
            <a:r>
              <a:rPr lang="en-CA" sz="2400" u="sng">
                <a:solidFill>
                  <a:schemeClr val="dk1"/>
                </a:solidFill>
                <a:latin typeface="Calibri"/>
                <a:ea typeface="Calibri"/>
                <a:cs typeface="Calibri"/>
                <a:sym typeface="Calibri"/>
              </a:rPr>
              <a:t>molecules</a:t>
            </a:r>
            <a:r>
              <a:rPr lang="en-CA" sz="2400">
                <a:solidFill>
                  <a:schemeClr val="dk1"/>
                </a:solidFill>
                <a:latin typeface="Calibri"/>
                <a:ea typeface="Calibri"/>
                <a:cs typeface="Calibri"/>
                <a:sym typeface="Calibri"/>
              </a:rPr>
              <a:t> (not atoms within molecule) and therefore higher B.P &amp; M.P.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Substances that only have LDF will generally have very low melting and boiling points</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The presence of any other IMF will greatly increase BP</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244" name="Google Shape;244;p28"/>
          <p:cNvSpPr txBox="1"/>
          <p:nvPr/>
        </p:nvSpPr>
        <p:spPr>
          <a:xfrm>
            <a:off x="910204" y="5465780"/>
            <a:ext cx="609460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a:solidFill>
                  <a:srgbClr val="BFBFBF"/>
                </a:solidFill>
                <a:latin typeface="Calibri"/>
                <a:ea typeface="Calibri"/>
                <a:cs typeface="Calibri"/>
                <a:sym typeface="Calibri"/>
              </a:rPr>
              <a:t>Note: Surface Area of the molecule/atom also impacts LDF</a:t>
            </a:r>
            <a:endParaRPr/>
          </a:p>
          <a:p>
            <a:pPr indent="-285750" lvl="0" marL="285750" marR="0" rtl="0" algn="l">
              <a:spcBef>
                <a:spcPts val="0"/>
              </a:spcBef>
              <a:spcAft>
                <a:spcPts val="0"/>
              </a:spcAft>
              <a:buClr>
                <a:srgbClr val="BFBFBF"/>
              </a:buClr>
              <a:buSzPts val="1400"/>
              <a:buFont typeface="Arial"/>
              <a:buChar char="•"/>
            </a:pPr>
            <a:r>
              <a:rPr lang="en-CA" sz="1400">
                <a:solidFill>
                  <a:srgbClr val="BFBFBF"/>
                </a:solidFill>
                <a:latin typeface="Calibri"/>
                <a:ea typeface="Calibri"/>
                <a:cs typeface="Calibri"/>
                <a:sym typeface="Calibri"/>
              </a:rPr>
              <a:t>A larger surface area increases the overlap area for the dipoles</a:t>
            </a:r>
            <a:endParaRPr/>
          </a:p>
          <a:p>
            <a:pPr indent="-285750" lvl="0" marL="285750" marR="0" rtl="0" algn="l">
              <a:spcBef>
                <a:spcPts val="0"/>
              </a:spcBef>
              <a:spcAft>
                <a:spcPts val="0"/>
              </a:spcAft>
              <a:buClr>
                <a:srgbClr val="BFBFBF"/>
              </a:buClr>
              <a:buSzPts val="1400"/>
              <a:buFont typeface="Arial"/>
              <a:buChar char="•"/>
            </a:pPr>
            <a:r>
              <a:rPr lang="en-CA" sz="1400">
                <a:solidFill>
                  <a:srgbClr val="BFBFBF"/>
                </a:solidFill>
                <a:latin typeface="Calibri"/>
                <a:ea typeface="Calibri"/>
                <a:cs typeface="Calibri"/>
                <a:sym typeface="Calibri"/>
              </a:rPr>
              <a:t>Therefore, a particle with a larger SA will have a higher LDF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29"/>
          <p:cNvGraphicFramePr/>
          <p:nvPr/>
        </p:nvGraphicFramePr>
        <p:xfrm>
          <a:off x="528505" y="820131"/>
          <a:ext cx="3000000" cy="3000000"/>
        </p:xfrm>
        <a:graphic>
          <a:graphicData uri="http://schemas.openxmlformats.org/drawingml/2006/table">
            <a:tbl>
              <a:tblPr>
                <a:noFill/>
                <a:tableStyleId>{9D1CDDEC-F177-4A29-8FC3-992E1767AEFC}</a:tableStyleId>
              </a:tblPr>
              <a:tblGrid>
                <a:gridCol w="2820800"/>
                <a:gridCol w="2820800"/>
                <a:gridCol w="2820800"/>
                <a:gridCol w="2820800"/>
              </a:tblGrid>
              <a:tr h="685200">
                <a:tc>
                  <a:txBody>
                    <a:bodyPr/>
                    <a:lstStyle/>
                    <a:p>
                      <a:pPr indent="0" lvl="0" marL="0" marR="0" rtl="0" algn="ctr">
                        <a:spcBef>
                          <a:spcPts val="0"/>
                        </a:spcBef>
                        <a:spcAft>
                          <a:spcPts val="0"/>
                        </a:spcAft>
                        <a:buClr>
                          <a:srgbClr val="FFFFFF"/>
                        </a:buClr>
                        <a:buSzPts val="2400"/>
                        <a:buFont typeface="Calibri"/>
                        <a:buNone/>
                      </a:pPr>
                      <a:r>
                        <a:rPr b="1" lang="en-CA" sz="2400">
                          <a:solidFill>
                            <a:srgbClr val="FFFFFF"/>
                          </a:solidFill>
                        </a:rPr>
                        <a:t>Force</a:t>
                      </a:r>
                      <a:endParaRPr b="1" sz="2400">
                        <a:solidFill>
                          <a:srgbClr val="FFFFFF"/>
                        </a:solidFill>
                      </a:endParaRPr>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solidFill>
                      <a:srgbClr val="CC0000"/>
                    </a:solidFill>
                  </a:tcPr>
                </a:tc>
                <a:tc>
                  <a:txBody>
                    <a:bodyPr/>
                    <a:lstStyle/>
                    <a:p>
                      <a:pPr indent="0" lvl="0" marL="0" marR="0" rtl="0" algn="ctr">
                        <a:spcBef>
                          <a:spcPts val="0"/>
                        </a:spcBef>
                        <a:spcAft>
                          <a:spcPts val="0"/>
                        </a:spcAft>
                        <a:buClr>
                          <a:srgbClr val="FFFFFF"/>
                        </a:buClr>
                        <a:buSzPts val="2400"/>
                        <a:buFont typeface="Calibri"/>
                        <a:buNone/>
                      </a:pPr>
                      <a:r>
                        <a:rPr b="1" lang="en-CA" sz="2400">
                          <a:solidFill>
                            <a:srgbClr val="FFFFFF"/>
                          </a:solidFill>
                        </a:rPr>
                        <a:t>Type of Compound</a:t>
                      </a:r>
                      <a:endParaRPr b="1" sz="2400">
                        <a:solidFill>
                          <a:srgbClr val="FFFFFF"/>
                        </a:solidFill>
                      </a:endParaRPr>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solidFill>
                      <a:srgbClr val="CC0000"/>
                    </a:solidFill>
                  </a:tcPr>
                </a:tc>
                <a:tc>
                  <a:txBody>
                    <a:bodyPr/>
                    <a:lstStyle/>
                    <a:p>
                      <a:pPr indent="0" lvl="0" marL="0" marR="0" rtl="0" algn="ctr">
                        <a:spcBef>
                          <a:spcPts val="0"/>
                        </a:spcBef>
                        <a:spcAft>
                          <a:spcPts val="0"/>
                        </a:spcAft>
                        <a:buClr>
                          <a:srgbClr val="FFFFFF"/>
                        </a:buClr>
                        <a:buSzPts val="2400"/>
                        <a:buFont typeface="Calibri"/>
                        <a:buNone/>
                      </a:pPr>
                      <a:r>
                        <a:rPr b="1" lang="en-CA" sz="2400">
                          <a:solidFill>
                            <a:srgbClr val="FFFFFF"/>
                          </a:solidFill>
                        </a:rPr>
                        <a:t>Example</a:t>
                      </a:r>
                      <a:endParaRPr b="1" sz="2400">
                        <a:solidFill>
                          <a:srgbClr val="FFFFFF"/>
                        </a:solidFill>
                      </a:endParaRPr>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solidFill>
                      <a:srgbClr val="CC0000"/>
                    </a:solidFill>
                  </a:tcPr>
                </a:tc>
                <a:tc>
                  <a:txBody>
                    <a:bodyPr/>
                    <a:lstStyle/>
                    <a:p>
                      <a:pPr indent="0" lvl="0" marL="0" marR="0" rtl="0" algn="ctr">
                        <a:spcBef>
                          <a:spcPts val="0"/>
                        </a:spcBef>
                        <a:spcAft>
                          <a:spcPts val="0"/>
                        </a:spcAft>
                        <a:buClr>
                          <a:srgbClr val="FFFFFF"/>
                        </a:buClr>
                        <a:buSzPts val="2400"/>
                        <a:buFont typeface="Calibri"/>
                        <a:buNone/>
                      </a:pPr>
                      <a:r>
                        <a:rPr b="1" lang="en-CA" sz="2400">
                          <a:solidFill>
                            <a:srgbClr val="FFFFFF"/>
                          </a:solidFill>
                        </a:rPr>
                        <a:t>Rel. Strength</a:t>
                      </a:r>
                      <a:endParaRPr b="1" sz="2400">
                        <a:solidFill>
                          <a:srgbClr val="FFFFFF"/>
                        </a:solidFill>
                      </a:endParaRPr>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solidFill>
                      <a:srgbClr val="CC0000"/>
                    </a:solidFill>
                  </a:tcPr>
                </a:tc>
              </a:tr>
              <a:tr h="685200">
                <a:tc>
                  <a:txBody>
                    <a:bodyPr/>
                    <a:lstStyle/>
                    <a:p>
                      <a:pPr indent="0" lvl="0" marL="0" marR="0" rtl="0" algn="ctr">
                        <a:spcBef>
                          <a:spcPts val="0"/>
                        </a:spcBef>
                        <a:spcAft>
                          <a:spcPts val="0"/>
                        </a:spcAft>
                        <a:buClr>
                          <a:schemeClr val="dk1"/>
                        </a:buClr>
                        <a:buSzPts val="2400"/>
                        <a:buFont typeface="Calibri"/>
                        <a:buNone/>
                      </a:pPr>
                      <a:r>
                        <a:rPr lang="en-CA" sz="2400"/>
                        <a:t>Ion-Ion (Electrostatic)</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Ionic</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NaCl</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Strongest</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615800">
                <a:tc>
                  <a:txBody>
                    <a:bodyPr/>
                    <a:lstStyle/>
                    <a:p>
                      <a:pPr indent="0" lvl="0" marL="0" marR="0" rtl="0" algn="ctr">
                        <a:spcBef>
                          <a:spcPts val="0"/>
                        </a:spcBef>
                        <a:spcAft>
                          <a:spcPts val="0"/>
                        </a:spcAft>
                        <a:buClr>
                          <a:schemeClr val="dk1"/>
                        </a:buClr>
                        <a:buSzPts val="2400"/>
                        <a:buFont typeface="Calibri"/>
                        <a:buNone/>
                      </a:pPr>
                      <a:r>
                        <a:rPr lang="en-CA" sz="2400"/>
                        <a:t>Ion-Dipole</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Ionic and Polar</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Salted Water</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2nd Strongest</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615800">
                <a:tc>
                  <a:txBody>
                    <a:bodyPr/>
                    <a:lstStyle/>
                    <a:p>
                      <a:pPr indent="0" lvl="0" marL="0" marR="0" rtl="0" algn="ctr">
                        <a:spcBef>
                          <a:spcPts val="0"/>
                        </a:spcBef>
                        <a:spcAft>
                          <a:spcPts val="0"/>
                        </a:spcAft>
                        <a:buClr>
                          <a:schemeClr val="dk1"/>
                        </a:buClr>
                        <a:buSzPts val="2400"/>
                        <a:buFont typeface="Calibri"/>
                        <a:buNone/>
                      </a:pPr>
                      <a:r>
                        <a:rPr lang="en-CA" sz="2400"/>
                        <a:t>Hydrogen Bonding</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Polar (with H)</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NH</a:t>
                      </a:r>
                      <a:r>
                        <a:rPr baseline="-25000" lang="en-CA" sz="2400"/>
                        <a:t>3</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Middle </a:t>
                      </a:r>
                      <a:br>
                        <a:rPr lang="en-CA" sz="2400"/>
                      </a:br>
                      <a:r>
                        <a:rPr lang="en-CA" sz="2400"/>
                        <a:t>(stronger than other Dipole-Dipole)</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615800">
                <a:tc>
                  <a:txBody>
                    <a:bodyPr/>
                    <a:lstStyle/>
                    <a:p>
                      <a:pPr indent="0" lvl="0" marL="0" marR="0" rtl="0" algn="ctr">
                        <a:spcBef>
                          <a:spcPts val="0"/>
                        </a:spcBef>
                        <a:spcAft>
                          <a:spcPts val="0"/>
                        </a:spcAft>
                        <a:buClr>
                          <a:schemeClr val="dk1"/>
                        </a:buClr>
                        <a:buSzPts val="2400"/>
                        <a:buFont typeface="Calibri"/>
                        <a:buNone/>
                      </a:pPr>
                      <a:r>
                        <a:rPr lang="en-CA" sz="2400"/>
                        <a:t>Dipole-Dipole</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Polar Covalent</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HCl</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Middle </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r h="615800">
                <a:tc>
                  <a:txBody>
                    <a:bodyPr/>
                    <a:lstStyle/>
                    <a:p>
                      <a:pPr indent="0" lvl="0" marL="0" marR="0" rtl="0" algn="ctr">
                        <a:spcBef>
                          <a:spcPts val="0"/>
                        </a:spcBef>
                        <a:spcAft>
                          <a:spcPts val="0"/>
                        </a:spcAft>
                        <a:buClr>
                          <a:schemeClr val="dk1"/>
                        </a:buClr>
                        <a:buSzPts val="2400"/>
                        <a:buFont typeface="Calibri"/>
                        <a:buNone/>
                      </a:pPr>
                      <a:r>
                        <a:rPr lang="en-CA" sz="2400"/>
                        <a:t>London Forces</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All (Non-Polar too)</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Cl</a:t>
                      </a:r>
                      <a:r>
                        <a:rPr baseline="-25000" lang="en-CA" sz="2400"/>
                        <a:t>2</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c>
                  <a:txBody>
                    <a:bodyPr/>
                    <a:lstStyle/>
                    <a:p>
                      <a:pPr indent="0" lvl="0" marL="0" marR="0" rtl="0" algn="ctr">
                        <a:spcBef>
                          <a:spcPts val="0"/>
                        </a:spcBef>
                        <a:spcAft>
                          <a:spcPts val="0"/>
                        </a:spcAft>
                        <a:buClr>
                          <a:schemeClr val="dk1"/>
                        </a:buClr>
                        <a:buSzPts val="2400"/>
                        <a:buFont typeface="Calibri"/>
                        <a:buNone/>
                      </a:pPr>
                      <a:r>
                        <a:rPr lang="en-CA" sz="2400"/>
                        <a:t>Weakest</a:t>
                      </a:r>
                      <a:endParaRPr sz="2400"/>
                    </a:p>
                  </a:txBody>
                  <a:tcPr marT="91425" marB="91425" marR="91425" marL="91425" anchor="ctr">
                    <a:lnL cap="flat" cmpd="sng" w="9525">
                      <a:solidFill>
                        <a:srgbClr val="CC0000"/>
                      </a:solidFill>
                      <a:prstDash val="solid"/>
                      <a:round/>
                      <a:headEnd len="sm" w="sm" type="none"/>
                      <a:tailEnd len="sm" w="sm" type="none"/>
                    </a:lnL>
                    <a:lnR cap="flat" cmpd="sng" w="9525">
                      <a:solidFill>
                        <a:srgbClr val="CC0000"/>
                      </a:solidFill>
                      <a:prstDash val="solid"/>
                      <a:round/>
                      <a:headEnd len="sm" w="sm" type="none"/>
                      <a:tailEnd len="sm" w="sm" type="none"/>
                    </a:lnR>
                    <a:lnT cap="flat" cmpd="sng" w="9525">
                      <a:solidFill>
                        <a:srgbClr val="CC0000"/>
                      </a:solidFill>
                      <a:prstDash val="solid"/>
                      <a:round/>
                      <a:headEnd len="sm" w="sm" type="none"/>
                      <a:tailEnd len="sm" w="sm" type="none"/>
                    </a:lnT>
                    <a:lnB cap="flat" cmpd="sng" w="9525">
                      <a:solidFill>
                        <a:srgbClr val="CC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nvSpPr>
        <p:spPr>
          <a:xfrm>
            <a:off x="3375353" y="0"/>
            <a:ext cx="6964200" cy="1143000"/>
          </a:xfrm>
          <a:prstGeom prst="rect">
            <a:avLst/>
          </a:prstGeom>
          <a:noFill/>
          <a:ln>
            <a:noFill/>
          </a:ln>
        </p:spPr>
        <p:txBody>
          <a:bodyPr anchorCtr="0" anchor="ctr" bIns="91425" lIns="91425" spcFirstLastPara="1" rIns="91425" wrap="square" tIns="91425">
            <a:noAutofit/>
          </a:bodyPr>
          <a:lstStyle/>
          <a:p>
            <a:pPr indent="0" lvl="0" marL="0" marR="0" rtl="0" algn="l">
              <a:lnSpc>
                <a:spcPct val="85000"/>
              </a:lnSpc>
              <a:spcBef>
                <a:spcPts val="0"/>
              </a:spcBef>
              <a:spcAft>
                <a:spcPts val="0"/>
              </a:spcAft>
              <a:buClr>
                <a:srgbClr val="3F3F3F"/>
              </a:buClr>
              <a:buSzPts val="4800"/>
              <a:buFont typeface="Calibri"/>
              <a:buNone/>
            </a:pPr>
            <a:r>
              <a:rPr lang="en-CA" sz="4800">
                <a:solidFill>
                  <a:srgbClr val="3F3F3F"/>
                </a:solidFill>
                <a:latin typeface="Calibri"/>
                <a:ea typeface="Calibri"/>
                <a:cs typeface="Calibri"/>
                <a:sym typeface="Calibri"/>
              </a:rPr>
              <a:t>Decision Flow Chart</a:t>
            </a:r>
            <a:endParaRPr/>
          </a:p>
        </p:txBody>
      </p:sp>
      <p:pic>
        <p:nvPicPr>
          <p:cNvPr descr="11_12.JPG" id="255" name="Google Shape;255;p30"/>
          <p:cNvPicPr preferRelativeResize="0"/>
          <p:nvPr/>
        </p:nvPicPr>
        <p:blipFill rotWithShape="1">
          <a:blip r:embed="rId3">
            <a:alphaModFix/>
          </a:blip>
          <a:srcRect b="4379" l="0" r="0" t="-559"/>
          <a:stretch/>
        </p:blipFill>
        <p:spPr>
          <a:xfrm>
            <a:off x="2113950" y="936624"/>
            <a:ext cx="7964100" cy="4825433"/>
          </a:xfrm>
          <a:prstGeom prst="rect">
            <a:avLst/>
          </a:prstGeom>
          <a:noFill/>
          <a:ln>
            <a:noFill/>
          </a:ln>
        </p:spPr>
      </p:pic>
      <p:sp>
        <p:nvSpPr>
          <p:cNvPr id="256" name="Google Shape;256;p30"/>
          <p:cNvSpPr txBox="1"/>
          <p:nvPr/>
        </p:nvSpPr>
        <p:spPr>
          <a:xfrm>
            <a:off x="2113950" y="5762057"/>
            <a:ext cx="8039400" cy="414300"/>
          </a:xfrm>
          <a:prstGeom prst="rect">
            <a:avLst/>
          </a:prstGeom>
          <a:solidFill>
            <a:srgbClr val="F1C23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spcBef>
                <a:spcPts val="0"/>
              </a:spcBef>
              <a:spcAft>
                <a:spcPts val="0"/>
              </a:spcAft>
              <a:buClr>
                <a:schemeClr val="dk1"/>
              </a:buClr>
              <a:buSzPts val="1800"/>
              <a:buFont typeface="Rambla"/>
              <a:buNone/>
            </a:pPr>
            <a:r>
              <a:rPr b="1" lang="en-CA" sz="1800">
                <a:solidFill>
                  <a:schemeClr val="dk1"/>
                </a:solidFill>
                <a:latin typeface="Rambla"/>
                <a:ea typeface="Rambla"/>
                <a:cs typeface="Rambla"/>
                <a:sym typeface="Rambla"/>
              </a:rPr>
              <a:t>-----&gt;     Increasing Strength of attractions     ---&gt;</a:t>
            </a:r>
            <a:endParaRPr b="1" sz="1800">
              <a:solidFill>
                <a:schemeClr val="dk1"/>
              </a:solidFill>
              <a:latin typeface="Rambla"/>
              <a:ea typeface="Rambla"/>
              <a:cs typeface="Rambla"/>
              <a:sym typeface="Rambla"/>
            </a:endParaRPr>
          </a:p>
        </p:txBody>
      </p:sp>
      <p:sp>
        <p:nvSpPr>
          <p:cNvPr id="257" name="Google Shape;257;p30"/>
          <p:cNvSpPr txBox="1"/>
          <p:nvPr/>
        </p:nvSpPr>
        <p:spPr>
          <a:xfrm>
            <a:off x="10153350" y="5160694"/>
            <a:ext cx="197091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200">
                <a:solidFill>
                  <a:schemeClr val="dk1"/>
                </a:solidFill>
                <a:latin typeface="Calibri"/>
                <a:ea typeface="Calibri"/>
                <a:cs typeface="Calibri"/>
                <a:sym typeface="Calibri"/>
              </a:rPr>
              <a:t>**London dispersion force is a sub-type of the Van der Waals force that is predominant in non-polar molecules.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nvSpPr>
        <p:spPr>
          <a:xfrm>
            <a:off x="421546" y="389843"/>
            <a:ext cx="11566322"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Determine what kind of intermolecular forces exist in the substances below.</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lphaLcParenR"/>
            </a:pPr>
            <a:r>
              <a:rPr lang="en-CA" sz="2400">
                <a:solidFill>
                  <a:schemeClr val="dk1"/>
                </a:solidFill>
                <a:latin typeface="Calibri"/>
                <a:ea typeface="Calibri"/>
                <a:cs typeface="Calibri"/>
                <a:sym typeface="Calibri"/>
              </a:rPr>
              <a:t>Acetone 	   				b) Nitrogen Gas					c) Dissolved Mg ion	</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d) Ethanol									e) 	Carbon Dioxide</a:t>
            </a:r>
            <a:endParaRPr/>
          </a:p>
        </p:txBody>
      </p:sp>
      <p:pic>
        <p:nvPicPr>
          <p:cNvPr id="263" name="Google Shape;263;p31"/>
          <p:cNvPicPr preferRelativeResize="0"/>
          <p:nvPr/>
        </p:nvPicPr>
        <p:blipFill rotWithShape="1">
          <a:blip r:embed="rId3">
            <a:alphaModFix/>
          </a:blip>
          <a:srcRect b="0" l="0" r="0" t="0"/>
          <a:stretch/>
        </p:blipFill>
        <p:spPr>
          <a:xfrm>
            <a:off x="866424" y="1682915"/>
            <a:ext cx="1532125" cy="1168475"/>
          </a:xfrm>
          <a:prstGeom prst="rect">
            <a:avLst/>
          </a:prstGeom>
          <a:noFill/>
          <a:ln>
            <a:noFill/>
          </a:ln>
        </p:spPr>
      </p:pic>
      <p:pic>
        <p:nvPicPr>
          <p:cNvPr id="264" name="Google Shape;264;p31"/>
          <p:cNvPicPr preferRelativeResize="0"/>
          <p:nvPr/>
        </p:nvPicPr>
        <p:blipFill rotWithShape="1">
          <a:blip r:embed="rId4">
            <a:alphaModFix/>
          </a:blip>
          <a:srcRect b="0" l="0" r="0" t="0"/>
          <a:stretch/>
        </p:blipFill>
        <p:spPr>
          <a:xfrm>
            <a:off x="4484205" y="1614982"/>
            <a:ext cx="1866900" cy="857250"/>
          </a:xfrm>
          <a:prstGeom prst="rect">
            <a:avLst/>
          </a:prstGeom>
          <a:noFill/>
          <a:ln>
            <a:noFill/>
          </a:ln>
        </p:spPr>
      </p:pic>
      <p:pic>
        <p:nvPicPr>
          <p:cNvPr id="265" name="Google Shape;265;p31"/>
          <p:cNvPicPr preferRelativeResize="0"/>
          <p:nvPr/>
        </p:nvPicPr>
        <p:blipFill rotWithShape="1">
          <a:blip r:embed="rId5">
            <a:alphaModFix/>
          </a:blip>
          <a:srcRect b="0" l="0" r="0" t="0"/>
          <a:stretch/>
        </p:blipFill>
        <p:spPr>
          <a:xfrm>
            <a:off x="8556760" y="1698431"/>
            <a:ext cx="1961695" cy="1168475"/>
          </a:xfrm>
          <a:prstGeom prst="rect">
            <a:avLst/>
          </a:prstGeom>
          <a:noFill/>
          <a:ln>
            <a:noFill/>
          </a:ln>
        </p:spPr>
      </p:pic>
      <p:pic>
        <p:nvPicPr>
          <p:cNvPr id="266" name="Google Shape;266;p31"/>
          <p:cNvPicPr preferRelativeResize="0"/>
          <p:nvPr/>
        </p:nvPicPr>
        <p:blipFill rotWithShape="1">
          <a:blip r:embed="rId6">
            <a:alphaModFix/>
          </a:blip>
          <a:srcRect b="0" l="0" r="0" t="0"/>
          <a:stretch/>
        </p:blipFill>
        <p:spPr>
          <a:xfrm>
            <a:off x="577859" y="4636622"/>
            <a:ext cx="1367955" cy="857250"/>
          </a:xfrm>
          <a:prstGeom prst="rect">
            <a:avLst/>
          </a:prstGeom>
          <a:noFill/>
          <a:ln>
            <a:noFill/>
          </a:ln>
        </p:spPr>
      </p:pic>
      <p:pic>
        <p:nvPicPr>
          <p:cNvPr id="267" name="Google Shape;267;p31"/>
          <p:cNvPicPr preferRelativeResize="0"/>
          <p:nvPr/>
        </p:nvPicPr>
        <p:blipFill rotWithShape="1">
          <a:blip r:embed="rId7">
            <a:alphaModFix/>
          </a:blip>
          <a:srcRect b="34358" l="0" r="0" t="37763"/>
          <a:stretch/>
        </p:blipFill>
        <p:spPr>
          <a:xfrm>
            <a:off x="6113169" y="4489185"/>
            <a:ext cx="1694500" cy="472375"/>
          </a:xfrm>
          <a:prstGeom prst="rect">
            <a:avLst/>
          </a:prstGeom>
          <a:noFill/>
          <a:ln>
            <a:noFill/>
          </a:ln>
        </p:spPr>
      </p:pic>
      <p:sp>
        <p:nvSpPr>
          <p:cNvPr id="268" name="Google Shape;268;p31"/>
          <p:cNvSpPr txBox="1"/>
          <p:nvPr/>
        </p:nvSpPr>
        <p:spPr>
          <a:xfrm>
            <a:off x="421546" y="2967335"/>
            <a:ext cx="342900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rgbClr val="00B0F0"/>
                </a:solidFill>
                <a:latin typeface="Calibri"/>
                <a:ea typeface="Calibri"/>
                <a:cs typeface="Calibri"/>
                <a:sym typeface="Calibri"/>
              </a:rPr>
              <a:t>C=O is polar bond, rest are non-polar so overall molecule is polar</a:t>
            </a:r>
            <a:endParaRPr/>
          </a:p>
          <a:p>
            <a:pPr indent="0" lvl="0" marL="0" marR="0" rtl="0" algn="l">
              <a:spcBef>
                <a:spcPts val="0"/>
              </a:spcBef>
              <a:spcAft>
                <a:spcPts val="0"/>
              </a:spcAft>
              <a:buNone/>
            </a:pPr>
            <a:r>
              <a:rPr lang="en-CA" sz="1800">
                <a:solidFill>
                  <a:srgbClr val="00B0F0"/>
                </a:solidFill>
                <a:latin typeface="Calibri"/>
                <a:ea typeface="Calibri"/>
                <a:cs typeface="Calibri"/>
                <a:sym typeface="Calibri"/>
              </a:rPr>
              <a:t>IMF: Dipole-Dipole, London Forces</a:t>
            </a:r>
            <a:endParaRPr/>
          </a:p>
        </p:txBody>
      </p:sp>
      <p:sp>
        <p:nvSpPr>
          <p:cNvPr id="269" name="Google Shape;269;p31"/>
          <p:cNvSpPr txBox="1"/>
          <p:nvPr/>
        </p:nvSpPr>
        <p:spPr>
          <a:xfrm>
            <a:off x="4068661" y="2967335"/>
            <a:ext cx="309553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rgbClr val="00B0F0"/>
                </a:solidFill>
                <a:latin typeface="Calibri"/>
                <a:ea typeface="Calibri"/>
                <a:cs typeface="Calibri"/>
                <a:sym typeface="Calibri"/>
              </a:rPr>
              <a:t>N=N is non-polar bond so overall molecule is non-polar</a:t>
            </a:r>
            <a:br>
              <a:rPr lang="en-CA" sz="1800">
                <a:solidFill>
                  <a:srgbClr val="00B0F0"/>
                </a:solidFill>
                <a:latin typeface="Calibri"/>
                <a:ea typeface="Calibri"/>
                <a:cs typeface="Calibri"/>
                <a:sym typeface="Calibri"/>
              </a:rPr>
            </a:br>
            <a:r>
              <a:rPr lang="en-CA" sz="1800">
                <a:solidFill>
                  <a:srgbClr val="00B0F0"/>
                </a:solidFill>
                <a:latin typeface="Calibri"/>
                <a:ea typeface="Calibri"/>
                <a:cs typeface="Calibri"/>
                <a:sym typeface="Calibri"/>
              </a:rPr>
              <a:t>IMF: London Forces	</a:t>
            </a:r>
            <a:endParaRPr/>
          </a:p>
        </p:txBody>
      </p:sp>
      <p:sp>
        <p:nvSpPr>
          <p:cNvPr id="270" name="Google Shape;270;p31"/>
          <p:cNvSpPr txBox="1"/>
          <p:nvPr/>
        </p:nvSpPr>
        <p:spPr>
          <a:xfrm>
            <a:off x="8130331" y="2967335"/>
            <a:ext cx="34548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rgbClr val="00B0F0"/>
                </a:solidFill>
                <a:latin typeface="Calibri"/>
                <a:ea typeface="Calibri"/>
                <a:cs typeface="Calibri"/>
                <a:sym typeface="Calibri"/>
              </a:rPr>
              <a:t>O-H is a polar bond, Mg</a:t>
            </a:r>
            <a:r>
              <a:rPr baseline="30000" lang="en-CA" sz="1800">
                <a:solidFill>
                  <a:srgbClr val="00B0F0"/>
                </a:solidFill>
                <a:latin typeface="Calibri"/>
                <a:ea typeface="Calibri"/>
                <a:cs typeface="Calibri"/>
                <a:sym typeface="Calibri"/>
              </a:rPr>
              <a:t>2+ </a:t>
            </a:r>
            <a:r>
              <a:rPr lang="en-CA" sz="1800">
                <a:solidFill>
                  <a:srgbClr val="00B0F0"/>
                </a:solidFill>
                <a:latin typeface="Calibri"/>
                <a:ea typeface="Calibri"/>
                <a:cs typeface="Calibri"/>
                <a:sym typeface="Calibri"/>
              </a:rPr>
              <a:t>is ionic</a:t>
            </a:r>
            <a:endParaRPr/>
          </a:p>
          <a:p>
            <a:pPr indent="0" lvl="0" marL="0" marR="0" rtl="0" algn="l">
              <a:spcBef>
                <a:spcPts val="0"/>
              </a:spcBef>
              <a:spcAft>
                <a:spcPts val="0"/>
              </a:spcAft>
              <a:buNone/>
            </a:pPr>
            <a:r>
              <a:rPr lang="en-CA" sz="1800">
                <a:solidFill>
                  <a:srgbClr val="00B0F0"/>
                </a:solidFill>
                <a:latin typeface="Calibri"/>
                <a:ea typeface="Calibri"/>
                <a:cs typeface="Calibri"/>
                <a:sym typeface="Calibri"/>
              </a:rPr>
              <a:t>IMF: Ion-Dipole, London Forces</a:t>
            </a:r>
            <a:endParaRPr/>
          </a:p>
        </p:txBody>
      </p:sp>
      <p:sp>
        <p:nvSpPr>
          <p:cNvPr id="271" name="Google Shape;271;p31"/>
          <p:cNvSpPr txBox="1"/>
          <p:nvPr/>
        </p:nvSpPr>
        <p:spPr>
          <a:xfrm>
            <a:off x="2136046" y="4251755"/>
            <a:ext cx="309553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rgbClr val="00B0F0"/>
                </a:solidFill>
                <a:latin typeface="Calibri"/>
                <a:ea typeface="Calibri"/>
                <a:cs typeface="Calibri"/>
                <a:sym typeface="Calibri"/>
              </a:rPr>
              <a:t>C-H, and C-C are non-polar &amp; O-H is polar</a:t>
            </a:r>
            <a:endParaRPr/>
          </a:p>
          <a:p>
            <a:pPr indent="0" lvl="0" marL="0" marR="0" rtl="0" algn="l">
              <a:spcBef>
                <a:spcPts val="0"/>
              </a:spcBef>
              <a:spcAft>
                <a:spcPts val="0"/>
              </a:spcAft>
              <a:buNone/>
            </a:pPr>
            <a:r>
              <a:rPr lang="en-CA" sz="1800">
                <a:solidFill>
                  <a:srgbClr val="00B0F0"/>
                </a:solidFill>
                <a:latin typeface="Calibri"/>
                <a:ea typeface="Calibri"/>
                <a:cs typeface="Calibri"/>
                <a:sym typeface="Calibri"/>
              </a:rPr>
              <a:t>IMF: Hydrogen Bonding, (Dipole-dipole) London Forces</a:t>
            </a:r>
            <a:endParaRPr/>
          </a:p>
        </p:txBody>
      </p:sp>
      <p:sp>
        <p:nvSpPr>
          <p:cNvPr id="272" name="Google Shape;272;p31"/>
          <p:cNvSpPr txBox="1"/>
          <p:nvPr/>
        </p:nvSpPr>
        <p:spPr>
          <a:xfrm>
            <a:off x="5908647" y="4961560"/>
            <a:ext cx="345486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rgbClr val="00B0F0"/>
                </a:solidFill>
                <a:latin typeface="Calibri"/>
                <a:ea typeface="Calibri"/>
                <a:cs typeface="Calibri"/>
                <a:sym typeface="Calibri"/>
              </a:rPr>
              <a:t>C-O is a polar bond, but the dipoles cancel out</a:t>
            </a:r>
            <a:endParaRPr/>
          </a:p>
          <a:p>
            <a:pPr indent="0" lvl="0" marL="0" marR="0" rtl="0" algn="l">
              <a:spcBef>
                <a:spcPts val="0"/>
              </a:spcBef>
              <a:spcAft>
                <a:spcPts val="0"/>
              </a:spcAft>
              <a:buNone/>
            </a:pPr>
            <a:r>
              <a:rPr lang="en-CA" sz="1800">
                <a:solidFill>
                  <a:srgbClr val="00B0F0"/>
                </a:solidFill>
                <a:latin typeface="Calibri"/>
                <a:ea typeface="Calibri"/>
                <a:cs typeface="Calibri"/>
                <a:sym typeface="Calibri"/>
              </a:rPr>
              <a:t>IMF: London Forces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nvSpPr>
        <p:spPr>
          <a:xfrm>
            <a:off x="840996" y="741425"/>
            <a:ext cx="6094602"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CA" sz="2400" u="none" cap="none" strike="noStrike">
                <a:solidFill>
                  <a:schemeClr val="dk1"/>
                </a:solidFill>
                <a:latin typeface="Calibri"/>
                <a:ea typeface="Calibri"/>
                <a:cs typeface="Calibri"/>
                <a:sym typeface="Calibri"/>
              </a:rPr>
              <a:t>Forces and bonding with molecules is either...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3200">
                <a:solidFill>
                  <a:srgbClr val="00B050"/>
                </a:solidFill>
                <a:latin typeface="Calibri"/>
                <a:ea typeface="Calibri"/>
                <a:cs typeface="Calibri"/>
                <a:sym typeface="Calibri"/>
              </a:rPr>
              <a:t>INTRA</a:t>
            </a:r>
            <a:r>
              <a:rPr lang="en-CA" sz="2400">
                <a:solidFill>
                  <a:srgbClr val="00B050"/>
                </a:solidFill>
                <a:latin typeface="Calibri"/>
                <a:ea typeface="Calibri"/>
                <a:cs typeface="Calibri"/>
                <a:sym typeface="Calibri"/>
              </a:rPr>
              <a:t>molecular</a:t>
            </a:r>
            <a:endParaRPr sz="2400">
              <a:solidFill>
                <a:srgbClr val="00B050"/>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Attraction </a:t>
            </a:r>
            <a:r>
              <a:rPr lang="en-CA" sz="2400">
                <a:solidFill>
                  <a:srgbClr val="00B050"/>
                </a:solidFill>
                <a:latin typeface="Calibri"/>
                <a:ea typeface="Calibri"/>
                <a:cs typeface="Calibri"/>
                <a:sym typeface="Calibri"/>
              </a:rPr>
              <a:t>WITHIN</a:t>
            </a:r>
            <a:r>
              <a:rPr lang="en-CA" sz="2400">
                <a:solidFill>
                  <a:schemeClr val="dk1"/>
                </a:solidFill>
                <a:latin typeface="Calibri"/>
                <a:ea typeface="Calibri"/>
                <a:cs typeface="Calibri"/>
                <a:sym typeface="Calibri"/>
              </a:rPr>
              <a:t> a molecule</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Types: Ionic, covalent</a:t>
            </a:r>
            <a:br>
              <a:rPr lang="en-CA"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3200">
                <a:solidFill>
                  <a:srgbClr val="00B0F0"/>
                </a:solidFill>
                <a:latin typeface="Calibri"/>
                <a:ea typeface="Calibri"/>
                <a:cs typeface="Calibri"/>
                <a:sym typeface="Calibri"/>
              </a:rPr>
              <a:t>INTER</a:t>
            </a:r>
            <a:r>
              <a:rPr lang="en-CA" sz="2400">
                <a:solidFill>
                  <a:srgbClr val="00B0F0"/>
                </a:solidFill>
                <a:latin typeface="Calibri"/>
                <a:ea typeface="Calibri"/>
                <a:cs typeface="Calibri"/>
                <a:sym typeface="Calibri"/>
              </a:rPr>
              <a:t>molecular</a:t>
            </a:r>
            <a:endParaRPr sz="2400">
              <a:solidFill>
                <a:srgbClr val="00B0F0"/>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Attraction </a:t>
            </a:r>
            <a:r>
              <a:rPr lang="en-CA" sz="2400">
                <a:solidFill>
                  <a:srgbClr val="00B0F0"/>
                </a:solidFill>
                <a:latin typeface="Calibri"/>
                <a:ea typeface="Calibri"/>
                <a:cs typeface="Calibri"/>
                <a:sym typeface="Calibri"/>
              </a:rPr>
              <a:t>BETWEEN</a:t>
            </a:r>
            <a:r>
              <a:rPr lang="en-CA" sz="2400">
                <a:solidFill>
                  <a:schemeClr val="dk1"/>
                </a:solidFill>
                <a:latin typeface="Calibri"/>
                <a:ea typeface="Calibri"/>
                <a:cs typeface="Calibri"/>
                <a:sym typeface="Calibri"/>
              </a:rPr>
              <a:t> molecules</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Weaker than intramolecular forces</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Types: Ion-Ion, Ion-Dipole, Dipole-Dipole, </a:t>
            </a:r>
            <a:br>
              <a:rPr lang="en-CA" sz="2400">
                <a:solidFill>
                  <a:schemeClr val="dk1"/>
                </a:solidFill>
                <a:latin typeface="Calibri"/>
                <a:ea typeface="Calibri"/>
                <a:cs typeface="Calibri"/>
                <a:sym typeface="Calibri"/>
              </a:rPr>
            </a:br>
            <a:r>
              <a:rPr lang="en-CA" sz="2400">
                <a:solidFill>
                  <a:schemeClr val="dk1"/>
                </a:solidFill>
                <a:latin typeface="Calibri"/>
                <a:ea typeface="Calibri"/>
                <a:cs typeface="Calibri"/>
                <a:sym typeface="Calibri"/>
              </a:rPr>
              <a:t>Hydrogen-Bonding, London Forces</a:t>
            </a:r>
            <a:endParaRPr/>
          </a:p>
        </p:txBody>
      </p:sp>
      <p:pic>
        <p:nvPicPr>
          <p:cNvPr id="112" name="Google Shape;112;p14"/>
          <p:cNvPicPr preferRelativeResize="0"/>
          <p:nvPr/>
        </p:nvPicPr>
        <p:blipFill rotWithShape="1">
          <a:blip r:embed="rId3">
            <a:alphaModFix/>
          </a:blip>
          <a:srcRect b="4556" l="0" r="0" t="27732"/>
          <a:stretch/>
        </p:blipFill>
        <p:spPr>
          <a:xfrm>
            <a:off x="6789842" y="1627211"/>
            <a:ext cx="4411199" cy="2260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76" name="Shape 276"/>
        <p:cNvGrpSpPr/>
        <p:nvPr/>
      </p:nvGrpSpPr>
      <p:grpSpPr>
        <a:xfrm>
          <a:off x="0" y="0"/>
          <a:ext cx="0" cy="0"/>
          <a:chOff x="0" y="0"/>
          <a:chExt cx="0" cy="0"/>
        </a:xfrm>
      </p:grpSpPr>
      <p:sp>
        <p:nvSpPr>
          <p:cNvPr id="277" name="Google Shape;277;p32"/>
          <p:cNvSpPr txBox="1"/>
          <p:nvPr/>
        </p:nvSpPr>
        <p:spPr>
          <a:xfrm>
            <a:off x="561146" y="611828"/>
            <a:ext cx="11069707"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CA" sz="2400">
                <a:solidFill>
                  <a:schemeClr val="dk1"/>
                </a:solidFill>
                <a:latin typeface="Calibri"/>
                <a:ea typeface="Calibri"/>
                <a:cs typeface="Calibri"/>
                <a:sym typeface="Calibri"/>
              </a:rPr>
              <a:t>Note!</a:t>
            </a:r>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If you are asked to rank molecules in order of melting point, boiling point, viscosity, surface tension or other affected property, what they are actually asking is for you to rank them by strength of </a:t>
            </a:r>
            <a:r>
              <a:rPr lang="en-CA" sz="2400" u="sng">
                <a:solidFill>
                  <a:schemeClr val="dk1"/>
                </a:solidFill>
                <a:latin typeface="Calibri"/>
                <a:ea typeface="Calibri"/>
                <a:cs typeface="Calibri"/>
                <a:sym typeface="Calibri"/>
              </a:rPr>
              <a:t>intermolecular forces </a:t>
            </a:r>
            <a:r>
              <a:rPr lang="en-CA" sz="2400">
                <a:solidFill>
                  <a:schemeClr val="dk1"/>
                </a:solidFill>
                <a:latin typeface="Calibri"/>
                <a:ea typeface="Calibri"/>
                <a:cs typeface="Calibri"/>
                <a:sym typeface="Calibri"/>
              </a:rPr>
              <a:t>(either increasing or decreasing)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Thinking Process for answering these:</a:t>
            </a:r>
            <a:endParaRPr/>
          </a:p>
          <a:p>
            <a:pPr indent="-514350" lvl="0" marL="514350" marR="0" rtl="0" algn="l">
              <a:spcBef>
                <a:spcPts val="0"/>
              </a:spcBef>
              <a:spcAft>
                <a:spcPts val="0"/>
              </a:spcAft>
              <a:buClr>
                <a:schemeClr val="dk1"/>
              </a:buClr>
              <a:buSzPts val="2400"/>
              <a:buFont typeface="Calibri"/>
              <a:buAutoNum type="romanLcPeriod"/>
            </a:pPr>
            <a:r>
              <a:rPr lang="en-CA" sz="2400">
                <a:solidFill>
                  <a:schemeClr val="dk1"/>
                </a:solidFill>
                <a:latin typeface="Calibri"/>
                <a:ea typeface="Calibri"/>
                <a:cs typeface="Calibri"/>
                <a:sym typeface="Calibri"/>
              </a:rPr>
              <a:t>Look for molecules with hydrogen bonding.  They will have the strongest intermolecular forces.</a:t>
            </a:r>
            <a:endParaRPr/>
          </a:p>
          <a:p>
            <a:pPr indent="-514350" lvl="0" marL="514350" marR="0" rtl="0" algn="l">
              <a:spcBef>
                <a:spcPts val="0"/>
              </a:spcBef>
              <a:spcAft>
                <a:spcPts val="0"/>
              </a:spcAft>
              <a:buClr>
                <a:schemeClr val="dk1"/>
              </a:buClr>
              <a:buSzPts val="2400"/>
              <a:buFont typeface="Calibri"/>
              <a:buAutoNum type="romanLcPeriod"/>
            </a:pPr>
            <a:r>
              <a:rPr lang="en-CA" sz="2400">
                <a:solidFill>
                  <a:schemeClr val="dk1"/>
                </a:solidFill>
                <a:latin typeface="Calibri"/>
                <a:ea typeface="Calibri"/>
                <a:cs typeface="Calibri"/>
                <a:sym typeface="Calibri"/>
              </a:rPr>
              <a:t>Look for molecules with dipoles. These will have the next strongest intermolecular forces.</a:t>
            </a:r>
            <a:endParaRPr/>
          </a:p>
          <a:p>
            <a:pPr indent="-514350" lvl="0" marL="514350" marR="0" rtl="0" algn="l">
              <a:spcBef>
                <a:spcPts val="0"/>
              </a:spcBef>
              <a:spcAft>
                <a:spcPts val="0"/>
              </a:spcAft>
              <a:buClr>
                <a:schemeClr val="dk1"/>
              </a:buClr>
              <a:buSzPts val="2400"/>
              <a:buFont typeface="Calibri"/>
              <a:buAutoNum type="romanLcPeriod"/>
            </a:pPr>
            <a:r>
              <a:rPr lang="en-CA" sz="2400">
                <a:solidFill>
                  <a:schemeClr val="dk1"/>
                </a:solidFill>
                <a:latin typeface="Calibri"/>
                <a:ea typeface="Calibri"/>
                <a:cs typeface="Calibri"/>
                <a:sym typeface="Calibri"/>
              </a:rPr>
              <a:t>Larger molecules will have stronger London dispersion forces. These are the weakest intermolecular forces BUT will often be the deciding factor in multiple choice questions.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nvSpPr>
        <p:spPr>
          <a:xfrm>
            <a:off x="580937" y="624833"/>
            <a:ext cx="11348208" cy="23493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400"/>
              <a:buFont typeface="Calibri"/>
              <a:buNone/>
            </a:pPr>
            <a:r>
              <a:rPr lang="en-CA" sz="2400">
                <a:solidFill>
                  <a:srgbClr val="000000"/>
                </a:solidFill>
                <a:latin typeface="Calibri"/>
                <a:ea typeface="Calibri"/>
                <a:cs typeface="Calibri"/>
                <a:sym typeface="Calibri"/>
              </a:rPr>
              <a:t>Apply the strategy from the yellow slide to the following questions. Write out your thinking!</a:t>
            </a:r>
            <a:endParaRPr/>
          </a:p>
          <a:p>
            <a:pPr indent="0" lvl="0" marL="0" marR="0" rtl="0" algn="l">
              <a:spcBef>
                <a:spcPts val="1600"/>
              </a:spcBef>
              <a:spcAft>
                <a:spcPts val="0"/>
              </a:spcAft>
              <a:buClr>
                <a:srgbClr val="000000"/>
              </a:buClr>
              <a:buSzPts val="2400"/>
              <a:buFont typeface="Calibri"/>
              <a:buNone/>
            </a:pPr>
            <a:r>
              <a:rPr lang="en-CA" sz="2400">
                <a:solidFill>
                  <a:srgbClr val="000000"/>
                </a:solidFill>
                <a:latin typeface="Calibri"/>
                <a:ea typeface="Calibri"/>
                <a:cs typeface="Calibri"/>
                <a:sym typeface="Calibri"/>
              </a:rPr>
              <a:t>1. List the following molecules in order of increasing surface tension: C</a:t>
            </a:r>
            <a:r>
              <a:rPr baseline="-25000" lang="en-CA" sz="2400">
                <a:solidFill>
                  <a:srgbClr val="000000"/>
                </a:solidFill>
                <a:latin typeface="Calibri"/>
                <a:ea typeface="Calibri"/>
                <a:cs typeface="Calibri"/>
                <a:sym typeface="Calibri"/>
              </a:rPr>
              <a:t>3</a:t>
            </a:r>
            <a:r>
              <a:rPr lang="en-CA" sz="2400">
                <a:solidFill>
                  <a:srgbClr val="000000"/>
                </a:solidFill>
                <a:latin typeface="Calibri"/>
                <a:ea typeface="Calibri"/>
                <a:cs typeface="Calibri"/>
                <a:sym typeface="Calibri"/>
              </a:rPr>
              <a:t>H</a:t>
            </a:r>
            <a:r>
              <a:rPr baseline="-25000" lang="en-CA" sz="2400">
                <a:solidFill>
                  <a:srgbClr val="000000"/>
                </a:solidFill>
                <a:latin typeface="Calibri"/>
                <a:ea typeface="Calibri"/>
                <a:cs typeface="Calibri"/>
                <a:sym typeface="Calibri"/>
              </a:rPr>
              <a:t>8</a:t>
            </a:r>
            <a:r>
              <a:rPr lang="en-CA" sz="2400">
                <a:solidFill>
                  <a:srgbClr val="000000"/>
                </a:solidFill>
                <a:latin typeface="Calibri"/>
                <a:ea typeface="Calibri"/>
                <a:cs typeface="Calibri"/>
                <a:sym typeface="Calibri"/>
              </a:rPr>
              <a:t>, CH</a:t>
            </a:r>
            <a:r>
              <a:rPr baseline="-25000" lang="en-CA" sz="2400">
                <a:solidFill>
                  <a:srgbClr val="000000"/>
                </a:solidFill>
                <a:latin typeface="Calibri"/>
                <a:ea typeface="Calibri"/>
                <a:cs typeface="Calibri"/>
                <a:sym typeface="Calibri"/>
              </a:rPr>
              <a:t>4</a:t>
            </a:r>
            <a:r>
              <a:rPr lang="en-CA" sz="2400">
                <a:solidFill>
                  <a:srgbClr val="000000"/>
                </a:solidFill>
                <a:latin typeface="Calibri"/>
                <a:ea typeface="Calibri"/>
                <a:cs typeface="Calibri"/>
                <a:sym typeface="Calibri"/>
              </a:rPr>
              <a:t>, CH</a:t>
            </a:r>
            <a:r>
              <a:rPr baseline="-25000" lang="en-CA" sz="2400">
                <a:solidFill>
                  <a:srgbClr val="000000"/>
                </a:solidFill>
                <a:latin typeface="Calibri"/>
                <a:ea typeface="Calibri"/>
                <a:cs typeface="Calibri"/>
                <a:sym typeface="Calibri"/>
              </a:rPr>
              <a:t>3</a:t>
            </a:r>
            <a:r>
              <a:rPr lang="en-CA" sz="2400">
                <a:solidFill>
                  <a:srgbClr val="000000"/>
                </a:solidFill>
                <a:latin typeface="Calibri"/>
                <a:ea typeface="Calibri"/>
                <a:cs typeface="Calibri"/>
                <a:sym typeface="Calibri"/>
              </a:rPr>
              <a:t>COOH, C</a:t>
            </a:r>
            <a:r>
              <a:rPr baseline="-25000" lang="en-CA" sz="2400">
                <a:solidFill>
                  <a:srgbClr val="000000"/>
                </a:solidFill>
                <a:latin typeface="Calibri"/>
                <a:ea typeface="Calibri"/>
                <a:cs typeface="Calibri"/>
                <a:sym typeface="Calibri"/>
              </a:rPr>
              <a:t>2</a:t>
            </a:r>
            <a:r>
              <a:rPr lang="en-CA" sz="2400">
                <a:solidFill>
                  <a:srgbClr val="000000"/>
                </a:solidFill>
                <a:latin typeface="Calibri"/>
                <a:ea typeface="Calibri"/>
                <a:cs typeface="Calibri"/>
                <a:sym typeface="Calibri"/>
              </a:rPr>
              <a:t>H</a:t>
            </a:r>
            <a:r>
              <a:rPr baseline="-25000" lang="en-CA" sz="2400">
                <a:solidFill>
                  <a:srgbClr val="000000"/>
                </a:solidFill>
                <a:latin typeface="Calibri"/>
                <a:ea typeface="Calibri"/>
                <a:cs typeface="Calibri"/>
                <a:sym typeface="Calibri"/>
              </a:rPr>
              <a:t>6</a:t>
            </a:r>
            <a:r>
              <a:rPr lang="en-CA" sz="2400">
                <a:solidFill>
                  <a:srgbClr val="000000"/>
                </a:solidFill>
                <a:latin typeface="Calibri"/>
                <a:ea typeface="Calibri"/>
                <a:cs typeface="Calibri"/>
                <a:sym typeface="Calibri"/>
              </a:rPr>
              <a:t>.</a:t>
            </a:r>
            <a:endParaRPr/>
          </a:p>
          <a:p>
            <a:pPr indent="0" lvl="0" marL="0" marR="0" rtl="0" algn="l">
              <a:spcBef>
                <a:spcPts val="160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p:txBody>
      </p:sp>
      <p:sp>
        <p:nvSpPr>
          <p:cNvPr id="283" name="Google Shape;283;p33"/>
          <p:cNvSpPr txBox="1"/>
          <p:nvPr/>
        </p:nvSpPr>
        <p:spPr>
          <a:xfrm>
            <a:off x="438325" y="2539848"/>
            <a:ext cx="11423708"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000">
                <a:solidFill>
                  <a:srgbClr val="00B0F0"/>
                </a:solidFill>
                <a:latin typeface="Calibri"/>
                <a:ea typeface="Calibri"/>
                <a:cs typeface="Calibri"/>
                <a:sym typeface="Calibri"/>
              </a:rPr>
              <a:t>Higher surface tension corresponds to stronger intermolecular forces. </a:t>
            </a:r>
            <a:endParaRPr/>
          </a:p>
          <a:p>
            <a:pPr indent="0" lvl="0" marL="0" marR="0" rtl="0" algn="l">
              <a:spcBef>
                <a:spcPts val="0"/>
              </a:spcBef>
              <a:spcAft>
                <a:spcPts val="0"/>
              </a:spcAft>
              <a:buNone/>
            </a:pPr>
            <a:r>
              <a:t/>
            </a:r>
            <a:endParaRPr sz="2000">
              <a:solidFill>
                <a:srgbClr val="00B0F0"/>
              </a:solidFill>
              <a:latin typeface="Calibri"/>
              <a:ea typeface="Calibri"/>
              <a:cs typeface="Calibri"/>
              <a:sym typeface="Calibri"/>
            </a:endParaRPr>
          </a:p>
          <a:p>
            <a:pPr indent="-342900" lvl="0" marL="3429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One of these (CH</a:t>
            </a:r>
            <a:r>
              <a:rPr baseline="-25000" lang="en-CA" sz="2000">
                <a:solidFill>
                  <a:srgbClr val="00B0F0"/>
                </a:solidFill>
                <a:latin typeface="Calibri"/>
                <a:ea typeface="Calibri"/>
                <a:cs typeface="Calibri"/>
                <a:sym typeface="Calibri"/>
              </a:rPr>
              <a:t>3</a:t>
            </a:r>
            <a:r>
              <a:rPr lang="en-CA" sz="2000">
                <a:solidFill>
                  <a:srgbClr val="00B0F0"/>
                </a:solidFill>
                <a:latin typeface="Calibri"/>
                <a:ea typeface="Calibri"/>
                <a:cs typeface="Calibri"/>
                <a:sym typeface="Calibri"/>
              </a:rPr>
              <a:t>COOH) has the ability to hydrogen-bond. It will probably have the strongest intermolecular forces.</a:t>
            </a:r>
            <a:endParaRPr/>
          </a:p>
          <a:p>
            <a:pPr indent="-342900" lvl="0" marL="3429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CH</a:t>
            </a:r>
            <a:r>
              <a:rPr baseline="-25000" lang="en-CA" sz="2000">
                <a:solidFill>
                  <a:srgbClr val="00B0F0"/>
                </a:solidFill>
                <a:latin typeface="Calibri"/>
                <a:ea typeface="Calibri"/>
                <a:cs typeface="Calibri"/>
                <a:sym typeface="Calibri"/>
              </a:rPr>
              <a:t>3</a:t>
            </a:r>
            <a:r>
              <a:rPr lang="en-CA" sz="2000">
                <a:solidFill>
                  <a:srgbClr val="00B0F0"/>
                </a:solidFill>
                <a:latin typeface="Calibri"/>
                <a:ea typeface="Calibri"/>
                <a:cs typeface="Calibri"/>
                <a:sym typeface="Calibri"/>
              </a:rPr>
              <a:t>COOH is the only one of these molecules to have a dipole, and we already decided it has  the strongest intermolecular forces.</a:t>
            </a:r>
            <a:endParaRPr/>
          </a:p>
          <a:p>
            <a:pPr indent="-342900" lvl="0" marL="3429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Of the molecules that are left, the largest one (C</a:t>
            </a:r>
            <a:r>
              <a:rPr baseline="-25000" lang="en-CA" sz="2000">
                <a:solidFill>
                  <a:srgbClr val="00B0F0"/>
                </a:solidFill>
                <a:latin typeface="Calibri"/>
                <a:ea typeface="Calibri"/>
                <a:cs typeface="Calibri"/>
                <a:sym typeface="Calibri"/>
              </a:rPr>
              <a:t>3</a:t>
            </a:r>
            <a:r>
              <a:rPr lang="en-CA" sz="2000">
                <a:solidFill>
                  <a:srgbClr val="00B0F0"/>
                </a:solidFill>
                <a:latin typeface="Calibri"/>
                <a:ea typeface="Calibri"/>
                <a:cs typeface="Calibri"/>
                <a:sym typeface="Calibri"/>
              </a:rPr>
              <a:t>H</a:t>
            </a:r>
            <a:r>
              <a:rPr baseline="-25000" lang="en-CA" sz="2000">
                <a:solidFill>
                  <a:srgbClr val="00B0F0"/>
                </a:solidFill>
                <a:latin typeface="Calibri"/>
                <a:ea typeface="Calibri"/>
                <a:cs typeface="Calibri"/>
                <a:sym typeface="Calibri"/>
              </a:rPr>
              <a:t>8</a:t>
            </a:r>
            <a:r>
              <a:rPr lang="en-CA" sz="2000">
                <a:solidFill>
                  <a:srgbClr val="00B0F0"/>
                </a:solidFill>
                <a:latin typeface="Calibri"/>
                <a:ea typeface="Calibri"/>
                <a:cs typeface="Calibri"/>
                <a:sym typeface="Calibri"/>
              </a:rPr>
              <a:t>) likely has the strongest London dispersion forces. The smallest (CH</a:t>
            </a:r>
            <a:r>
              <a:rPr baseline="-25000" lang="en-CA" sz="2000">
                <a:solidFill>
                  <a:srgbClr val="00B0F0"/>
                </a:solidFill>
                <a:latin typeface="Calibri"/>
                <a:ea typeface="Calibri"/>
                <a:cs typeface="Calibri"/>
                <a:sym typeface="Calibri"/>
              </a:rPr>
              <a:t>4</a:t>
            </a:r>
            <a:r>
              <a:rPr lang="en-CA" sz="2000">
                <a:solidFill>
                  <a:srgbClr val="00B0F0"/>
                </a:solidFill>
                <a:latin typeface="Calibri"/>
                <a:ea typeface="Calibri"/>
                <a:cs typeface="Calibri"/>
                <a:sym typeface="Calibri"/>
              </a:rPr>
              <a:t>) likely has the weakest intermolecular forces.</a:t>
            </a:r>
            <a:endParaRPr/>
          </a:p>
          <a:p>
            <a:pPr indent="0" lvl="0" marL="0" marR="0" rtl="0" algn="ctr">
              <a:spcBef>
                <a:spcPts val="0"/>
              </a:spcBef>
              <a:spcAft>
                <a:spcPts val="0"/>
              </a:spcAft>
              <a:buNone/>
            </a:pPr>
            <a:r>
              <a:t/>
            </a:r>
            <a:endParaRPr sz="2000">
              <a:solidFill>
                <a:srgbClr val="00B0F0"/>
              </a:solidFill>
              <a:latin typeface="Calibri"/>
              <a:ea typeface="Calibri"/>
              <a:cs typeface="Calibri"/>
              <a:sym typeface="Calibri"/>
            </a:endParaRPr>
          </a:p>
          <a:p>
            <a:pPr indent="0" lvl="0" marL="0" marR="0" rtl="0" algn="ctr">
              <a:spcBef>
                <a:spcPts val="0"/>
              </a:spcBef>
              <a:spcAft>
                <a:spcPts val="0"/>
              </a:spcAft>
              <a:buNone/>
            </a:pPr>
            <a:r>
              <a:rPr lang="en-CA" sz="2000">
                <a:solidFill>
                  <a:srgbClr val="00B0F0"/>
                </a:solidFill>
                <a:latin typeface="Calibri"/>
                <a:ea typeface="Calibri"/>
                <a:cs typeface="Calibri"/>
                <a:sym typeface="Calibri"/>
              </a:rPr>
              <a:t>The answer is: CH</a:t>
            </a:r>
            <a:r>
              <a:rPr baseline="-25000" lang="en-CA" sz="2000">
                <a:solidFill>
                  <a:srgbClr val="00B0F0"/>
                </a:solidFill>
                <a:latin typeface="Calibri"/>
                <a:ea typeface="Calibri"/>
                <a:cs typeface="Calibri"/>
                <a:sym typeface="Calibri"/>
              </a:rPr>
              <a:t>4</a:t>
            </a:r>
            <a:r>
              <a:rPr lang="en-CA" sz="2000">
                <a:solidFill>
                  <a:srgbClr val="00B0F0"/>
                </a:solidFill>
                <a:latin typeface="Calibri"/>
                <a:ea typeface="Calibri"/>
                <a:cs typeface="Calibri"/>
                <a:sym typeface="Calibri"/>
              </a:rPr>
              <a:t>, C</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H</a:t>
            </a:r>
            <a:r>
              <a:rPr baseline="-25000" lang="en-CA" sz="2000">
                <a:solidFill>
                  <a:srgbClr val="00B0F0"/>
                </a:solidFill>
                <a:latin typeface="Calibri"/>
                <a:ea typeface="Calibri"/>
                <a:cs typeface="Calibri"/>
                <a:sym typeface="Calibri"/>
              </a:rPr>
              <a:t>6</a:t>
            </a:r>
            <a:r>
              <a:rPr lang="en-CA" sz="2000">
                <a:solidFill>
                  <a:srgbClr val="00B0F0"/>
                </a:solidFill>
                <a:latin typeface="Calibri"/>
                <a:ea typeface="Calibri"/>
                <a:cs typeface="Calibri"/>
                <a:sym typeface="Calibri"/>
              </a:rPr>
              <a:t>, C</a:t>
            </a:r>
            <a:r>
              <a:rPr baseline="-25000" lang="en-CA" sz="2000">
                <a:solidFill>
                  <a:srgbClr val="00B0F0"/>
                </a:solidFill>
                <a:latin typeface="Calibri"/>
                <a:ea typeface="Calibri"/>
                <a:cs typeface="Calibri"/>
                <a:sym typeface="Calibri"/>
              </a:rPr>
              <a:t>3</a:t>
            </a:r>
            <a:r>
              <a:rPr lang="en-CA" sz="2000">
                <a:solidFill>
                  <a:srgbClr val="00B0F0"/>
                </a:solidFill>
                <a:latin typeface="Calibri"/>
                <a:ea typeface="Calibri"/>
                <a:cs typeface="Calibri"/>
                <a:sym typeface="Calibri"/>
              </a:rPr>
              <a:t>H</a:t>
            </a:r>
            <a:r>
              <a:rPr baseline="-25000" lang="en-CA" sz="2000">
                <a:solidFill>
                  <a:srgbClr val="00B0F0"/>
                </a:solidFill>
                <a:latin typeface="Calibri"/>
                <a:ea typeface="Calibri"/>
                <a:cs typeface="Calibri"/>
                <a:sym typeface="Calibri"/>
              </a:rPr>
              <a:t>8</a:t>
            </a:r>
            <a:r>
              <a:rPr lang="en-CA" sz="2000">
                <a:solidFill>
                  <a:srgbClr val="00B0F0"/>
                </a:solidFill>
                <a:latin typeface="Calibri"/>
                <a:ea typeface="Calibri"/>
                <a:cs typeface="Calibri"/>
                <a:sym typeface="Calibri"/>
              </a:rPr>
              <a:t>, CH</a:t>
            </a:r>
            <a:r>
              <a:rPr baseline="-25000" lang="en-CA" sz="2000">
                <a:solidFill>
                  <a:srgbClr val="00B0F0"/>
                </a:solidFill>
                <a:latin typeface="Calibri"/>
                <a:ea typeface="Calibri"/>
                <a:cs typeface="Calibri"/>
                <a:sym typeface="Calibri"/>
              </a:rPr>
              <a:t>3</a:t>
            </a:r>
            <a:r>
              <a:rPr lang="en-CA" sz="2000">
                <a:solidFill>
                  <a:srgbClr val="00B0F0"/>
                </a:solidFill>
                <a:latin typeface="Calibri"/>
                <a:ea typeface="Calibri"/>
                <a:cs typeface="Calibri"/>
                <a:sym typeface="Calibri"/>
              </a:rPr>
              <a:t>COOH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nvSpPr>
        <p:spPr>
          <a:xfrm>
            <a:off x="580937" y="624833"/>
            <a:ext cx="11348208" cy="19800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400"/>
              <a:buFont typeface="Calibri"/>
              <a:buNone/>
            </a:pPr>
            <a:r>
              <a:rPr lang="en-CA" sz="2400">
                <a:solidFill>
                  <a:srgbClr val="000000"/>
                </a:solidFill>
                <a:latin typeface="Calibri"/>
                <a:ea typeface="Calibri"/>
                <a:cs typeface="Calibri"/>
                <a:sym typeface="Calibri"/>
              </a:rPr>
              <a:t>Apply the strategy from the yellow slide to the following questions. Write out your thinking!</a:t>
            </a:r>
            <a:endParaRPr/>
          </a:p>
          <a:p>
            <a:pPr indent="0" lvl="0" marL="0" marR="0" rtl="0" algn="l">
              <a:spcBef>
                <a:spcPts val="1600"/>
              </a:spcBef>
              <a:spcAft>
                <a:spcPts val="0"/>
              </a:spcAft>
              <a:buClr>
                <a:srgbClr val="000000"/>
              </a:buClr>
              <a:buSzPts val="2400"/>
              <a:buFont typeface="Calibri"/>
              <a:buNone/>
            </a:pPr>
            <a:r>
              <a:rPr lang="en-CA" sz="2400">
                <a:solidFill>
                  <a:srgbClr val="000000"/>
                </a:solidFill>
                <a:latin typeface="Calibri"/>
                <a:ea typeface="Calibri"/>
                <a:cs typeface="Calibri"/>
                <a:sym typeface="Calibri"/>
              </a:rPr>
              <a:t>2. List the following molecules in order of increasing boiling point: Br</a:t>
            </a:r>
            <a:r>
              <a:rPr baseline="-25000" lang="en-CA" sz="2400">
                <a:solidFill>
                  <a:srgbClr val="000000"/>
                </a:solidFill>
                <a:latin typeface="Calibri"/>
                <a:ea typeface="Calibri"/>
                <a:cs typeface="Calibri"/>
                <a:sym typeface="Calibri"/>
              </a:rPr>
              <a:t>2</a:t>
            </a:r>
            <a:r>
              <a:rPr lang="en-CA" sz="2400">
                <a:solidFill>
                  <a:srgbClr val="000000"/>
                </a:solidFill>
                <a:latin typeface="Calibri"/>
                <a:ea typeface="Calibri"/>
                <a:cs typeface="Calibri"/>
                <a:sym typeface="Calibri"/>
              </a:rPr>
              <a:t>, F</a:t>
            </a:r>
            <a:r>
              <a:rPr baseline="-25000" lang="en-CA" sz="2400">
                <a:solidFill>
                  <a:schemeClr val="dk2"/>
                </a:solidFill>
                <a:latin typeface="Calibri"/>
                <a:ea typeface="Calibri"/>
                <a:cs typeface="Calibri"/>
                <a:sym typeface="Calibri"/>
              </a:rPr>
              <a:t>2</a:t>
            </a:r>
            <a:r>
              <a:rPr lang="en-CA" sz="2400">
                <a:solidFill>
                  <a:srgbClr val="000000"/>
                </a:solidFill>
                <a:latin typeface="Calibri"/>
                <a:ea typeface="Calibri"/>
                <a:cs typeface="Calibri"/>
                <a:sym typeface="Calibri"/>
              </a:rPr>
              <a:t>, I</a:t>
            </a:r>
            <a:r>
              <a:rPr baseline="-25000" lang="en-CA" sz="2400">
                <a:solidFill>
                  <a:schemeClr val="dk2"/>
                </a:solidFill>
                <a:latin typeface="Calibri"/>
                <a:ea typeface="Calibri"/>
                <a:cs typeface="Calibri"/>
                <a:sym typeface="Calibri"/>
              </a:rPr>
              <a:t>2</a:t>
            </a:r>
            <a:r>
              <a:rPr lang="en-CA" sz="2400">
                <a:solidFill>
                  <a:srgbClr val="000000"/>
                </a:solidFill>
                <a:latin typeface="Calibri"/>
                <a:ea typeface="Calibri"/>
                <a:cs typeface="Calibri"/>
                <a:sym typeface="Calibri"/>
              </a:rPr>
              <a:t>, Cl</a:t>
            </a:r>
            <a:r>
              <a:rPr baseline="-25000" lang="en-CA" sz="2400">
                <a:solidFill>
                  <a:schemeClr val="dk2"/>
                </a:solidFill>
                <a:latin typeface="Calibri"/>
                <a:ea typeface="Calibri"/>
                <a:cs typeface="Calibri"/>
                <a:sym typeface="Calibri"/>
              </a:rPr>
              <a:t>2</a:t>
            </a:r>
            <a:r>
              <a:rPr lang="en-CA" sz="2400">
                <a:solidFill>
                  <a:srgbClr val="000000"/>
                </a:solidFill>
                <a:latin typeface="Calibri"/>
                <a:ea typeface="Calibri"/>
                <a:cs typeface="Calibri"/>
                <a:sym typeface="Calibri"/>
              </a:rPr>
              <a:t>.</a:t>
            </a:r>
            <a:endParaRPr/>
          </a:p>
          <a:p>
            <a:pPr indent="0" lvl="0" marL="0" marR="0" rtl="0" algn="l">
              <a:spcBef>
                <a:spcPts val="1600"/>
              </a:spcBef>
              <a:spcAft>
                <a:spcPts val="0"/>
              </a:spcAft>
              <a:buClr>
                <a:schemeClr val="dk1"/>
              </a:buClr>
              <a:buSzPts val="2400"/>
              <a:buFont typeface="Calibri"/>
              <a:buNone/>
            </a:pPr>
            <a:r>
              <a:t/>
            </a:r>
            <a:endParaRPr sz="2400">
              <a:solidFill>
                <a:srgbClr val="000000"/>
              </a:solidFill>
              <a:latin typeface="Calibri"/>
              <a:ea typeface="Calibri"/>
              <a:cs typeface="Calibri"/>
              <a:sym typeface="Calibri"/>
            </a:endParaRPr>
          </a:p>
        </p:txBody>
      </p:sp>
      <p:sp>
        <p:nvSpPr>
          <p:cNvPr id="289" name="Google Shape;289;p34"/>
          <p:cNvSpPr txBox="1"/>
          <p:nvPr/>
        </p:nvSpPr>
        <p:spPr>
          <a:xfrm>
            <a:off x="505435" y="2318717"/>
            <a:ext cx="10828091"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000">
                <a:solidFill>
                  <a:srgbClr val="00B0F0"/>
                </a:solidFill>
                <a:latin typeface="Calibri"/>
                <a:ea typeface="Calibri"/>
                <a:cs typeface="Calibri"/>
                <a:sym typeface="Calibri"/>
              </a:rPr>
              <a:t>Higher boiling points will correspond to stronger intermolecular forces. </a:t>
            </a:r>
            <a:endParaRPr/>
          </a:p>
          <a:p>
            <a:pPr indent="0" lvl="0" marL="0" marR="0" rtl="0" algn="l">
              <a:spcBef>
                <a:spcPts val="0"/>
              </a:spcBef>
              <a:spcAft>
                <a:spcPts val="0"/>
              </a:spcAft>
              <a:buNone/>
            </a:pPr>
            <a:r>
              <a:t/>
            </a:r>
            <a:endParaRPr sz="2000">
              <a:solidFill>
                <a:srgbClr val="00B0F0"/>
              </a:solidFill>
              <a:latin typeface="Calibri"/>
              <a:ea typeface="Calibri"/>
              <a:cs typeface="Calibri"/>
              <a:sym typeface="Calibri"/>
            </a:endParaRPr>
          </a:p>
          <a:p>
            <a:pPr indent="-457200" lvl="0" marL="4572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None of these have hydrogen bonding.</a:t>
            </a:r>
            <a:endParaRPr/>
          </a:p>
          <a:p>
            <a:pPr indent="-457200" lvl="0" marL="4572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None of these have dipoles.</a:t>
            </a:r>
            <a:endParaRPr/>
          </a:p>
          <a:p>
            <a:pPr indent="-457200" lvl="0" marL="457200" marR="0" rtl="0" algn="l">
              <a:spcBef>
                <a:spcPts val="0"/>
              </a:spcBef>
              <a:spcAft>
                <a:spcPts val="0"/>
              </a:spcAft>
              <a:buClr>
                <a:srgbClr val="00B0F0"/>
              </a:buClr>
              <a:buSzPts val="2000"/>
              <a:buFont typeface="Calibri"/>
              <a:buAutoNum type="arabicPeriod"/>
            </a:pPr>
            <a:r>
              <a:rPr lang="en-CA" sz="2000">
                <a:solidFill>
                  <a:srgbClr val="00B0F0"/>
                </a:solidFill>
                <a:latin typeface="Calibri"/>
                <a:ea typeface="Calibri"/>
                <a:cs typeface="Calibri"/>
                <a:sym typeface="Calibri"/>
              </a:rPr>
              <a:t>Bigger molecules will have stronger London dispersion forces. So I</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has the strongest forces, and F</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will have the weakest. Correspondingly, I</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will have the highest boiling point and F</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will have the lowest boiling point.</a:t>
            </a:r>
            <a:endParaRPr/>
          </a:p>
          <a:p>
            <a:pPr indent="0" lvl="0" marL="0" marR="0" rtl="0" algn="l">
              <a:spcBef>
                <a:spcPts val="0"/>
              </a:spcBef>
              <a:spcAft>
                <a:spcPts val="0"/>
              </a:spcAft>
              <a:buNone/>
            </a:pPr>
            <a:r>
              <a:t/>
            </a:r>
            <a:endParaRPr sz="2000">
              <a:solidFill>
                <a:srgbClr val="00B0F0"/>
              </a:solidFill>
              <a:latin typeface="Calibri"/>
              <a:ea typeface="Calibri"/>
              <a:cs typeface="Calibri"/>
              <a:sym typeface="Calibri"/>
            </a:endParaRPr>
          </a:p>
          <a:p>
            <a:pPr indent="0" lvl="0" marL="0" marR="0" rtl="0" algn="ctr">
              <a:spcBef>
                <a:spcPts val="0"/>
              </a:spcBef>
              <a:spcAft>
                <a:spcPts val="0"/>
              </a:spcAft>
              <a:buNone/>
            </a:pPr>
            <a:r>
              <a:rPr lang="en-CA" sz="2000">
                <a:solidFill>
                  <a:srgbClr val="00B0F0"/>
                </a:solidFill>
                <a:latin typeface="Calibri"/>
                <a:ea typeface="Calibri"/>
                <a:cs typeface="Calibri"/>
                <a:sym typeface="Calibri"/>
              </a:rPr>
              <a:t>Answer: F</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Cl</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Br</a:t>
            </a:r>
            <a:r>
              <a:rPr baseline="-25000" lang="en-CA" sz="2000">
                <a:solidFill>
                  <a:srgbClr val="00B0F0"/>
                </a:solidFill>
                <a:latin typeface="Calibri"/>
                <a:ea typeface="Calibri"/>
                <a:cs typeface="Calibri"/>
                <a:sym typeface="Calibri"/>
              </a:rPr>
              <a:t>2</a:t>
            </a:r>
            <a:r>
              <a:rPr lang="en-CA" sz="2000">
                <a:solidFill>
                  <a:srgbClr val="00B0F0"/>
                </a:solidFill>
                <a:latin typeface="Calibri"/>
                <a:ea typeface="Calibri"/>
                <a:cs typeface="Calibri"/>
                <a:sym typeface="Calibri"/>
              </a:rPr>
              <a:t>, I</a:t>
            </a:r>
            <a:r>
              <a:rPr baseline="-25000" lang="en-CA" sz="2000">
                <a:solidFill>
                  <a:srgbClr val="00B0F0"/>
                </a:solidFill>
                <a:latin typeface="Calibri"/>
                <a:ea typeface="Calibri"/>
                <a:cs typeface="Calibri"/>
                <a:sym typeface="Calibri"/>
              </a:rPr>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aphicFrame>
        <p:nvGraphicFramePr>
          <p:cNvPr id="117" name="Google Shape;117;p15"/>
          <p:cNvGraphicFramePr/>
          <p:nvPr/>
        </p:nvGraphicFramePr>
        <p:xfrm>
          <a:off x="589492" y="1014726"/>
          <a:ext cx="3000000" cy="3000000"/>
        </p:xfrm>
        <a:graphic>
          <a:graphicData uri="http://schemas.openxmlformats.org/drawingml/2006/table">
            <a:tbl>
              <a:tblPr bandRow="1" firstRow="1">
                <a:noFill/>
                <a:tableStyleId>{C3582645-7498-4B3F-BDF8-354B610A491B}</a:tableStyleId>
              </a:tblPr>
              <a:tblGrid>
                <a:gridCol w="3482750"/>
                <a:gridCol w="3547225"/>
                <a:gridCol w="3514975"/>
              </a:tblGrid>
              <a:tr h="355600">
                <a:tc>
                  <a:txBody>
                    <a:bodyPr/>
                    <a:lstStyle/>
                    <a:p>
                      <a:pPr indent="0" lvl="0" marL="0" marR="0" rtl="0" algn="l">
                        <a:spcBef>
                          <a:spcPts val="0"/>
                        </a:spcBef>
                        <a:spcAft>
                          <a:spcPts val="0"/>
                        </a:spcAft>
                        <a:buNone/>
                      </a:pPr>
                      <a:r>
                        <a:rPr b="0" lang="en-CA" sz="2800" u="none" cap="none" strike="noStrike"/>
                        <a:t>Five Major Types</a:t>
                      </a:r>
                      <a:endParaRPr/>
                    </a:p>
                  </a:txBody>
                  <a:tcPr marT="45725" marB="45725" marR="91450" marL="91450"/>
                </a:tc>
                <a:tc>
                  <a:txBody>
                    <a:bodyPr/>
                    <a:lstStyle/>
                    <a:p>
                      <a:pPr indent="0" lvl="0" marL="0" marR="0" rtl="0" algn="l">
                        <a:spcBef>
                          <a:spcPts val="0"/>
                        </a:spcBef>
                        <a:spcAft>
                          <a:spcPts val="0"/>
                        </a:spcAft>
                        <a:buNone/>
                      </a:pPr>
                      <a:r>
                        <a:t/>
                      </a:r>
                      <a:endParaRPr b="0" sz="2800"/>
                    </a:p>
                  </a:txBody>
                  <a:tcPr marT="45725" marB="45725" marR="91450" marL="91450"/>
                </a:tc>
                <a:tc>
                  <a:txBody>
                    <a:bodyPr/>
                    <a:lstStyle/>
                    <a:p>
                      <a:pPr indent="0" lvl="0" marL="0" marR="0" rtl="0" algn="l">
                        <a:spcBef>
                          <a:spcPts val="0"/>
                        </a:spcBef>
                        <a:spcAft>
                          <a:spcPts val="0"/>
                        </a:spcAft>
                        <a:buNone/>
                      </a:pPr>
                      <a:r>
                        <a:t/>
                      </a:r>
                      <a:endParaRPr b="0" sz="2800"/>
                    </a:p>
                  </a:txBody>
                  <a:tcPr marT="45725" marB="45725" marR="91450" marL="91450"/>
                </a:tc>
              </a:tr>
              <a:tr h="370850">
                <a:tc>
                  <a:txBody>
                    <a:bodyPr/>
                    <a:lstStyle/>
                    <a:p>
                      <a:pPr indent="0" lvl="0" marL="0" marR="0" rtl="0" algn="l">
                        <a:spcBef>
                          <a:spcPts val="0"/>
                        </a:spcBef>
                        <a:spcAft>
                          <a:spcPts val="0"/>
                        </a:spcAft>
                        <a:buNone/>
                      </a:pPr>
                      <a:r>
                        <a:rPr lang="en-CA" sz="2800"/>
                        <a:t>Ion-Ion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CA" sz="2800"/>
                        <a:t>(Ionic Compounds)</a:t>
                      </a:r>
                      <a:endParaRPr/>
                    </a:p>
                  </a:txBody>
                  <a:tcPr marT="45725" marB="45725" marR="91450" marL="91450"/>
                </a:tc>
                <a:tc>
                  <a:txBody>
                    <a:bodyPr/>
                    <a:lstStyle/>
                    <a:p>
                      <a:pPr indent="0" lvl="0" marL="0" marR="0" rtl="0" algn="l">
                        <a:spcBef>
                          <a:spcPts val="0"/>
                        </a:spcBef>
                        <a:spcAft>
                          <a:spcPts val="0"/>
                        </a:spcAft>
                        <a:buNone/>
                      </a:pPr>
                      <a:r>
                        <a:t/>
                      </a:r>
                      <a:endParaRPr sz="2800"/>
                    </a:p>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CA" sz="2800"/>
                        <a:t>Ion-Dipole</a:t>
                      </a:r>
                      <a:endParaRPr/>
                    </a:p>
                  </a:txBody>
                  <a:tcPr marT="45725" marB="45725" marR="91450" marL="91450"/>
                </a:tc>
                <a:tc>
                  <a:txBody>
                    <a:bodyPr/>
                    <a:lstStyle/>
                    <a:p>
                      <a:pPr indent="0" lvl="0" marL="0" marR="0" rtl="0" algn="l">
                        <a:spcBef>
                          <a:spcPts val="0"/>
                        </a:spcBef>
                        <a:spcAft>
                          <a:spcPts val="0"/>
                        </a:spcAft>
                        <a:buNone/>
                      </a:pPr>
                      <a:r>
                        <a:rPr lang="en-CA" sz="2800"/>
                        <a:t>(Mix of Ionic and Polar)</a:t>
                      </a:r>
                      <a:endParaRPr/>
                    </a:p>
                  </a:txBody>
                  <a:tcPr marT="45725" marB="45725" marR="91450" marL="91450"/>
                </a:tc>
                <a:tc>
                  <a:txBody>
                    <a:bodyPr/>
                    <a:lstStyle/>
                    <a:p>
                      <a:pPr indent="0" lvl="0" marL="0" marR="0" rtl="0" algn="l">
                        <a:spcBef>
                          <a:spcPts val="0"/>
                        </a:spcBef>
                        <a:spcAft>
                          <a:spcPts val="0"/>
                        </a:spcAft>
                        <a:buNone/>
                      </a:pPr>
                      <a:r>
                        <a:t/>
                      </a:r>
                      <a:endParaRPr sz="2800"/>
                    </a:p>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CA" sz="2800"/>
                        <a:t>Dipole-Dipole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CA" sz="2800"/>
                        <a:t>(Polar Compounds)</a:t>
                      </a:r>
                      <a:endParaRPr/>
                    </a:p>
                  </a:txBody>
                  <a:tcPr marT="45725" marB="45725" marR="91450" marL="91450"/>
                </a:tc>
                <a:tc>
                  <a:txBody>
                    <a:bodyPr/>
                    <a:lstStyle/>
                    <a:p>
                      <a:pPr indent="0" lvl="0" marL="0" marR="0" rtl="0" algn="l">
                        <a:spcBef>
                          <a:spcPts val="0"/>
                        </a:spcBef>
                        <a:spcAft>
                          <a:spcPts val="0"/>
                        </a:spcAft>
                        <a:buNone/>
                      </a:pPr>
                      <a:r>
                        <a:t/>
                      </a:r>
                      <a:endParaRPr sz="2800"/>
                    </a:p>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CA" sz="2800"/>
                        <a:t>Hydrogen Bonding </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CA" sz="2800"/>
                        <a:t>(special Dipole-Dipole)</a:t>
                      </a:r>
                      <a:endParaRPr/>
                    </a:p>
                  </a:txBody>
                  <a:tcPr marT="45725" marB="45725" marR="91450" marL="91450"/>
                </a:tc>
                <a:tc>
                  <a:txBody>
                    <a:bodyPr/>
                    <a:lstStyle/>
                    <a:p>
                      <a:pPr indent="0" lvl="0" marL="0" marR="0" rtl="0" algn="l">
                        <a:spcBef>
                          <a:spcPts val="0"/>
                        </a:spcBef>
                        <a:spcAft>
                          <a:spcPts val="0"/>
                        </a:spcAft>
                        <a:buNone/>
                      </a:pPr>
                      <a:r>
                        <a:t/>
                      </a:r>
                      <a:endParaRPr sz="2800"/>
                    </a:p>
                    <a:p>
                      <a:pPr indent="0" lvl="0" marL="0" marR="0" rtl="0" algn="l">
                        <a:spcBef>
                          <a:spcPts val="0"/>
                        </a:spcBef>
                        <a:spcAft>
                          <a:spcPts val="0"/>
                        </a:spcAft>
                        <a:buNone/>
                      </a:pPr>
                      <a:r>
                        <a:t/>
                      </a:r>
                      <a:endParaRPr sz="2800"/>
                    </a:p>
                  </a:txBody>
                  <a:tcPr marT="45725" marB="45725" marR="91450" marL="91450"/>
                </a:tc>
              </a:tr>
              <a:tr h="370850">
                <a:tc>
                  <a:txBody>
                    <a:bodyPr/>
                    <a:lstStyle/>
                    <a:p>
                      <a:pPr indent="0" lvl="0" marL="0" marR="0" rtl="0" algn="l">
                        <a:spcBef>
                          <a:spcPts val="0"/>
                        </a:spcBef>
                        <a:spcAft>
                          <a:spcPts val="0"/>
                        </a:spcAft>
                        <a:buNone/>
                      </a:pPr>
                      <a:r>
                        <a:rPr lang="en-CA" sz="2800"/>
                        <a:t>London Forces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800"/>
                        <a:buFont typeface="Calibri"/>
                        <a:buNone/>
                      </a:pPr>
                      <a:r>
                        <a:rPr lang="en-CA" sz="2800"/>
                        <a:t>(All Compounds)</a:t>
                      </a:r>
                      <a:endParaRPr/>
                    </a:p>
                  </a:txBody>
                  <a:tcPr marT="45725" marB="45725" marR="91450" marL="91450"/>
                </a:tc>
                <a:tc>
                  <a:txBody>
                    <a:bodyPr/>
                    <a:lstStyle/>
                    <a:p>
                      <a:pPr indent="0" lvl="0" marL="0" marR="0" rtl="0" algn="l">
                        <a:spcBef>
                          <a:spcPts val="0"/>
                        </a:spcBef>
                        <a:spcAft>
                          <a:spcPts val="0"/>
                        </a:spcAft>
                        <a:buNone/>
                      </a:pPr>
                      <a:r>
                        <a:t/>
                      </a:r>
                      <a:endParaRPr sz="2800"/>
                    </a:p>
                    <a:p>
                      <a:pPr indent="0" lvl="0" marL="0" marR="0" rtl="0" algn="l">
                        <a:spcBef>
                          <a:spcPts val="0"/>
                        </a:spcBef>
                        <a:spcAft>
                          <a:spcPts val="0"/>
                        </a:spcAft>
                        <a:buNone/>
                      </a:pPr>
                      <a:r>
                        <a:t/>
                      </a:r>
                      <a:endParaRPr sz="2800"/>
                    </a:p>
                  </a:txBody>
                  <a:tcPr marT="45725" marB="45725" marR="91450" marL="91450"/>
                </a:tc>
              </a:tr>
            </a:tbl>
          </a:graphicData>
        </a:graphic>
      </p:graphicFrame>
      <p:pic>
        <p:nvPicPr>
          <p:cNvPr descr="Image result for ionic bonding forces" id="118" name="Google Shape;118;p15"/>
          <p:cNvPicPr preferRelativeResize="0"/>
          <p:nvPr/>
        </p:nvPicPr>
        <p:blipFill rotWithShape="1">
          <a:blip r:embed="rId3">
            <a:alphaModFix/>
          </a:blip>
          <a:srcRect b="0" l="58961" r="17661" t="0"/>
          <a:stretch/>
        </p:blipFill>
        <p:spPr>
          <a:xfrm>
            <a:off x="8274675" y="1532875"/>
            <a:ext cx="1448874" cy="862325"/>
          </a:xfrm>
          <a:prstGeom prst="rect">
            <a:avLst/>
          </a:prstGeom>
          <a:noFill/>
          <a:ln>
            <a:noFill/>
          </a:ln>
        </p:spPr>
      </p:pic>
      <p:pic>
        <p:nvPicPr>
          <p:cNvPr descr="Image result for dipole dipole forces" id="119" name="Google Shape;119;p15"/>
          <p:cNvPicPr preferRelativeResize="0"/>
          <p:nvPr/>
        </p:nvPicPr>
        <p:blipFill rotWithShape="1">
          <a:blip r:embed="rId4">
            <a:alphaModFix/>
          </a:blip>
          <a:srcRect b="0" l="0" r="0" t="0"/>
          <a:stretch/>
        </p:blipFill>
        <p:spPr>
          <a:xfrm>
            <a:off x="7715504" y="3636006"/>
            <a:ext cx="3218251" cy="1437423"/>
          </a:xfrm>
          <a:prstGeom prst="rect">
            <a:avLst/>
          </a:prstGeom>
          <a:noFill/>
          <a:ln>
            <a:noFill/>
          </a:ln>
        </p:spPr>
      </p:pic>
      <p:grpSp>
        <p:nvGrpSpPr>
          <p:cNvPr id="120" name="Google Shape;120;p15"/>
          <p:cNvGrpSpPr/>
          <p:nvPr/>
        </p:nvGrpSpPr>
        <p:grpSpPr>
          <a:xfrm>
            <a:off x="7927597" y="5383017"/>
            <a:ext cx="2794067" cy="874268"/>
            <a:chOff x="4421975" y="3182550"/>
            <a:chExt cx="4321975" cy="1515024"/>
          </a:xfrm>
        </p:grpSpPr>
        <p:pic>
          <p:nvPicPr>
            <p:cNvPr descr="Image result for london forces" id="121" name="Google Shape;121;p15"/>
            <p:cNvPicPr preferRelativeResize="0"/>
            <p:nvPr/>
          </p:nvPicPr>
          <p:blipFill rotWithShape="1">
            <a:blip r:embed="rId5">
              <a:alphaModFix/>
            </a:blip>
            <a:srcRect b="0" l="0" r="0" t="25534"/>
            <a:stretch/>
          </p:blipFill>
          <p:spPr>
            <a:xfrm>
              <a:off x="4421975" y="3239200"/>
              <a:ext cx="4321975" cy="1458374"/>
            </a:xfrm>
            <a:prstGeom prst="rect">
              <a:avLst/>
            </a:prstGeom>
            <a:noFill/>
            <a:ln>
              <a:noFill/>
            </a:ln>
          </p:spPr>
        </p:pic>
        <p:sp>
          <p:nvSpPr>
            <p:cNvPr id="122" name="Google Shape;122;p15"/>
            <p:cNvSpPr/>
            <p:nvPr/>
          </p:nvSpPr>
          <p:spPr>
            <a:xfrm>
              <a:off x="5850725" y="3182550"/>
              <a:ext cx="171300" cy="6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3" name="Google Shape;123;p15"/>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nvSpPr>
        <p:spPr>
          <a:xfrm>
            <a:off x="612396" y="1186107"/>
            <a:ext cx="7290033"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These are the Ionic Bonds found in ionic crystals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Forces very hard to break, very strong</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The strength of an ionic bond is referred to as </a:t>
            </a:r>
            <a:r>
              <a:rPr b="0" i="0" lang="en-CA" sz="2800" u="none" cap="none" strike="noStrike">
                <a:solidFill>
                  <a:srgbClr val="76CEEF"/>
                </a:solidFill>
                <a:latin typeface="Calibri"/>
                <a:ea typeface="Calibri"/>
                <a:cs typeface="Calibri"/>
                <a:sym typeface="Calibri"/>
              </a:rPr>
              <a:t>lattice energy</a:t>
            </a:r>
            <a:r>
              <a:rPr b="0" i="0" lang="en-CA" sz="2400" u="none" cap="none" strike="noStrike">
                <a:solidFill>
                  <a:schemeClr val="dk1"/>
                </a:solidFill>
                <a:latin typeface="Calibri"/>
                <a:ea typeface="Calibri"/>
                <a:cs typeface="Calibri"/>
                <a:sym typeface="Calibri"/>
              </a:rPr>
              <a:t>.</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Takes a lot of energy (high temperatures) to cause them to split from one another and change states</a:t>
            </a:r>
            <a:endParaRPr b="0" i="0" sz="2400" u="none" cap="none" strike="noStrike">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Strength of the interaction is proportional to the magnitude of the charges and decreases as the distance between the particles increases.  </a:t>
            </a:r>
            <a:endParaRPr/>
          </a:p>
          <a:p>
            <a:pPr indent="-342900" lvl="1" marL="80010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These two factors combined is referred to as </a:t>
            </a:r>
            <a:r>
              <a:rPr b="0" i="0" lang="en-CA" sz="2400" u="none" cap="none" strike="noStrike">
                <a:solidFill>
                  <a:srgbClr val="76CEEF"/>
                </a:solidFill>
                <a:latin typeface="Calibri"/>
                <a:ea typeface="Calibri"/>
                <a:cs typeface="Calibri"/>
                <a:sym typeface="Calibri"/>
              </a:rPr>
              <a:t>charge density</a:t>
            </a:r>
            <a:endParaRPr/>
          </a:p>
        </p:txBody>
      </p:sp>
      <p:pic>
        <p:nvPicPr>
          <p:cNvPr descr="Image result for ionic bonding forces" id="129" name="Google Shape;129;p16"/>
          <p:cNvPicPr preferRelativeResize="0"/>
          <p:nvPr/>
        </p:nvPicPr>
        <p:blipFill rotWithShape="1">
          <a:blip r:embed="rId3">
            <a:alphaModFix/>
          </a:blip>
          <a:srcRect b="0" l="0" r="19465" t="0"/>
          <a:stretch/>
        </p:blipFill>
        <p:spPr>
          <a:xfrm>
            <a:off x="6942277" y="942675"/>
            <a:ext cx="5067251" cy="887800"/>
          </a:xfrm>
          <a:prstGeom prst="rect">
            <a:avLst/>
          </a:prstGeom>
          <a:noFill/>
          <a:ln>
            <a:noFill/>
          </a:ln>
        </p:spPr>
      </p:pic>
      <p:pic>
        <p:nvPicPr>
          <p:cNvPr descr="Image result for nacl crystal structure" id="130" name="Google Shape;130;p16"/>
          <p:cNvPicPr preferRelativeResize="0"/>
          <p:nvPr/>
        </p:nvPicPr>
        <p:blipFill rotWithShape="1">
          <a:blip r:embed="rId4">
            <a:alphaModFix/>
          </a:blip>
          <a:srcRect b="0" l="0" r="0" t="0"/>
          <a:stretch/>
        </p:blipFill>
        <p:spPr>
          <a:xfrm>
            <a:off x="8406984" y="2095777"/>
            <a:ext cx="2800350" cy="2339001"/>
          </a:xfrm>
          <a:prstGeom prst="rect">
            <a:avLst/>
          </a:prstGeom>
          <a:noFill/>
          <a:ln>
            <a:noFill/>
          </a:ln>
        </p:spPr>
      </p:pic>
      <p:sp>
        <p:nvSpPr>
          <p:cNvPr id="131" name="Google Shape;131;p16"/>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32" name="Google Shape;132;p16"/>
          <p:cNvSpPr txBox="1"/>
          <p:nvPr/>
        </p:nvSpPr>
        <p:spPr>
          <a:xfrm>
            <a:off x="4233437" y="450227"/>
            <a:ext cx="6730973" cy="461665"/>
          </a:xfrm>
          <a:prstGeom prst="rect">
            <a:avLst/>
          </a:prstGeom>
          <a:solidFill>
            <a:srgbClr val="D0EEF9"/>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Ion-Ion Interactions (Strongest Intermolecular Force)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38" name="Google Shape;138;p17"/>
          <p:cNvSpPr txBox="1"/>
          <p:nvPr/>
        </p:nvSpPr>
        <p:spPr>
          <a:xfrm>
            <a:off x="4233437" y="450227"/>
            <a:ext cx="6730973" cy="461665"/>
          </a:xfrm>
          <a:prstGeom prst="rect">
            <a:avLst/>
          </a:prstGeom>
          <a:solidFill>
            <a:srgbClr val="D0EEF9"/>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Ion-Ion Interactions (Strongest Intermolecular Force)</a:t>
            </a:r>
            <a:endParaRPr/>
          </a:p>
        </p:txBody>
      </p:sp>
      <p:graphicFrame>
        <p:nvGraphicFramePr>
          <p:cNvPr id="139" name="Google Shape;139;p17"/>
          <p:cNvGraphicFramePr/>
          <p:nvPr/>
        </p:nvGraphicFramePr>
        <p:xfrm>
          <a:off x="443521" y="1759637"/>
          <a:ext cx="3000000" cy="3000000"/>
        </p:xfrm>
        <a:graphic>
          <a:graphicData uri="http://schemas.openxmlformats.org/drawingml/2006/table">
            <a:tbl>
              <a:tblPr>
                <a:noFill/>
                <a:tableStyleId>{9D1CDDEC-F177-4A29-8FC3-992E1767AEFC}</a:tableStyleId>
              </a:tblPr>
              <a:tblGrid>
                <a:gridCol w="1625825"/>
                <a:gridCol w="1283825"/>
                <a:gridCol w="3489650"/>
              </a:tblGrid>
              <a:tr h="860900">
                <a:tc>
                  <a:txBody>
                    <a:bodyPr/>
                    <a:lstStyle/>
                    <a:p>
                      <a:pPr indent="0" lvl="0" marL="0" marR="0" rtl="0" algn="ctr">
                        <a:spcBef>
                          <a:spcPts val="0"/>
                        </a:spcBef>
                        <a:spcAft>
                          <a:spcPts val="0"/>
                        </a:spcAft>
                        <a:buClr>
                          <a:schemeClr val="dk1"/>
                        </a:buClr>
                        <a:buSzPts val="2400"/>
                        <a:buFont typeface="Calibri"/>
                        <a:buNone/>
                      </a:pPr>
                      <a:r>
                        <a:rPr lang="en-CA" sz="2400" u="none" cap="none" strike="noStrike"/>
                        <a:t>Substance</a:t>
                      </a:r>
                      <a:endParaRPr sz="2400"/>
                    </a:p>
                  </a:txBody>
                  <a:tcPr marT="45725" marB="45725" marR="91450" marL="91450">
                    <a:solidFill>
                      <a:srgbClr val="D0EEF9"/>
                    </a:solidFill>
                  </a:tcPr>
                </a:tc>
                <a:tc>
                  <a:txBody>
                    <a:bodyPr/>
                    <a:lstStyle/>
                    <a:p>
                      <a:pPr indent="0" lvl="0" marL="0" marR="0" rtl="0" algn="ctr">
                        <a:spcBef>
                          <a:spcPts val="0"/>
                        </a:spcBef>
                        <a:spcAft>
                          <a:spcPts val="0"/>
                        </a:spcAft>
                        <a:buClr>
                          <a:schemeClr val="dk1"/>
                        </a:buClr>
                        <a:buSzPts val="2400"/>
                        <a:buFont typeface="Calibri"/>
                        <a:buNone/>
                      </a:pPr>
                      <a:r>
                        <a:rPr lang="en-CA" sz="2400"/>
                        <a:t>MP (</a:t>
                      </a:r>
                      <a:r>
                        <a:rPr baseline="30000" lang="en-CA" sz="2400"/>
                        <a:t>o</a:t>
                      </a:r>
                      <a:r>
                        <a:rPr lang="en-CA" sz="2400"/>
                        <a:t>C</a:t>
                      </a:r>
                      <a:r>
                        <a:rPr lang="en-CA" sz="2400"/>
                        <a:t>)</a:t>
                      </a:r>
                      <a:endParaRPr sz="2400"/>
                    </a:p>
                  </a:txBody>
                  <a:tcPr marT="45725" marB="45725" marR="91450" marL="91450">
                    <a:solidFill>
                      <a:srgbClr val="D0EEF9"/>
                    </a:solidFill>
                  </a:tcPr>
                </a:tc>
                <a:tc>
                  <a:txBody>
                    <a:bodyPr/>
                    <a:lstStyle/>
                    <a:p>
                      <a:pPr indent="0" lvl="0" marL="0" marR="0" rtl="0" algn="ctr">
                        <a:spcBef>
                          <a:spcPts val="0"/>
                        </a:spcBef>
                        <a:spcAft>
                          <a:spcPts val="0"/>
                        </a:spcAft>
                        <a:buClr>
                          <a:schemeClr val="dk1"/>
                        </a:buClr>
                        <a:buSzPts val="2400"/>
                        <a:buFont typeface="Calibri"/>
                        <a:buNone/>
                      </a:pPr>
                      <a:r>
                        <a:rPr lang="en-CA" sz="2400"/>
                        <a:t>Solubility (g/100g H</a:t>
                      </a:r>
                      <a:r>
                        <a:rPr baseline="-25000" lang="en-CA" sz="2400"/>
                        <a:t>2</a:t>
                      </a:r>
                      <a:r>
                        <a:rPr lang="en-CA" sz="2400"/>
                        <a:t>O)</a:t>
                      </a:r>
                      <a:endParaRPr sz="2400"/>
                    </a:p>
                  </a:txBody>
                  <a:tcPr marT="45725" marB="45725" marR="91450" marL="91450">
                    <a:solidFill>
                      <a:srgbClr val="D0EEF9"/>
                    </a:solidFill>
                  </a:tcPr>
                </a:tc>
              </a:tr>
              <a:tr h="478300">
                <a:tc>
                  <a:txBody>
                    <a:bodyPr/>
                    <a:lstStyle/>
                    <a:p>
                      <a:pPr indent="0" lvl="0" marL="0" marR="0" rtl="0" algn="ctr">
                        <a:spcBef>
                          <a:spcPts val="0"/>
                        </a:spcBef>
                        <a:spcAft>
                          <a:spcPts val="0"/>
                        </a:spcAft>
                        <a:buClr>
                          <a:schemeClr val="dk1"/>
                        </a:buClr>
                        <a:buSzPts val="2400"/>
                        <a:buFont typeface="Calibri"/>
                        <a:buNone/>
                      </a:pPr>
                      <a:r>
                        <a:rPr lang="en-CA" sz="2400"/>
                        <a:t>CsCl</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646</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High</a:t>
                      </a:r>
                      <a:endParaRPr sz="2400"/>
                    </a:p>
                  </a:txBody>
                  <a:tcPr marT="45725" marB="45725" marR="91450" marL="91450"/>
                </a:tc>
              </a:tr>
              <a:tr h="478300">
                <a:tc>
                  <a:txBody>
                    <a:bodyPr/>
                    <a:lstStyle/>
                    <a:p>
                      <a:pPr indent="0" lvl="0" marL="0" marR="0" rtl="0" algn="ctr">
                        <a:spcBef>
                          <a:spcPts val="0"/>
                        </a:spcBef>
                        <a:spcAft>
                          <a:spcPts val="0"/>
                        </a:spcAft>
                        <a:buClr>
                          <a:schemeClr val="dk1"/>
                        </a:buClr>
                        <a:buSzPts val="2400"/>
                        <a:buFont typeface="Calibri"/>
                        <a:buNone/>
                      </a:pPr>
                      <a:r>
                        <a:rPr lang="en-CA" sz="2400"/>
                        <a:t>NaCl</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800</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Medium</a:t>
                      </a:r>
                      <a:endParaRPr sz="2400"/>
                    </a:p>
                  </a:txBody>
                  <a:tcPr marT="45725" marB="45725" marR="91450" marL="91450"/>
                </a:tc>
              </a:tr>
              <a:tr h="478300">
                <a:tc>
                  <a:txBody>
                    <a:bodyPr/>
                    <a:lstStyle/>
                    <a:p>
                      <a:pPr indent="0" lvl="0" marL="0" marR="0" rtl="0" algn="ctr">
                        <a:spcBef>
                          <a:spcPts val="0"/>
                        </a:spcBef>
                        <a:spcAft>
                          <a:spcPts val="0"/>
                        </a:spcAft>
                        <a:buClr>
                          <a:schemeClr val="dk1"/>
                        </a:buClr>
                        <a:buSzPts val="2400"/>
                        <a:buFont typeface="Calibri"/>
                        <a:buNone/>
                      </a:pPr>
                      <a:r>
                        <a:rPr lang="en-CA" sz="2400"/>
                        <a:t>MgO</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2800</a:t>
                      </a:r>
                      <a:endParaRPr sz="2400"/>
                    </a:p>
                  </a:txBody>
                  <a:tcPr marT="45725" marB="45725" marR="91450" marL="91450"/>
                </a:tc>
                <a:tc>
                  <a:txBody>
                    <a:bodyPr/>
                    <a:lstStyle/>
                    <a:p>
                      <a:pPr indent="0" lvl="0" marL="0" marR="0" rtl="0" algn="ctr">
                        <a:spcBef>
                          <a:spcPts val="0"/>
                        </a:spcBef>
                        <a:spcAft>
                          <a:spcPts val="0"/>
                        </a:spcAft>
                        <a:buClr>
                          <a:schemeClr val="dk1"/>
                        </a:buClr>
                        <a:buSzPts val="2400"/>
                        <a:buFont typeface="Calibri"/>
                        <a:buNone/>
                      </a:pPr>
                      <a:r>
                        <a:rPr lang="en-CA" sz="2400"/>
                        <a:t>Low (very little)</a:t>
                      </a:r>
                      <a:endParaRPr sz="2400"/>
                    </a:p>
                  </a:txBody>
                  <a:tcPr marT="45725" marB="45725" marR="91450" marL="91450"/>
                </a:tc>
              </a:tr>
            </a:tbl>
          </a:graphicData>
        </a:graphic>
      </p:graphicFrame>
      <p:sp>
        <p:nvSpPr>
          <p:cNvPr id="140" name="Google Shape;140;p17"/>
          <p:cNvSpPr txBox="1"/>
          <p:nvPr/>
        </p:nvSpPr>
        <p:spPr>
          <a:xfrm>
            <a:off x="443525" y="1205175"/>
            <a:ext cx="6399300" cy="378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Consider the following ionic solids: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rgbClr val="76CEEF"/>
              </a:solidFill>
              <a:latin typeface="Calibri"/>
              <a:ea typeface="Calibri"/>
              <a:cs typeface="Calibri"/>
              <a:sym typeface="Calibri"/>
            </a:endParaRPr>
          </a:p>
          <a:p>
            <a:pPr indent="0" lvl="0" marL="0" marR="0" rtl="0" algn="ctr">
              <a:spcBef>
                <a:spcPts val="0"/>
              </a:spcBef>
              <a:spcAft>
                <a:spcPts val="0"/>
              </a:spcAft>
              <a:buNone/>
            </a:pPr>
            <a:r>
              <a:rPr lang="en-CA" sz="2400">
                <a:solidFill>
                  <a:srgbClr val="76CEEF"/>
                </a:solidFill>
                <a:latin typeface="Calibri"/>
                <a:ea typeface="Calibri"/>
                <a:cs typeface="Calibri"/>
                <a:sym typeface="Calibri"/>
              </a:rPr>
              <a:t>Can you account for the differences in properties of these 3 ionic solids?</a:t>
            </a:r>
            <a:endParaRPr/>
          </a:p>
        </p:txBody>
      </p:sp>
      <p:sp>
        <p:nvSpPr>
          <p:cNvPr id="141" name="Google Shape;141;p17"/>
          <p:cNvSpPr txBox="1"/>
          <p:nvPr/>
        </p:nvSpPr>
        <p:spPr>
          <a:xfrm>
            <a:off x="7055140" y="1759644"/>
            <a:ext cx="495789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Both NaCl and CsCl have the same magnitude of charges on their ions.</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However, Cs is much larger than Na, making the ionic radius much larger</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MgO not only consists of smaller ions, but its ions also have higher charge magnitudes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50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nvSpPr>
        <p:spPr>
          <a:xfrm>
            <a:off x="612396" y="1198545"/>
            <a:ext cx="903494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Occurs when a fully charged ion interacts with polar molecules (molecules that have a dipole)</a:t>
            </a:r>
            <a:br>
              <a:rPr lang="en-CA"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Negative end of dipole on polar molecule attracted to a positive ion</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Positive end of dipole on polar molecule attracted to a negative ion</a:t>
            </a:r>
            <a:br>
              <a:rPr lang="en-CA" sz="2400">
                <a:solidFill>
                  <a:schemeClr val="dk1"/>
                </a:solidFill>
                <a:latin typeface="Calibri"/>
                <a:ea typeface="Calibri"/>
                <a:cs typeface="Calibri"/>
                <a:sym typeface="Calibri"/>
              </a:rPr>
            </a:br>
            <a:r>
              <a:rPr lang="en-CA" sz="2400">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Since a dipole is not a FULL charge, this attraction is </a:t>
            </a:r>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    not as strong as ion-ion</a:t>
            </a:r>
            <a:endParaRPr/>
          </a:p>
        </p:txBody>
      </p:sp>
      <p:pic>
        <p:nvPicPr>
          <p:cNvPr id="147" name="Google Shape;147;p18"/>
          <p:cNvPicPr preferRelativeResize="0"/>
          <p:nvPr/>
        </p:nvPicPr>
        <p:blipFill rotWithShape="1">
          <a:blip r:embed="rId3">
            <a:alphaModFix/>
          </a:blip>
          <a:srcRect b="0" l="0" r="0" t="0"/>
          <a:stretch/>
        </p:blipFill>
        <p:spPr>
          <a:xfrm>
            <a:off x="7762514" y="3141585"/>
            <a:ext cx="4133075" cy="2207896"/>
          </a:xfrm>
          <a:prstGeom prst="rect">
            <a:avLst/>
          </a:prstGeom>
          <a:noFill/>
          <a:ln>
            <a:noFill/>
          </a:ln>
        </p:spPr>
      </p:pic>
      <p:sp>
        <p:nvSpPr>
          <p:cNvPr id="148" name="Google Shape;148;p18"/>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49" name="Google Shape;149;p18"/>
          <p:cNvSpPr txBox="1"/>
          <p:nvPr/>
        </p:nvSpPr>
        <p:spPr>
          <a:xfrm>
            <a:off x="4233437" y="450227"/>
            <a:ext cx="7662152" cy="461665"/>
          </a:xfrm>
          <a:prstGeom prst="rect">
            <a:avLst/>
          </a:prstGeom>
          <a:solidFill>
            <a:srgbClr val="FFD5EA"/>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Ion-Dipole Interactions (2nd Strongest Intermolecular Force)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9"/>
          <p:cNvSpPr txBox="1"/>
          <p:nvPr/>
        </p:nvSpPr>
        <p:spPr>
          <a:xfrm>
            <a:off x="612396" y="1421095"/>
            <a:ext cx="698803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When molecules have dipoles negative end on one molecule attracted to the positive end of another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This attraction will hold the molecules together, and keep them from separating</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There will also be a repulsive force between likely charged sides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155" name="Google Shape;155;p19"/>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56" name="Google Shape;156;p19"/>
          <p:cNvSpPr txBox="1"/>
          <p:nvPr/>
        </p:nvSpPr>
        <p:spPr>
          <a:xfrm>
            <a:off x="4233437" y="450227"/>
            <a:ext cx="5934020"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Dipole-Dipole Interactions (3rd Strongest IMF)</a:t>
            </a:r>
            <a:endParaRPr/>
          </a:p>
        </p:txBody>
      </p:sp>
      <p:pic>
        <p:nvPicPr>
          <p:cNvPr descr="Image result for dipole dipole forces" id="157" name="Google Shape;157;p19"/>
          <p:cNvPicPr preferRelativeResize="0"/>
          <p:nvPr/>
        </p:nvPicPr>
        <p:blipFill rotWithShape="1">
          <a:blip r:embed="rId3">
            <a:alphaModFix/>
          </a:blip>
          <a:srcRect b="0" l="0" r="0" t="0"/>
          <a:stretch/>
        </p:blipFill>
        <p:spPr>
          <a:xfrm>
            <a:off x="8032459" y="1493230"/>
            <a:ext cx="3547145" cy="3758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nvSpPr>
        <p:spPr>
          <a:xfrm>
            <a:off x="612395" y="1421095"/>
            <a:ext cx="7927597"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As they are an electrostatic attraction, the strength of DP-DP interactions are affected by: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1) The </a:t>
            </a:r>
            <a:r>
              <a:rPr lang="en-CA" sz="2400">
                <a:solidFill>
                  <a:srgbClr val="7030A0"/>
                </a:solidFill>
                <a:latin typeface="Calibri"/>
                <a:ea typeface="Calibri"/>
                <a:cs typeface="Calibri"/>
                <a:sym typeface="Calibri"/>
              </a:rPr>
              <a:t>distance</a:t>
            </a:r>
            <a:r>
              <a:rPr lang="en-CA" sz="2400">
                <a:solidFill>
                  <a:schemeClr val="dk1"/>
                </a:solidFill>
                <a:latin typeface="Calibri"/>
                <a:ea typeface="Calibri"/>
                <a:cs typeface="Calibri"/>
                <a:sym typeface="Calibri"/>
              </a:rPr>
              <a:t> between both molecules</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Molecules that are further apart will experience a weaker attraction to one another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CA" sz="2400">
                <a:solidFill>
                  <a:schemeClr val="dk1"/>
                </a:solidFill>
                <a:latin typeface="Calibri"/>
                <a:ea typeface="Calibri"/>
                <a:cs typeface="Calibri"/>
                <a:sym typeface="Calibri"/>
              </a:rPr>
              <a:t>2)The </a:t>
            </a:r>
            <a:r>
              <a:rPr lang="en-CA" sz="2400">
                <a:solidFill>
                  <a:srgbClr val="7030A0"/>
                </a:solidFill>
                <a:latin typeface="Calibri"/>
                <a:ea typeface="Calibri"/>
                <a:cs typeface="Calibri"/>
                <a:sym typeface="Calibri"/>
              </a:rPr>
              <a:t>degree of charge </a:t>
            </a:r>
            <a:r>
              <a:rPr lang="en-CA" sz="2400">
                <a:solidFill>
                  <a:schemeClr val="dk1"/>
                </a:solidFill>
                <a:latin typeface="Calibri"/>
                <a:ea typeface="Calibri"/>
                <a:cs typeface="Calibri"/>
                <a:sym typeface="Calibri"/>
              </a:rPr>
              <a:t>separation (ie. how polar are they?)</a:t>
            </a:r>
            <a:endParaRPr/>
          </a:p>
          <a:p>
            <a:pPr indent="-342900" lvl="0" marL="34290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Molecules with a smaller charge separation will experience a weaker attraction </a:t>
            </a:r>
            <a:endParaRPr/>
          </a:p>
        </p:txBody>
      </p:sp>
      <p:sp>
        <p:nvSpPr>
          <p:cNvPr id="163" name="Google Shape;163;p20"/>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64" name="Google Shape;164;p20"/>
          <p:cNvSpPr txBox="1"/>
          <p:nvPr/>
        </p:nvSpPr>
        <p:spPr>
          <a:xfrm>
            <a:off x="4233437" y="450227"/>
            <a:ext cx="5934020"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Dipole-Dipole Interactions (3rd Strongest IMF)</a:t>
            </a:r>
            <a:endParaRPr/>
          </a:p>
        </p:txBody>
      </p:sp>
      <p:pic>
        <p:nvPicPr>
          <p:cNvPr descr="Image result for dipole dipole forces" id="165" name="Google Shape;165;p20"/>
          <p:cNvPicPr preferRelativeResize="0"/>
          <p:nvPr/>
        </p:nvPicPr>
        <p:blipFill rotWithShape="1">
          <a:blip r:embed="rId3">
            <a:alphaModFix/>
          </a:blip>
          <a:srcRect b="0" l="0" r="0" t="0"/>
          <a:stretch/>
        </p:blipFill>
        <p:spPr>
          <a:xfrm>
            <a:off x="8607106" y="1602288"/>
            <a:ext cx="3414318" cy="33052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nvSpPr>
        <p:spPr>
          <a:xfrm>
            <a:off x="582485" y="1131757"/>
            <a:ext cx="7923952"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When Hydrogen is a part of a dipole with O, F or N, it is a special case of Dipole-Dipole Interaction  </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Dipole-Dipole but STRONGER than other forms of Dipole-Dipole due to large ΔEN between H and the atom (N,O, or F)</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Hydrogen gets a partial positive charge</a:t>
            </a:r>
            <a:endParaRPr/>
          </a:p>
          <a:p>
            <a:pPr indent="-285750" lvl="1" marL="74295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Hydrogen is small and has no shielding electrons</a:t>
            </a:r>
            <a:endParaRPr/>
          </a:p>
          <a:p>
            <a:pPr indent="-285750" lvl="1" marL="742950" marR="0" rtl="0" algn="l">
              <a:spcBef>
                <a:spcPts val="0"/>
              </a:spcBef>
              <a:spcAft>
                <a:spcPts val="0"/>
              </a:spcAft>
              <a:buClr>
                <a:schemeClr val="dk1"/>
              </a:buClr>
              <a:buSzPts val="2400"/>
              <a:buFont typeface="Arial"/>
              <a:buChar char="•"/>
            </a:pPr>
            <a:r>
              <a:rPr b="0" i="0" lang="en-CA" sz="2400" u="none" cap="none" strike="noStrike">
                <a:solidFill>
                  <a:schemeClr val="dk1"/>
                </a:solidFill>
                <a:latin typeface="Calibri"/>
                <a:ea typeface="Calibri"/>
                <a:cs typeface="Calibri"/>
                <a:sym typeface="Calibri"/>
              </a:rPr>
              <a:t>It will attract to the lone pair of electrons on the electronegative atom of neighboring molecules</a:t>
            </a:r>
            <a:endParaRPr/>
          </a:p>
          <a:p>
            <a:pPr indent="-285750" lvl="0" marL="285750" marR="0" rtl="0" algn="l">
              <a:spcBef>
                <a:spcPts val="0"/>
              </a:spcBef>
              <a:spcAft>
                <a:spcPts val="0"/>
              </a:spcAft>
              <a:buClr>
                <a:schemeClr val="dk1"/>
              </a:buClr>
              <a:buSzPts val="2400"/>
              <a:buFont typeface="Arial"/>
              <a:buChar char="•"/>
            </a:pPr>
            <a:r>
              <a:rPr lang="en-CA" sz="2400">
                <a:solidFill>
                  <a:schemeClr val="dk1"/>
                </a:solidFill>
                <a:latin typeface="Calibri"/>
                <a:ea typeface="Calibri"/>
                <a:cs typeface="Calibri"/>
                <a:sym typeface="Calibri"/>
              </a:rPr>
              <a:t>This attraction is very strong, and gives these molecules high melting/boiling points</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CA" sz="2400">
                <a:solidFill>
                  <a:srgbClr val="76CEEF"/>
                </a:solidFill>
                <a:latin typeface="Calibri"/>
                <a:ea typeface="Calibri"/>
                <a:cs typeface="Calibri"/>
                <a:sym typeface="Calibri"/>
              </a:rPr>
              <a:t>Careful!  This only works when Hydrogen is bonded to N, O or F, not every single Hydrogen bond</a:t>
            </a:r>
            <a:endParaRPr/>
          </a:p>
        </p:txBody>
      </p:sp>
      <p:pic>
        <p:nvPicPr>
          <p:cNvPr id="171" name="Google Shape;171;p21"/>
          <p:cNvPicPr preferRelativeResize="0"/>
          <p:nvPr/>
        </p:nvPicPr>
        <p:blipFill rotWithShape="1">
          <a:blip r:embed="rId3">
            <a:alphaModFix/>
          </a:blip>
          <a:srcRect b="0" l="0" r="0" t="0"/>
          <a:stretch/>
        </p:blipFill>
        <p:spPr>
          <a:xfrm>
            <a:off x="8778546" y="1257075"/>
            <a:ext cx="3023916" cy="1663699"/>
          </a:xfrm>
          <a:prstGeom prst="rect">
            <a:avLst/>
          </a:prstGeom>
          <a:noFill/>
          <a:ln>
            <a:noFill/>
          </a:ln>
        </p:spPr>
      </p:pic>
      <p:pic>
        <p:nvPicPr>
          <p:cNvPr id="172" name="Google Shape;172;p21"/>
          <p:cNvPicPr preferRelativeResize="0"/>
          <p:nvPr/>
        </p:nvPicPr>
        <p:blipFill rotWithShape="1">
          <a:blip r:embed="rId4">
            <a:alphaModFix/>
          </a:blip>
          <a:srcRect b="0" l="0" r="0" t="0"/>
          <a:stretch/>
        </p:blipFill>
        <p:spPr>
          <a:xfrm>
            <a:off x="8107895" y="3265957"/>
            <a:ext cx="3851501" cy="1831549"/>
          </a:xfrm>
          <a:prstGeom prst="rect">
            <a:avLst/>
          </a:prstGeom>
          <a:noFill/>
          <a:ln>
            <a:noFill/>
          </a:ln>
        </p:spPr>
      </p:pic>
      <p:sp>
        <p:nvSpPr>
          <p:cNvPr id="173" name="Google Shape;173;p21"/>
          <p:cNvSpPr txBox="1"/>
          <p:nvPr/>
        </p:nvSpPr>
        <p:spPr>
          <a:xfrm>
            <a:off x="612396" y="419450"/>
            <a:ext cx="3529556" cy="523220"/>
          </a:xfrm>
          <a:prstGeom prst="rect">
            <a:avLst/>
          </a:prstGeom>
          <a:solidFill>
            <a:srgbClr val="00B0F0"/>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800">
                <a:solidFill>
                  <a:srgbClr val="FFFF00"/>
                </a:solidFill>
                <a:latin typeface="Calibri"/>
                <a:ea typeface="Calibri"/>
                <a:cs typeface="Calibri"/>
                <a:sym typeface="Calibri"/>
              </a:rPr>
              <a:t>INTERmolecular Forces</a:t>
            </a:r>
            <a:endParaRPr/>
          </a:p>
        </p:txBody>
      </p:sp>
      <p:sp>
        <p:nvSpPr>
          <p:cNvPr id="174" name="Google Shape;174;p21"/>
          <p:cNvSpPr txBox="1"/>
          <p:nvPr/>
        </p:nvSpPr>
        <p:spPr>
          <a:xfrm>
            <a:off x="4233436" y="450227"/>
            <a:ext cx="6689029" cy="461665"/>
          </a:xfrm>
          <a:prstGeom prst="rect">
            <a:avLst/>
          </a:prstGeom>
          <a:solidFill>
            <a:srgbClr val="E5E5FF"/>
          </a:solid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2400">
                <a:solidFill>
                  <a:schemeClr val="dk1"/>
                </a:solidFill>
                <a:latin typeface="Calibri"/>
                <a:ea typeface="Calibri"/>
                <a:cs typeface="Calibri"/>
                <a:sym typeface="Calibri"/>
              </a:rPr>
              <a:t>Hydrogen Bonding (Strong version of Dipole-Dipole)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