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35f3a7e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35f3a7e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35f3a7ed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35f3a7ed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35f3a7ed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5f3a7ed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35f3a7ed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5f3a7ed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35f3a7ed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35f3a7ed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descr="paint_transparent4.png" id="55" name="Google Shape;55;p13"/>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56" name="Google Shape;56;p13"/>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685800" y="2878750"/>
            <a:ext cx="3914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3"/>
          <p:cNvSpPr txBox="1"/>
          <p:nvPr>
            <p:ph idx="1" type="subTitle"/>
          </p:nvPr>
        </p:nvSpPr>
        <p:spPr>
          <a:xfrm>
            <a:off x="685800" y="4135454"/>
            <a:ext cx="3914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spcBef>
                <a:spcPts val="1600"/>
              </a:spcBef>
              <a:spcAft>
                <a:spcPts val="0"/>
              </a:spcAft>
              <a:buClr>
                <a:schemeClr val="dk2"/>
              </a:buClr>
              <a:buSzPts val="1400"/>
              <a:buNone/>
              <a:defRPr sz="1400">
                <a:solidFill>
                  <a:schemeClr val="dk2"/>
                </a:solidFill>
              </a:defRPr>
            </a:lvl2pPr>
            <a:lvl3pPr lvl="2" rtl="0">
              <a:spcBef>
                <a:spcPts val="1600"/>
              </a:spcBef>
              <a:spcAft>
                <a:spcPts val="0"/>
              </a:spcAft>
              <a:buClr>
                <a:schemeClr val="dk2"/>
              </a:buClr>
              <a:buSzPts val="1400"/>
              <a:buNone/>
              <a:defRPr sz="1400">
                <a:solidFill>
                  <a:schemeClr val="dk2"/>
                </a:solidFill>
              </a:defRPr>
            </a:lvl3pPr>
            <a:lvl4pPr lvl="3" rtl="0">
              <a:spcBef>
                <a:spcPts val="1600"/>
              </a:spcBef>
              <a:spcAft>
                <a:spcPts val="0"/>
              </a:spcAft>
              <a:buClr>
                <a:schemeClr val="dk2"/>
              </a:buClr>
              <a:buSzPts val="1400"/>
              <a:buNone/>
              <a:defRPr sz="1400">
                <a:solidFill>
                  <a:schemeClr val="dk2"/>
                </a:solidFill>
              </a:defRPr>
            </a:lvl4pPr>
            <a:lvl5pPr lvl="4" rtl="0">
              <a:spcBef>
                <a:spcPts val="1600"/>
              </a:spcBef>
              <a:spcAft>
                <a:spcPts val="0"/>
              </a:spcAft>
              <a:buClr>
                <a:schemeClr val="dk2"/>
              </a:buClr>
              <a:buSzPts val="1400"/>
              <a:buNone/>
              <a:defRPr sz="1400">
                <a:solidFill>
                  <a:schemeClr val="dk2"/>
                </a:solidFill>
              </a:defRPr>
            </a:lvl5pPr>
            <a:lvl6pPr lvl="5" rtl="0">
              <a:spcBef>
                <a:spcPts val="1600"/>
              </a:spcBef>
              <a:spcAft>
                <a:spcPts val="0"/>
              </a:spcAft>
              <a:buClr>
                <a:schemeClr val="dk2"/>
              </a:buClr>
              <a:buSzPts val="1400"/>
              <a:buNone/>
              <a:defRPr sz="1400">
                <a:solidFill>
                  <a:schemeClr val="dk2"/>
                </a:solidFill>
              </a:defRPr>
            </a:lvl6pPr>
            <a:lvl7pPr lvl="6" rtl="0">
              <a:spcBef>
                <a:spcPts val="1600"/>
              </a:spcBef>
              <a:spcAft>
                <a:spcPts val="0"/>
              </a:spcAft>
              <a:buClr>
                <a:schemeClr val="dk2"/>
              </a:buClr>
              <a:buSzPts val="1400"/>
              <a:buNone/>
              <a:defRPr sz="1400">
                <a:solidFill>
                  <a:schemeClr val="dk2"/>
                </a:solidFill>
              </a:defRPr>
            </a:lvl7pPr>
            <a:lvl8pPr lvl="7" rtl="0">
              <a:spcBef>
                <a:spcPts val="1600"/>
              </a:spcBef>
              <a:spcAft>
                <a:spcPts val="0"/>
              </a:spcAft>
              <a:buClr>
                <a:schemeClr val="dk2"/>
              </a:buClr>
              <a:buSzPts val="1400"/>
              <a:buNone/>
              <a:defRPr sz="1400">
                <a:solidFill>
                  <a:schemeClr val="dk2"/>
                </a:solidFill>
              </a:defRPr>
            </a:lvl8pPr>
            <a:lvl9pPr lvl="8" rtl="0">
              <a:spcBef>
                <a:spcPts val="1600"/>
              </a:spcBef>
              <a:spcAft>
                <a:spcPts val="1600"/>
              </a:spcAft>
              <a:buClr>
                <a:schemeClr val="dk2"/>
              </a:buClr>
              <a:buSzPts val="1400"/>
              <a:buNone/>
              <a:defRPr sz="14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lessons.chemistnate.com/effects-of-intermolecular-forc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lessons.chemistnate.com/effects-of-intermolecular-forces.html" TargetMode="External"/><Relationship Id="rId4" Type="http://schemas.openxmlformats.org/officeDocument/2006/relationships/hyperlink" Target="https://drive.google.com/file/d/13iqTm9ehcbiqbb-vZldUhP098eo5Rrmt/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Intermolecular forces</a:t>
            </a:r>
            <a:endParaRPr/>
          </a:p>
        </p:txBody>
      </p:sp>
      <p:sp>
        <p:nvSpPr>
          <p:cNvPr id="64" name="Google Shape;64;p14"/>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5336050" y="4061350"/>
            <a:ext cx="33765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Some material borrowed from:</a:t>
            </a:r>
            <a:endParaRPr>
              <a:latin typeface="Source Sans Pro"/>
              <a:ea typeface="Source Sans Pro"/>
              <a:cs typeface="Source Sans Pro"/>
              <a:sym typeface="Source Sans Pro"/>
            </a:endParaRPr>
          </a:p>
          <a:p>
            <a:pPr indent="0" lvl="0" marL="0" rtl="0" algn="l">
              <a:spcBef>
                <a:spcPts val="0"/>
              </a:spcBef>
              <a:spcAft>
                <a:spcPts val="0"/>
              </a:spcAft>
              <a:buNone/>
            </a:pPr>
            <a:r>
              <a:rPr lang="en" sz="1100" u="sng">
                <a:solidFill>
                  <a:schemeClr val="hlink"/>
                </a:solidFill>
                <a:hlinkClick r:id="rId3"/>
              </a:rPr>
              <a:t>http://lessons.chemistnate.com/effects-of-intermolecular-forces.html</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848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on Properties</a:t>
            </a:r>
            <a:endParaRPr/>
          </a:p>
        </p:txBody>
      </p:sp>
      <p:sp>
        <p:nvSpPr>
          <p:cNvPr id="71" name="Google Shape;71;p15"/>
          <p:cNvSpPr txBox="1"/>
          <p:nvPr>
            <p:ph idx="1" type="body"/>
          </p:nvPr>
        </p:nvSpPr>
        <p:spPr>
          <a:xfrm>
            <a:off x="361000" y="797300"/>
            <a:ext cx="8520600" cy="39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Lato"/>
                <a:ea typeface="Lato"/>
                <a:cs typeface="Lato"/>
                <a:sym typeface="Lato"/>
              </a:rPr>
              <a:t>Intermolecular forces control how well molecules stick together. This affects many of the measurable physical properties of substances such as:</a:t>
            </a:r>
            <a:endParaRPr b="1" sz="1400">
              <a:solidFill>
                <a:srgbClr val="000000"/>
              </a:solidFill>
              <a:highlight>
                <a:srgbClr val="FFFFFF"/>
              </a:highlight>
              <a:latin typeface="Lato"/>
              <a:ea typeface="Lato"/>
              <a:cs typeface="Lato"/>
              <a:sym typeface="Lato"/>
            </a:endParaRPr>
          </a:p>
          <a:p>
            <a:pPr indent="0" lvl="0" marL="0" rtl="0" algn="l">
              <a:spcBef>
                <a:spcPts val="1600"/>
              </a:spcBef>
              <a:spcAft>
                <a:spcPts val="0"/>
              </a:spcAft>
              <a:buClr>
                <a:schemeClr val="dk2"/>
              </a:buClr>
              <a:buSzPts val="1100"/>
              <a:buFont typeface="Arial"/>
              <a:buNone/>
            </a:pPr>
            <a:r>
              <a:rPr b="1" lang="en" sz="1400">
                <a:solidFill>
                  <a:srgbClr val="000000"/>
                </a:solidFill>
                <a:highlight>
                  <a:srgbClr val="FFFFFF"/>
                </a:highlight>
                <a:latin typeface="Lato"/>
                <a:ea typeface="Lato"/>
                <a:cs typeface="Lato"/>
                <a:sym typeface="Lato"/>
              </a:rPr>
              <a:t>Melting and Boiling Points</a:t>
            </a:r>
            <a:endParaRPr b="1" sz="1400">
              <a:solidFill>
                <a:srgbClr val="000000"/>
              </a:solidFill>
              <a:highlight>
                <a:srgbClr val="FFFFFF"/>
              </a:highlight>
              <a:latin typeface="Lato"/>
              <a:ea typeface="Lato"/>
              <a:cs typeface="Lato"/>
              <a:sym typeface="Lato"/>
            </a:endParaRPr>
          </a:p>
          <a:p>
            <a:pPr indent="-317500" lvl="0" marL="457200" rtl="0" algn="l">
              <a:spcBef>
                <a:spcPts val="160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If molecules stick together more, they'll be tougher to break apart</a:t>
            </a:r>
            <a:endParaRPr b="1" sz="1400">
              <a:solidFill>
                <a:srgbClr val="000000"/>
              </a:solidFill>
              <a:highlight>
                <a:srgbClr val="FFFFFF"/>
              </a:highlight>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Stronger intermolecular forces → higher melting and boiling points</a:t>
            </a:r>
            <a:endParaRPr b="1" sz="1400">
              <a:solidFill>
                <a:srgbClr val="000000"/>
              </a:solidFill>
              <a:highlight>
                <a:srgbClr val="FFFFFF"/>
              </a:highlight>
              <a:latin typeface="Lato"/>
              <a:ea typeface="Lato"/>
              <a:cs typeface="Lato"/>
              <a:sym typeface="Lato"/>
            </a:endParaRPr>
          </a:p>
          <a:p>
            <a:pPr indent="0" lvl="0" marL="457200" rtl="0" algn="l">
              <a:spcBef>
                <a:spcPts val="1000"/>
              </a:spcBef>
              <a:spcAft>
                <a:spcPts val="0"/>
              </a:spcAft>
              <a:buNone/>
            </a:pPr>
            <a:r>
              <a:t/>
            </a:r>
            <a:endParaRPr b="1" sz="900">
              <a:solidFill>
                <a:srgbClr val="000000"/>
              </a:solidFill>
              <a:highlight>
                <a:srgbClr val="FFFFFF"/>
              </a:highlight>
              <a:latin typeface="Lato"/>
              <a:ea typeface="Lato"/>
              <a:cs typeface="Lato"/>
              <a:sym typeface="Lato"/>
            </a:endParaRPr>
          </a:p>
          <a:p>
            <a:pPr indent="0" lvl="0" marL="0" rtl="0" algn="l">
              <a:spcBef>
                <a:spcPts val="400"/>
              </a:spcBef>
              <a:spcAft>
                <a:spcPts val="0"/>
              </a:spcAft>
              <a:buClr>
                <a:schemeClr val="dk2"/>
              </a:buClr>
              <a:buSzPts val="1100"/>
              <a:buFont typeface="Arial"/>
              <a:buNone/>
            </a:pPr>
            <a:r>
              <a:rPr b="1" lang="en" sz="1400">
                <a:solidFill>
                  <a:srgbClr val="000000"/>
                </a:solidFill>
                <a:highlight>
                  <a:srgbClr val="FFFFFF"/>
                </a:highlight>
                <a:latin typeface="Lato"/>
                <a:ea typeface="Lato"/>
                <a:cs typeface="Lato"/>
                <a:sym typeface="Lato"/>
              </a:rPr>
              <a:t>Viscosity</a:t>
            </a:r>
            <a:endParaRPr b="1" sz="1400">
              <a:solidFill>
                <a:srgbClr val="000000"/>
              </a:solidFill>
              <a:highlight>
                <a:srgbClr val="FFFFFF"/>
              </a:highlight>
              <a:latin typeface="Lato"/>
              <a:ea typeface="Lato"/>
              <a:cs typeface="Lato"/>
              <a:sym typeface="Lato"/>
            </a:endParaRPr>
          </a:p>
          <a:p>
            <a:pPr indent="-317500" lvl="0" marL="457200" rtl="0" algn="l">
              <a:spcBef>
                <a:spcPts val="160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Viscosity is a measure of how well substances flow.</a:t>
            </a:r>
            <a:endParaRPr b="1" sz="1400">
              <a:solidFill>
                <a:srgbClr val="000000"/>
              </a:solidFill>
              <a:highlight>
                <a:srgbClr val="FFFFFF"/>
              </a:highlight>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Stronger intermolecular forces → higher viscosity.</a:t>
            </a:r>
            <a:endParaRPr sz="1400">
              <a:solidFill>
                <a:srgbClr val="000000"/>
              </a:solidFill>
              <a:latin typeface="Arial"/>
              <a:ea typeface="Arial"/>
              <a:cs typeface="Arial"/>
              <a:sym typeface="Arial"/>
            </a:endParaRPr>
          </a:p>
          <a:p>
            <a:pPr indent="0" lvl="0" marL="0" rtl="0" algn="l">
              <a:spcBef>
                <a:spcPts val="400"/>
              </a:spcBef>
              <a:spcAft>
                <a:spcPts val="0"/>
              </a:spcAft>
              <a:buClr>
                <a:schemeClr val="dk2"/>
              </a:buClr>
              <a:buSzPts val="1100"/>
              <a:buFont typeface="Arial"/>
              <a:buNone/>
            </a:pPr>
            <a:r>
              <a:rPr b="1" lang="en" sz="1400">
                <a:solidFill>
                  <a:srgbClr val="000000"/>
                </a:solidFill>
                <a:highlight>
                  <a:srgbClr val="FFFFFF"/>
                </a:highlight>
                <a:latin typeface="Lato"/>
                <a:ea typeface="Lato"/>
                <a:cs typeface="Lato"/>
                <a:sym typeface="Lato"/>
              </a:rPr>
              <a:t>Surface Tension</a:t>
            </a:r>
            <a:endParaRPr b="1" sz="1400">
              <a:solidFill>
                <a:srgbClr val="000000"/>
              </a:solidFill>
              <a:highlight>
                <a:srgbClr val="FFFFFF"/>
              </a:highlight>
              <a:latin typeface="Lato"/>
              <a:ea typeface="Lato"/>
              <a:cs typeface="Lato"/>
              <a:sym typeface="Lato"/>
            </a:endParaRPr>
          </a:p>
          <a:p>
            <a:pPr indent="-317500" lvl="0" marL="457200" rtl="0" algn="l">
              <a:spcBef>
                <a:spcPts val="160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Surface tension is a measure of the toughness of the surface of a liquid</a:t>
            </a:r>
            <a:endParaRPr b="1" sz="1400">
              <a:solidFill>
                <a:srgbClr val="000000"/>
              </a:solidFill>
              <a:highlight>
                <a:srgbClr val="FFFFFF"/>
              </a:highlight>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b="1" lang="en" sz="1400">
                <a:solidFill>
                  <a:srgbClr val="000000"/>
                </a:solidFill>
                <a:highlight>
                  <a:srgbClr val="FFFFFF"/>
                </a:highlight>
                <a:latin typeface="Lato"/>
                <a:ea typeface="Lato"/>
                <a:cs typeface="Lato"/>
                <a:sym typeface="Lato"/>
              </a:rPr>
              <a:t>Stronger intermolecular forces → higher surface tension.</a:t>
            </a:r>
            <a:endParaRPr b="1" sz="1400">
              <a:solidFill>
                <a:srgbClr val="000000"/>
              </a:solidFill>
              <a:highlight>
                <a:srgbClr val="FFFFFF"/>
              </a:highlight>
              <a:latin typeface="Lato"/>
              <a:ea typeface="Lato"/>
              <a:cs typeface="Lato"/>
              <a:sym typeface="Lato"/>
            </a:endParaRPr>
          </a:p>
          <a:p>
            <a:pPr indent="0" lvl="0" marL="457200" rtl="0" algn="l">
              <a:spcBef>
                <a:spcPts val="800"/>
              </a:spcBef>
              <a:spcAft>
                <a:spcPts val="0"/>
              </a:spcAft>
              <a:buNone/>
            </a:pPr>
            <a:r>
              <a:t/>
            </a:r>
            <a:endParaRPr b="1" sz="1200">
              <a:solidFill>
                <a:srgbClr val="626262"/>
              </a:solidFill>
              <a:highlight>
                <a:srgbClr val="FFFFFF"/>
              </a:highlight>
              <a:latin typeface="Lato"/>
              <a:ea typeface="Lato"/>
              <a:cs typeface="Lato"/>
              <a:sym typeface="Lato"/>
            </a:endParaRPr>
          </a:p>
          <a:p>
            <a:pPr indent="0" lvl="0" marL="0" rtl="0" algn="l">
              <a:spcBef>
                <a:spcPts val="400"/>
              </a:spcBef>
              <a:spcAft>
                <a:spcPts val="1600"/>
              </a:spcAft>
              <a:buNone/>
            </a:pPr>
            <a:r>
              <a:t/>
            </a:r>
            <a:endParaRPr b="1" sz="1200">
              <a:solidFill>
                <a:srgbClr val="62626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 General:</a:t>
            </a:r>
            <a:endParaRPr/>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Any property affected by how well molecules of a substance “stick” to each other is impacted by intermolecular forces. The stronger the total force of attractions between molecules, the harder they are to separate, affecting all these properties.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500"/>
              </a:spcAft>
              <a:buClr>
                <a:schemeClr val="dk2"/>
              </a:buClr>
              <a:buSzPts val="1100"/>
              <a:buFont typeface="Arial"/>
              <a:buNone/>
            </a:pPr>
            <a:r>
              <a:rPr b="0" lang="en" sz="1700">
                <a:highlight>
                  <a:srgbClr val="FFFFFF"/>
                </a:highlight>
                <a:latin typeface="Arial"/>
                <a:ea typeface="Arial"/>
                <a:cs typeface="Arial"/>
                <a:sym typeface="Arial"/>
              </a:rPr>
              <a:t>Answering Questions about Intermolecular Force Strength</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2"/>
                </a:solidFill>
                <a:highlight>
                  <a:srgbClr val="FFFFFF"/>
                </a:highlight>
                <a:latin typeface="Arial"/>
                <a:ea typeface="Arial"/>
                <a:cs typeface="Arial"/>
                <a:sym typeface="Arial"/>
              </a:rPr>
              <a:t>These are a favourite type of question 😊 If you are asked to rank molecules in order of melting point, boiling point, viscosity, surface tension or other affected property ... what they are actually asking is for you to rank them by strength of intermolecular forces (either increasing or decreasing)</a:t>
            </a:r>
            <a:endParaRPr sz="1200">
              <a:solidFill>
                <a:schemeClr val="dk2"/>
              </a:solidFill>
              <a:highlight>
                <a:srgbClr val="FFFFFF"/>
              </a:highlight>
              <a:latin typeface="Arial"/>
              <a:ea typeface="Arial"/>
              <a:cs typeface="Arial"/>
              <a:sym typeface="Arial"/>
            </a:endParaRPr>
          </a:p>
          <a:p>
            <a:pPr indent="0" lvl="0" marL="0" rtl="0" algn="l">
              <a:lnSpc>
                <a:spcPct val="100000"/>
              </a:lnSpc>
              <a:spcBef>
                <a:spcPts val="2300"/>
              </a:spcBef>
              <a:spcAft>
                <a:spcPts val="0"/>
              </a:spcAft>
              <a:buClr>
                <a:schemeClr val="dk2"/>
              </a:buClr>
              <a:buSzPts val="1100"/>
              <a:buFont typeface="Arial"/>
              <a:buNone/>
            </a:pPr>
            <a:r>
              <a:rPr lang="en" sz="1200">
                <a:solidFill>
                  <a:schemeClr val="dk2"/>
                </a:solidFill>
                <a:highlight>
                  <a:srgbClr val="FFFFFF"/>
                </a:highlight>
                <a:latin typeface="Arial"/>
                <a:ea typeface="Arial"/>
                <a:cs typeface="Arial"/>
                <a:sym typeface="Arial"/>
              </a:rPr>
              <a:t>Here is my strategy for this:</a:t>
            </a:r>
            <a:endParaRPr sz="1200">
              <a:solidFill>
                <a:schemeClr val="dk2"/>
              </a:solidFill>
              <a:highlight>
                <a:srgbClr val="FFFFFF"/>
              </a:highlight>
              <a:latin typeface="Arial"/>
              <a:ea typeface="Arial"/>
              <a:cs typeface="Arial"/>
              <a:sym typeface="Arial"/>
            </a:endParaRPr>
          </a:p>
          <a:p>
            <a:pPr indent="-304800" lvl="0" marL="457200" rtl="0" algn="l">
              <a:lnSpc>
                <a:spcPct val="100000"/>
              </a:lnSpc>
              <a:spcBef>
                <a:spcPts val="2300"/>
              </a:spcBef>
              <a:spcAft>
                <a:spcPts val="0"/>
              </a:spcAft>
              <a:buClr>
                <a:schemeClr val="dk2"/>
              </a:buClr>
              <a:buSzPts val="1200"/>
              <a:buFont typeface="Arial"/>
              <a:buAutoNum type="arabicPeriod"/>
            </a:pPr>
            <a:r>
              <a:rPr lang="en" sz="1200">
                <a:solidFill>
                  <a:schemeClr val="dk2"/>
                </a:solidFill>
                <a:highlight>
                  <a:srgbClr val="FFFFFF"/>
                </a:highlight>
                <a:latin typeface="Arial"/>
                <a:ea typeface="Arial"/>
                <a:cs typeface="Arial"/>
                <a:sym typeface="Arial"/>
              </a:rPr>
              <a:t>Look for molecules with hydrogen bonding.  They will have the strongest intermolecular forces.</a:t>
            </a:r>
            <a:br>
              <a:rPr lang="en" sz="1200">
                <a:solidFill>
                  <a:schemeClr val="dk2"/>
                </a:solidFill>
                <a:highlight>
                  <a:srgbClr val="FFFFFF"/>
                </a:highlight>
                <a:latin typeface="Arial"/>
                <a:ea typeface="Arial"/>
                <a:cs typeface="Arial"/>
                <a:sym typeface="Arial"/>
              </a:rPr>
            </a:br>
            <a:endParaRPr sz="1200">
              <a:solidFill>
                <a:schemeClr val="dk2"/>
              </a:solidFill>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2"/>
              </a:buClr>
              <a:buSzPts val="1200"/>
              <a:buFont typeface="Arial"/>
              <a:buAutoNum type="arabicPeriod"/>
            </a:pPr>
            <a:r>
              <a:rPr lang="en" sz="1200">
                <a:solidFill>
                  <a:schemeClr val="dk2"/>
                </a:solidFill>
                <a:highlight>
                  <a:srgbClr val="FFFFFF"/>
                </a:highlight>
                <a:latin typeface="Arial"/>
                <a:ea typeface="Arial"/>
                <a:cs typeface="Arial"/>
                <a:sym typeface="Arial"/>
              </a:rPr>
              <a:t>Look for molecules with dipoles. These will have the next strongest intermolecular forces.</a:t>
            </a:r>
            <a:br>
              <a:rPr lang="en" sz="1200">
                <a:solidFill>
                  <a:schemeClr val="dk2"/>
                </a:solidFill>
                <a:highlight>
                  <a:srgbClr val="FFFFFF"/>
                </a:highlight>
                <a:latin typeface="Arial"/>
                <a:ea typeface="Arial"/>
                <a:cs typeface="Arial"/>
                <a:sym typeface="Arial"/>
              </a:rPr>
            </a:br>
            <a:endParaRPr sz="1200">
              <a:solidFill>
                <a:schemeClr val="dk2"/>
              </a:solidFill>
              <a:highlight>
                <a:srgbClr val="FFFFFF"/>
              </a:highlight>
              <a:latin typeface="Arial"/>
              <a:ea typeface="Arial"/>
              <a:cs typeface="Arial"/>
              <a:sym typeface="Arial"/>
            </a:endParaRPr>
          </a:p>
          <a:p>
            <a:pPr indent="-304800" lvl="0" marL="457200" rtl="0" algn="l">
              <a:lnSpc>
                <a:spcPct val="100000"/>
              </a:lnSpc>
              <a:spcBef>
                <a:spcPts val="0"/>
              </a:spcBef>
              <a:spcAft>
                <a:spcPts val="0"/>
              </a:spcAft>
              <a:buClr>
                <a:schemeClr val="dk2"/>
              </a:buClr>
              <a:buSzPts val="1200"/>
              <a:buFont typeface="Arial"/>
              <a:buAutoNum type="arabicPeriod"/>
            </a:pPr>
            <a:r>
              <a:rPr lang="en" sz="1200">
                <a:solidFill>
                  <a:schemeClr val="dk2"/>
                </a:solidFill>
                <a:highlight>
                  <a:srgbClr val="FFFFFF"/>
                </a:highlight>
                <a:latin typeface="Arial"/>
                <a:ea typeface="Arial"/>
                <a:cs typeface="Arial"/>
                <a:sym typeface="Arial"/>
              </a:rPr>
              <a:t>Larger molecules will have stronger London dispersion forces. These are the weakest intermolecular forces BUT will often be the deciding factor in multiple choice questions.</a:t>
            </a:r>
            <a:endParaRPr sz="1200">
              <a:solidFill>
                <a:schemeClr val="dk2"/>
              </a:solidFill>
              <a:highlight>
                <a:srgbClr val="FFFFFF"/>
              </a:highlight>
              <a:latin typeface="Arial"/>
              <a:ea typeface="Arial"/>
              <a:cs typeface="Arial"/>
              <a:sym typeface="Arial"/>
            </a:endParaRPr>
          </a:p>
          <a:p>
            <a:pPr indent="0" lvl="0" marL="0" rtl="0" algn="l">
              <a:spcBef>
                <a:spcPts val="27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the following: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Apply this strategy to the following questions. Write out your thinking!</a:t>
            </a:r>
            <a:endParaRPr>
              <a:solidFill>
                <a:srgbClr val="000000"/>
              </a:solidFill>
            </a:endParaRPr>
          </a:p>
          <a:p>
            <a:pPr indent="0" lvl="0" marL="0" rtl="0" algn="l">
              <a:spcBef>
                <a:spcPts val="1600"/>
              </a:spcBef>
              <a:spcAft>
                <a:spcPts val="0"/>
              </a:spcAft>
              <a:buNone/>
            </a:pPr>
            <a:r>
              <a:rPr lang="en">
                <a:solidFill>
                  <a:srgbClr val="000000"/>
                </a:solidFill>
              </a:rPr>
              <a:t>1. List the following molecules in order of increasing surface tension: C</a:t>
            </a:r>
            <a:r>
              <a:rPr baseline="-25000" lang="en">
                <a:solidFill>
                  <a:srgbClr val="000000"/>
                </a:solidFill>
              </a:rPr>
              <a:t>3</a:t>
            </a:r>
            <a:r>
              <a:rPr lang="en">
                <a:solidFill>
                  <a:srgbClr val="000000"/>
                </a:solidFill>
              </a:rPr>
              <a:t>H</a:t>
            </a:r>
            <a:r>
              <a:rPr baseline="-25000" lang="en">
                <a:solidFill>
                  <a:srgbClr val="000000"/>
                </a:solidFill>
              </a:rPr>
              <a:t>8</a:t>
            </a:r>
            <a:r>
              <a:rPr lang="en">
                <a:solidFill>
                  <a:srgbClr val="000000"/>
                </a:solidFill>
              </a:rPr>
              <a:t>, CH</a:t>
            </a:r>
            <a:r>
              <a:rPr baseline="-25000" lang="en">
                <a:solidFill>
                  <a:srgbClr val="000000"/>
                </a:solidFill>
              </a:rPr>
              <a:t>4</a:t>
            </a:r>
            <a:r>
              <a:rPr lang="en">
                <a:solidFill>
                  <a:srgbClr val="000000"/>
                </a:solidFill>
              </a:rPr>
              <a:t>, CH</a:t>
            </a:r>
            <a:r>
              <a:rPr baseline="-25000" lang="en">
                <a:solidFill>
                  <a:srgbClr val="000000"/>
                </a:solidFill>
              </a:rPr>
              <a:t>3</a:t>
            </a:r>
            <a:r>
              <a:rPr lang="en">
                <a:solidFill>
                  <a:srgbClr val="000000"/>
                </a:solidFill>
              </a:rPr>
              <a:t>COOH, C</a:t>
            </a:r>
            <a:r>
              <a:rPr baseline="-25000" lang="en">
                <a:solidFill>
                  <a:srgbClr val="000000"/>
                </a:solidFill>
              </a:rPr>
              <a:t>2</a:t>
            </a:r>
            <a:r>
              <a:rPr lang="en">
                <a:solidFill>
                  <a:srgbClr val="000000"/>
                </a:solidFill>
              </a:rPr>
              <a:t>H</a:t>
            </a:r>
            <a:r>
              <a:rPr baseline="-25000" lang="en">
                <a:solidFill>
                  <a:srgbClr val="000000"/>
                </a:solidFill>
              </a:rPr>
              <a:t>6</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2. List the following molecules in order of increasing boiling point: Br</a:t>
            </a:r>
            <a:r>
              <a:rPr baseline="-25000" lang="en">
                <a:solidFill>
                  <a:srgbClr val="000000"/>
                </a:solidFill>
              </a:rPr>
              <a:t>2</a:t>
            </a:r>
            <a:r>
              <a:rPr lang="en">
                <a:solidFill>
                  <a:srgbClr val="000000"/>
                </a:solidFill>
              </a:rPr>
              <a:t>, F</a:t>
            </a:r>
            <a:r>
              <a:rPr baseline="-25000" lang="en">
                <a:solidFill>
                  <a:schemeClr val="dk2"/>
                </a:solidFill>
              </a:rPr>
              <a:t>2</a:t>
            </a:r>
            <a:r>
              <a:rPr lang="en">
                <a:solidFill>
                  <a:srgbClr val="000000"/>
                </a:solidFill>
              </a:rPr>
              <a:t>, I</a:t>
            </a:r>
            <a:r>
              <a:rPr baseline="-25000" lang="en">
                <a:solidFill>
                  <a:schemeClr val="dk2"/>
                </a:solidFill>
              </a:rPr>
              <a:t>2</a:t>
            </a:r>
            <a:r>
              <a:rPr lang="en">
                <a:solidFill>
                  <a:srgbClr val="000000"/>
                </a:solidFill>
              </a:rPr>
              <a:t>, </a:t>
            </a:r>
            <a:r>
              <a:rPr lang="en">
                <a:solidFill>
                  <a:srgbClr val="000000"/>
                </a:solidFill>
                <a:latin typeface="Times New Roman"/>
                <a:ea typeface="Times New Roman"/>
                <a:cs typeface="Times New Roman"/>
                <a:sym typeface="Times New Roman"/>
              </a:rPr>
              <a:t>Cl</a:t>
            </a:r>
            <a:r>
              <a:rPr baseline="-25000" lang="en">
                <a:solidFill>
                  <a:schemeClr val="dk2"/>
                </a:solidFill>
              </a:rPr>
              <a:t>2</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3. Which has the higher vapour pressure {Note: Stronger intermolecular forces → Lower vapour pressure.}, C</a:t>
            </a:r>
            <a:r>
              <a:rPr baseline="-25000" lang="en">
                <a:solidFill>
                  <a:srgbClr val="000000"/>
                </a:solidFill>
              </a:rPr>
              <a:t>20</a:t>
            </a:r>
            <a:r>
              <a:rPr lang="en">
                <a:solidFill>
                  <a:srgbClr val="000000"/>
                </a:solidFill>
              </a:rPr>
              <a:t>H</a:t>
            </a:r>
            <a:r>
              <a:rPr baseline="-25000" lang="en">
                <a:solidFill>
                  <a:srgbClr val="000000"/>
                </a:solidFill>
              </a:rPr>
              <a:t>42</a:t>
            </a:r>
            <a:r>
              <a:rPr lang="en">
                <a:solidFill>
                  <a:srgbClr val="000000"/>
                </a:solidFill>
              </a:rPr>
              <a:t> or C</a:t>
            </a:r>
            <a:r>
              <a:rPr baseline="-25000" lang="en">
                <a:solidFill>
                  <a:srgbClr val="000000"/>
                </a:solidFill>
              </a:rPr>
              <a:t>30</a:t>
            </a:r>
            <a:r>
              <a:rPr lang="en">
                <a:solidFill>
                  <a:srgbClr val="000000"/>
                </a:solidFill>
              </a:rPr>
              <a:t>H</a:t>
            </a:r>
            <a:r>
              <a:rPr baseline="-25000" lang="en">
                <a:solidFill>
                  <a:srgbClr val="000000"/>
                </a:solidFill>
              </a:rPr>
              <a:t>62</a:t>
            </a:r>
            <a:r>
              <a:rPr lang="en">
                <a:solidFill>
                  <a:srgbClr val="000000"/>
                </a:solidFill>
              </a:rPr>
              <a:t>?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Check how you did!</a:t>
            </a:r>
            <a:endParaRPr/>
          </a:p>
        </p:txBody>
      </p:sp>
      <p:sp>
        <p:nvSpPr>
          <p:cNvPr id="95" name="Google Shape;95;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400"/>
              <a:t> </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(From </a:t>
            </a:r>
            <a:r>
              <a:rPr lang="en" sz="1100" u="sng">
                <a:solidFill>
                  <a:schemeClr val="hlink"/>
                </a:solidFill>
                <a:latin typeface="Arial"/>
                <a:ea typeface="Arial"/>
                <a:cs typeface="Arial"/>
                <a:sym typeface="Arial"/>
                <a:hlinkClick r:id="rId3"/>
              </a:rPr>
              <a:t>http://lessons.chemistnate.com/effects-of-intermolecular-forces.html</a:t>
            </a:r>
            <a:r>
              <a:rPr lang="en"/>
              <a:t>)</a:t>
            </a:r>
            <a:endParaRPr/>
          </a:p>
        </p:txBody>
      </p:sp>
      <p:sp>
        <p:nvSpPr>
          <p:cNvPr id="96" name="Google Shape;96;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2400" u="sng">
                <a:solidFill>
                  <a:schemeClr val="accent5"/>
                </a:solidFill>
                <a:hlinkClick r:id="rId4">
                  <a:extLst>
                    <a:ext uri="{A12FA001-AC4F-418D-AE19-62706E023703}">
                      <ahyp:hlinkClr val="tx"/>
                    </a:ext>
                  </a:extLst>
                </a:hlinkClick>
              </a:rPr>
              <a:t>Click here for Answers.</a:t>
            </a:r>
            <a:r>
              <a:rPr lang="en" sz="2400">
                <a:solidFill>
                  <a:schemeClr val="lt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